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8" r:id="rId3"/>
    <p:sldId id="262" r:id="rId4"/>
    <p:sldId id="257" r:id="rId5"/>
    <p:sldId id="260" r:id="rId6"/>
    <p:sldId id="264" r:id="rId7"/>
    <p:sldId id="259" r:id="rId8"/>
    <p:sldId id="261" r:id="rId9"/>
    <p:sldId id="265" r:id="rId10"/>
    <p:sldId id="266" r:id="rId11"/>
    <p:sldId id="267"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6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4F09E107-D1B0-419B-BE12-E047BBDCBEE6}" type="datetimeFigureOut">
              <a:rPr lang="es-ES" smtClean="0"/>
              <a:t>28/05/2019</a:t>
            </a:fld>
            <a:endParaRPr lang="es-ES"/>
          </a:p>
        </p:txBody>
      </p:sp>
      <p:sp>
        <p:nvSpPr>
          <p:cNvPr id="17" name="16 Marcador de pie de página"/>
          <p:cNvSpPr>
            <a:spLocks noGrp="1"/>
          </p:cNvSpPr>
          <p:nvPr>
            <p:ph type="ftr" sz="quarter" idx="11"/>
          </p:nvPr>
        </p:nvSpPr>
        <p:spPr/>
        <p:txBody>
          <a:bodyPr/>
          <a:lstStyle/>
          <a:p>
            <a:endParaRPr lang="es-ES"/>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76E0CA1-A01A-4D84-93D1-A2FE54A60982}" type="slidenum">
              <a:rPr lang="es-ES" smtClean="0"/>
              <a:t>‹Nº›</a:t>
            </a:fld>
            <a:endParaRPr lang="es-ES"/>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F09E107-D1B0-419B-BE12-E047BBDCBEE6}" type="datetimeFigureOut">
              <a:rPr lang="es-ES" smtClean="0"/>
              <a:t>28/05/2019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76E0CA1-A01A-4D84-93D1-A2FE54A60982}"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476E0CA1-A01A-4D84-93D1-A2FE54A60982}" type="slidenum">
              <a:rPr lang="es-ES" smtClean="0"/>
              <a:t>‹Nº›</a:t>
            </a:fld>
            <a:endParaRPr lang="es-ES"/>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F09E107-D1B0-419B-BE12-E047BBDCBEE6}" type="datetimeFigureOut">
              <a:rPr lang="es-ES" smtClean="0"/>
              <a:t>28/05/2019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4F09E107-D1B0-419B-BE12-E047BBDCBEE6}" type="datetimeFigureOut">
              <a:rPr lang="es-ES" smtClean="0"/>
              <a:t>28/05/2019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4361688" y="1026372"/>
            <a:ext cx="457200" cy="441325"/>
          </a:xfrm>
        </p:spPr>
        <p:txBody>
          <a:bodyPr/>
          <a:lstStyle/>
          <a:p>
            <a:fld id="{476E0CA1-A01A-4D84-93D1-A2FE54A60982}" type="slidenum">
              <a:rPr lang="es-ES" smtClean="0"/>
              <a:t>‹Nº›</a:t>
            </a:fld>
            <a:endParaRPr lang="es-ES"/>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ES"/>
          </a:p>
        </p:txBody>
      </p:sp>
      <p:sp>
        <p:nvSpPr>
          <p:cNvPr id="4" name="3 Marcador de fecha"/>
          <p:cNvSpPr>
            <a:spLocks noGrp="1"/>
          </p:cNvSpPr>
          <p:nvPr>
            <p:ph type="dt" sz="half" idx="10"/>
          </p:nvPr>
        </p:nvSpPr>
        <p:spPr/>
        <p:txBody>
          <a:bodyPr/>
          <a:lstStyle/>
          <a:p>
            <a:fld id="{4F09E107-D1B0-419B-BE12-E047BBDCBEE6}" type="datetimeFigureOut">
              <a:rPr lang="es-ES" smtClean="0"/>
              <a:t>28/05/2019</a:t>
            </a:fld>
            <a:endParaRPr lang="es-ES"/>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76E0CA1-A01A-4D84-93D1-A2FE54A60982}" type="slidenum">
              <a:rPr lang="es-ES" smtClean="0"/>
              <a:t>‹Nº›</a:t>
            </a:fld>
            <a:endParaRPr lang="es-ES"/>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4F09E107-D1B0-419B-BE12-E047BBDCBEE6}" type="datetimeFigureOut">
              <a:rPr lang="es-ES" smtClean="0"/>
              <a:t>28/05/2019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76E0CA1-A01A-4D84-93D1-A2FE54A60982}" type="slidenum">
              <a:rPr lang="es-ES" smtClean="0"/>
              <a:t>‹Nº›</a:t>
            </a:fld>
            <a:endParaRPr lang="es-ES"/>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4F09E107-D1B0-419B-BE12-E047BBDCBEE6}" type="datetimeFigureOut">
              <a:rPr lang="es-ES" smtClean="0"/>
              <a:t>28/05/2019</a:t>
            </a:fld>
            <a:endParaRPr lang="es-ES"/>
          </a:p>
        </p:txBody>
      </p:sp>
      <p:sp>
        <p:nvSpPr>
          <p:cNvPr id="8" name="7 Marcador de pie de página"/>
          <p:cNvSpPr>
            <a:spLocks noGrp="1"/>
          </p:cNvSpPr>
          <p:nvPr>
            <p:ph type="ftr" sz="quarter" idx="11"/>
          </p:nvPr>
        </p:nvSpPr>
        <p:spPr>
          <a:xfrm>
            <a:off x="304800" y="6409944"/>
            <a:ext cx="3581400" cy="365760"/>
          </a:xfrm>
        </p:spPr>
        <p:txBody>
          <a:bodyPr/>
          <a:lstStyle/>
          <a:p>
            <a:endParaRPr lang="es-ES"/>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476E0CA1-A01A-4D84-93D1-A2FE54A60982}" type="slidenum">
              <a:rPr lang="es-ES" smtClean="0"/>
              <a:t>‹Nº›</a:t>
            </a:fld>
            <a:endParaRPr lang="es-ES"/>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F09E107-D1B0-419B-BE12-E047BBDCBEE6}" type="datetimeFigureOut">
              <a:rPr lang="es-ES" smtClean="0"/>
              <a:t>28/05/2019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a:xfrm>
            <a:off x="4343400" y="1036020"/>
            <a:ext cx="457200" cy="441325"/>
          </a:xfrm>
        </p:spPr>
        <p:txBody>
          <a:bodyPr/>
          <a:lstStyle/>
          <a:p>
            <a:fld id="{476E0CA1-A01A-4D84-93D1-A2FE54A60982}"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4F09E107-D1B0-419B-BE12-E047BBDCBEE6}" type="datetimeFigureOut">
              <a:rPr lang="es-ES" smtClean="0"/>
              <a:t>28/05/2019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476E0CA1-A01A-4D84-93D1-A2FE54A60982}"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76E0CA1-A01A-4D84-93D1-A2FE54A60982}" type="slidenum">
              <a:rPr lang="es-ES" smtClean="0"/>
              <a:t>‹Nº›</a:t>
            </a:fld>
            <a:endParaRPr lang="es-ES"/>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4F09E107-D1B0-419B-BE12-E047BBDCBEE6}" type="datetimeFigureOut">
              <a:rPr lang="es-ES" smtClean="0"/>
              <a:t>28/05/2019</a:t>
            </a:fld>
            <a:endParaRPr lang="es-ES"/>
          </a:p>
        </p:txBody>
      </p:sp>
      <p:sp>
        <p:nvSpPr>
          <p:cNvPr id="6" name="5 Marcador de pie de página"/>
          <p:cNvSpPr>
            <a:spLocks noGrp="1"/>
          </p:cNvSpPr>
          <p:nvPr>
            <p:ph type="ftr" sz="quarter" idx="11"/>
          </p:nvPr>
        </p:nvSpPr>
        <p:spPr>
          <a:xfrm>
            <a:off x="301752" y="6410848"/>
            <a:ext cx="3383280" cy="365760"/>
          </a:xfrm>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476E0CA1-A01A-4D84-93D1-A2FE54A60982}" type="slidenum">
              <a:rPr lang="es-ES" smtClean="0"/>
              <a:t>‹Nº›</a:t>
            </a:fld>
            <a:endParaRPr lang="es-ES"/>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4F09E107-D1B0-419B-BE12-E047BBDCBEE6}" type="datetimeFigureOut">
              <a:rPr lang="es-ES" smtClean="0"/>
              <a:t>28/05/2019</a:t>
            </a:fld>
            <a:endParaRPr lang="es-ES"/>
          </a:p>
        </p:txBody>
      </p:sp>
      <p:sp>
        <p:nvSpPr>
          <p:cNvPr id="6" name="5 Marcador de pie de página"/>
          <p:cNvSpPr>
            <a:spLocks noGrp="1"/>
          </p:cNvSpPr>
          <p:nvPr>
            <p:ph type="ftr" sz="quarter" idx="11"/>
          </p:nvPr>
        </p:nvSpPr>
        <p:spPr>
          <a:xfrm>
            <a:off x="301752" y="6410848"/>
            <a:ext cx="3584448" cy="365760"/>
          </a:xfrm>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F09E107-D1B0-419B-BE12-E047BBDCBEE6}" type="datetimeFigureOut">
              <a:rPr lang="es-ES" smtClean="0"/>
              <a:t>28/05/2019</a:t>
            </a:fld>
            <a:endParaRPr lang="es-ES"/>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ES"/>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76E0CA1-A01A-4D84-93D1-A2FE54A60982}" type="slidenum">
              <a:rPr lang="es-ES" smtClean="0"/>
              <a:t>‹Nº›</a:t>
            </a:fld>
            <a:endParaRPr lang="es-ES"/>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ubtítulo"/>
          <p:cNvSpPr>
            <a:spLocks noGrp="1"/>
          </p:cNvSpPr>
          <p:nvPr>
            <p:ph type="subTitle" idx="1"/>
          </p:nvPr>
        </p:nvSpPr>
        <p:spPr/>
        <p:txBody>
          <a:bodyPr/>
          <a:lstStyle/>
          <a:p>
            <a:r>
              <a:rPr lang="es-ES" cap="none" dirty="0" err="1" smtClean="0"/>
              <a:t>Jordan</a:t>
            </a:r>
            <a:r>
              <a:rPr lang="es-ES" cap="none" dirty="0" smtClean="0"/>
              <a:t> </a:t>
            </a:r>
            <a:r>
              <a:rPr lang="es-ES" cap="none" dirty="0" err="1" smtClean="0"/>
              <a:t>Scalabrini</a:t>
            </a:r>
            <a:r>
              <a:rPr lang="es-ES" cap="none" dirty="0" smtClean="0"/>
              <a:t>, </a:t>
            </a:r>
            <a:r>
              <a:rPr lang="es-ES" cap="none" dirty="0" err="1" smtClean="0"/>
              <a:t>Jun</a:t>
            </a:r>
            <a:r>
              <a:rPr lang="es-ES" cap="none" dirty="0" smtClean="0"/>
              <a:t> </a:t>
            </a:r>
            <a:r>
              <a:rPr lang="es-ES" cap="none" dirty="0" err="1" smtClean="0"/>
              <a:t>Yamaki</a:t>
            </a:r>
            <a:r>
              <a:rPr lang="es-ES" cap="none" dirty="0" smtClean="0"/>
              <a:t> &amp; Martina </a:t>
            </a:r>
            <a:r>
              <a:rPr lang="es-ES" cap="none" dirty="0" err="1" smtClean="0"/>
              <a:t>Gonzalez</a:t>
            </a:r>
            <a:r>
              <a:rPr lang="es-ES" cap="none" dirty="0" smtClean="0"/>
              <a:t>.</a:t>
            </a:r>
          </a:p>
          <a:p>
            <a:endParaRPr lang="es-ES" cap="none" dirty="0" smtClean="0"/>
          </a:p>
          <a:p>
            <a:r>
              <a:rPr lang="es-ES" cap="none" dirty="0" smtClean="0"/>
              <a:t>3BE </a:t>
            </a:r>
            <a:r>
              <a:rPr lang="es-ES" cap="none" dirty="0" smtClean="0"/>
              <a:t>I</a:t>
            </a:r>
            <a:r>
              <a:rPr lang="es-ES" cap="none" dirty="0" smtClean="0"/>
              <a:t>nformática</a:t>
            </a:r>
            <a:endParaRPr lang="es-ES" cap="none" dirty="0"/>
          </a:p>
        </p:txBody>
      </p:sp>
      <p:sp>
        <p:nvSpPr>
          <p:cNvPr id="2" name="1 Título"/>
          <p:cNvSpPr>
            <a:spLocks noGrp="1"/>
          </p:cNvSpPr>
          <p:nvPr>
            <p:ph type="ctrTitle"/>
          </p:nvPr>
        </p:nvSpPr>
        <p:spPr/>
        <p:txBody>
          <a:bodyPr>
            <a:normAutofit/>
          </a:bodyPr>
          <a:lstStyle/>
          <a:p>
            <a:r>
              <a:rPr lang="es-ES" dirty="0" smtClean="0"/>
              <a:t>Ciclo de Vida en Cascada, Incremental y Espiral</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Ventajas y Desventajas</a:t>
            </a:r>
            <a:endParaRPr lang="es-ES" dirty="0"/>
          </a:p>
        </p:txBody>
      </p:sp>
      <p:sp>
        <p:nvSpPr>
          <p:cNvPr id="4" name="3 Marcador de contenido"/>
          <p:cNvSpPr>
            <a:spLocks noGrp="1"/>
          </p:cNvSpPr>
          <p:nvPr>
            <p:ph sz="half" idx="2"/>
          </p:nvPr>
        </p:nvSpPr>
        <p:spPr>
          <a:xfrm>
            <a:off x="4788024" y="2420888"/>
            <a:ext cx="4038600" cy="4681728"/>
          </a:xfrm>
        </p:spPr>
        <p:txBody>
          <a:bodyPr>
            <a:normAutofit/>
          </a:bodyPr>
          <a:lstStyle/>
          <a:p>
            <a:r>
              <a:rPr lang="es-ES" sz="1600" dirty="0" smtClean="0"/>
              <a:t>Genera </a:t>
            </a:r>
            <a:r>
              <a:rPr lang="es-ES" sz="1600" dirty="0" smtClean="0"/>
              <a:t>mucho tiempo en el desarrollo del sistema</a:t>
            </a:r>
          </a:p>
          <a:p>
            <a:r>
              <a:rPr lang="es-ES" sz="1600" dirty="0" smtClean="0"/>
              <a:t>Modelo costoso</a:t>
            </a:r>
          </a:p>
          <a:p>
            <a:r>
              <a:rPr lang="es-ES" sz="1600" dirty="0" smtClean="0"/>
              <a:t>Requiere experiencia en la identificación de </a:t>
            </a:r>
            <a:r>
              <a:rPr lang="es-ES" sz="1600" dirty="0" smtClean="0"/>
              <a:t>riesgos</a:t>
            </a:r>
          </a:p>
          <a:p>
            <a:r>
              <a:rPr lang="es-ES" sz="1600" dirty="0" smtClean="0"/>
              <a:t>Planificar un proyecto con esta metodología es a menudo imposible, debido a la incertidumbre en el número de iteraciones que serán necesarias.</a:t>
            </a:r>
          </a:p>
          <a:p>
            <a:pPr>
              <a:buNone/>
            </a:pPr>
            <a:endParaRPr lang="es-ES" dirty="0"/>
          </a:p>
        </p:txBody>
      </p:sp>
      <p:sp>
        <p:nvSpPr>
          <p:cNvPr id="5" name="4 Marcador de contenido"/>
          <p:cNvSpPr>
            <a:spLocks noGrp="1"/>
          </p:cNvSpPr>
          <p:nvPr>
            <p:ph sz="half" idx="1"/>
          </p:nvPr>
        </p:nvSpPr>
        <p:spPr>
          <a:xfrm>
            <a:off x="251520" y="2420888"/>
            <a:ext cx="4038600" cy="3672408"/>
          </a:xfrm>
        </p:spPr>
        <p:txBody>
          <a:bodyPr>
            <a:normAutofit/>
          </a:bodyPr>
          <a:lstStyle/>
          <a:p>
            <a:r>
              <a:rPr lang="es-ES" sz="1600" dirty="0" smtClean="0"/>
              <a:t>El análisis del riesgo se hace de forma explícita y clara. </a:t>
            </a:r>
          </a:p>
          <a:p>
            <a:r>
              <a:rPr lang="es-ES" sz="1600" dirty="0" smtClean="0"/>
              <a:t>Reduce riesgos del proyecto</a:t>
            </a:r>
          </a:p>
          <a:p>
            <a:r>
              <a:rPr lang="es-ES" sz="1600" dirty="0" smtClean="0"/>
              <a:t>Incorpora objetivos de calidad</a:t>
            </a:r>
          </a:p>
          <a:p>
            <a:r>
              <a:rPr lang="es-ES" sz="1600" dirty="0" smtClean="0"/>
              <a:t>Integra el desarrollo con el </a:t>
            </a:r>
            <a:r>
              <a:rPr lang="es-ES" sz="1600" dirty="0" smtClean="0"/>
              <a:t>mantenimiento.</a:t>
            </a:r>
          </a:p>
          <a:p>
            <a:endParaRPr lang="es-ES" sz="2400" dirty="0" smtClean="0"/>
          </a:p>
          <a:p>
            <a:endParaRPr lang="es-ES"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texto"/>
          <p:cNvSpPr>
            <a:spLocks noGrp="1"/>
          </p:cNvSpPr>
          <p:nvPr>
            <p:ph type="body" idx="1"/>
          </p:nvPr>
        </p:nvSpPr>
        <p:spPr>
          <a:xfrm>
            <a:off x="1043608" y="3356992"/>
            <a:ext cx="7056238" cy="3024336"/>
          </a:xfrm>
        </p:spPr>
        <p:txBody>
          <a:bodyPr>
            <a:noAutofit/>
          </a:bodyPr>
          <a:lstStyle/>
          <a:p>
            <a:r>
              <a:rPr lang="es-ES" sz="1800" b="0" cap="none" spc="0" dirty="0" smtClean="0"/>
              <a:t>Las etapas se llevan a </a:t>
            </a:r>
            <a:r>
              <a:rPr lang="es-ES" sz="1800" b="0" cap="none" spc="0" dirty="0" smtClean="0"/>
              <a:t>cabo una detrás de otra de forma lineal, así sólo cuando la primera fase se termina se puede empezar con la segunda, y así progresivamente</a:t>
            </a:r>
            <a:r>
              <a:rPr lang="es-ES" sz="1800" b="0" cap="none" spc="0" dirty="0" smtClean="0"/>
              <a:t>.</a:t>
            </a:r>
            <a:endParaRPr lang="es-ES" sz="1800" b="0" cap="none" spc="0" dirty="0" smtClean="0"/>
          </a:p>
        </p:txBody>
      </p:sp>
      <p:sp>
        <p:nvSpPr>
          <p:cNvPr id="2" name="1 Título"/>
          <p:cNvSpPr>
            <a:spLocks noGrp="1"/>
          </p:cNvSpPr>
          <p:nvPr>
            <p:ph type="title"/>
          </p:nvPr>
        </p:nvSpPr>
        <p:spPr/>
        <p:txBody>
          <a:bodyPr/>
          <a:lstStyle/>
          <a:p>
            <a:r>
              <a:rPr lang="es-ES" sz="6000" dirty="0" smtClean="0"/>
              <a:t>Cascada</a:t>
            </a: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Etapas</a:t>
            </a:r>
            <a:endParaRPr lang="es-ES" dirty="0"/>
          </a:p>
        </p:txBody>
      </p:sp>
      <p:sp>
        <p:nvSpPr>
          <p:cNvPr id="3" name="2 Marcador de contenido"/>
          <p:cNvSpPr>
            <a:spLocks noGrp="1"/>
          </p:cNvSpPr>
          <p:nvPr>
            <p:ph sz="quarter" idx="1"/>
          </p:nvPr>
        </p:nvSpPr>
        <p:spPr>
          <a:xfrm>
            <a:off x="323528" y="2132856"/>
            <a:ext cx="8503920" cy="4572000"/>
          </a:xfrm>
        </p:spPr>
        <p:txBody>
          <a:bodyPr>
            <a:normAutofit/>
          </a:bodyPr>
          <a:lstStyle/>
          <a:p>
            <a:r>
              <a:rPr lang="es-ES" sz="2400" b="1" dirty="0" smtClean="0"/>
              <a:t>Definición </a:t>
            </a:r>
            <a:r>
              <a:rPr lang="es-ES" sz="2400" b="1" dirty="0" smtClean="0"/>
              <a:t>del problema</a:t>
            </a:r>
            <a:r>
              <a:rPr lang="es-ES" sz="2400" dirty="0" smtClean="0"/>
              <a:t>: E</a:t>
            </a:r>
            <a:r>
              <a:rPr lang="es-ES" sz="2400" dirty="0" smtClean="0"/>
              <a:t>specificación </a:t>
            </a:r>
            <a:r>
              <a:rPr lang="es-ES" sz="2400" dirty="0" smtClean="0"/>
              <a:t>de requisitos y</a:t>
            </a:r>
            <a:r>
              <a:rPr lang="es-ES" sz="2400" dirty="0" smtClean="0"/>
              <a:t> </a:t>
            </a:r>
            <a:r>
              <a:rPr lang="es-ES" sz="2400" dirty="0" smtClean="0"/>
              <a:t>el análisis del sistema</a:t>
            </a:r>
            <a:r>
              <a:rPr lang="es-ES" sz="2400" dirty="0" smtClean="0"/>
              <a:t>.</a:t>
            </a:r>
          </a:p>
          <a:p>
            <a:endParaRPr lang="es-ES" sz="2400" dirty="0" smtClean="0"/>
          </a:p>
          <a:p>
            <a:r>
              <a:rPr lang="es-ES" sz="2400" b="1" dirty="0" smtClean="0"/>
              <a:t>Desarrollo</a:t>
            </a:r>
            <a:r>
              <a:rPr lang="es-ES" sz="2400" dirty="0" smtClean="0"/>
              <a:t>: Diseño, implementación y pruebas del sistema</a:t>
            </a:r>
            <a:r>
              <a:rPr lang="es-ES" sz="2400" dirty="0" smtClean="0"/>
              <a:t>.</a:t>
            </a:r>
          </a:p>
          <a:p>
            <a:endParaRPr lang="es-ES" sz="2400" dirty="0" smtClean="0"/>
          </a:p>
          <a:p>
            <a:r>
              <a:rPr lang="es-ES" sz="2400" b="1" dirty="0" smtClean="0"/>
              <a:t>Mantenimiento</a:t>
            </a:r>
            <a:r>
              <a:rPr lang="es-ES" sz="2400" dirty="0" smtClean="0"/>
              <a:t>: Instalación y el mantenimiento del sistema</a:t>
            </a:r>
            <a:endParaRPr lang="es-E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Ventajas y Desventajas</a:t>
            </a:r>
            <a:endParaRPr lang="es-ES" dirty="0"/>
          </a:p>
        </p:txBody>
      </p:sp>
      <p:sp>
        <p:nvSpPr>
          <p:cNvPr id="8" name="7 Marcador de contenido"/>
          <p:cNvSpPr>
            <a:spLocks noGrp="1"/>
          </p:cNvSpPr>
          <p:nvPr>
            <p:ph sz="half" idx="1"/>
          </p:nvPr>
        </p:nvSpPr>
        <p:spPr>
          <a:xfrm>
            <a:off x="251520" y="1628800"/>
            <a:ext cx="4038600" cy="4681728"/>
          </a:xfrm>
        </p:spPr>
        <p:txBody>
          <a:bodyPr>
            <a:normAutofit fontScale="62500" lnSpcReduction="20000"/>
          </a:bodyPr>
          <a:lstStyle/>
          <a:p>
            <a:r>
              <a:rPr lang="es-ES" dirty="0" smtClean="0"/>
              <a:t>Realiza un buen funcionamiento en equipos débiles y productos maduros, por lo que se requiere de menos capital y herramientas para hacerlo funcionar de manera óptima</a:t>
            </a:r>
            <a:r>
              <a:rPr lang="es-ES" dirty="0" smtClean="0"/>
              <a:t>.</a:t>
            </a:r>
          </a:p>
          <a:p>
            <a:endParaRPr lang="es-ES" dirty="0" smtClean="0"/>
          </a:p>
          <a:p>
            <a:r>
              <a:rPr lang="es-ES" dirty="0" smtClean="0"/>
              <a:t>Es un modelo fácil de implementar y entender</a:t>
            </a:r>
            <a:r>
              <a:rPr lang="es-ES" dirty="0" smtClean="0"/>
              <a:t>.</a:t>
            </a:r>
          </a:p>
          <a:p>
            <a:endParaRPr lang="es-ES" dirty="0" smtClean="0"/>
          </a:p>
          <a:p>
            <a:r>
              <a:rPr lang="es-ES" dirty="0" smtClean="0"/>
              <a:t>Está orientado a documentos</a:t>
            </a:r>
            <a:r>
              <a:rPr lang="es-ES" dirty="0" smtClean="0"/>
              <a:t>.</a:t>
            </a:r>
          </a:p>
          <a:p>
            <a:endParaRPr lang="es-ES" dirty="0" smtClean="0"/>
          </a:p>
          <a:p>
            <a:r>
              <a:rPr lang="es-ES" dirty="0" smtClean="0"/>
              <a:t>Es un modelo conocido y utilizado con frecuencia</a:t>
            </a:r>
            <a:r>
              <a:rPr lang="es-ES" dirty="0" smtClean="0"/>
              <a:t>.</a:t>
            </a:r>
          </a:p>
          <a:p>
            <a:endParaRPr lang="es-ES" dirty="0" smtClean="0"/>
          </a:p>
          <a:p>
            <a:r>
              <a:rPr lang="es-ES" dirty="0" smtClean="0"/>
              <a:t>Promueve una metodología de trabajo efectiva: Definir antes que diseñar, diseñar antes que </a:t>
            </a:r>
            <a:r>
              <a:rPr lang="es-ES" dirty="0" smtClean="0"/>
              <a:t>codificar.</a:t>
            </a:r>
            <a:endParaRPr lang="es-ES" dirty="0" smtClean="0"/>
          </a:p>
          <a:p>
            <a:pPr>
              <a:buNone/>
            </a:pPr>
            <a:endParaRPr lang="es-ES" dirty="0"/>
          </a:p>
        </p:txBody>
      </p:sp>
      <p:sp>
        <p:nvSpPr>
          <p:cNvPr id="9" name="8 Marcador de contenido"/>
          <p:cNvSpPr>
            <a:spLocks noGrp="1"/>
          </p:cNvSpPr>
          <p:nvPr>
            <p:ph sz="half" idx="2"/>
          </p:nvPr>
        </p:nvSpPr>
        <p:spPr>
          <a:xfrm>
            <a:off x="4860032" y="1628800"/>
            <a:ext cx="4038600" cy="4681728"/>
          </a:xfrm>
        </p:spPr>
        <p:txBody>
          <a:bodyPr>
            <a:normAutofit fontScale="62500" lnSpcReduction="20000"/>
          </a:bodyPr>
          <a:lstStyle/>
          <a:p>
            <a:r>
              <a:rPr lang="es-ES" dirty="0" smtClean="0"/>
              <a:t>En la vida </a:t>
            </a:r>
            <a:r>
              <a:rPr lang="es-ES" dirty="0" smtClean="0"/>
              <a:t>real es raro que un proyecto siga un alinea secuencial, </a:t>
            </a:r>
            <a:r>
              <a:rPr lang="es-ES" dirty="0" smtClean="0"/>
              <a:t>esto crea una mala implementación del modelo, lo cual hace que lo lleve al fracaso</a:t>
            </a:r>
            <a:r>
              <a:rPr lang="es-ES" dirty="0" smtClean="0"/>
              <a:t>.</a:t>
            </a:r>
          </a:p>
          <a:p>
            <a:endParaRPr lang="es-ES" dirty="0" smtClean="0"/>
          </a:p>
          <a:p>
            <a:r>
              <a:rPr lang="es-ES" dirty="0" smtClean="0"/>
              <a:t>El proceso de creación del software tarda mucho tiempo ya que debe pasar por el proceso de prueba y hasta que el software no esté completo no se opera. Esto es la base para que funcione bien</a:t>
            </a:r>
            <a:r>
              <a:rPr lang="es-ES" dirty="0" smtClean="0"/>
              <a:t>.</a:t>
            </a:r>
          </a:p>
          <a:p>
            <a:endParaRPr lang="es-ES" dirty="0" smtClean="0"/>
          </a:p>
          <a:p>
            <a:r>
              <a:rPr lang="es-ES" dirty="0" smtClean="0"/>
              <a:t>Cualquier error de diseño detectado en la etapa de prueba conduce necesariamente al rediseño y nueva programación del código afectado, aumentando los costos del desarrollo</a:t>
            </a:r>
            <a:r>
              <a:rPr lang="es-ES" dirty="0" smtClean="0"/>
              <a:t>.</a:t>
            </a:r>
          </a:p>
          <a:p>
            <a:endParaRPr lang="es-ES" dirty="0" smtClean="0"/>
          </a:p>
          <a:p>
            <a:r>
              <a:rPr lang="es-ES" dirty="0" smtClean="0"/>
              <a:t>Una etapa determinada del proyecto no se puede llevar a cabo a menos de que se haya culminado la etapa anterior</a:t>
            </a:r>
            <a:r>
              <a:rPr lang="es-ES" dirty="0" smtClean="0"/>
              <a:t>.</a:t>
            </a:r>
            <a:endParaRPr lang="es-E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p:txBody>
          <a:bodyPr>
            <a:normAutofit/>
          </a:bodyPr>
          <a:lstStyle/>
          <a:p>
            <a:r>
              <a:rPr lang="es-ES" b="0" cap="none" spc="0" dirty="0" smtClean="0"/>
              <a:t>Cada ciclo que se realiza va obteniendo una porción de producto, servicio o resultado completa. A cada porción generada en una iteración se le denomina incremento</a:t>
            </a:r>
            <a:r>
              <a:rPr lang="es-ES" b="0" cap="none" spc="0" dirty="0" smtClean="0"/>
              <a:t>.</a:t>
            </a:r>
          </a:p>
          <a:p>
            <a:endParaRPr lang="es-ES" b="0" cap="none" spc="0" dirty="0" smtClean="0"/>
          </a:p>
          <a:p>
            <a:endParaRPr lang="es-ES" dirty="0"/>
          </a:p>
        </p:txBody>
      </p:sp>
      <p:sp>
        <p:nvSpPr>
          <p:cNvPr id="2" name="1 Título"/>
          <p:cNvSpPr>
            <a:spLocks noGrp="1"/>
          </p:cNvSpPr>
          <p:nvPr>
            <p:ph type="title"/>
          </p:nvPr>
        </p:nvSpPr>
        <p:spPr/>
        <p:txBody>
          <a:bodyPr/>
          <a:lstStyle/>
          <a:p>
            <a:r>
              <a:rPr lang="es-ES" sz="6000" dirty="0" smtClean="0"/>
              <a:t>Incremental</a:t>
            </a:r>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Etapas</a:t>
            </a:r>
            <a:endParaRPr lang="es-ES" dirty="0"/>
          </a:p>
        </p:txBody>
      </p:sp>
      <p:sp>
        <p:nvSpPr>
          <p:cNvPr id="3" name="2 Marcador de contenido"/>
          <p:cNvSpPr>
            <a:spLocks noGrp="1"/>
          </p:cNvSpPr>
          <p:nvPr>
            <p:ph sz="quarter" idx="1"/>
          </p:nvPr>
        </p:nvSpPr>
        <p:spPr>
          <a:xfrm>
            <a:off x="323528" y="2132856"/>
            <a:ext cx="8503920" cy="4572000"/>
          </a:xfrm>
        </p:spPr>
        <p:txBody>
          <a:bodyPr>
            <a:normAutofit/>
          </a:bodyPr>
          <a:lstStyle/>
          <a:p>
            <a:r>
              <a:rPr lang="es-ES" sz="2000" b="1" i="1" dirty="0" smtClean="0"/>
              <a:t>Etapa de </a:t>
            </a:r>
            <a:r>
              <a:rPr lang="es-ES" sz="2000" b="1" i="1" dirty="0" smtClean="0"/>
              <a:t>inicialización: </a:t>
            </a:r>
            <a:r>
              <a:rPr lang="es-ES" sz="2000" dirty="0" smtClean="0"/>
              <a:t>Se crea la primer versión del sistema.  Aspectos clave del problema y solución simple de comprender.</a:t>
            </a:r>
          </a:p>
          <a:p>
            <a:endParaRPr lang="es-ES" sz="2000" b="1" dirty="0" smtClean="0"/>
          </a:p>
          <a:p>
            <a:r>
              <a:rPr lang="es-ES" sz="2000" b="1" i="1" dirty="0" smtClean="0"/>
              <a:t>Etapa de </a:t>
            </a:r>
            <a:r>
              <a:rPr lang="es-ES" sz="2000" b="1" i="1" dirty="0" smtClean="0"/>
              <a:t>iteración</a:t>
            </a:r>
            <a:r>
              <a:rPr lang="es-ES" sz="2000" b="1" dirty="0" smtClean="0"/>
              <a:t>: </a:t>
            </a:r>
            <a:r>
              <a:rPr lang="es-ES" sz="2000" dirty="0" smtClean="0"/>
              <a:t>Rediseño e implementación de control de proyecto, análisis.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Ventajas y Desventajas</a:t>
            </a:r>
            <a:endParaRPr lang="es-ES" dirty="0"/>
          </a:p>
        </p:txBody>
      </p:sp>
      <p:sp>
        <p:nvSpPr>
          <p:cNvPr id="4" name="3 Marcador de contenido"/>
          <p:cNvSpPr>
            <a:spLocks noGrp="1"/>
          </p:cNvSpPr>
          <p:nvPr>
            <p:ph sz="half" idx="2"/>
          </p:nvPr>
        </p:nvSpPr>
        <p:spPr>
          <a:xfrm>
            <a:off x="4788024" y="1484784"/>
            <a:ext cx="4038600" cy="4681728"/>
          </a:xfrm>
        </p:spPr>
        <p:txBody>
          <a:bodyPr>
            <a:noAutofit/>
          </a:bodyPr>
          <a:lstStyle/>
          <a:p>
            <a:r>
              <a:rPr lang="es-ES" sz="1400" dirty="0" smtClean="0"/>
              <a:t>La </a:t>
            </a:r>
            <a:r>
              <a:rPr lang="es-ES" sz="1400" dirty="0" smtClean="0"/>
              <a:t>mayoría de los incrementos se harán en base de las necesidades de los usuarios. Los incrementos en si ya son estipulados desde antes de la entrega del proyecto, sin embargo hay que ver cómo se maneja el producto para ver si necesita otros cambios además de los estipulados antes de la entrega del proyecto. </a:t>
            </a:r>
            <a:endParaRPr lang="es-ES" sz="1400" dirty="0" smtClean="0"/>
          </a:p>
          <a:p>
            <a:endParaRPr lang="es-ES" sz="1400" dirty="0" smtClean="0"/>
          </a:p>
          <a:p>
            <a:r>
              <a:rPr lang="es-ES" sz="1400" dirty="0" smtClean="0"/>
              <a:t>Los incrementos no deben constar de muchas líneas de código ya que la idea de los incrementos es agregar accesorios al programa principal (o </a:t>
            </a:r>
            <a:r>
              <a:rPr lang="es-ES" sz="1400" dirty="0" smtClean="0"/>
              <a:t>funcional)</a:t>
            </a:r>
          </a:p>
          <a:p>
            <a:endParaRPr lang="es-ES" sz="1400" dirty="0" smtClean="0"/>
          </a:p>
          <a:p>
            <a:r>
              <a:rPr lang="es-ES" sz="1400" dirty="0" smtClean="0"/>
              <a:t>Requiere de un cliente involucrado durante todo el curso del proyecto. </a:t>
            </a:r>
            <a:endParaRPr lang="es-ES" sz="1400" dirty="0" smtClean="0"/>
          </a:p>
          <a:p>
            <a:endParaRPr lang="es-ES" sz="1400" dirty="0" smtClean="0"/>
          </a:p>
          <a:p>
            <a:r>
              <a:rPr lang="es-ES" sz="1400" dirty="0" smtClean="0"/>
              <a:t>La </a:t>
            </a:r>
            <a:r>
              <a:rPr lang="es-ES" sz="1400" dirty="0" smtClean="0"/>
              <a:t>entrega de un programa que es parcial pero funcional puede hacer vulnerable al programa debido a la falta de robustez en su </a:t>
            </a:r>
            <a:r>
              <a:rPr lang="es-ES" sz="1400" dirty="0" smtClean="0"/>
              <a:t>sistema.</a:t>
            </a:r>
          </a:p>
          <a:p>
            <a:pPr>
              <a:buNone/>
            </a:pPr>
            <a:endParaRPr lang="es-ES" sz="1400" dirty="0"/>
          </a:p>
        </p:txBody>
      </p:sp>
      <p:sp>
        <p:nvSpPr>
          <p:cNvPr id="5" name="4 Marcador de contenido"/>
          <p:cNvSpPr>
            <a:spLocks noGrp="1"/>
          </p:cNvSpPr>
          <p:nvPr>
            <p:ph sz="half" idx="1"/>
          </p:nvPr>
        </p:nvSpPr>
        <p:spPr>
          <a:xfrm>
            <a:off x="323528" y="1844824"/>
            <a:ext cx="4038600" cy="4681728"/>
          </a:xfrm>
        </p:spPr>
        <p:txBody>
          <a:bodyPr>
            <a:normAutofit fontScale="55000" lnSpcReduction="20000"/>
          </a:bodyPr>
          <a:lstStyle/>
          <a:p>
            <a:endParaRPr lang="es-ES" dirty="0" smtClean="0"/>
          </a:p>
          <a:p>
            <a:r>
              <a:rPr lang="es-ES" sz="2900" dirty="0" smtClean="0"/>
              <a:t>Los </a:t>
            </a:r>
            <a:r>
              <a:rPr lang="es-ES" sz="2900" dirty="0" smtClean="0"/>
              <a:t>usuarios no tienen que esperar hasta que el sistema completo se entregue para hacer uso de él. </a:t>
            </a:r>
            <a:r>
              <a:rPr lang="es-ES" sz="2900" dirty="0" smtClean="0"/>
              <a:t>El </a:t>
            </a:r>
            <a:r>
              <a:rPr lang="es-ES" sz="2900" dirty="0" smtClean="0"/>
              <a:t>primer incremento cumple los requerimientos más importantes de tal forma que pueden utilizar el software al instante</a:t>
            </a:r>
            <a:r>
              <a:rPr lang="es-ES" sz="2900" dirty="0" smtClean="0"/>
              <a:t>.</a:t>
            </a:r>
          </a:p>
          <a:p>
            <a:endParaRPr lang="es-ES" sz="2900" dirty="0" smtClean="0"/>
          </a:p>
          <a:p>
            <a:r>
              <a:rPr lang="es-ES" sz="2900" dirty="0" smtClean="0"/>
              <a:t>Los usuarios pueden utilizar los incrementos iniciales como prototipos y obtener experiencia sobre los requerimientos de los incrementos posteriores del sistema</a:t>
            </a:r>
            <a:r>
              <a:rPr lang="es-ES" sz="2900" dirty="0" smtClean="0"/>
              <a:t>.</a:t>
            </a:r>
          </a:p>
          <a:p>
            <a:endParaRPr lang="es-ES" sz="2900" dirty="0" smtClean="0"/>
          </a:p>
          <a:p>
            <a:r>
              <a:rPr lang="es-ES" sz="2900" dirty="0" smtClean="0"/>
              <a:t>Existe muy pocas probabilidades de riesgo en el sistema</a:t>
            </a:r>
            <a:r>
              <a:rPr lang="es-ES" sz="2900" dirty="0" smtClean="0"/>
              <a:t>.</a:t>
            </a:r>
          </a:p>
          <a:p>
            <a:endParaRPr lang="es-ES" sz="29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331640" y="3068960"/>
            <a:ext cx="6480174" cy="1673225"/>
          </a:xfrm>
        </p:spPr>
        <p:txBody>
          <a:bodyPr/>
          <a:lstStyle/>
          <a:p>
            <a:r>
              <a:rPr lang="es-ES" b="0" cap="none" spc="0" dirty="0" smtClean="0"/>
              <a:t>Las actividades de este modelo se conforman en una espiral, en la que cada bucle o iteración representa un conjunto de actividades. </a:t>
            </a:r>
          </a:p>
          <a:p>
            <a:endParaRPr lang="es-ES" dirty="0"/>
          </a:p>
        </p:txBody>
      </p:sp>
      <p:sp>
        <p:nvSpPr>
          <p:cNvPr id="2" name="1 Título"/>
          <p:cNvSpPr>
            <a:spLocks noGrp="1"/>
          </p:cNvSpPr>
          <p:nvPr>
            <p:ph type="title"/>
          </p:nvPr>
        </p:nvSpPr>
        <p:spPr/>
        <p:txBody>
          <a:bodyPr/>
          <a:lstStyle/>
          <a:p>
            <a:r>
              <a:rPr lang="es-ES" sz="6000" dirty="0" smtClean="0"/>
              <a:t>Espiral</a:t>
            </a:r>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Etapas</a:t>
            </a:r>
            <a:endParaRPr lang="es-ES" dirty="0"/>
          </a:p>
        </p:txBody>
      </p:sp>
      <p:sp>
        <p:nvSpPr>
          <p:cNvPr id="3" name="2 Marcador de contenido"/>
          <p:cNvSpPr>
            <a:spLocks noGrp="1"/>
          </p:cNvSpPr>
          <p:nvPr>
            <p:ph sz="quarter" idx="1"/>
          </p:nvPr>
        </p:nvSpPr>
        <p:spPr>
          <a:xfrm>
            <a:off x="395536" y="1772816"/>
            <a:ext cx="8503920" cy="4572000"/>
          </a:xfrm>
        </p:spPr>
        <p:txBody>
          <a:bodyPr>
            <a:normAutofit/>
          </a:bodyPr>
          <a:lstStyle/>
          <a:p>
            <a:pPr>
              <a:buNone/>
            </a:pPr>
            <a:r>
              <a:rPr lang="es-ES" sz="2000" dirty="0" smtClean="0"/>
              <a:t>Ya que trabaja con ciclos, no tiene “etapas” tales como las demás, sino que tiene objetivos a cumplir por cada iteración.</a:t>
            </a:r>
          </a:p>
          <a:p>
            <a:endParaRPr lang="es-ES" sz="2000" dirty="0" smtClean="0"/>
          </a:p>
          <a:p>
            <a:pPr>
              <a:buNone/>
            </a:pPr>
            <a:r>
              <a:rPr lang="es-ES" sz="2000" dirty="0" smtClean="0"/>
              <a:t>Para cada ciclo habrá cuatro actividades:</a:t>
            </a:r>
          </a:p>
          <a:p>
            <a:r>
              <a:rPr lang="es-ES" sz="2000" b="1" i="1" dirty="0" smtClean="0"/>
              <a:t>Determinar </a:t>
            </a:r>
            <a:r>
              <a:rPr lang="es-ES" sz="2000" b="1" i="1" dirty="0" smtClean="0"/>
              <a:t>objetivos</a:t>
            </a:r>
            <a:r>
              <a:rPr lang="es-ES" sz="2000" b="1" dirty="0" smtClean="0"/>
              <a:t>: </a:t>
            </a:r>
            <a:r>
              <a:rPr lang="es-ES" sz="2000" dirty="0" smtClean="0"/>
              <a:t>Fijar restricciones, requisitos, especificaciones, identificar riesgos y soluciones a estos.</a:t>
            </a:r>
            <a:endParaRPr lang="es-ES" sz="2000" dirty="0" smtClean="0"/>
          </a:p>
          <a:p>
            <a:r>
              <a:rPr lang="es-ES" sz="2000" b="1" i="1" dirty="0" smtClean="0"/>
              <a:t>Análisis del </a:t>
            </a:r>
            <a:r>
              <a:rPr lang="es-ES" sz="2000" b="1" i="1" dirty="0" smtClean="0"/>
              <a:t>riesgo</a:t>
            </a:r>
            <a:r>
              <a:rPr lang="es-ES" sz="2000" dirty="0" smtClean="0"/>
              <a:t>: Causas </a:t>
            </a:r>
            <a:r>
              <a:rPr lang="es-ES" sz="2000" dirty="0" smtClean="0"/>
              <a:t>de las posibles amenazas y probables eventos no deseados y los daños y consecuencias que éstas puedan </a:t>
            </a:r>
            <a:r>
              <a:rPr lang="es-ES" sz="2000" dirty="0" smtClean="0"/>
              <a:t>producir. Soluciones.</a:t>
            </a:r>
            <a:endParaRPr lang="es-ES" sz="2000" dirty="0" smtClean="0"/>
          </a:p>
          <a:p>
            <a:r>
              <a:rPr lang="es-ES" sz="2000" b="1" i="1" dirty="0" smtClean="0"/>
              <a:t>Desarrollar y </a:t>
            </a:r>
            <a:r>
              <a:rPr lang="es-ES" sz="2000" b="1" i="1" dirty="0" smtClean="0"/>
              <a:t>probar</a:t>
            </a:r>
            <a:r>
              <a:rPr lang="es-ES" sz="2000" dirty="0" smtClean="0"/>
              <a:t>: Refiere a la implementación  y tareas a realizar en ese momento, análisis </a:t>
            </a:r>
            <a:r>
              <a:rPr lang="es-ES" sz="2000" dirty="0" smtClean="0"/>
              <a:t>de alternativas e identificación resolución de riesgos</a:t>
            </a:r>
            <a:r>
              <a:rPr lang="es-ES" sz="2000" dirty="0" smtClean="0"/>
              <a:t>.</a:t>
            </a:r>
            <a:endParaRPr lang="es-ES" sz="2000" dirty="0" smtClean="0"/>
          </a:p>
          <a:p>
            <a:r>
              <a:rPr lang="es-ES" sz="2000" b="1" i="1" dirty="0" smtClean="0"/>
              <a:t>Planificación</a:t>
            </a:r>
            <a:r>
              <a:rPr lang="es-ES" sz="2000" dirty="0" smtClean="0"/>
              <a:t>: Asignar tareas, qué se hará en ese ciclo, etc.</a:t>
            </a:r>
            <a:endParaRPr lang="es-ES" sz="2000" dirty="0" smtClean="0"/>
          </a:p>
          <a:p>
            <a:endParaRPr lang="es-ES" sz="24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171717"/>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47</TotalTime>
  <Words>624</Words>
  <Application>Microsoft Office PowerPoint</Application>
  <PresentationFormat>Presentación en pantalla (4:3)</PresentationFormat>
  <Paragraphs>68</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Civil</vt:lpstr>
      <vt:lpstr>Ciclo de Vida en Cascada, Incremental y Espiral</vt:lpstr>
      <vt:lpstr>Cascada</vt:lpstr>
      <vt:lpstr>Etapas</vt:lpstr>
      <vt:lpstr>Ventajas y Desventajas</vt:lpstr>
      <vt:lpstr>Incremental</vt:lpstr>
      <vt:lpstr>Etapas</vt:lpstr>
      <vt:lpstr>Ventajas y Desventajas</vt:lpstr>
      <vt:lpstr>Espiral</vt:lpstr>
      <vt:lpstr>Etapas</vt:lpstr>
      <vt:lpstr>Ventajas y Desventajas</vt:lpstr>
      <vt:lpstr>Diapositiva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Ciclo de Vida en Cascada, Incremental y Espiral</dc:title>
  <dc:creator>usuario</dc:creator>
  <cp:lastModifiedBy>usuario</cp:lastModifiedBy>
  <cp:revision>5</cp:revision>
  <dcterms:created xsi:type="dcterms:W3CDTF">2019-05-28T14:01:39Z</dcterms:created>
  <dcterms:modified xsi:type="dcterms:W3CDTF">2019-05-28T14:49:08Z</dcterms:modified>
</cp:coreProperties>
</file>