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73" r:id="rId3"/>
    <p:sldId id="270" r:id="rId4"/>
    <p:sldId id="271" r:id="rId5"/>
    <p:sldId id="272" r:id="rId6"/>
    <p:sldId id="267" r:id="rId7"/>
    <p:sldId id="259" r:id="rId8"/>
    <p:sldId id="260" r:id="rId9"/>
    <p:sldId id="265" r:id="rId10"/>
    <p:sldId id="266" r:id="rId11"/>
    <p:sldId id="268" r:id="rId12"/>
    <p:sldId id="262" r:id="rId13"/>
    <p:sldId id="263" r:id="rId14"/>
    <p:sldId id="264" r:id="rId15"/>
    <p:sldId id="269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8B518-B877-4390-951F-161C7900BE4D}" type="datetimeFigureOut">
              <a:rPr lang="sr-Latn-CS" smtClean="0"/>
              <a:pPr/>
              <a:t>20.1.2015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F38B4-B494-4982-A616-1AEF9D0018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2972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924050"/>
          </a:xfrm>
        </p:spPr>
        <p:txBody>
          <a:bodyPr/>
          <a:lstStyle/>
          <a:p>
            <a:r>
              <a:rPr lang="hr-HR" dirty="0" smtClean="0"/>
              <a:t>Landau Vishkin Nussinov algoritam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3276600" cy="2362200"/>
          </a:xfrm>
        </p:spPr>
        <p:txBody>
          <a:bodyPr>
            <a:normAutofit/>
          </a:bodyPr>
          <a:lstStyle/>
          <a:p>
            <a:r>
              <a:rPr lang="hr-HR" i="1" dirty="0" smtClean="0"/>
              <a:t>Mauro Barešić</a:t>
            </a:r>
          </a:p>
          <a:p>
            <a:r>
              <a:rPr lang="hr-HR" i="1" dirty="0" smtClean="0"/>
              <a:t>Tin Kovačević</a:t>
            </a:r>
          </a:p>
          <a:p>
            <a:r>
              <a:rPr lang="hr-HR" i="1" dirty="0" smtClean="0"/>
              <a:t>Dino Pačandi</a:t>
            </a:r>
          </a:p>
          <a:p>
            <a:r>
              <a:rPr lang="hr-HR" i="1" dirty="0" smtClean="0"/>
              <a:t>Alen Škvarić</a:t>
            </a:r>
            <a:endParaRPr lang="hr-H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složenost(4)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146" name="Picture 2" descr="KTIMEScal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složenost(5)</a:t>
            </a:r>
            <a:endParaRPr lang="hr-HR" dirty="0"/>
          </a:p>
        </p:txBody>
      </p:sp>
      <p:pic>
        <p:nvPicPr>
          <p:cNvPr id="6" name="Content Placeholder 5" descr="figure_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057400"/>
            <a:ext cx="5985198" cy="45164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memorijska složenost(1)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3074" name="Picture 2" descr="memo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71764"/>
            <a:ext cx="5943600" cy="448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memorijska složenost(2)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098" name="Picture 2" descr="memoryScal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memorijska složenost(3)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26" name="Picture 2" descr="C:\Users\Dell\Desktop\FER9\BIOINF\projekt\testing\m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99" y="2057400"/>
            <a:ext cx="5968383" cy="4503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memorijska složenost(4)</a:t>
            </a:r>
            <a:endParaRPr lang="hr-HR" dirty="0"/>
          </a:p>
        </p:txBody>
      </p:sp>
      <p:pic>
        <p:nvPicPr>
          <p:cNvPr id="4" name="Content Placeholder 3" descr="python2Mem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133600"/>
            <a:ext cx="5884217" cy="4440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Hvala na pažnji!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Uvod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polu-globalno poravnanje s </a:t>
            </a:r>
            <a:r>
              <a:rPr lang="hr-HR" i="1" dirty="0" smtClean="0"/>
              <a:t>k</a:t>
            </a:r>
            <a:r>
              <a:rPr lang="hr-HR" dirty="0" smtClean="0"/>
              <a:t> dozvoljenih razlika između teksta i obrasca</a:t>
            </a:r>
          </a:p>
          <a:p>
            <a:r>
              <a:rPr lang="hr-HR" dirty="0" smtClean="0"/>
              <a:t>Needleman-Wunsch</a:t>
            </a:r>
          </a:p>
          <a:p>
            <a:pPr lvl="1"/>
            <a:r>
              <a:rPr lang="hr-HR" dirty="0" smtClean="0">
                <a:solidFill>
                  <a:schemeClr val="tx1"/>
                </a:solidFill>
              </a:rPr>
              <a:t>velika memorijska i vremenska složenost</a:t>
            </a:r>
          </a:p>
          <a:p>
            <a:r>
              <a:rPr lang="hr-HR" dirty="0" smtClean="0"/>
              <a:t>Landau-Vishkin-Nussinov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e</a:t>
            </a:r>
            <a:r>
              <a:rPr lang="hr-HR" dirty="0" smtClean="0">
                <a:solidFill>
                  <a:schemeClr val="tx1"/>
                </a:solidFill>
              </a:rPr>
              <a:t>fikasniji uz dovoljno malen </a:t>
            </a:r>
            <a:r>
              <a:rPr lang="hr-HR" i="1" dirty="0" smtClean="0">
                <a:solidFill>
                  <a:schemeClr val="tx1"/>
                </a:solidFill>
              </a:rPr>
              <a:t>k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Ideja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</a:t>
            </a:r>
            <a:r>
              <a:rPr lang="hr-HR" dirty="0" smtClean="0"/>
              <a:t>redobrada obrasca</a:t>
            </a:r>
          </a:p>
          <a:p>
            <a:r>
              <a:rPr lang="hr-HR" dirty="0" smtClean="0"/>
              <a:t>Tablica MAXLENGTH</a:t>
            </a:r>
          </a:p>
          <a:p>
            <a:endParaRPr lang="hr-H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48602"/>
              </p:ext>
            </p:extLst>
          </p:nvPr>
        </p:nvGraphicFramePr>
        <p:xfrm>
          <a:off x="1371600" y="3352798"/>
          <a:ext cx="6019800" cy="2895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4809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2800" dirty="0" smtClean="0">
                          <a:effectLst/>
                          <a:latin typeface="Arial"/>
                          <a:ea typeface="Times New Roman"/>
                          <a:cs typeface="Times New Roman"/>
                        </a:rPr>
                        <a:t>\</a:t>
                      </a:r>
                      <a:endParaRPr lang="hr-HR" sz="2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600" dirty="0">
                          <a:effectLst/>
                        </a:rPr>
                        <a:t>A</a:t>
                      </a:r>
                      <a:endParaRPr lang="hr-HR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600" dirty="0">
                          <a:effectLst/>
                        </a:rPr>
                        <a:t>G</a:t>
                      </a:r>
                      <a:endParaRPr lang="hr-HR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600" dirty="0">
                          <a:effectLst/>
                        </a:rPr>
                        <a:t>A</a:t>
                      </a:r>
                      <a:endParaRPr lang="hr-HR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600" dirty="0">
                          <a:effectLst/>
                        </a:rPr>
                        <a:t>C</a:t>
                      </a:r>
                      <a:endParaRPr lang="hr-HR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600" dirty="0">
                          <a:effectLst/>
                        </a:rPr>
                        <a:t>G</a:t>
                      </a:r>
                      <a:endParaRPr lang="hr-HR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09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600" dirty="0">
                          <a:effectLst/>
                        </a:rPr>
                        <a:t>A</a:t>
                      </a:r>
                      <a:endParaRPr lang="hr-HR" sz="16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5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u="none" dirty="0">
                          <a:effectLst/>
                        </a:rPr>
                        <a:t>1</a:t>
                      </a:r>
                      <a:endParaRPr lang="hr-HR" sz="1800" u="none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09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600">
                          <a:effectLst/>
                        </a:rPr>
                        <a:t>G</a:t>
                      </a:r>
                      <a:endParaRPr lang="hr-HR" sz="16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0</a:t>
                      </a:r>
                      <a:endParaRPr lang="hr-HR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4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09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600">
                          <a:effectLst/>
                        </a:rPr>
                        <a:t>A</a:t>
                      </a:r>
                      <a:endParaRPr lang="hr-HR" sz="16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0</a:t>
                      </a:r>
                      <a:endParaRPr lang="hr-HR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3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09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600">
                          <a:effectLst/>
                        </a:rPr>
                        <a:t>C</a:t>
                      </a:r>
                      <a:endParaRPr lang="hr-HR" sz="16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0</a:t>
                      </a:r>
                      <a:endParaRPr lang="hr-HR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2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95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600">
                          <a:effectLst/>
                        </a:rPr>
                        <a:t>G</a:t>
                      </a:r>
                      <a:endParaRPr lang="hr-HR" sz="16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1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>
                          <a:effectLst/>
                        </a:rPr>
                        <a:t>0</a:t>
                      </a:r>
                      <a:endParaRPr lang="hr-HR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0</a:t>
                      </a:r>
                      <a:endParaRPr lang="hr-HR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r-HR" sz="1800" dirty="0">
                          <a:effectLst/>
                        </a:rPr>
                        <a:t>1</a:t>
                      </a:r>
                      <a:endParaRPr lang="hr-HR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1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Ideja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hr-HR" b="0" i="1" smtClean="0">
                            <a:latin typeface="Cambria Math"/>
                          </a:rPr>
                          <m:t>𝑑</m:t>
                        </m:r>
                        <m:r>
                          <a:rPr lang="hr-HR" b="0" i="1" smtClean="0">
                            <a:latin typeface="Cambria Math"/>
                          </a:rPr>
                          <m:t>, </m:t>
                        </m:r>
                        <m:r>
                          <a:rPr lang="hr-HR" b="0" i="1" smtClean="0"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hr-HR" dirty="0" smtClean="0"/>
                  <a:t> - redak do kojeg se može doći po dijagonali </a:t>
                </a:r>
                <a:r>
                  <a:rPr lang="hr-HR" i="1" dirty="0" smtClean="0"/>
                  <a:t>d</a:t>
                </a:r>
                <a:r>
                  <a:rPr lang="hr-HR" dirty="0" smtClean="0"/>
                  <a:t> uz maksimalno </a:t>
                </a:r>
                <a:r>
                  <a:rPr lang="hr-HR" i="1" dirty="0" smtClean="0"/>
                  <a:t>e</a:t>
                </a:r>
                <a:r>
                  <a:rPr lang="hr-HR" dirty="0" smtClean="0"/>
                  <a:t> razlika</a:t>
                </a:r>
              </a:p>
              <a:p>
                <a:pPr lvl="1"/>
                <a:r>
                  <a:rPr lang="hr-HR" dirty="0" smtClean="0">
                    <a:solidFill>
                      <a:schemeClr val="tx1"/>
                    </a:solidFill>
                  </a:rPr>
                  <a:t>dodatna kompresija prostora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r-HR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hr-HR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hr-H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−</m:t>
                        </m:r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+1,…,0, …, </m:t>
                        </m:r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−1, </m:t>
                        </m:r>
                        <m:r>
                          <a:rPr lang="hr-HR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hr-HR" b="0" dirty="0" smtClean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r-HR" b="0" i="1" smtClean="0">
                        <a:solidFill>
                          <a:schemeClr val="tx1"/>
                        </a:solidFill>
                        <a:latin typeface="Cambria Math"/>
                      </a:rPr>
                      <m:t>𝑒</m:t>
                    </m:r>
                    <m:r>
                      <a:rPr lang="hr-HR" b="0" i="1" smtClean="0">
                        <a:solidFill>
                          <a:schemeClr val="tx1"/>
                        </a:solidFill>
                        <a:latin typeface="Cambria Math"/>
                      </a:rPr>
                      <m:t>∈{0, .., </m:t>
                    </m:r>
                    <m:r>
                      <a:rPr lang="hr-HR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hr-HR" b="0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hr-HR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8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 smtClean="0"/>
              <a:t>Ideja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</a:t>
            </a:r>
            <a:r>
              <a:rPr lang="hr-HR" dirty="0" smtClean="0"/>
              <a:t>rojke - (p, c, f)</a:t>
            </a:r>
          </a:p>
          <a:p>
            <a:pPr lvl="1"/>
            <a:r>
              <a:rPr lang="hr-HR" dirty="0" smtClean="0">
                <a:solidFill>
                  <a:schemeClr val="tx1"/>
                </a:solidFill>
              </a:rPr>
              <a:t>p – indeks početka podniza u tekstu</a:t>
            </a:r>
          </a:p>
          <a:p>
            <a:pPr lvl="1"/>
            <a:r>
              <a:rPr lang="hr-HR" dirty="0" smtClean="0">
                <a:solidFill>
                  <a:schemeClr val="tx1"/>
                </a:solidFill>
              </a:rPr>
              <a:t>c – indeks početka podniza u obrascu</a:t>
            </a:r>
          </a:p>
          <a:p>
            <a:pPr lvl="1"/>
            <a:r>
              <a:rPr lang="hr-HR" dirty="0" smtClean="0">
                <a:solidFill>
                  <a:schemeClr val="tx1"/>
                </a:solidFill>
              </a:rPr>
              <a:t>f – duljina podudaranja</a:t>
            </a:r>
          </a:p>
          <a:p>
            <a:r>
              <a:rPr lang="hr-HR" dirty="0"/>
              <a:t>l</a:t>
            </a:r>
            <a:r>
              <a:rPr lang="hr-HR" dirty="0" smtClean="0"/>
              <a:t>ista trojki – sadrži informaciju o poklapanjima i razlikama između teksta i podniza</a:t>
            </a:r>
          </a:p>
          <a:p>
            <a:r>
              <a:rPr lang="hr-HR" dirty="0"/>
              <a:t>liste trojki koriste se s MAXLENGTH </a:t>
            </a:r>
            <a:r>
              <a:rPr lang="hr-HR" dirty="0" smtClean="0"/>
              <a:t>tablicom</a:t>
            </a:r>
          </a:p>
          <a:p>
            <a:r>
              <a:rPr lang="hr-HR" dirty="0"/>
              <a:t>n</a:t>
            </a:r>
            <a:r>
              <a:rPr lang="hr-HR" dirty="0" smtClean="0"/>
              <a:t>pr. </a:t>
            </a:r>
            <a:r>
              <a:rPr lang="hr-HR" dirty="0"/>
              <a:t>(20, 5, 10</a:t>
            </a:r>
            <a:r>
              <a:rPr lang="hr-HR" dirty="0" smtClean="0"/>
              <a:t>)</a:t>
            </a:r>
          </a:p>
          <a:p>
            <a:endParaRPr lang="hr-HR" dirty="0"/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8249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Složenost algoritma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907536"/>
          </a:xfrm>
        </p:spPr>
        <p:txBody>
          <a:bodyPr/>
          <a:lstStyle/>
          <a:p>
            <a:r>
              <a:rPr lang="hr-HR" dirty="0" smtClean="0"/>
              <a:t>Vremenska složenost:</a:t>
            </a:r>
          </a:p>
          <a:p>
            <a:pPr lvl="1"/>
            <a:r>
              <a:rPr lang="hr-HR" dirty="0" smtClean="0"/>
              <a:t>O(m</a:t>
            </a:r>
            <a:r>
              <a:rPr lang="hr-HR" baseline="30000" dirty="0" smtClean="0"/>
              <a:t>2 </a:t>
            </a:r>
            <a:r>
              <a:rPr lang="hr-HR" dirty="0" smtClean="0"/>
              <a:t>+ nk</a:t>
            </a:r>
            <a:r>
              <a:rPr lang="hr-HR" baseline="30000" dirty="0" smtClean="0"/>
              <a:t>2</a:t>
            </a:r>
            <a:r>
              <a:rPr lang="hr-HR" dirty="0" smtClean="0"/>
              <a:t>)</a:t>
            </a:r>
          </a:p>
          <a:p>
            <a:pPr lvl="1"/>
            <a:endParaRPr lang="hr-HR" dirty="0" smtClean="0"/>
          </a:p>
          <a:p>
            <a:r>
              <a:rPr lang="hr-HR" dirty="0" smtClean="0"/>
              <a:t>Memorijska složenost:</a:t>
            </a:r>
          </a:p>
          <a:p>
            <a:pPr lvl="1"/>
            <a:r>
              <a:rPr lang="hr-HR" dirty="0" smtClean="0"/>
              <a:t>O(m</a:t>
            </a:r>
            <a:r>
              <a:rPr lang="hr-HR" baseline="30000" dirty="0" smtClean="0"/>
              <a:t>2</a:t>
            </a:r>
            <a:r>
              <a:rPr lang="hr-HR" dirty="0" smtClean="0"/>
              <a:t> + k</a:t>
            </a:r>
            <a:r>
              <a:rPr lang="hr-HR" baseline="30000" dirty="0" smtClean="0"/>
              <a:t>2</a:t>
            </a:r>
            <a:r>
              <a:rPr lang="hr-H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složenost(1)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1026" name="Picture 2" descr="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složenost(2)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2050" name="Picture 2" descr="JavaAnd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95496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Rezultati, vremenska složenost(3)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122" name="Picture 2" descr="K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057400"/>
            <a:ext cx="59626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124</TotalTime>
  <Words>251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Landau Vishkin Nussinov algoritam</vt:lpstr>
      <vt:lpstr>Uvod</vt:lpstr>
      <vt:lpstr>Ideja</vt:lpstr>
      <vt:lpstr>Ideja</vt:lpstr>
      <vt:lpstr>Ideja</vt:lpstr>
      <vt:lpstr>Složenost algoritma</vt:lpstr>
      <vt:lpstr>Rezultati, vremenska složenost(1)</vt:lpstr>
      <vt:lpstr>Rezultati, vremenska složenost(2)</vt:lpstr>
      <vt:lpstr>Rezultati, vremenska složenost(3)</vt:lpstr>
      <vt:lpstr>Rezultati, vremenska složenost(4)</vt:lpstr>
      <vt:lpstr>Rezultati, vremenska složenost(5)</vt:lpstr>
      <vt:lpstr>Rezultati, memorijska složenost(1)</vt:lpstr>
      <vt:lpstr>Rezultati, memorijska složenost(2)</vt:lpstr>
      <vt:lpstr>Rezultati, memorijska složenost(3)</vt:lpstr>
      <vt:lpstr>Rezultati, memorijska složenost(4)</vt:lpstr>
      <vt:lpstr>Hvala na pažnji!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Landau Vishkin Nussinov algoritam</dc:title>
  <dc:creator>Dell</dc:creator>
  <cp:lastModifiedBy>Gossamer</cp:lastModifiedBy>
  <cp:revision>28</cp:revision>
  <dcterms:created xsi:type="dcterms:W3CDTF">2006-08-16T00:00:00Z</dcterms:created>
  <dcterms:modified xsi:type="dcterms:W3CDTF">2015-01-20T22:05:02Z</dcterms:modified>
</cp:coreProperties>
</file>