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dbfc0694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dbfc069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dbfc0694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dbfc069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dbfc069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dbfc069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dbfc069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dbfc069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dbfc0694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dbfc0694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dbfc0694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dbfc0694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dbfc0694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dbfc0694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dbfc0694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0dbfc0694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dbfc0694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dbfc0694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dbfc0694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dbfc0694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daec4324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daec4324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dbfc069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dbfc069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dbfc069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dbfc069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dbfc069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dbfc069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dc5c9ff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dc5c9ff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0f05064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0f05064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0f05064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0f05064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dc5c9ff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dc5c9ff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0dc5c9ff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0dc5c9ff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dbfc0694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0dbfc0694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dc5c9ff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dc5c9ff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daec4324b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daec4324b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daec4324b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daec4324b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dbfc069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dbfc069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dbf841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dbf841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dbfc06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dbfc06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dbfc069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dbfc069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dbfc069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dbfc069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colab.research.google.com/drive/1pFh9c7hmZTvyRx3zXRiVC7QLZVLXdbik?usp=drive_link"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4300" y="1578400"/>
            <a:ext cx="54096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u="sng"/>
              <a:t>TRABAJO PRÁCTICO</a:t>
            </a:r>
            <a:r>
              <a:rPr b="1" lang="es"/>
              <a:t>:</a:t>
            </a:r>
            <a:endParaRPr b="1"/>
          </a:p>
          <a:p>
            <a:pPr indent="0" lvl="0" marL="0" rtl="0" algn="l">
              <a:spcBef>
                <a:spcPts val="0"/>
              </a:spcBef>
              <a:spcAft>
                <a:spcPts val="0"/>
              </a:spcAft>
              <a:buNone/>
            </a:pPr>
            <a:r>
              <a:rPr b="1" lang="es"/>
              <a:t>APLICACIÓN DE IA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762550" y="393750"/>
            <a:ext cx="8381400" cy="9141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AutoNum type="arabicParenR"/>
            </a:pPr>
            <a:r>
              <a:rPr b="1" lang="es" sz="3000" u="sng"/>
              <a:t>Descarga e Importación de Librerías</a:t>
            </a:r>
            <a:endParaRPr b="1" sz="3000" u="sng"/>
          </a:p>
        </p:txBody>
      </p:sp>
      <p:sp>
        <p:nvSpPr>
          <p:cNvPr id="198" name="Google Shape;198;p22"/>
          <p:cNvSpPr txBox="1"/>
          <p:nvPr>
            <p:ph idx="1" type="body"/>
          </p:nvPr>
        </p:nvSpPr>
        <p:spPr>
          <a:xfrm>
            <a:off x="0" y="1307850"/>
            <a:ext cx="91440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t>Como primer paso de este proyecto</a:t>
            </a:r>
            <a:r>
              <a:rPr lang="es"/>
              <a:t>, se realiza la descarga e importación de todas las librerías que van a ser usadas durante el desarrollo de toda la solución.</a:t>
            </a:r>
            <a:endParaRPr/>
          </a:p>
        </p:txBody>
      </p:sp>
      <p:pic>
        <p:nvPicPr>
          <p:cNvPr id="199" name="Google Shape;199;p22"/>
          <p:cNvPicPr preferRelativeResize="0"/>
          <p:nvPr/>
        </p:nvPicPr>
        <p:blipFill>
          <a:blip r:embed="rId3">
            <a:alphaModFix/>
          </a:blip>
          <a:stretch>
            <a:fillRect/>
          </a:stretch>
        </p:blipFill>
        <p:spPr>
          <a:xfrm>
            <a:off x="1694000" y="1921325"/>
            <a:ext cx="5755999" cy="3222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43900" y="393750"/>
            <a:ext cx="8800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000"/>
              <a:t>2) </a:t>
            </a:r>
            <a:r>
              <a:rPr b="1" lang="es" sz="3000" u="sng"/>
              <a:t>Procesamiento del Plan de Carrera</a:t>
            </a:r>
            <a:endParaRPr b="1" sz="3000" u="sng"/>
          </a:p>
        </p:txBody>
      </p:sp>
      <p:sp>
        <p:nvSpPr>
          <p:cNvPr id="205" name="Google Shape;205;p23"/>
          <p:cNvSpPr txBox="1"/>
          <p:nvPr>
            <p:ph idx="1" type="body"/>
          </p:nvPr>
        </p:nvSpPr>
        <p:spPr>
          <a:xfrm>
            <a:off x="0" y="1472325"/>
            <a:ext cx="91440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Aquí se </a:t>
            </a:r>
            <a:r>
              <a:rPr lang="es"/>
              <a:t>crea una estructura para procesar el Plan 2023 de la Carrera de Ingeniería Informática, incluyendo algunos datos adicionales como la dificultad de cada materia y las horas de clase, estudio y práctica que requieren.</a:t>
            </a:r>
            <a:endParaRPr/>
          </a:p>
          <a:p>
            <a:pPr indent="0" lvl="0" marL="0" rtl="0" algn="l">
              <a:spcBef>
                <a:spcPts val="1200"/>
              </a:spcBef>
              <a:spcAft>
                <a:spcPts val="1200"/>
              </a:spcAft>
              <a:buNone/>
            </a:pPr>
            <a:r>
              <a:t/>
            </a:r>
            <a:endParaRPr/>
          </a:p>
        </p:txBody>
      </p:sp>
      <p:pic>
        <p:nvPicPr>
          <p:cNvPr id="206" name="Google Shape;206;p23"/>
          <p:cNvPicPr preferRelativeResize="0"/>
          <p:nvPr/>
        </p:nvPicPr>
        <p:blipFill>
          <a:blip r:embed="rId3">
            <a:alphaModFix/>
          </a:blip>
          <a:stretch>
            <a:fillRect/>
          </a:stretch>
        </p:blipFill>
        <p:spPr>
          <a:xfrm>
            <a:off x="872269" y="2376275"/>
            <a:ext cx="7399451" cy="187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4"/>
          <p:cNvPicPr preferRelativeResize="0"/>
          <p:nvPr/>
        </p:nvPicPr>
        <p:blipFill>
          <a:blip r:embed="rId3">
            <a:alphaModFix/>
          </a:blip>
          <a:stretch>
            <a:fillRect/>
          </a:stretch>
        </p:blipFill>
        <p:spPr>
          <a:xfrm>
            <a:off x="999075" y="1463175"/>
            <a:ext cx="7145857" cy="3680324"/>
          </a:xfrm>
          <a:prstGeom prst="rect">
            <a:avLst/>
          </a:prstGeom>
          <a:noFill/>
          <a:ln>
            <a:noFill/>
          </a:ln>
        </p:spPr>
      </p:pic>
      <p:sp>
        <p:nvSpPr>
          <p:cNvPr id="212" name="Google Shape;212;p24"/>
          <p:cNvSpPr txBox="1"/>
          <p:nvPr>
            <p:ph type="title"/>
          </p:nvPr>
        </p:nvSpPr>
        <p:spPr>
          <a:xfrm>
            <a:off x="0" y="549075"/>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s" sz="2500" u="sng"/>
              <a:t>Mapa de Materias</a:t>
            </a:r>
            <a:r>
              <a:rPr b="1" lang="es" sz="2500"/>
              <a:t>:</a:t>
            </a:r>
            <a:endParaRPr b="1"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0" y="5657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s" u="sng"/>
              <a:t>Grafo de Correlatividad</a:t>
            </a:r>
            <a:r>
              <a:rPr b="1" lang="es"/>
              <a:t>:</a:t>
            </a:r>
            <a:endParaRPr b="1"/>
          </a:p>
        </p:txBody>
      </p:sp>
      <p:pic>
        <p:nvPicPr>
          <p:cNvPr id="218" name="Google Shape;218;p25"/>
          <p:cNvPicPr preferRelativeResize="0"/>
          <p:nvPr/>
        </p:nvPicPr>
        <p:blipFill>
          <a:blip r:embed="rId3">
            <a:alphaModFix/>
          </a:blip>
          <a:stretch>
            <a:fillRect/>
          </a:stretch>
        </p:blipFill>
        <p:spPr>
          <a:xfrm>
            <a:off x="749275" y="1398025"/>
            <a:ext cx="7645450" cy="374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0" y="1761925"/>
            <a:ext cx="9144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En esta sección, se procesa la información del usuario para hacerle una recomendación personalizada. Para lo cual se le solicitan los siguientes datos:</a:t>
            </a:r>
            <a:endParaRPr sz="1600"/>
          </a:p>
          <a:p>
            <a:pPr indent="-330200" lvl="0" marL="457200" rtl="0" algn="l">
              <a:spcBef>
                <a:spcPts val="1200"/>
              </a:spcBef>
              <a:spcAft>
                <a:spcPts val="0"/>
              </a:spcAft>
              <a:buSzPts val="1600"/>
              <a:buAutoNum type="arabicParenR"/>
            </a:pPr>
            <a:r>
              <a:rPr lang="es" sz="1600"/>
              <a:t>Cuántas horas semanales va a dedicar a la cursada en el cuatrimestre</a:t>
            </a:r>
            <a:endParaRPr sz="1600"/>
          </a:p>
          <a:p>
            <a:pPr indent="-330200" lvl="0" marL="457200" rtl="0" algn="l">
              <a:spcBef>
                <a:spcPts val="0"/>
              </a:spcBef>
              <a:spcAft>
                <a:spcPts val="0"/>
              </a:spcAft>
              <a:buSzPts val="1600"/>
              <a:buAutoNum type="arabicParenR"/>
            </a:pPr>
            <a:r>
              <a:rPr lang="es" sz="1600"/>
              <a:t>Si trabaja actualmente</a:t>
            </a:r>
            <a:endParaRPr sz="1600"/>
          </a:p>
          <a:p>
            <a:pPr indent="-330200" lvl="0" marL="457200" rtl="0" algn="l">
              <a:spcBef>
                <a:spcPts val="0"/>
              </a:spcBef>
              <a:spcAft>
                <a:spcPts val="0"/>
              </a:spcAft>
              <a:buSzPts val="1600"/>
              <a:buAutoNum type="arabicParenR"/>
            </a:pPr>
            <a:r>
              <a:rPr lang="es" sz="1600"/>
              <a:t>Un archivo pdf con la oferta de materias</a:t>
            </a:r>
            <a:endParaRPr sz="1600"/>
          </a:p>
          <a:p>
            <a:pPr indent="-330200" lvl="0" marL="457200" rtl="0" algn="l">
              <a:spcBef>
                <a:spcPts val="0"/>
              </a:spcBef>
              <a:spcAft>
                <a:spcPts val="0"/>
              </a:spcAft>
              <a:buSzPts val="1600"/>
              <a:buAutoNum type="arabicParenR"/>
            </a:pPr>
            <a:r>
              <a:rPr lang="es" sz="1600"/>
              <a:t>Un archivo pdf con su historia académica</a:t>
            </a:r>
            <a:endParaRPr sz="1600"/>
          </a:p>
          <a:p>
            <a:pPr indent="-330200" lvl="0" marL="457200" rtl="0" algn="l">
              <a:spcBef>
                <a:spcPts val="0"/>
              </a:spcBef>
              <a:spcAft>
                <a:spcPts val="0"/>
              </a:spcAft>
              <a:buSzPts val="1600"/>
              <a:buAutoNum type="arabicParenR"/>
            </a:pPr>
            <a:r>
              <a:rPr lang="es" sz="1600"/>
              <a:t>Las materias que tiene pendiente de final</a:t>
            </a:r>
            <a:endParaRPr sz="1600"/>
          </a:p>
          <a:p>
            <a:pPr indent="0" lvl="0" marL="0" rtl="0" algn="l">
              <a:spcBef>
                <a:spcPts val="1200"/>
              </a:spcBef>
              <a:spcAft>
                <a:spcPts val="1200"/>
              </a:spcAft>
              <a:buNone/>
            </a:pPr>
            <a:r>
              <a:t/>
            </a:r>
            <a:endParaRPr sz="1500"/>
          </a:p>
        </p:txBody>
      </p:sp>
      <p:sp>
        <p:nvSpPr>
          <p:cNvPr id="224" name="Google Shape;224;p26"/>
          <p:cNvSpPr txBox="1"/>
          <p:nvPr>
            <p:ph type="title"/>
          </p:nvPr>
        </p:nvSpPr>
        <p:spPr>
          <a:xfrm>
            <a:off x="530800" y="692800"/>
            <a:ext cx="88077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800"/>
              <a:t>3) </a:t>
            </a:r>
            <a:r>
              <a:rPr b="1" lang="es" sz="2800" u="sng"/>
              <a:t>Procesamiento de la situación del usuario</a:t>
            </a:r>
            <a:endParaRPr b="1"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1" type="body"/>
          </p:nvPr>
        </p:nvSpPr>
        <p:spPr>
          <a:xfrm>
            <a:off x="0" y="1724525"/>
            <a:ext cx="9144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realizar la recomendación al usuario, se utilizó algoritmos genéticos. En este contexto, los individuos serán las diferentes opciones de cursada, las cuales se representarán como un conjunto de materias.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A cada cursada se le agrega una cantidad aleatoria de materias. Solo se añaden materias que el usuario está en condición de cursar, respetando los días y turnos de la oferta de materias para evitar superposición de horarios.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Se utiliza</a:t>
            </a:r>
            <a:r>
              <a:rPr lang="es"/>
              <a:t> la función de Aptitud para evaluar a los individuos. Se considera que cuanta mayor Aptitud tenga, mejor es el individuo.</a:t>
            </a:r>
            <a:endParaRPr/>
          </a:p>
        </p:txBody>
      </p:sp>
      <p:sp>
        <p:nvSpPr>
          <p:cNvPr id="230" name="Google Shape;230;p27"/>
          <p:cNvSpPr txBox="1"/>
          <p:nvPr>
            <p:ph type="title"/>
          </p:nvPr>
        </p:nvSpPr>
        <p:spPr>
          <a:xfrm>
            <a:off x="239225" y="6554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000"/>
              <a:t>4) </a:t>
            </a:r>
            <a:r>
              <a:rPr b="1" lang="es" sz="3000" u="sng"/>
              <a:t>Creación del Algoritmo Genético</a:t>
            </a:r>
            <a:endParaRPr b="1"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67600" y="708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u="sng"/>
              <a:t>Función de Aptitud</a:t>
            </a:r>
            <a:r>
              <a:rPr b="1" lang="es"/>
              <a:t>:</a:t>
            </a:r>
            <a:endParaRPr b="1"/>
          </a:p>
        </p:txBody>
      </p:sp>
      <p:sp>
        <p:nvSpPr>
          <p:cNvPr id="236" name="Google Shape;236;p28"/>
          <p:cNvSpPr txBox="1"/>
          <p:nvPr>
            <p:ph idx="1" type="body"/>
          </p:nvPr>
        </p:nvSpPr>
        <p:spPr>
          <a:xfrm>
            <a:off x="0" y="1622300"/>
            <a:ext cx="9144000" cy="3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a:t>
            </a:r>
            <a:r>
              <a:rPr lang="es"/>
              <a:t>función de Aptitud tiene en cuenta 6 parámetros:</a:t>
            </a:r>
            <a:endParaRPr/>
          </a:p>
          <a:p>
            <a:pPr indent="-311150" lvl="0" marL="457200" rtl="0" algn="l">
              <a:spcBef>
                <a:spcPts val="1200"/>
              </a:spcBef>
              <a:spcAft>
                <a:spcPts val="0"/>
              </a:spcAft>
              <a:buSzPts val="1300"/>
              <a:buAutoNum type="arabicParenR"/>
            </a:pPr>
            <a:r>
              <a:rPr lang="es"/>
              <a:t>La Probabilidad de Éxito de la cursada (valor entre 0 a 100)</a:t>
            </a:r>
            <a:endParaRPr/>
          </a:p>
          <a:p>
            <a:pPr indent="-311150" lvl="0" marL="457200" rtl="0" algn="l">
              <a:spcBef>
                <a:spcPts val="0"/>
              </a:spcBef>
              <a:spcAft>
                <a:spcPts val="0"/>
              </a:spcAft>
              <a:buSzPts val="1300"/>
              <a:buAutoNum type="arabicParenR"/>
            </a:pPr>
            <a:r>
              <a:rPr lang="es"/>
              <a:t>La dificultad de la cursada (valor entero entre 1 a 10)</a:t>
            </a:r>
            <a:endParaRPr/>
          </a:p>
          <a:p>
            <a:pPr indent="-311150" lvl="0" marL="457200" rtl="0" algn="l">
              <a:spcBef>
                <a:spcPts val="0"/>
              </a:spcBef>
              <a:spcAft>
                <a:spcPts val="0"/>
              </a:spcAft>
              <a:buSzPts val="1300"/>
              <a:buAutoNum type="arabicParenR"/>
            </a:pPr>
            <a:r>
              <a:rPr lang="es"/>
              <a:t>La cantidad requerida de horas semanales (valor entero entre 4 y 168)</a:t>
            </a:r>
            <a:endParaRPr/>
          </a:p>
          <a:p>
            <a:pPr indent="-311150" lvl="0" marL="457200" rtl="0" algn="l">
              <a:spcBef>
                <a:spcPts val="0"/>
              </a:spcBef>
              <a:spcAft>
                <a:spcPts val="0"/>
              </a:spcAft>
              <a:buSzPts val="1300"/>
              <a:buAutoNum type="arabicParenR"/>
            </a:pPr>
            <a:r>
              <a:rPr lang="es"/>
              <a:t>La cantidad de materias que puede llegar a desbloquear instantáneamente (valor entero positivo)</a:t>
            </a:r>
            <a:endParaRPr/>
          </a:p>
          <a:p>
            <a:pPr indent="-311150" lvl="0" marL="457200" rtl="0" algn="l">
              <a:spcBef>
                <a:spcPts val="0"/>
              </a:spcBef>
              <a:spcAft>
                <a:spcPts val="0"/>
              </a:spcAft>
              <a:buSzPts val="1300"/>
              <a:buAutoNum type="arabicParenR"/>
            </a:pPr>
            <a:r>
              <a:rPr lang="es"/>
              <a:t>La cantidad de materias que puede llegar a desbloquear hasta el final de la carrera (valor entero positivo)</a:t>
            </a:r>
            <a:endParaRPr/>
          </a:p>
          <a:p>
            <a:pPr indent="-311150" lvl="0" marL="457200" rtl="0" algn="l">
              <a:spcBef>
                <a:spcPts val="0"/>
              </a:spcBef>
              <a:spcAft>
                <a:spcPts val="0"/>
              </a:spcAft>
              <a:buSzPts val="1300"/>
              <a:buAutoNum type="arabicParenR"/>
            </a:pPr>
            <a:r>
              <a:rPr lang="es"/>
              <a:t>La cantidad de Materias de los primeros años para el título intermedio</a:t>
            </a:r>
            <a:endParaRPr/>
          </a:p>
          <a:p>
            <a:pPr indent="0" lvl="0" marL="0" rtl="0" algn="l">
              <a:spcBef>
                <a:spcPts val="1200"/>
              </a:spcBef>
              <a:spcAft>
                <a:spcPts val="0"/>
              </a:spcAft>
              <a:buNone/>
            </a:pPr>
            <a:r>
              <a:rPr lang="es"/>
              <a:t>El resultado de la función surge de la siguiente operación:</a:t>
            </a:r>
            <a:endParaRPr/>
          </a:p>
          <a:p>
            <a:pPr indent="0" lvl="0" marL="0" rtl="0" algn="l">
              <a:spcBef>
                <a:spcPts val="1200"/>
              </a:spcBef>
              <a:spcAft>
                <a:spcPts val="1200"/>
              </a:spcAft>
              <a:buNone/>
            </a:pPr>
            <a:r>
              <a:rPr lang="es"/>
              <a:t>A</a:t>
            </a:r>
            <a:r>
              <a:rPr lang="es"/>
              <a:t>ptitud = Probabilidad de Éxito - Penalización de Horas - Penalización de Dificultad + Premio Materias Instantáneas Desbloqueadas + Premio Materias Totales Desbloqueadas + Premio materias primeros años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0025" y="603075"/>
            <a:ext cx="7038900" cy="914100"/>
          </a:xfrm>
          <a:prstGeom prst="rect">
            <a:avLst/>
          </a:prstGeom>
        </p:spPr>
        <p:txBody>
          <a:bodyPr anchorCtr="0" anchor="t" bIns="91425" lIns="91425" spcFirstLastPara="1" rIns="91425" wrap="square" tIns="91425">
            <a:normAutofit/>
          </a:bodyPr>
          <a:lstStyle/>
          <a:p>
            <a:pPr indent="-381000" lvl="0" marL="457200" rtl="0" algn="ctr">
              <a:spcBef>
                <a:spcPts val="0"/>
              </a:spcBef>
              <a:spcAft>
                <a:spcPts val="0"/>
              </a:spcAft>
              <a:buSzPts val="2400"/>
              <a:buAutoNum type="alphaUcParenR"/>
            </a:pPr>
            <a:r>
              <a:rPr b="1" lang="es" u="sng"/>
              <a:t>Selección de los mejores individuos</a:t>
            </a:r>
            <a:r>
              <a:rPr b="1" lang="es"/>
              <a:t>:</a:t>
            </a:r>
            <a:endParaRPr b="1"/>
          </a:p>
        </p:txBody>
      </p:sp>
      <p:sp>
        <p:nvSpPr>
          <p:cNvPr id="242" name="Google Shape;242;p29"/>
          <p:cNvSpPr txBox="1"/>
          <p:nvPr>
            <p:ph idx="1" type="body"/>
          </p:nvPr>
        </p:nvSpPr>
        <p:spPr>
          <a:xfrm>
            <a:off x="886325" y="1672200"/>
            <a:ext cx="7187700" cy="30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En esta sección del algoritmo genético se utiliza</a:t>
            </a:r>
            <a:r>
              <a:rPr lang="es" sz="1400"/>
              <a:t> un método de selección por torneo, en el cual se escoge de forma aleatoria dos individuos de la población, y el que posea mayor aptitud se selecciona para que se reproduzca y también para que pase a la siguiente generación. El perdedor es descartado.</a:t>
            </a:r>
            <a:endParaRPr sz="1400"/>
          </a:p>
          <a:p>
            <a:pPr indent="0" lvl="0" marL="0" rtl="0" algn="l">
              <a:spcBef>
                <a:spcPts val="1200"/>
              </a:spcBef>
              <a:spcAft>
                <a:spcPts val="0"/>
              </a:spcAft>
              <a:buNone/>
            </a:pPr>
            <a:r>
              <a:rPr lang="es" sz="1400"/>
              <a:t>De esta forma se logra mantener cierto grado de diversidad en la población y se evita que el algoritmo converja rápidamente.</a:t>
            </a:r>
            <a:endParaRPr sz="1400"/>
          </a:p>
          <a:p>
            <a:pPr indent="0" lvl="0" marL="0" rtl="0" algn="l">
              <a:spcBef>
                <a:spcPts val="1200"/>
              </a:spcBef>
              <a:spcAft>
                <a:spcPts val="1200"/>
              </a:spcAft>
              <a:buNone/>
            </a:pPr>
            <a:r>
              <a:rPr lang="es" sz="1400"/>
              <a:t>En esta primera selección, se elige al 50% que ganó su torneo para que pase a la siguiente generación. El 50% restante surgirá como resultado de la cruza de los individuos vencedores en el torneo.</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B) </a:t>
            </a:r>
            <a:r>
              <a:rPr b="1" lang="es" u="sng"/>
              <a:t>Cruza de Individuos</a:t>
            </a:r>
            <a:r>
              <a:rPr b="1" lang="es"/>
              <a:t>:</a:t>
            </a:r>
            <a:endParaRPr b="1"/>
          </a:p>
        </p:txBody>
      </p:sp>
      <p:sp>
        <p:nvSpPr>
          <p:cNvPr id="248" name="Google Shape;248;p30"/>
          <p:cNvSpPr txBox="1"/>
          <p:nvPr>
            <p:ph idx="1" type="body"/>
          </p:nvPr>
        </p:nvSpPr>
        <p:spPr>
          <a:xfrm>
            <a:off x="0" y="1307850"/>
            <a:ext cx="9144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utiliza</a:t>
            </a:r>
            <a:r>
              <a:rPr lang="es"/>
              <a:t> una cruza multipunto para conseguir una mayor diversidad entre padres e hijos y así poder explorar todas las combinaciones de cursadas rápidamente.</a:t>
            </a:r>
            <a:endParaRPr/>
          </a:p>
          <a:p>
            <a:pPr indent="0" lvl="0" marL="0" rtl="0" algn="l">
              <a:spcBef>
                <a:spcPts val="1200"/>
              </a:spcBef>
              <a:spcAft>
                <a:spcPts val="1200"/>
              </a:spcAft>
              <a:buNone/>
            </a:pPr>
            <a:r>
              <a:rPr lang="es"/>
              <a:t>Hay 5 puntos de cruza, uno por cada día luego del lunes, de esta manera, las materias de los padres quedarían intercaladas en base a los días.</a:t>
            </a:r>
            <a:endParaRPr/>
          </a:p>
        </p:txBody>
      </p:sp>
      <p:pic>
        <p:nvPicPr>
          <p:cNvPr id="249" name="Google Shape;249;p30"/>
          <p:cNvPicPr preferRelativeResize="0"/>
          <p:nvPr/>
        </p:nvPicPr>
        <p:blipFill>
          <a:blip r:embed="rId3">
            <a:alphaModFix/>
          </a:blip>
          <a:stretch>
            <a:fillRect/>
          </a:stretch>
        </p:blipFill>
        <p:spPr>
          <a:xfrm>
            <a:off x="2282675" y="2486750"/>
            <a:ext cx="4578650" cy="265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5731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C) </a:t>
            </a:r>
            <a:r>
              <a:rPr b="1" lang="es" u="sng"/>
              <a:t>Mutación de Individuos</a:t>
            </a:r>
            <a:r>
              <a:rPr b="1" lang="es"/>
              <a:t>:</a:t>
            </a:r>
            <a:endParaRPr b="1"/>
          </a:p>
        </p:txBody>
      </p:sp>
      <p:sp>
        <p:nvSpPr>
          <p:cNvPr id="255" name="Google Shape;255;p31"/>
          <p:cNvSpPr txBox="1"/>
          <p:nvPr>
            <p:ph idx="1" type="body"/>
          </p:nvPr>
        </p:nvSpPr>
        <p:spPr>
          <a:xfrm>
            <a:off x="799925" y="1589975"/>
            <a:ext cx="7745100" cy="309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400"/>
              <a:t>Se le realiza una mutación simple a la </a:t>
            </a:r>
            <a:r>
              <a:rPr lang="es" sz="1400"/>
              <a:t>población conformada por los padres e hijos del paso anterior. </a:t>
            </a:r>
            <a:endParaRPr sz="1400"/>
          </a:p>
          <a:p>
            <a:pPr indent="0" lvl="0" marL="0" rtl="0" algn="l">
              <a:spcBef>
                <a:spcPts val="1200"/>
              </a:spcBef>
              <a:spcAft>
                <a:spcPts val="0"/>
              </a:spcAft>
              <a:buNone/>
            </a:pPr>
            <a:r>
              <a:rPr lang="es" sz="1400"/>
              <a:t>Se generan distintos tipos de mutaciones para aumentar la diversidad de la población:</a:t>
            </a:r>
            <a:endParaRPr sz="1400"/>
          </a:p>
          <a:p>
            <a:pPr indent="-317500" lvl="0" marL="457200" rtl="0" algn="l">
              <a:spcBef>
                <a:spcPts val="1200"/>
              </a:spcBef>
              <a:spcAft>
                <a:spcPts val="0"/>
              </a:spcAft>
              <a:buSzPts val="1400"/>
              <a:buAutoNum type="arabicParenR"/>
            </a:pPr>
            <a:r>
              <a:rPr lang="es" sz="1400"/>
              <a:t>No realizar ninguna mutación (Probabilidad: 70%)</a:t>
            </a:r>
            <a:endParaRPr sz="1400"/>
          </a:p>
          <a:p>
            <a:pPr indent="-317500" lvl="0" marL="457200" rtl="0" algn="l">
              <a:spcBef>
                <a:spcPts val="0"/>
              </a:spcBef>
              <a:spcAft>
                <a:spcPts val="0"/>
              </a:spcAft>
              <a:buSzPts val="1400"/>
              <a:buAutoNum type="arabicParenR"/>
            </a:pPr>
            <a:r>
              <a:rPr lang="es" sz="1400"/>
              <a:t>Agregar una materia al individuo (Probabilidad: 10%)</a:t>
            </a:r>
            <a:endParaRPr sz="1400"/>
          </a:p>
          <a:p>
            <a:pPr indent="-317500" lvl="0" marL="457200" rtl="0" algn="l">
              <a:spcBef>
                <a:spcPts val="0"/>
              </a:spcBef>
              <a:spcAft>
                <a:spcPts val="0"/>
              </a:spcAft>
              <a:buSzPts val="1400"/>
              <a:buAutoNum type="arabicParenR"/>
            </a:pPr>
            <a:r>
              <a:rPr lang="es" sz="1400"/>
              <a:t>Intercambiar horarios entre materias del mismo individuo (Probabilidad: 10%)</a:t>
            </a:r>
            <a:endParaRPr sz="1400"/>
          </a:p>
          <a:p>
            <a:pPr indent="-317500" lvl="0" marL="457200" rtl="0" algn="l">
              <a:spcBef>
                <a:spcPts val="0"/>
              </a:spcBef>
              <a:spcAft>
                <a:spcPts val="0"/>
              </a:spcAft>
              <a:buSzPts val="1400"/>
              <a:buAutoNum type="arabicParenR"/>
            </a:pPr>
            <a:r>
              <a:rPr lang="es" sz="1400"/>
              <a:t>Eliminar una materia al individuo (Probabilidad: 10%)</a:t>
            </a:r>
            <a:endParaRPr sz="1400"/>
          </a:p>
          <a:p>
            <a:pPr indent="0" lvl="0" marL="0" rtl="0" algn="l">
              <a:spcBef>
                <a:spcPts val="1200"/>
              </a:spcBef>
              <a:spcAft>
                <a:spcPts val="0"/>
              </a:spcAft>
              <a:buNone/>
            </a:pPr>
            <a:r>
              <a:rPr lang="es" sz="1400"/>
              <a:t>En total hay un 30% de probabilidades que el individuo sufra alguna mutación y un 70% de probabilidades de que no se le realice ningún cambio.</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Introducción:</a:t>
            </a:r>
            <a:endParaRPr b="1" u="sng"/>
          </a:p>
        </p:txBody>
      </p:sp>
      <p:sp>
        <p:nvSpPr>
          <p:cNvPr id="140" name="Google Shape;140;p14"/>
          <p:cNvSpPr txBox="1"/>
          <p:nvPr>
            <p:ph idx="1" type="body"/>
          </p:nvPr>
        </p:nvSpPr>
        <p:spPr>
          <a:xfrm>
            <a:off x="1297500" y="983900"/>
            <a:ext cx="7038900" cy="38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00" u="sng"/>
              <a:t>Carrera</a:t>
            </a:r>
            <a:r>
              <a:rPr b="1" lang="es" sz="1500"/>
              <a:t>:</a:t>
            </a:r>
            <a:r>
              <a:rPr lang="es" sz="1500"/>
              <a:t> Ingeniería en Informática</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s" sz="1500" u="sng"/>
              <a:t>Materia</a:t>
            </a:r>
            <a:r>
              <a:rPr b="1" lang="es" sz="1500"/>
              <a:t>:</a:t>
            </a:r>
            <a:r>
              <a:rPr lang="es" sz="1500"/>
              <a:t> Inteligencia Artificial Aplicada</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s" sz="1500" u="sng"/>
              <a:t>Ciclo Lectivo</a:t>
            </a:r>
            <a:r>
              <a:rPr b="1" lang="es" sz="1500"/>
              <a:t>:</a:t>
            </a:r>
            <a:r>
              <a:rPr lang="es" sz="1500"/>
              <a:t> Primer Cuatrimestre - 2024</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s" sz="1500" u="sng"/>
              <a:t>Profesores</a:t>
            </a:r>
            <a:r>
              <a:rPr b="1" lang="es" sz="1500"/>
              <a:t>:</a:t>
            </a:r>
            <a:r>
              <a:rPr lang="es" sz="1500"/>
              <a:t> Dr. Ierache, Jorge - Dr. Becerra, Martín - Ing. Sanz, Diego</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s" sz="1500" u="sng"/>
              <a:t>Grupo</a:t>
            </a:r>
            <a:r>
              <a:rPr b="1" lang="es" sz="1500"/>
              <a:t>:</a:t>
            </a:r>
            <a:r>
              <a:rPr lang="es" sz="1500"/>
              <a:t> Nº3</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s" sz="1500" u="sng"/>
              <a:t>Integrantes</a:t>
            </a:r>
            <a:r>
              <a:rPr b="1" lang="es" sz="1500"/>
              <a:t>:</a:t>
            </a:r>
            <a:r>
              <a:rPr lang="es" sz="1500"/>
              <a:t> </a:t>
            </a:r>
            <a:endParaRPr sz="1500"/>
          </a:p>
          <a:p>
            <a:pPr indent="-323850" lvl="0" marL="457200" rtl="0" algn="l">
              <a:lnSpc>
                <a:spcPct val="100000"/>
              </a:lnSpc>
              <a:spcBef>
                <a:spcPts val="0"/>
              </a:spcBef>
              <a:spcAft>
                <a:spcPts val="0"/>
              </a:spcAft>
              <a:buSzPts val="1500"/>
              <a:buChar char="-"/>
            </a:pPr>
            <a:r>
              <a:rPr lang="es" sz="1500"/>
              <a:t>Becerra, Diego Ezequiel </a:t>
            </a:r>
            <a:endParaRPr sz="1500"/>
          </a:p>
          <a:p>
            <a:pPr indent="-323850" lvl="0" marL="457200" rtl="0" algn="l">
              <a:lnSpc>
                <a:spcPct val="100000"/>
              </a:lnSpc>
              <a:spcBef>
                <a:spcPts val="0"/>
              </a:spcBef>
              <a:spcAft>
                <a:spcPts val="0"/>
              </a:spcAft>
              <a:buSzPts val="1500"/>
              <a:buChar char="-"/>
            </a:pPr>
            <a:r>
              <a:rPr lang="es" sz="1500"/>
              <a:t>Corrales, Mauro Exequiel </a:t>
            </a:r>
            <a:endParaRPr sz="1500"/>
          </a:p>
          <a:p>
            <a:pPr indent="-323850" lvl="0" marL="457200" rtl="0" algn="l">
              <a:lnSpc>
                <a:spcPct val="100000"/>
              </a:lnSpc>
              <a:spcBef>
                <a:spcPts val="0"/>
              </a:spcBef>
              <a:spcAft>
                <a:spcPts val="0"/>
              </a:spcAft>
              <a:buSzPts val="1500"/>
              <a:buChar char="-"/>
            </a:pPr>
            <a:r>
              <a:rPr lang="es" sz="1500"/>
              <a:t>Di Nicco, Luis Demetrio </a:t>
            </a:r>
            <a:endParaRPr sz="1500"/>
          </a:p>
          <a:p>
            <a:pPr indent="-323850" lvl="0" marL="457200" rtl="0" algn="l">
              <a:lnSpc>
                <a:spcPct val="100000"/>
              </a:lnSpc>
              <a:spcBef>
                <a:spcPts val="0"/>
              </a:spcBef>
              <a:spcAft>
                <a:spcPts val="0"/>
              </a:spcAft>
              <a:buSzPts val="1500"/>
              <a:buChar char="-"/>
            </a:pPr>
            <a:r>
              <a:rPr lang="es" sz="1500"/>
              <a:t>López Ferme, Nahuel Ezequiel </a:t>
            </a:r>
            <a:endParaRPr sz="1500"/>
          </a:p>
          <a:p>
            <a:pPr indent="-323850" lvl="0" marL="457200" rtl="0" algn="l">
              <a:lnSpc>
                <a:spcPct val="100000"/>
              </a:lnSpc>
              <a:spcBef>
                <a:spcPts val="0"/>
              </a:spcBef>
              <a:spcAft>
                <a:spcPts val="0"/>
              </a:spcAft>
              <a:buSzPts val="1500"/>
              <a:buChar char="-"/>
            </a:pPr>
            <a:r>
              <a:rPr lang="es" sz="1500"/>
              <a:t>Vivas, Pablo Ezequiel</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5806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t>D) </a:t>
            </a:r>
            <a:r>
              <a:rPr b="1" lang="es" u="sng"/>
              <a:t>Evaluación de la Población Resultante</a:t>
            </a:r>
            <a:r>
              <a:rPr b="1" lang="es"/>
              <a:t>:</a:t>
            </a:r>
            <a:endParaRPr b="1"/>
          </a:p>
        </p:txBody>
      </p:sp>
      <p:sp>
        <p:nvSpPr>
          <p:cNvPr id="261" name="Google Shape;261;p32"/>
          <p:cNvSpPr txBox="1"/>
          <p:nvPr>
            <p:ph idx="1" type="body"/>
          </p:nvPr>
        </p:nvSpPr>
        <p:spPr>
          <a:xfrm>
            <a:off x="433600" y="1582500"/>
            <a:ext cx="8582400" cy="3561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546"/>
              <a:t>La técnica de reemplazo que se utiliza es “Gap Generacional”. Se e</a:t>
            </a:r>
            <a:r>
              <a:rPr lang="es" sz="1546"/>
              <a:t>valúa</a:t>
            </a:r>
            <a:r>
              <a:rPr lang="es" sz="1546"/>
              <a:t> a la población resultante luego de realizar la mutación y realizamos una selección por torneo para quedarnos con el 50% de la población. </a:t>
            </a:r>
            <a:endParaRPr sz="1546"/>
          </a:p>
          <a:p>
            <a:pPr indent="0" lvl="0" marL="0" rtl="0" algn="l">
              <a:spcBef>
                <a:spcPts val="1200"/>
              </a:spcBef>
              <a:spcAft>
                <a:spcPts val="0"/>
              </a:spcAft>
              <a:buNone/>
            </a:pPr>
            <a:r>
              <a:rPr lang="es" sz="1546"/>
              <a:t>Este 50% seleccionado se combina con el 50% seleccionado en el primer proceso de selección, para pasar a la siguiente generación.</a:t>
            </a:r>
            <a:endParaRPr sz="1546"/>
          </a:p>
          <a:p>
            <a:pPr indent="0" lvl="0" marL="0" rtl="0" algn="l">
              <a:spcBef>
                <a:spcPts val="1200"/>
              </a:spcBef>
              <a:spcAft>
                <a:spcPts val="0"/>
              </a:spcAft>
              <a:buNone/>
            </a:pPr>
            <a:r>
              <a:rPr lang="es" sz="1546"/>
              <a:t>Al finalizar evaluamos la aptitud general de la población y continuamos iterando a partir del primer </a:t>
            </a:r>
            <a:r>
              <a:rPr lang="es" sz="1546"/>
              <a:t>proceso de selección</a:t>
            </a:r>
            <a:r>
              <a:rPr lang="es" sz="1546"/>
              <a:t>. </a:t>
            </a:r>
            <a:endParaRPr sz="1546"/>
          </a:p>
          <a:p>
            <a:pPr indent="0" lvl="0" marL="0" rtl="0" algn="l">
              <a:spcBef>
                <a:spcPts val="1200"/>
              </a:spcBef>
              <a:spcAft>
                <a:spcPts val="0"/>
              </a:spcAft>
              <a:buNone/>
            </a:pPr>
            <a:r>
              <a:rPr lang="es" sz="1546"/>
              <a:t>Se definen dos condiciones de corte: </a:t>
            </a:r>
            <a:endParaRPr sz="1546"/>
          </a:p>
          <a:p>
            <a:pPr indent="-312082" lvl="0" marL="457200" rtl="0" algn="l">
              <a:spcBef>
                <a:spcPts val="1200"/>
              </a:spcBef>
              <a:spcAft>
                <a:spcPts val="0"/>
              </a:spcAft>
              <a:buSzPct val="100000"/>
              <a:buAutoNum type="arabicParenR"/>
            </a:pPr>
            <a:r>
              <a:rPr lang="es" sz="1546"/>
              <a:t>Se alcanza límite máximo de 20 generaciones (iteraciones)</a:t>
            </a:r>
            <a:endParaRPr sz="1546"/>
          </a:p>
          <a:p>
            <a:pPr indent="-312082" lvl="0" marL="457200" rtl="0" algn="l">
              <a:spcBef>
                <a:spcPts val="0"/>
              </a:spcBef>
              <a:spcAft>
                <a:spcPts val="0"/>
              </a:spcAft>
              <a:buSzPct val="100000"/>
              <a:buAutoNum type="arabicParenR"/>
            </a:pPr>
            <a:r>
              <a:rPr lang="es" sz="1546"/>
              <a:t>Se alcanza un límite de 5 generaciones sin mejora de aptitud poblacional, es decir, se produce un estancamiento.</a:t>
            </a:r>
            <a:endParaRPr sz="1546"/>
          </a:p>
          <a:p>
            <a:pPr indent="0" lvl="0" marL="0" rtl="0" algn="l">
              <a:spcBef>
                <a:spcPts val="1200"/>
              </a:spcBef>
              <a:spcAft>
                <a:spcPts val="0"/>
              </a:spcAft>
              <a:buNone/>
            </a:pPr>
            <a:r>
              <a:rPr lang="es" sz="1546"/>
              <a:t>Una vez obtenida la población final, se realiza una selección elitista donde se elige al cromosoma (cursada) de mayor aptitud. Esa es la cursada que se le recomendará al usuario.</a:t>
            </a:r>
            <a:endParaRPr sz="1546"/>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idx="1" type="body"/>
          </p:nvPr>
        </p:nvSpPr>
        <p:spPr>
          <a:xfrm>
            <a:off x="770025" y="1687175"/>
            <a:ext cx="7775100" cy="30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En esta sección se </a:t>
            </a:r>
            <a:r>
              <a:rPr lang="es" sz="1400"/>
              <a:t>crea un dataset artificial para simular un historial de cursadas de alumnos, con el fin de poder entrenar la red neuronal que predecirá la probabilidad de éxito de una cursada. Se utiliza un segundo algoritmo genético para generar y seleccionar  los individuos más “realistas”.</a:t>
            </a:r>
            <a:endParaRPr sz="1400"/>
          </a:p>
          <a:p>
            <a:pPr indent="0" lvl="0" marL="0" rtl="0" algn="l">
              <a:spcBef>
                <a:spcPts val="1200"/>
              </a:spcBef>
              <a:spcAft>
                <a:spcPts val="0"/>
              </a:spcAft>
              <a:buNone/>
            </a:pPr>
            <a:r>
              <a:rPr lang="es" sz="1400"/>
              <a:t>Se comienza ingresando el historial de cursadas de los integrantes del grupo, las cuales se utilizan como punto de partida para inicializar la población y también como referencia para plantear la función de aptitud.</a:t>
            </a:r>
            <a:endParaRPr sz="1400"/>
          </a:p>
          <a:p>
            <a:pPr indent="0" lvl="0" marL="0" rtl="0" algn="l">
              <a:spcBef>
                <a:spcPts val="1200"/>
              </a:spcBef>
              <a:spcAft>
                <a:spcPts val="0"/>
              </a:spcAft>
              <a:buNone/>
            </a:pPr>
            <a:r>
              <a:rPr lang="es" sz="1400"/>
              <a:t>Luego, se define el segundo algoritmo genético para generar los datos de entrenamiento de la Red Neuronal.</a:t>
            </a:r>
            <a:endParaRPr sz="1400"/>
          </a:p>
          <a:p>
            <a:pPr indent="0" lvl="0" marL="0" rtl="0" algn="l">
              <a:spcBef>
                <a:spcPts val="1200"/>
              </a:spcBef>
              <a:spcAft>
                <a:spcPts val="1200"/>
              </a:spcAft>
              <a:buNone/>
            </a:pPr>
            <a:r>
              <a:rPr lang="es" sz="1400"/>
              <a:t>Una vez finalizada toda esta sección, se obtiene un dataset final de 100.000 tuplas para entrenar la Red Neuronal.</a:t>
            </a:r>
            <a:endParaRPr sz="1400"/>
          </a:p>
        </p:txBody>
      </p:sp>
      <p:sp>
        <p:nvSpPr>
          <p:cNvPr id="267" name="Google Shape;267;p33"/>
          <p:cNvSpPr txBox="1"/>
          <p:nvPr>
            <p:ph type="title"/>
          </p:nvPr>
        </p:nvSpPr>
        <p:spPr>
          <a:xfrm>
            <a:off x="0" y="5208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000"/>
              <a:t>5) </a:t>
            </a:r>
            <a:r>
              <a:rPr b="1" lang="es" sz="3000" u="sng"/>
              <a:t>Aumentación de Datos</a:t>
            </a:r>
            <a:endParaRPr b="1" sz="30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idx="1" type="body"/>
          </p:nvPr>
        </p:nvSpPr>
        <p:spPr>
          <a:xfrm>
            <a:off x="620500" y="1373175"/>
            <a:ext cx="803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objetivo de la red Neuronal es poder estimar la probabilidad de éxito o fracaso de una cursada, la cual es necesaria para calcular la aptitud de un individuo en el algoritmo genético que realizará la recomendación final al usuario. </a:t>
            </a:r>
            <a:endParaRPr/>
          </a:p>
          <a:p>
            <a:pPr indent="0" lvl="0" marL="0" rtl="0" algn="l">
              <a:spcBef>
                <a:spcPts val="1200"/>
              </a:spcBef>
              <a:spcAft>
                <a:spcPts val="0"/>
              </a:spcAft>
              <a:buNone/>
            </a:pPr>
            <a:r>
              <a:rPr lang="es"/>
              <a:t>La probabilidad de éxito se estima a partir de las características de una cursada (como su dificultad y cantidad de horas de clase y estudio), así como los datos ingresados por el usuario (horas semanales que va a dedicar al estudio y si trabaja).</a:t>
            </a:r>
            <a:endParaRPr/>
          </a:p>
          <a:p>
            <a:pPr indent="0" lvl="0" marL="0" rtl="0" algn="l">
              <a:spcBef>
                <a:spcPts val="1200"/>
              </a:spcBef>
              <a:spcAft>
                <a:spcPts val="1200"/>
              </a:spcAft>
              <a:buNone/>
            </a:pPr>
            <a:r>
              <a:rPr lang="es"/>
              <a:t>Dicha Red Neuronal </a:t>
            </a:r>
            <a:r>
              <a:rPr lang="es"/>
              <a:t>está</a:t>
            </a:r>
            <a:r>
              <a:rPr lang="es"/>
              <a:t> implementada en este Sistema por medio de las </a:t>
            </a:r>
            <a:r>
              <a:rPr lang="es"/>
              <a:t>librerías</a:t>
            </a:r>
            <a:r>
              <a:rPr lang="es"/>
              <a:t> TensorFlow y Keras</a:t>
            </a:r>
            <a:r>
              <a:rPr lang="es"/>
              <a:t>.</a:t>
            </a:r>
            <a:endParaRPr/>
          </a:p>
        </p:txBody>
      </p:sp>
      <p:sp>
        <p:nvSpPr>
          <p:cNvPr id="273" name="Google Shape;273;p34"/>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000"/>
              <a:t>6) </a:t>
            </a:r>
            <a:r>
              <a:rPr b="1" lang="es" sz="3000" u="sng"/>
              <a:t>Creación de la Red Neuronal</a:t>
            </a:r>
            <a:endParaRPr b="1" sz="3000" u="sng"/>
          </a:p>
        </p:txBody>
      </p:sp>
      <p:pic>
        <p:nvPicPr>
          <p:cNvPr id="274" name="Google Shape;274;p34"/>
          <p:cNvPicPr preferRelativeResize="0"/>
          <p:nvPr/>
        </p:nvPicPr>
        <p:blipFill>
          <a:blip r:embed="rId3">
            <a:alphaModFix/>
          </a:blip>
          <a:stretch>
            <a:fillRect/>
          </a:stretch>
        </p:blipFill>
        <p:spPr>
          <a:xfrm>
            <a:off x="1540074" y="3468600"/>
            <a:ext cx="2617026" cy="1674900"/>
          </a:xfrm>
          <a:prstGeom prst="rect">
            <a:avLst/>
          </a:prstGeom>
          <a:noFill/>
          <a:ln>
            <a:noFill/>
          </a:ln>
        </p:spPr>
      </p:pic>
      <p:pic>
        <p:nvPicPr>
          <p:cNvPr id="275" name="Google Shape;275;p34"/>
          <p:cNvPicPr preferRelativeResize="0"/>
          <p:nvPr/>
        </p:nvPicPr>
        <p:blipFill>
          <a:blip r:embed="rId4">
            <a:alphaModFix/>
          </a:blip>
          <a:stretch>
            <a:fillRect/>
          </a:stretch>
        </p:blipFill>
        <p:spPr>
          <a:xfrm>
            <a:off x="4216475" y="3800775"/>
            <a:ext cx="3484650" cy="101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51950" y="66290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lphaUcParenR"/>
            </a:pPr>
            <a:r>
              <a:rPr lang="es" u="sng"/>
              <a:t>Generación de los DataSets</a:t>
            </a:r>
            <a:r>
              <a:rPr lang="es"/>
              <a:t>:</a:t>
            </a:r>
            <a:endParaRPr/>
          </a:p>
        </p:txBody>
      </p:sp>
      <p:sp>
        <p:nvSpPr>
          <p:cNvPr id="281" name="Google Shape;281;p35"/>
          <p:cNvSpPr txBox="1"/>
          <p:nvPr>
            <p:ph idx="1" type="body"/>
          </p:nvPr>
        </p:nvSpPr>
        <p:spPr>
          <a:xfrm>
            <a:off x="732650" y="1672150"/>
            <a:ext cx="7842300" cy="32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Antes de crear y entrenar la Red Neuronal, se generan 3 datasets a partir del dataset original de 100.000 tuplas (obtenido en la Sección de Aumentación de Datos):</a:t>
            </a:r>
            <a:endParaRPr sz="1400"/>
          </a:p>
          <a:p>
            <a:pPr indent="-317500" lvl="0" marL="457200" rtl="0" algn="l">
              <a:spcBef>
                <a:spcPts val="1200"/>
              </a:spcBef>
              <a:spcAft>
                <a:spcPts val="0"/>
              </a:spcAft>
              <a:buSzPts val="1400"/>
              <a:buAutoNum type="arabicParenR"/>
            </a:pPr>
            <a:r>
              <a:rPr lang="es" sz="1400"/>
              <a:t>train_ds: Dataset de entrenamiento que consta de 80.000 tuplas</a:t>
            </a:r>
            <a:endParaRPr sz="1400"/>
          </a:p>
          <a:p>
            <a:pPr indent="-317500" lvl="0" marL="457200" rtl="0" algn="l">
              <a:spcBef>
                <a:spcPts val="0"/>
              </a:spcBef>
              <a:spcAft>
                <a:spcPts val="0"/>
              </a:spcAft>
              <a:buSzPts val="1400"/>
              <a:buAutoNum type="arabicParenR"/>
            </a:pPr>
            <a:r>
              <a:rPr lang="es" sz="1400"/>
              <a:t>val_ds: Dataset de validación que consta de 10.000 tuplas</a:t>
            </a:r>
            <a:endParaRPr sz="1400"/>
          </a:p>
          <a:p>
            <a:pPr indent="-317500" lvl="0" marL="457200" rtl="0" algn="l">
              <a:spcBef>
                <a:spcPts val="0"/>
              </a:spcBef>
              <a:spcAft>
                <a:spcPts val="0"/>
              </a:spcAft>
              <a:buSzPts val="1400"/>
              <a:buAutoNum type="arabicParenR"/>
            </a:pPr>
            <a:r>
              <a:rPr lang="es" sz="1400"/>
              <a:t>test_ds: Dataset de prueba que consta de 10.000 tuplas</a:t>
            </a:r>
            <a:endParaRPr sz="1400"/>
          </a:p>
          <a:p>
            <a:pPr indent="0" lvl="0" marL="0" rtl="0" algn="l">
              <a:spcBef>
                <a:spcPts val="1200"/>
              </a:spcBef>
              <a:spcAft>
                <a:spcPts val="1200"/>
              </a:spcAft>
              <a:buNone/>
            </a:pPr>
            <a:r>
              <a:rPr lang="es" sz="1400"/>
              <a:t> El tamaño de lote de los 3 datasets es de 256</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 </a:t>
            </a:r>
            <a:r>
              <a:rPr lang="es" u="sng"/>
              <a:t>Definición del Modelo</a:t>
            </a:r>
            <a:r>
              <a:rPr lang="es"/>
              <a:t>:</a:t>
            </a:r>
            <a:endParaRPr/>
          </a:p>
        </p:txBody>
      </p:sp>
      <p:sp>
        <p:nvSpPr>
          <p:cNvPr id="287" name="Google Shape;287;p36"/>
          <p:cNvSpPr txBox="1"/>
          <p:nvPr>
            <p:ph idx="1" type="body"/>
          </p:nvPr>
        </p:nvSpPr>
        <p:spPr>
          <a:xfrm>
            <a:off x="447200" y="1343250"/>
            <a:ext cx="8269800" cy="3800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La red neuronal se estructura de la siguiente forma:</a:t>
            </a:r>
            <a:endParaRPr/>
          </a:p>
          <a:p>
            <a:pPr indent="-298767" lvl="0" marL="457200" rtl="0" algn="l">
              <a:lnSpc>
                <a:spcPct val="115000"/>
              </a:lnSpc>
              <a:spcBef>
                <a:spcPts val="1200"/>
              </a:spcBef>
              <a:spcAft>
                <a:spcPts val="0"/>
              </a:spcAft>
              <a:buSzPct val="100000"/>
              <a:buChar char="●"/>
            </a:pPr>
            <a:r>
              <a:rPr b="1" lang="es" u="sng"/>
              <a:t>32 Capas de Entrada</a:t>
            </a:r>
            <a:r>
              <a:rPr b="1" lang="es"/>
              <a:t>,</a:t>
            </a:r>
            <a:r>
              <a:rPr lang="es"/>
              <a:t> que representan cada parámetro del DataSet (6 códigos de materias, 6 dificultades correspondientes a cada materia, 6 horas de clase, </a:t>
            </a:r>
            <a:r>
              <a:rPr lang="es"/>
              <a:t>6 </a:t>
            </a:r>
            <a:r>
              <a:rPr lang="es"/>
              <a:t>horas de estudio y 6 horas de práctica correspondiente a cada materia, si trabaja y la cantidad de horas semanales de estudio).</a:t>
            </a:r>
            <a:endParaRPr/>
          </a:p>
          <a:p>
            <a:pPr indent="-298767" lvl="0" marL="457200" rtl="0" algn="l">
              <a:lnSpc>
                <a:spcPct val="115000"/>
              </a:lnSpc>
              <a:spcBef>
                <a:spcPts val="600"/>
              </a:spcBef>
              <a:spcAft>
                <a:spcPts val="0"/>
              </a:spcAft>
              <a:buSzPct val="100000"/>
              <a:buChar char="●"/>
            </a:pPr>
            <a:r>
              <a:rPr b="1" lang="es" u="sng"/>
              <a:t>32 Capas de Normalización de datos</a:t>
            </a:r>
            <a:r>
              <a:rPr lang="es"/>
              <a:t>, una para capa de entrada, a fin de estabilizar el entrenamiento de la red y mejorar la convergencia del algoritmo.</a:t>
            </a:r>
            <a:endParaRPr/>
          </a:p>
          <a:p>
            <a:pPr indent="-298767" lvl="0" marL="457200" rtl="0" algn="l">
              <a:lnSpc>
                <a:spcPct val="115000"/>
              </a:lnSpc>
              <a:spcBef>
                <a:spcPts val="600"/>
              </a:spcBef>
              <a:spcAft>
                <a:spcPts val="0"/>
              </a:spcAft>
              <a:buSzPct val="100000"/>
              <a:buChar char="●"/>
            </a:pPr>
            <a:r>
              <a:rPr b="1" lang="es" u="sng"/>
              <a:t>1 Capa de Concatenación</a:t>
            </a:r>
            <a:r>
              <a:rPr lang="es"/>
              <a:t>, que se encarga de concatenar todas las features normalizadas en un único tensor, para luego ser pasado a través de capas posteriores del modelo.</a:t>
            </a:r>
            <a:endParaRPr/>
          </a:p>
          <a:p>
            <a:pPr indent="-298767" lvl="0" marL="457200" rtl="0" algn="l">
              <a:lnSpc>
                <a:spcPct val="115000"/>
              </a:lnSpc>
              <a:spcBef>
                <a:spcPts val="600"/>
              </a:spcBef>
              <a:spcAft>
                <a:spcPts val="0"/>
              </a:spcAft>
              <a:buSzPct val="100000"/>
              <a:buChar char="●"/>
            </a:pPr>
            <a:r>
              <a:rPr b="1" lang="es" u="sng"/>
              <a:t>1 Capa Densa de 32 neuronas</a:t>
            </a:r>
            <a:r>
              <a:rPr lang="es"/>
              <a:t>, que recibe el tensor de la capa de Concatenación y realiza una función de activación ReLu en cada una de sus neuronas.</a:t>
            </a:r>
            <a:endParaRPr/>
          </a:p>
          <a:p>
            <a:pPr indent="-298767" lvl="0" marL="457200" rtl="0" algn="l">
              <a:lnSpc>
                <a:spcPct val="115000"/>
              </a:lnSpc>
              <a:spcBef>
                <a:spcPts val="600"/>
              </a:spcBef>
              <a:spcAft>
                <a:spcPts val="0"/>
              </a:spcAft>
              <a:buSzPct val="100000"/>
              <a:buChar char="●"/>
            </a:pPr>
            <a:r>
              <a:rPr b="1" lang="es" u="sng"/>
              <a:t>1 Capa DropOut</a:t>
            </a:r>
            <a:r>
              <a:rPr lang="es"/>
              <a:t>, con una tasa de abandono del 50%, es decir que la mitad de los valores provenientes de la capa Densa se establecerán en cero utilizando un patrón de selección aleatorio. Por lo cual la salida de esta capa tendrá 16 valores en 0 y 16 que conservarán su valor original de la capa anterior. Esto se realiza principalmente para prevenir el overfitting, generando que el modelo sea más robusto y menos propenso a memorizar el ruido en los datos de entrenamiento.</a:t>
            </a:r>
            <a:endParaRPr/>
          </a:p>
          <a:p>
            <a:pPr indent="-298767" lvl="0" marL="457200" rtl="0" algn="l">
              <a:lnSpc>
                <a:spcPct val="115000"/>
              </a:lnSpc>
              <a:spcBef>
                <a:spcPts val="600"/>
              </a:spcBef>
              <a:spcAft>
                <a:spcPts val="0"/>
              </a:spcAft>
              <a:buSzPct val="100000"/>
              <a:buChar char="●"/>
            </a:pPr>
            <a:r>
              <a:rPr b="1" lang="es" u="sng"/>
              <a:t>1 Capa Densa de salida con una sola neurona</a:t>
            </a:r>
            <a:r>
              <a:rPr lang="es"/>
              <a:t> y sin ninguna función de activación. La salida de esta última capa es la que se utiliza para realizar las predicciones.</a:t>
            </a:r>
            <a:endParaRPr/>
          </a:p>
          <a:p>
            <a:pPr indent="0" lvl="0" marL="0" rtl="0" algn="l">
              <a:spcBef>
                <a:spcPts val="6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3" name="Google Shape;293;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37"/>
          <p:cNvPicPr preferRelativeResize="0"/>
          <p:nvPr/>
        </p:nvPicPr>
        <p:blipFill>
          <a:blip r:embed="rId3">
            <a:alphaModFix/>
          </a:blip>
          <a:stretch>
            <a:fillRect/>
          </a:stretch>
        </p:blipFill>
        <p:spPr>
          <a:xfrm>
            <a:off x="-1" y="0"/>
            <a:ext cx="9144003" cy="51435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304975" y="513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 </a:t>
            </a:r>
            <a:r>
              <a:rPr lang="es" u="sng"/>
              <a:t>Entrenamiento del Modelo</a:t>
            </a:r>
            <a:r>
              <a:rPr lang="es"/>
              <a:t>:</a:t>
            </a:r>
            <a:endParaRPr/>
          </a:p>
        </p:txBody>
      </p:sp>
      <p:sp>
        <p:nvSpPr>
          <p:cNvPr id="300" name="Google Shape;300;p38"/>
          <p:cNvSpPr txBox="1"/>
          <p:nvPr>
            <p:ph idx="1" type="body"/>
          </p:nvPr>
        </p:nvSpPr>
        <p:spPr>
          <a:xfrm>
            <a:off x="359250" y="1305875"/>
            <a:ext cx="8425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entrena al modelo con 50 Epochs de 313 iteraciones cada una, debido a que el dataset de entrenamiento posee 80000 tuplas y lotes de 256.</a:t>
            </a:r>
            <a:endParaRPr/>
          </a:p>
        </p:txBody>
      </p:sp>
      <p:pic>
        <p:nvPicPr>
          <p:cNvPr id="301" name="Google Shape;301;p38"/>
          <p:cNvPicPr preferRelativeResize="0"/>
          <p:nvPr/>
        </p:nvPicPr>
        <p:blipFill>
          <a:blip r:embed="rId3">
            <a:alphaModFix/>
          </a:blip>
          <a:stretch>
            <a:fillRect/>
          </a:stretch>
        </p:blipFill>
        <p:spPr>
          <a:xfrm>
            <a:off x="2301200" y="1852925"/>
            <a:ext cx="4541600" cy="3290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297500" y="496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 </a:t>
            </a:r>
            <a:r>
              <a:rPr lang="es" u="sng"/>
              <a:t>Evaluación del Modelo</a:t>
            </a:r>
            <a:r>
              <a:rPr lang="es"/>
              <a:t>:</a:t>
            </a:r>
            <a:endParaRPr/>
          </a:p>
        </p:txBody>
      </p:sp>
      <p:sp>
        <p:nvSpPr>
          <p:cNvPr id="307" name="Google Shape;307;p39"/>
          <p:cNvSpPr txBox="1"/>
          <p:nvPr>
            <p:ph idx="1" type="body"/>
          </p:nvPr>
        </p:nvSpPr>
        <p:spPr>
          <a:xfrm>
            <a:off x="815250" y="1373175"/>
            <a:ext cx="7797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t>Utilizando el DataSet de Prueba, se determina el Accuracy y el Loss que posee el Modelo.</a:t>
            </a:r>
            <a:endParaRPr sz="1400"/>
          </a:p>
        </p:txBody>
      </p:sp>
      <p:pic>
        <p:nvPicPr>
          <p:cNvPr id="308" name="Google Shape;308;p39"/>
          <p:cNvPicPr preferRelativeResize="0"/>
          <p:nvPr/>
        </p:nvPicPr>
        <p:blipFill>
          <a:blip r:embed="rId3">
            <a:alphaModFix/>
          </a:blip>
          <a:stretch>
            <a:fillRect/>
          </a:stretch>
        </p:blipFill>
        <p:spPr>
          <a:xfrm>
            <a:off x="1147750" y="1858788"/>
            <a:ext cx="6848475" cy="320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idx="1" type="body"/>
          </p:nvPr>
        </p:nvSpPr>
        <p:spPr>
          <a:xfrm>
            <a:off x="572400" y="1307850"/>
            <a:ext cx="7999200" cy="320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t>En esta sección final se pone en marcha el algoritmo genético que obtendrá la cursada con mayor aptitud para ser recomendada al usuario. Dicho algoritmo trabajará con poblaciones de 200 individuos, y obtenida la población final se procederá a realizar una selección elitista para quedarse con el individuo más apto. Una vez obtenida la cursada ideal para el usuario, se procederá a mostrar la misma en forma de un calendario semanal, para que el usuario pueda visualizar de forma más amigable la recomendación de cursada.</a:t>
            </a:r>
            <a:endParaRPr sz="1200"/>
          </a:p>
        </p:txBody>
      </p:sp>
      <p:sp>
        <p:nvSpPr>
          <p:cNvPr id="314" name="Google Shape;314;p40"/>
          <p:cNvSpPr txBox="1"/>
          <p:nvPr>
            <p:ph type="title"/>
          </p:nvPr>
        </p:nvSpPr>
        <p:spPr>
          <a:xfrm>
            <a:off x="0" y="4760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000"/>
              <a:t>7) </a:t>
            </a:r>
            <a:r>
              <a:rPr b="1" lang="es" sz="3000" u="sng"/>
              <a:t>Recomendación</a:t>
            </a:r>
            <a:endParaRPr b="1" sz="3000" u="sng"/>
          </a:p>
        </p:txBody>
      </p:sp>
      <p:pic>
        <p:nvPicPr>
          <p:cNvPr id="315" name="Google Shape;315;p40"/>
          <p:cNvPicPr preferRelativeResize="0"/>
          <p:nvPr/>
        </p:nvPicPr>
        <p:blipFill rotWithShape="1">
          <a:blip r:embed="rId3">
            <a:alphaModFix/>
          </a:blip>
          <a:srcRect b="0" l="700" r="-700" t="0"/>
          <a:stretch/>
        </p:blipFill>
        <p:spPr>
          <a:xfrm>
            <a:off x="2082062" y="2603300"/>
            <a:ext cx="4979876" cy="254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idx="1" type="body"/>
          </p:nvPr>
        </p:nvSpPr>
        <p:spPr>
          <a:xfrm>
            <a:off x="131250" y="3356725"/>
            <a:ext cx="8881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A lo largo de todo el proyecto se utilizó el entorno de desarrollo colaborativo en línea “Google Colab”. Para acceder al archivo del proyecto y ver el código de esta implementación utilice el siguiente link: </a:t>
            </a:r>
            <a:r>
              <a:rPr lang="es" sz="1500" u="sng">
                <a:solidFill>
                  <a:schemeClr val="hlink"/>
                </a:solidFill>
                <a:hlinkClick r:id="rId3"/>
              </a:rPr>
              <a:t>https://colab.research.google.com/drive/1pFh9c7hmZTvyRx3zXRiVC7QLZVLXdbik?usp=drive_link</a:t>
            </a:r>
            <a:endParaRPr sz="1500"/>
          </a:p>
        </p:txBody>
      </p:sp>
      <p:pic>
        <p:nvPicPr>
          <p:cNvPr id="321" name="Google Shape;321;p41"/>
          <p:cNvPicPr preferRelativeResize="0"/>
          <p:nvPr/>
        </p:nvPicPr>
        <p:blipFill>
          <a:blip r:embed="rId4">
            <a:alphaModFix/>
          </a:blip>
          <a:stretch>
            <a:fillRect/>
          </a:stretch>
        </p:blipFill>
        <p:spPr>
          <a:xfrm>
            <a:off x="2031202" y="587187"/>
            <a:ext cx="5081599" cy="313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Dominio Elegido</a:t>
            </a:r>
            <a:r>
              <a:rPr b="1" lang="es"/>
              <a:t>:</a:t>
            </a:r>
            <a:endParaRPr b="1"/>
          </a:p>
        </p:txBody>
      </p:sp>
      <p:sp>
        <p:nvSpPr>
          <p:cNvPr id="146" name="Google Shape;146;p15"/>
          <p:cNvSpPr txBox="1"/>
          <p:nvPr>
            <p:ph idx="1" type="body"/>
          </p:nvPr>
        </p:nvSpPr>
        <p:spPr>
          <a:xfrm>
            <a:off x="1297500" y="983900"/>
            <a:ext cx="7038900" cy="38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t>El proyecto se centra en el ámbito educativo, específicamente en la Universidad Nacional de la Matanza (UNLaM).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s" sz="1400"/>
              <a:t>El objetivo es colaborar con una porción importante de la comunidad universitaria, particularmente con los estudiantes de la carrera de grado Ingeniería en Informática, buscando proporcionar una cursada más acorde a la disponibilidad horaria y a la probabilidad de éxito del alumnado.</a:t>
            </a:r>
            <a:endParaRPr sz="1400"/>
          </a:p>
        </p:txBody>
      </p:sp>
      <p:pic>
        <p:nvPicPr>
          <p:cNvPr id="147" name="Google Shape;147;p15"/>
          <p:cNvPicPr preferRelativeResize="0"/>
          <p:nvPr/>
        </p:nvPicPr>
        <p:blipFill>
          <a:blip r:embed="rId3">
            <a:alphaModFix/>
          </a:blip>
          <a:stretch>
            <a:fillRect/>
          </a:stretch>
        </p:blipFill>
        <p:spPr>
          <a:xfrm>
            <a:off x="1604025" y="3178637"/>
            <a:ext cx="2585199" cy="1588825"/>
          </a:xfrm>
          <a:prstGeom prst="rect">
            <a:avLst/>
          </a:prstGeom>
          <a:noFill/>
          <a:ln>
            <a:noFill/>
          </a:ln>
        </p:spPr>
      </p:pic>
      <p:pic>
        <p:nvPicPr>
          <p:cNvPr id="148" name="Google Shape;148;p15"/>
          <p:cNvPicPr preferRelativeResize="0"/>
          <p:nvPr/>
        </p:nvPicPr>
        <p:blipFill>
          <a:blip r:embed="rId4">
            <a:alphaModFix/>
          </a:blip>
          <a:stretch>
            <a:fillRect/>
          </a:stretch>
        </p:blipFill>
        <p:spPr>
          <a:xfrm>
            <a:off x="4889251" y="3134550"/>
            <a:ext cx="2496901" cy="184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Problema Identificado</a:t>
            </a:r>
            <a:r>
              <a:rPr b="1" lang="es"/>
              <a:t>:</a:t>
            </a:r>
            <a:endParaRPr b="1"/>
          </a:p>
        </p:txBody>
      </p:sp>
      <p:sp>
        <p:nvSpPr>
          <p:cNvPr id="154" name="Google Shape;154;p16"/>
          <p:cNvSpPr txBox="1"/>
          <p:nvPr>
            <p:ph idx="1" type="body"/>
          </p:nvPr>
        </p:nvSpPr>
        <p:spPr>
          <a:xfrm>
            <a:off x="1297500" y="983900"/>
            <a:ext cx="7038900" cy="38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500"/>
              <a:t>El problema que hemos identificado es la dificultad que tienen muchos estudiantes para organizar su cursada al inicio del cuatrimestre. Por inexperiencia o falta de tiempo, muchas veces terminan eligiendo sus materias en forma poco consciente, lo que puede llevar a que no obtengan el éxito esperado.</a:t>
            </a:r>
            <a:endParaRPr sz="1400"/>
          </a:p>
        </p:txBody>
      </p:sp>
      <p:pic>
        <p:nvPicPr>
          <p:cNvPr id="155" name="Google Shape;155;p16"/>
          <p:cNvPicPr preferRelativeResize="0"/>
          <p:nvPr/>
        </p:nvPicPr>
        <p:blipFill>
          <a:blip r:embed="rId3">
            <a:alphaModFix/>
          </a:blip>
          <a:stretch>
            <a:fillRect/>
          </a:stretch>
        </p:blipFill>
        <p:spPr>
          <a:xfrm>
            <a:off x="2578350" y="2253421"/>
            <a:ext cx="3987276" cy="265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u="sng"/>
              <a:t>Solución Propuesta</a:t>
            </a:r>
            <a:r>
              <a:rPr b="1" lang="es"/>
              <a:t>:</a:t>
            </a:r>
            <a:endParaRPr b="1"/>
          </a:p>
        </p:txBody>
      </p:sp>
      <p:sp>
        <p:nvSpPr>
          <p:cNvPr id="161" name="Google Shape;161;p17"/>
          <p:cNvSpPr txBox="1"/>
          <p:nvPr>
            <p:ph idx="1" type="body"/>
          </p:nvPr>
        </p:nvSpPr>
        <p:spPr>
          <a:xfrm>
            <a:off x="1185350" y="11563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Por lo cual hemos</a:t>
            </a:r>
            <a:r>
              <a:rPr lang="es"/>
              <a:t> desarrollado una  aplicación con los conocimientos adquiridos en las materias de Inteligencia Artificial e Inteligencia Artificial Aplicada, que permitirá a los estudiantes de Ingeniería en Informática planificar sus horarios de manera más efectiva, teniendo en cuenta sus tiempos disponibles, trabajo y la probabilidad de éxito en cada materia.</a:t>
            </a:r>
            <a:endParaRPr/>
          </a:p>
        </p:txBody>
      </p:sp>
      <p:pic>
        <p:nvPicPr>
          <p:cNvPr id="162" name="Google Shape;162;p17"/>
          <p:cNvPicPr preferRelativeResize="0"/>
          <p:nvPr/>
        </p:nvPicPr>
        <p:blipFill>
          <a:blip r:embed="rId3">
            <a:alphaModFix/>
          </a:blip>
          <a:stretch>
            <a:fillRect/>
          </a:stretch>
        </p:blipFill>
        <p:spPr>
          <a:xfrm>
            <a:off x="2435300" y="2571750"/>
            <a:ext cx="4273376" cy="240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u="sng"/>
              <a:t>Casos de Uso</a:t>
            </a:r>
            <a:r>
              <a:rPr b="1" lang="es"/>
              <a:t>:</a:t>
            </a:r>
            <a:endParaRPr b="1"/>
          </a:p>
        </p:txBody>
      </p:sp>
      <p:sp>
        <p:nvSpPr>
          <p:cNvPr id="168" name="Google Shape;168;p18"/>
          <p:cNvSpPr txBox="1"/>
          <p:nvPr>
            <p:ph idx="1" type="body"/>
          </p:nvPr>
        </p:nvSpPr>
        <p:spPr>
          <a:xfrm>
            <a:off x="1297500" y="1307850"/>
            <a:ext cx="7038900" cy="3230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i="1" lang="es" u="sng"/>
              <a:t>Recomendar Cursada</a:t>
            </a:r>
            <a:r>
              <a:rPr i="1" lang="es"/>
              <a:t>:</a:t>
            </a:r>
            <a:endParaRPr i="1"/>
          </a:p>
          <a:p>
            <a:pPr indent="0" lvl="0" marL="457200" rtl="0" algn="l">
              <a:spcBef>
                <a:spcPts val="1200"/>
              </a:spcBef>
              <a:spcAft>
                <a:spcPts val="0"/>
              </a:spcAft>
              <a:buNone/>
            </a:pPr>
            <a:r>
              <a:rPr lang="es"/>
              <a:t>	El usuario ingresa la oferta de materias correspondiente al cuatrimestre actual, su historia académica, las materias pendientes de final que posee, su condición laboral y la cantidad de horas que tiene disponible para estudiar. El sistema genera una recomendación de materias en conjunto con el día y horario a cursar, en función a la probabilidad de éxito calculada y los datos proporcionados por el usuario.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i="1" lang="es" u="sng"/>
              <a:t>Calcular Probabilidad de Éxito de una Cursada</a:t>
            </a:r>
            <a:r>
              <a:rPr i="1" lang="es"/>
              <a:t>:</a:t>
            </a:r>
            <a:endParaRPr i="1"/>
          </a:p>
          <a:p>
            <a:pPr indent="0" lvl="0" marL="457200" rtl="0" algn="l">
              <a:spcBef>
                <a:spcPts val="1200"/>
              </a:spcBef>
              <a:spcAft>
                <a:spcPts val="1200"/>
              </a:spcAft>
              <a:buNone/>
            </a:pPr>
            <a:r>
              <a:rPr lang="es"/>
              <a:t>	El usuario ingresa la cursada que le gustaría realizar, su condición laboral y la cantidad de horas que tiene disponible para estudiar. El sistema indica la probabilidad de éxito de la cursada ingresada en función de los datos proporcionados por el usuario.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125575" y="4535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arenR"/>
            </a:pPr>
            <a:r>
              <a:rPr b="1" lang="es" u="sng"/>
              <a:t>Recomendar Cursada</a:t>
            </a:r>
            <a:r>
              <a:rPr b="1" lang="es"/>
              <a:t>:</a:t>
            </a:r>
            <a:endParaRPr b="1"/>
          </a:p>
        </p:txBody>
      </p:sp>
      <p:sp>
        <p:nvSpPr>
          <p:cNvPr id="174" name="Google Shape;174;p19"/>
          <p:cNvSpPr txBox="1"/>
          <p:nvPr>
            <p:ph idx="1" type="body"/>
          </p:nvPr>
        </p:nvSpPr>
        <p:spPr>
          <a:xfrm>
            <a:off x="1088150" y="1440450"/>
            <a:ext cx="7748400" cy="31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600" u="sng"/>
              <a:t>Tareas del Sistema</a:t>
            </a:r>
            <a:r>
              <a:rPr lang="es" sz="1600"/>
              <a:t>:</a:t>
            </a:r>
            <a:endParaRPr sz="1600"/>
          </a:p>
          <a:p>
            <a:pPr indent="-317500" lvl="0" marL="457200" rtl="0" algn="l">
              <a:spcBef>
                <a:spcPts val="1200"/>
              </a:spcBef>
              <a:spcAft>
                <a:spcPts val="0"/>
              </a:spcAft>
              <a:buSzPts val="1400"/>
              <a:buAutoNum type="arabicParenR"/>
            </a:pPr>
            <a:r>
              <a:rPr lang="es" sz="1400"/>
              <a:t>Validar que los parámetros sean correctos.</a:t>
            </a:r>
            <a:endParaRPr sz="1400"/>
          </a:p>
          <a:p>
            <a:pPr indent="-317500" lvl="0" marL="457200" rtl="0" algn="l">
              <a:spcBef>
                <a:spcPts val="0"/>
              </a:spcBef>
              <a:spcAft>
                <a:spcPts val="0"/>
              </a:spcAft>
              <a:buSzPts val="1400"/>
              <a:buAutoNum type="arabicParenR"/>
            </a:pPr>
            <a:r>
              <a:rPr lang="es" sz="1400"/>
              <a:t>Armar el mapa de las materias y sus correlativas de acuerdo al Plan 2023 de la carrera Ingeniería en Informática.</a:t>
            </a:r>
            <a:endParaRPr sz="1400"/>
          </a:p>
          <a:p>
            <a:pPr indent="-317500" lvl="0" marL="457200" rtl="0" algn="l">
              <a:spcBef>
                <a:spcPts val="0"/>
              </a:spcBef>
              <a:spcAft>
                <a:spcPts val="0"/>
              </a:spcAft>
              <a:buSzPts val="1400"/>
              <a:buAutoNum type="arabicParenR"/>
            </a:pPr>
            <a:r>
              <a:rPr lang="es" sz="1400"/>
              <a:t>Procesar los archivos subidos por el usuario “Historia Académica” y “Oferta Académica”.</a:t>
            </a:r>
            <a:endParaRPr sz="1400"/>
          </a:p>
          <a:p>
            <a:pPr indent="-317500" lvl="0" marL="457200" rtl="0" algn="l">
              <a:spcBef>
                <a:spcPts val="0"/>
              </a:spcBef>
              <a:spcAft>
                <a:spcPts val="0"/>
              </a:spcAft>
              <a:buSzPts val="1400"/>
              <a:buAutoNum type="arabicParenR"/>
            </a:pPr>
            <a:r>
              <a:rPr lang="es" sz="1400"/>
              <a:t>Procesar los datos ingresados por el usuario.</a:t>
            </a:r>
            <a:endParaRPr sz="1400"/>
          </a:p>
          <a:p>
            <a:pPr indent="-317500" lvl="0" marL="457200" rtl="0" algn="l">
              <a:spcBef>
                <a:spcPts val="0"/>
              </a:spcBef>
              <a:spcAft>
                <a:spcPts val="0"/>
              </a:spcAft>
              <a:buSzPts val="1400"/>
              <a:buAutoNum type="arabicParenR"/>
            </a:pPr>
            <a:r>
              <a:rPr lang="es" sz="1400"/>
              <a:t>Calcular la situación académica del alumno.</a:t>
            </a:r>
            <a:endParaRPr sz="1400"/>
          </a:p>
          <a:p>
            <a:pPr indent="-317500" lvl="0" marL="457200" rtl="0" algn="l">
              <a:spcBef>
                <a:spcPts val="0"/>
              </a:spcBef>
              <a:spcAft>
                <a:spcPts val="0"/>
              </a:spcAft>
              <a:buSzPts val="1400"/>
              <a:buAutoNum type="arabicParenR"/>
            </a:pPr>
            <a:r>
              <a:rPr lang="es" sz="1400"/>
              <a:t>Aplicar algoritmos genéticos para la generación y selección de cursadas.</a:t>
            </a:r>
            <a:endParaRPr sz="1400"/>
          </a:p>
          <a:p>
            <a:pPr indent="-317500" lvl="0" marL="457200" rtl="0" algn="l">
              <a:spcBef>
                <a:spcPts val="0"/>
              </a:spcBef>
              <a:spcAft>
                <a:spcPts val="0"/>
              </a:spcAft>
              <a:buSzPts val="1400"/>
              <a:buAutoNum type="arabicParenR"/>
            </a:pPr>
            <a:r>
              <a:rPr lang="es" sz="1400"/>
              <a:t>Estimar probabilidad de éxito o fracaso de una cursada.</a:t>
            </a:r>
            <a:endParaRPr sz="1400"/>
          </a:p>
          <a:p>
            <a:pPr indent="-317500" lvl="0" marL="457200" rtl="0" algn="l">
              <a:spcBef>
                <a:spcPts val="0"/>
              </a:spcBef>
              <a:spcAft>
                <a:spcPts val="0"/>
              </a:spcAft>
              <a:buSzPts val="1400"/>
              <a:buAutoNum type="arabicParenR"/>
            </a:pPr>
            <a:r>
              <a:rPr lang="es" sz="1400"/>
              <a:t>Mostrar la recomendación de cursada al usuario.</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098975" y="393750"/>
            <a:ext cx="8044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2) </a:t>
            </a:r>
            <a:r>
              <a:rPr b="1" lang="es" u="sng"/>
              <a:t>Calcular Probabilidad de Éxito de una Cursada</a:t>
            </a:r>
            <a:r>
              <a:rPr b="1" lang="es"/>
              <a:t>:</a:t>
            </a:r>
            <a:endParaRPr b="1"/>
          </a:p>
        </p:txBody>
      </p:sp>
      <p:sp>
        <p:nvSpPr>
          <p:cNvPr id="180" name="Google Shape;180;p20"/>
          <p:cNvSpPr txBox="1"/>
          <p:nvPr>
            <p:ph idx="1" type="body"/>
          </p:nvPr>
        </p:nvSpPr>
        <p:spPr>
          <a:xfrm>
            <a:off x="1098975" y="1485300"/>
            <a:ext cx="7539000" cy="32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600" u="sng"/>
              <a:t>Tareas del Sistema</a:t>
            </a:r>
            <a:r>
              <a:rPr lang="es" sz="1600"/>
              <a:t>:</a:t>
            </a:r>
            <a:endParaRPr sz="1600"/>
          </a:p>
          <a:p>
            <a:pPr indent="-317500" lvl="0" marL="457200" rtl="0" algn="l">
              <a:spcBef>
                <a:spcPts val="1200"/>
              </a:spcBef>
              <a:spcAft>
                <a:spcPts val="0"/>
              </a:spcAft>
              <a:buSzPts val="1400"/>
              <a:buAutoNum type="arabicParenR"/>
            </a:pPr>
            <a:r>
              <a:rPr lang="es" sz="1400"/>
              <a:t>Validar que los parámetros sean correctos.</a:t>
            </a:r>
            <a:endParaRPr sz="1400"/>
          </a:p>
          <a:p>
            <a:pPr indent="-317500" lvl="0" marL="457200" rtl="0" algn="l">
              <a:spcBef>
                <a:spcPts val="0"/>
              </a:spcBef>
              <a:spcAft>
                <a:spcPts val="0"/>
              </a:spcAft>
              <a:buSzPts val="1400"/>
              <a:buAutoNum type="arabicParenR"/>
            </a:pPr>
            <a:r>
              <a:rPr lang="es" sz="1400"/>
              <a:t>Procesar los datos ingresados por el usuario.</a:t>
            </a:r>
            <a:endParaRPr sz="1400"/>
          </a:p>
          <a:p>
            <a:pPr indent="-317500" lvl="0" marL="457200" rtl="0" algn="l">
              <a:spcBef>
                <a:spcPts val="0"/>
              </a:spcBef>
              <a:spcAft>
                <a:spcPts val="0"/>
              </a:spcAft>
              <a:buSzPts val="1400"/>
              <a:buAutoNum type="arabicParenR"/>
            </a:pPr>
            <a:r>
              <a:rPr lang="es" sz="1400"/>
              <a:t>Calcular la situación académica del alumno.</a:t>
            </a:r>
            <a:endParaRPr sz="1400"/>
          </a:p>
          <a:p>
            <a:pPr indent="-317500" lvl="0" marL="457200" rtl="0" algn="l">
              <a:spcBef>
                <a:spcPts val="0"/>
              </a:spcBef>
              <a:spcAft>
                <a:spcPts val="0"/>
              </a:spcAft>
              <a:buSzPts val="1400"/>
              <a:buAutoNum type="arabicParenR"/>
            </a:pPr>
            <a:r>
              <a:rPr lang="es" sz="1400"/>
              <a:t>Estimar probabilidad de éxito o fracaso de la cursada ingresada por el usuario.</a:t>
            </a:r>
            <a:endParaRPr sz="1400"/>
          </a:p>
          <a:p>
            <a:pPr indent="-317500" lvl="0" marL="457200" rtl="0" algn="l">
              <a:spcBef>
                <a:spcPts val="0"/>
              </a:spcBef>
              <a:spcAft>
                <a:spcPts val="0"/>
              </a:spcAft>
              <a:buSzPts val="1400"/>
              <a:buAutoNum type="arabicParenR"/>
            </a:pPr>
            <a:r>
              <a:rPr lang="es" sz="1400"/>
              <a:t>Mostrar la probabilidad de éxito de la Cursada al usuario.</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0" y="6928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s" sz="3000" u="sng"/>
              <a:t>Esquema de Pipeline</a:t>
            </a:r>
            <a:endParaRPr b="1" i="1" sz="3000"/>
          </a:p>
        </p:txBody>
      </p:sp>
      <p:sp>
        <p:nvSpPr>
          <p:cNvPr id="186" name="Google Shape;186;p21"/>
          <p:cNvSpPr/>
          <p:nvPr/>
        </p:nvSpPr>
        <p:spPr>
          <a:xfrm>
            <a:off x="0" y="2416750"/>
            <a:ext cx="1297500" cy="7137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Descarga e Importación de Librerías</a:t>
            </a:r>
            <a:endParaRPr b="1" sz="1000">
              <a:latin typeface="Lato"/>
              <a:ea typeface="Lato"/>
              <a:cs typeface="Lato"/>
              <a:sym typeface="Lato"/>
            </a:endParaRPr>
          </a:p>
        </p:txBody>
      </p:sp>
      <p:sp>
        <p:nvSpPr>
          <p:cNvPr id="187" name="Google Shape;187;p21"/>
          <p:cNvSpPr/>
          <p:nvPr/>
        </p:nvSpPr>
        <p:spPr>
          <a:xfrm>
            <a:off x="919575" y="2411200"/>
            <a:ext cx="1846500" cy="7248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Procesamiento del Plan de Carrera</a:t>
            </a:r>
            <a:endParaRPr b="1" sz="1000">
              <a:latin typeface="Lato"/>
              <a:ea typeface="Lato"/>
              <a:cs typeface="Lato"/>
              <a:sym typeface="Lato"/>
            </a:endParaRPr>
          </a:p>
        </p:txBody>
      </p:sp>
      <p:sp>
        <p:nvSpPr>
          <p:cNvPr id="188" name="Google Shape;188;p21"/>
          <p:cNvSpPr/>
          <p:nvPr/>
        </p:nvSpPr>
        <p:spPr>
          <a:xfrm>
            <a:off x="2399850" y="2411200"/>
            <a:ext cx="1846500" cy="7248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Procesamiento de la situación del usuario</a:t>
            </a:r>
            <a:endParaRPr b="1" sz="1000">
              <a:latin typeface="Lato"/>
              <a:ea typeface="Lato"/>
              <a:cs typeface="Lato"/>
              <a:sym typeface="Lato"/>
            </a:endParaRPr>
          </a:p>
        </p:txBody>
      </p:sp>
      <p:sp>
        <p:nvSpPr>
          <p:cNvPr id="189" name="Google Shape;189;p21"/>
          <p:cNvSpPr/>
          <p:nvPr/>
        </p:nvSpPr>
        <p:spPr>
          <a:xfrm>
            <a:off x="3773675" y="2411200"/>
            <a:ext cx="1668900" cy="7248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Creación del Algoritmo Genético</a:t>
            </a:r>
            <a:endParaRPr b="1" sz="1000">
              <a:latin typeface="Lato"/>
              <a:ea typeface="Lato"/>
              <a:cs typeface="Lato"/>
              <a:sym typeface="Lato"/>
            </a:endParaRPr>
          </a:p>
        </p:txBody>
      </p:sp>
      <p:sp>
        <p:nvSpPr>
          <p:cNvPr id="190" name="Google Shape;190;p21"/>
          <p:cNvSpPr/>
          <p:nvPr/>
        </p:nvSpPr>
        <p:spPr>
          <a:xfrm>
            <a:off x="5061375" y="2411200"/>
            <a:ext cx="1719300" cy="7248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Aumentación de Datos</a:t>
            </a:r>
            <a:endParaRPr b="1" sz="1000">
              <a:latin typeface="Lato"/>
              <a:ea typeface="Lato"/>
              <a:cs typeface="Lato"/>
              <a:sym typeface="Lato"/>
            </a:endParaRPr>
          </a:p>
        </p:txBody>
      </p:sp>
      <p:sp>
        <p:nvSpPr>
          <p:cNvPr id="191" name="Google Shape;191;p21"/>
          <p:cNvSpPr/>
          <p:nvPr/>
        </p:nvSpPr>
        <p:spPr>
          <a:xfrm>
            <a:off x="6392025" y="2411200"/>
            <a:ext cx="1599900" cy="7248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Lato"/>
                <a:ea typeface="Lato"/>
                <a:cs typeface="Lato"/>
                <a:sym typeface="Lato"/>
              </a:rPr>
              <a:t>Creación de la Red Neuronal</a:t>
            </a:r>
            <a:endParaRPr b="1" sz="1000">
              <a:latin typeface="Lato"/>
              <a:ea typeface="Lato"/>
              <a:cs typeface="Lato"/>
              <a:sym typeface="Lato"/>
            </a:endParaRPr>
          </a:p>
        </p:txBody>
      </p:sp>
      <p:sp>
        <p:nvSpPr>
          <p:cNvPr id="192" name="Google Shape;192;p21"/>
          <p:cNvSpPr/>
          <p:nvPr/>
        </p:nvSpPr>
        <p:spPr>
          <a:xfrm>
            <a:off x="7595700" y="2416750"/>
            <a:ext cx="2272800" cy="7137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Lato"/>
                <a:ea typeface="Lato"/>
                <a:cs typeface="Lato"/>
                <a:sym typeface="Lato"/>
              </a:rPr>
              <a:t>Recomendación</a:t>
            </a:r>
            <a:endParaRPr b="1"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