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1" r:id="rId13"/>
    <p:sldId id="292" r:id="rId14"/>
    <p:sldId id="293" r:id="rId15"/>
    <p:sldId id="294" r:id="rId16"/>
    <p:sldId id="295" r:id="rId17"/>
    <p:sldId id="280" r:id="rId18"/>
    <p:sldId id="281" r:id="rId19"/>
    <p:sldId id="298" r:id="rId20"/>
    <p:sldId id="299" r:id="rId21"/>
    <p:sldId id="300" r:id="rId22"/>
    <p:sldId id="301" r:id="rId23"/>
    <p:sldId id="302" r:id="rId24"/>
    <p:sldId id="267" r:id="rId25"/>
    <p:sldId id="268" r:id="rId26"/>
    <p:sldId id="269" r:id="rId27"/>
    <p:sldId id="270" r:id="rId28"/>
    <p:sldId id="271" r:id="rId29"/>
    <p:sldId id="272" r:id="rId30"/>
    <p:sldId id="273" r:id="rId31"/>
    <p:sldId id="274" r:id="rId32"/>
    <p:sldId id="275" r:id="rId33"/>
    <p:sldId id="276" r:id="rId34"/>
    <p:sldId id="277" r:id="rId35"/>
    <p:sldId id="296" r:id="rId36"/>
    <p:sldId id="278" r:id="rId37"/>
    <p:sldId id="279" r:id="rId38"/>
    <p:sldId id="29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28400" y="225036"/>
            <a:ext cx="8574622" cy="2616199"/>
          </a:xfrm>
        </p:spPr>
        <p:txBody>
          <a:bodyPr>
            <a:normAutofit/>
          </a:bodyPr>
          <a:lstStyle/>
          <a:p>
            <a:r>
              <a:rPr lang="es-MX" sz="8000" b="1" dirty="0" smtClean="0"/>
              <a:t>Capitulo XI</a:t>
            </a:r>
            <a:endParaRPr lang="es-MX" sz="8000" b="1" dirty="0"/>
          </a:p>
        </p:txBody>
      </p:sp>
      <p:sp>
        <p:nvSpPr>
          <p:cNvPr id="3" name="Subtítulo 2"/>
          <p:cNvSpPr>
            <a:spLocks noGrp="1"/>
          </p:cNvSpPr>
          <p:nvPr>
            <p:ph type="subTitle" idx="1"/>
          </p:nvPr>
        </p:nvSpPr>
        <p:spPr>
          <a:xfrm>
            <a:off x="4515377" y="3045772"/>
            <a:ext cx="6987645" cy="3812228"/>
          </a:xfrm>
        </p:spPr>
        <p:txBody>
          <a:bodyPr>
            <a:normAutofit/>
          </a:bodyPr>
          <a:lstStyle/>
          <a:p>
            <a:r>
              <a:rPr lang="es-MX" sz="3600" b="1" dirty="0" smtClean="0"/>
              <a:t>Las habilidades personales para trabajar exitosamente con otros</a:t>
            </a:r>
          </a:p>
          <a:p>
            <a:endParaRPr lang="es-MX" sz="2400" b="1" dirty="0" smtClean="0"/>
          </a:p>
          <a:p>
            <a:endParaRPr lang="es-MX" sz="2400" b="1" dirty="0"/>
          </a:p>
          <a:p>
            <a:r>
              <a:rPr lang="es-MX" sz="1800" b="1" dirty="0" smtClean="0"/>
              <a:t>Alcaraz Aleman Gamaliel</a:t>
            </a:r>
          </a:p>
          <a:p>
            <a:r>
              <a:rPr lang="es-MX" sz="1800" b="1" dirty="0" smtClean="0"/>
              <a:t>Guzmán Araujo Ignacio Salvador</a:t>
            </a:r>
          </a:p>
          <a:p>
            <a:r>
              <a:rPr lang="es-MX" sz="1800" b="1" dirty="0" smtClean="0"/>
              <a:t>Pesquera Ramírez Luis Alberto</a:t>
            </a:r>
          </a:p>
          <a:p>
            <a:endParaRPr lang="es-MX" sz="2400" b="1" dirty="0"/>
          </a:p>
        </p:txBody>
      </p:sp>
    </p:spTree>
    <p:extLst>
      <p:ext uri="{BB962C8B-B14F-4D97-AF65-F5344CB8AC3E}">
        <p14:creationId xmlns:p14="http://schemas.microsoft.com/office/powerpoint/2010/main" val="27419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FLEXIBILIDAD</a:t>
            </a:r>
            <a:endParaRPr lang="es-MX" dirty="0"/>
          </a:p>
        </p:txBody>
      </p:sp>
      <p:sp>
        <p:nvSpPr>
          <p:cNvPr id="3" name="Marcador de contenido 2"/>
          <p:cNvSpPr>
            <a:spLocks noGrp="1"/>
          </p:cNvSpPr>
          <p:nvPr>
            <p:ph idx="1"/>
          </p:nvPr>
        </p:nvSpPr>
        <p:spPr/>
        <p:txBody>
          <a:bodyPr>
            <a:normAutofit/>
          </a:bodyPr>
          <a:lstStyle/>
          <a:p>
            <a:pPr marL="0" indent="0" algn="just">
              <a:buNone/>
            </a:pPr>
            <a:r>
              <a:rPr lang="es-MX" sz="2000" dirty="0" smtClean="0"/>
              <a:t>Para alcanzar el éxito, los miembros del equipo necesitan aprender a renunciar a sus proyectos preferidos, a ideas específicas y al punto de vista personal si se percatan de que éstos resultan inapropiados en las circunstancias imperantes.</a:t>
            </a:r>
          </a:p>
          <a:p>
            <a:pPr marL="0" indent="0" algn="just">
              <a:buNone/>
            </a:pPr>
            <a:r>
              <a:rPr lang="es-MX" sz="2000" dirty="0" smtClean="0"/>
              <a:t>El mantenernos inflexibles en una posición o metodología, o en los modos de relacionarnos con los demás, sólo servirá para debilitar al equipo y a su capacidad.</a:t>
            </a:r>
            <a:endParaRPr lang="es-MX" sz="2000" dirty="0"/>
          </a:p>
        </p:txBody>
      </p:sp>
    </p:spTree>
    <p:extLst>
      <p:ext uri="{BB962C8B-B14F-4D97-AF65-F5344CB8AC3E}">
        <p14:creationId xmlns:p14="http://schemas.microsoft.com/office/powerpoint/2010/main" val="3448346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AUTOMOTIVACION</a:t>
            </a:r>
            <a:endParaRPr lang="es-MX" dirty="0"/>
          </a:p>
        </p:txBody>
      </p:sp>
      <p:sp>
        <p:nvSpPr>
          <p:cNvPr id="3" name="Marcador de contenido 2"/>
          <p:cNvSpPr>
            <a:spLocks noGrp="1"/>
          </p:cNvSpPr>
          <p:nvPr>
            <p:ph idx="1"/>
          </p:nvPr>
        </p:nvSpPr>
        <p:spPr/>
        <p:txBody>
          <a:bodyPr>
            <a:normAutofit/>
          </a:bodyPr>
          <a:lstStyle/>
          <a:p>
            <a:pPr marL="0" indent="0" algn="just">
              <a:buNone/>
            </a:pPr>
            <a:r>
              <a:rPr lang="es-MX" sz="2000" dirty="0" smtClean="0"/>
              <a:t>Una de las habilidades más importantes es contar con miembros que puedan motivarse a sí mismos. Por diversas razones algunos individuos esperan recibir de otros los incentivos para trabajar, o bien, sólo trabajan cuando el jefe está presente. Pero si esos incentivos no se presentan, su motivación decae, dejando abierta la posibilidad de que el funcionamiento del equipo se venga abajo. Aquellos individuos que se automotivan, que tienen ambiciones y que son capaces de trabajar de forma autónoma, le darán al equipo la energía necesaria para alcanzar sus metas. </a:t>
            </a:r>
          </a:p>
        </p:txBody>
      </p:sp>
    </p:spTree>
    <p:extLst>
      <p:ext uri="{BB962C8B-B14F-4D97-AF65-F5344CB8AC3E}">
        <p14:creationId xmlns:p14="http://schemas.microsoft.com/office/powerpoint/2010/main" val="1200415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DIPLOMACIA	</a:t>
            </a:r>
            <a:endParaRPr lang="es-MX" dirty="0"/>
          </a:p>
        </p:txBody>
      </p:sp>
      <p:sp>
        <p:nvSpPr>
          <p:cNvPr id="3" name="2 Marcador de contenido"/>
          <p:cNvSpPr>
            <a:spLocks noGrp="1"/>
          </p:cNvSpPr>
          <p:nvPr>
            <p:ph idx="1"/>
          </p:nvPr>
        </p:nvSpPr>
        <p:spPr/>
        <p:txBody>
          <a:bodyPr>
            <a:normAutofit fontScale="85000" lnSpcReduction="10000"/>
          </a:bodyPr>
          <a:lstStyle/>
          <a:p>
            <a:r>
              <a:rPr lang="es-MX" sz="1800" dirty="0"/>
              <a:t>Implica darle a los demás una retroalimentación que quizá no les resulte muy grata en una forma aceptable.</a:t>
            </a:r>
          </a:p>
          <a:p>
            <a:endParaRPr lang="es-MX" sz="1800" dirty="0"/>
          </a:p>
          <a:p>
            <a:r>
              <a:rPr lang="es-MX" sz="1800" dirty="0"/>
              <a:t>La retroalimentación suele proporcionarse erróneamente, es decir, de un modo ofensivo e improductivo.</a:t>
            </a:r>
          </a:p>
          <a:p>
            <a:endParaRPr lang="es-MX" sz="1800" dirty="0"/>
          </a:p>
          <a:p>
            <a:r>
              <a:rPr lang="es-MX" sz="1800" dirty="0"/>
              <a:t>“Dices las cosas tan escandalosamente que no puedo escuchar lo que estas tratando de decir”</a:t>
            </a:r>
          </a:p>
          <a:p>
            <a:endParaRPr lang="es-MX" sz="1800" dirty="0"/>
          </a:p>
          <a:p>
            <a:r>
              <a:rPr lang="es-MX" sz="1800" dirty="0"/>
              <a:t>Se requiere diplomacia para exponer nuestra postura o punto de vista, para que la información sea realmente útil. Si lo hacemos así, no provocaremos innecesariamente la actitud defensiva de aquellos cuya cooperación nos es necesaria.</a:t>
            </a:r>
          </a:p>
          <a:p>
            <a:endParaRPr lang="es-MX" sz="1800" dirty="0"/>
          </a:p>
          <a:p>
            <a:r>
              <a:rPr lang="es-MX" sz="1800" dirty="0"/>
              <a:t>Debemos prestar atención a los mensajes no verbales expresados por medio de gestos y sonidos del lenguaje corporal.</a:t>
            </a:r>
          </a:p>
        </p:txBody>
      </p:sp>
    </p:spTree>
    <p:extLst>
      <p:ext uri="{BB962C8B-B14F-4D97-AF65-F5344CB8AC3E}">
        <p14:creationId xmlns:p14="http://schemas.microsoft.com/office/powerpoint/2010/main" val="2429207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PENSAMIENTO CREATIVO</a:t>
            </a:r>
            <a:endParaRPr lang="es-MX" dirty="0"/>
          </a:p>
        </p:txBody>
      </p:sp>
      <p:sp>
        <p:nvSpPr>
          <p:cNvPr id="3" name="2 Marcador de contenido"/>
          <p:cNvSpPr>
            <a:spLocks noGrp="1"/>
          </p:cNvSpPr>
          <p:nvPr>
            <p:ph idx="1"/>
          </p:nvPr>
        </p:nvSpPr>
        <p:spPr/>
        <p:txBody>
          <a:bodyPr>
            <a:normAutofit fontScale="92500" lnSpcReduction="20000"/>
          </a:bodyPr>
          <a:lstStyle/>
          <a:p>
            <a:r>
              <a:rPr lang="es-MX" sz="1800" dirty="0"/>
              <a:t>Un equipo productivo hace uso de la creatividad, intuición, imaginación e innovación. Cuando el equipo acepta una tarea, sus miembros requieren la habilidad de dividir un problema en partes razonables a fin de permitir que se propongan soluciones originales y creativas.</a:t>
            </a:r>
          </a:p>
          <a:p>
            <a:pPr>
              <a:buNone/>
            </a:pPr>
            <a:endParaRPr lang="es-MX" sz="1800" dirty="0"/>
          </a:p>
          <a:p>
            <a:r>
              <a:rPr lang="es-MX" sz="1800" dirty="0"/>
              <a:t>Un aspecto importante del pensamiento creativo esta relacionado con la habilidad para resolver problemas. La habilidad para resolver esos conflictos depende del ingenio, de la capacidad para pensar acerca de lo que la situación requiere y de la facilidad para modificar las metas y las estrategias en caso de que las  que concebimos primero resulten sumamente ambiciosas o poco realistas para las circunstancias del momento.</a:t>
            </a:r>
          </a:p>
          <a:p>
            <a:endParaRPr lang="es-MX" sz="1800" dirty="0"/>
          </a:p>
          <a:p>
            <a:r>
              <a:rPr lang="es-MX" sz="1800" dirty="0"/>
              <a:t>El pensamiento creativo requiere la habilidad de pensar analógicamente. El pensamiento análogo nos permite enfocar un problema desde varios ángulos diferentes.</a:t>
            </a:r>
          </a:p>
        </p:txBody>
      </p:sp>
    </p:spTree>
    <p:extLst>
      <p:ext uri="{BB962C8B-B14F-4D97-AF65-F5344CB8AC3E}">
        <p14:creationId xmlns:p14="http://schemas.microsoft.com/office/powerpoint/2010/main" val="3025165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ESTAR DISPUESTOS A HACER LA “TALACHA “ DEL EQUIPO</a:t>
            </a:r>
            <a:endParaRPr lang="es-MX" dirty="0"/>
          </a:p>
        </p:txBody>
      </p:sp>
      <p:sp>
        <p:nvSpPr>
          <p:cNvPr id="3" name="2 Marcador de contenido"/>
          <p:cNvSpPr>
            <a:spLocks noGrp="1"/>
          </p:cNvSpPr>
          <p:nvPr>
            <p:ph idx="1"/>
          </p:nvPr>
        </p:nvSpPr>
        <p:spPr/>
        <p:txBody>
          <a:bodyPr>
            <a:normAutofit/>
          </a:bodyPr>
          <a:lstStyle/>
          <a:p>
            <a:endParaRPr lang="es-MX" sz="1800" dirty="0"/>
          </a:p>
          <a:p>
            <a:pPr marL="0" indent="0">
              <a:buNone/>
            </a:pPr>
            <a:endParaRPr lang="es-MX" sz="1800" dirty="0"/>
          </a:p>
          <a:p>
            <a:r>
              <a:rPr lang="es-MX" sz="2000" dirty="0"/>
              <a:t>Una de las condiciones mas importantes para ser un miembro que enriquece al equipo, es hacer con buena voluntad todas aquellas pequeñas cosas que son esenciales para su funcionamiento, pero que implican poca amenidad y ofrecen escasa recompensa. Esa buena voluntad esta basada en la disciplina, la automotivación y el compromiso con las metas del equipo.</a:t>
            </a:r>
            <a:endParaRPr lang="es-MX" sz="2000" dirty="0"/>
          </a:p>
        </p:txBody>
      </p:sp>
    </p:spTree>
    <p:extLst>
      <p:ext uri="{BB962C8B-B14F-4D97-AF65-F5344CB8AC3E}">
        <p14:creationId xmlns:p14="http://schemas.microsoft.com/office/powerpoint/2010/main" val="2752410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COMUNICACIÓN CLARA Y CONSTRUCTIVA</a:t>
            </a:r>
            <a:endParaRPr lang="es-MX" dirty="0"/>
          </a:p>
        </p:txBody>
      </p:sp>
      <p:sp>
        <p:nvSpPr>
          <p:cNvPr id="3" name="2 Marcador de contenido"/>
          <p:cNvSpPr>
            <a:spLocks noGrp="1"/>
          </p:cNvSpPr>
          <p:nvPr>
            <p:ph idx="1"/>
          </p:nvPr>
        </p:nvSpPr>
        <p:spPr/>
        <p:txBody>
          <a:bodyPr>
            <a:normAutofit fontScale="92500" lnSpcReduction="20000"/>
          </a:bodyPr>
          <a:lstStyle/>
          <a:p>
            <a:r>
              <a:rPr lang="es-MX" sz="1800" dirty="0"/>
              <a:t>Saber como comunicarse representa una de las habilidades más importantes. Nunca hay un momento en que no estemos comunicando algo. Ya sea con nuestras palabras o gestos, con el lenguaje corporal o con el silencio.</a:t>
            </a:r>
          </a:p>
          <a:p>
            <a:r>
              <a:rPr lang="es-MX" sz="1800" dirty="0"/>
              <a:t>El trabajo de equipo depende de la habilidad de sus miembros para expresarse claramente, sin ambigüedades y sin ofender a los demás.</a:t>
            </a:r>
          </a:p>
          <a:p>
            <a:r>
              <a:rPr lang="es-MX" sz="1800" dirty="0"/>
              <a:t>La comunicación constructiva también requiere la habilidad de ofrecer una retroalimentación que pueda ser escuchada y puesta en practica, así como saber pedir retroalimentación cuando tenemos dudas sobre el efecto que nuestro comportamiento ejerce en el desempeño del equipo.</a:t>
            </a:r>
          </a:p>
          <a:p>
            <a:r>
              <a:rPr lang="es-MX" sz="1800" dirty="0"/>
              <a:t>Comunicarse clara y constructivamente es una habilidad que tiene que ser practicada y afinada una y otra vez.</a:t>
            </a:r>
          </a:p>
          <a:p>
            <a:r>
              <a:rPr lang="es-MX" sz="1800" dirty="0"/>
              <a:t>Esta habilidad es esencial para el trabajo en equipo.</a:t>
            </a:r>
          </a:p>
        </p:txBody>
      </p:sp>
    </p:spTree>
    <p:extLst>
      <p:ext uri="{BB962C8B-B14F-4D97-AF65-F5344CB8AC3E}">
        <p14:creationId xmlns:p14="http://schemas.microsoft.com/office/powerpoint/2010/main" val="2890707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EL “CAMPEÓN”</a:t>
            </a:r>
            <a:endParaRPr lang="es-MX" dirty="0"/>
          </a:p>
        </p:txBody>
      </p:sp>
      <p:sp>
        <p:nvSpPr>
          <p:cNvPr id="3" name="2 Marcador de contenido"/>
          <p:cNvSpPr>
            <a:spLocks noGrp="1"/>
          </p:cNvSpPr>
          <p:nvPr>
            <p:ph idx="1"/>
          </p:nvPr>
        </p:nvSpPr>
        <p:spPr/>
        <p:txBody>
          <a:bodyPr>
            <a:normAutofit fontScale="62500" lnSpcReduction="20000"/>
          </a:bodyPr>
          <a:lstStyle/>
          <a:p>
            <a:r>
              <a:rPr lang="es-MX" sz="2000" dirty="0"/>
              <a:t>Es necesario para que un  equipo profesional sea exitoso, creativo y productivo.</a:t>
            </a:r>
          </a:p>
          <a:p>
            <a:r>
              <a:rPr lang="es-MX" sz="2000" dirty="0"/>
              <a:t>E</a:t>
            </a:r>
            <a:r>
              <a:rPr lang="es-MX" sz="2000" dirty="0"/>
              <a:t>s un miembro de un equipo innovador , es capaz de tomar riesgos y tiene la habilidad para lograr que otros lo escuchen y consideren su punto de vista. </a:t>
            </a:r>
          </a:p>
          <a:p>
            <a:r>
              <a:rPr lang="es-MX" sz="2000" dirty="0"/>
              <a:t>Es el miembro mas apasionado del equipo. Una vez que cree en un proyecto o un concepto, persevera y se mantiene comprometido hasta que los demás también se imbuyen en esa creencia.</a:t>
            </a:r>
          </a:p>
          <a:p>
            <a:r>
              <a:rPr lang="es-MX" sz="2000" dirty="0"/>
              <a:t>Se compromete en el proceso de elaboración de un proyecto, en el cual aplica su visión y creatividad para desarrollar nuevas ideas.</a:t>
            </a:r>
          </a:p>
          <a:p>
            <a:r>
              <a:rPr lang="es-MX" sz="2000" dirty="0"/>
              <a:t>Es esencial para motivar a los demás.</a:t>
            </a:r>
          </a:p>
          <a:p>
            <a:r>
              <a:rPr lang="es-MX" sz="2000" dirty="0" smtClean="0"/>
              <a:t>“El campeón” que llevamos dentro de nosotros nos permite inspirarnos, perseverar ante los obstáculos y ante la resistencia al cambio.</a:t>
            </a:r>
          </a:p>
          <a:p>
            <a:r>
              <a:rPr lang="es-MX" sz="2000" dirty="0" smtClean="0"/>
              <a:t>“El campeón” se alimenta de la diversidad. Su creatividad y su entusiasmo son resultado directo de tener una amplia visión de la vida.</a:t>
            </a:r>
          </a:p>
          <a:p>
            <a:r>
              <a:rPr lang="es-MX" sz="2000" dirty="0" smtClean="0"/>
              <a:t>“El campeón” depende de nuestra propia habilidad para desarrollar un conjunto de creencias congruentes en las que se apoya esta característica  de la personalidad durante las interactuaciones de desafío que siempre tienen lugar en un equipo profesional. </a:t>
            </a:r>
            <a:endParaRPr lang="es-MX" sz="2000" dirty="0"/>
          </a:p>
        </p:txBody>
      </p:sp>
    </p:spTree>
    <p:extLst>
      <p:ext uri="{BB962C8B-B14F-4D97-AF65-F5344CB8AC3E}">
        <p14:creationId xmlns:p14="http://schemas.microsoft.com/office/powerpoint/2010/main" val="1532020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0" y="541421"/>
            <a:ext cx="10018713" cy="5249779"/>
          </a:xfrm>
        </p:spPr>
        <p:txBody>
          <a:bodyPr/>
          <a:lstStyle/>
          <a:p>
            <a:r>
              <a:rPr lang="es-MX" dirty="0" smtClean="0"/>
              <a:t>Estas creencias son las siguientes:</a:t>
            </a:r>
          </a:p>
          <a:p>
            <a:pPr marL="0" indent="0">
              <a:buNone/>
            </a:pPr>
            <a:r>
              <a:rPr lang="es-MX" dirty="0" smtClean="0"/>
              <a:t>	1.- Creo en mi mismo.</a:t>
            </a:r>
          </a:p>
          <a:p>
            <a:pPr marL="0" indent="0">
              <a:buNone/>
            </a:pPr>
            <a:r>
              <a:rPr lang="es-MX" dirty="0"/>
              <a:t>	</a:t>
            </a:r>
            <a:r>
              <a:rPr lang="es-MX" dirty="0" smtClean="0"/>
              <a:t>2.- Creo en el trabajo que estoy haciendo es importante para el equipo, 	para el departamento, para la compañía y para varios segmentos de la 	población en general.</a:t>
            </a:r>
          </a:p>
          <a:p>
            <a:pPr marL="0" indent="0">
              <a:buNone/>
            </a:pPr>
            <a:r>
              <a:rPr lang="es-MX" dirty="0"/>
              <a:t>	</a:t>
            </a:r>
            <a:r>
              <a:rPr lang="es-MX" dirty="0" smtClean="0"/>
              <a:t>3.-Tengo la oportunidad de contribuir y participar de la manera que 	considero significativa para el funcionamiento del equipo.</a:t>
            </a:r>
          </a:p>
          <a:p>
            <a:pPr marL="0" indent="0">
              <a:buNone/>
            </a:pPr>
            <a:r>
              <a:rPr lang="es-MX" dirty="0"/>
              <a:t>	</a:t>
            </a:r>
            <a:r>
              <a:rPr lang="es-MX" dirty="0" smtClean="0"/>
              <a:t>4.-Participo en actividades que no tienen relación con mi profesión y mi 	vida profesional, lo que me permite desarrollar una apreciación mas 	profunda de la vida.</a:t>
            </a:r>
          </a:p>
          <a:p>
            <a:endParaRPr lang="es-MX" dirty="0"/>
          </a:p>
        </p:txBody>
      </p:sp>
    </p:spTree>
    <p:extLst>
      <p:ext uri="{BB962C8B-B14F-4D97-AF65-F5344CB8AC3E}">
        <p14:creationId xmlns:p14="http://schemas.microsoft.com/office/powerpoint/2010/main" val="381078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CONDUCTAS ESPECIFICAS DE TAREA Y DE RELACIÓN </a:t>
            </a:r>
            <a:endParaRPr lang="es-MX" dirty="0"/>
          </a:p>
        </p:txBody>
      </p:sp>
      <p:sp>
        <p:nvSpPr>
          <p:cNvPr id="3" name="Marcador de contenido 2"/>
          <p:cNvSpPr>
            <a:spLocks noGrp="1"/>
          </p:cNvSpPr>
          <p:nvPr>
            <p:ph idx="1"/>
          </p:nvPr>
        </p:nvSpPr>
        <p:spPr/>
        <p:txBody>
          <a:bodyPr>
            <a:normAutofit fontScale="85000" lnSpcReduction="20000"/>
          </a:bodyPr>
          <a:lstStyle/>
          <a:p>
            <a:r>
              <a:rPr lang="es-MX" dirty="0" smtClean="0"/>
              <a:t>Hay ciertas conductas que se pueden considerar esenciales para el trabajo en equipo.</a:t>
            </a:r>
          </a:p>
          <a:p>
            <a:r>
              <a:rPr lang="es-MX" dirty="0" smtClean="0"/>
              <a:t>Las conductas que se refieren a la tarea son:</a:t>
            </a:r>
          </a:p>
          <a:p>
            <a:pPr marL="457200" indent="-457200">
              <a:buFont typeface="+mj-lt"/>
              <a:buAutoNum type="arabicPeriod"/>
            </a:pPr>
            <a:r>
              <a:rPr lang="es-MX" dirty="0" smtClean="0"/>
              <a:t>Iniciar</a:t>
            </a:r>
          </a:p>
          <a:p>
            <a:pPr marL="457200" indent="-457200">
              <a:buFont typeface="+mj-lt"/>
              <a:buAutoNum type="arabicPeriod"/>
            </a:pPr>
            <a:r>
              <a:rPr lang="es-MX" dirty="0" smtClean="0"/>
              <a:t>Dar información</a:t>
            </a:r>
          </a:p>
          <a:p>
            <a:pPr marL="457200" indent="-457200">
              <a:buFont typeface="+mj-lt"/>
              <a:buAutoNum type="arabicPeriod"/>
            </a:pPr>
            <a:r>
              <a:rPr lang="es-MX" dirty="0" smtClean="0"/>
              <a:t>Buscar información</a:t>
            </a:r>
          </a:p>
          <a:p>
            <a:pPr marL="457200" indent="-457200">
              <a:buFont typeface="+mj-lt"/>
              <a:buAutoNum type="arabicPeriod"/>
            </a:pPr>
            <a:r>
              <a:rPr lang="es-MX" dirty="0" smtClean="0"/>
              <a:t>Elaborar</a:t>
            </a:r>
          </a:p>
          <a:p>
            <a:pPr marL="457200" indent="-457200">
              <a:buFont typeface="+mj-lt"/>
              <a:buAutoNum type="arabicPeriod"/>
            </a:pPr>
            <a:r>
              <a:rPr lang="es-MX" dirty="0" smtClean="0"/>
              <a:t>Innovar</a:t>
            </a:r>
          </a:p>
          <a:p>
            <a:pPr marL="457200" indent="-457200">
              <a:buFont typeface="+mj-lt"/>
              <a:buAutoNum type="arabicPeriod"/>
            </a:pPr>
            <a:r>
              <a:rPr lang="es-MX" dirty="0" smtClean="0"/>
              <a:t>Resolver problemas</a:t>
            </a:r>
            <a:endParaRPr lang="es-MX" dirty="0"/>
          </a:p>
        </p:txBody>
      </p:sp>
    </p:spTree>
    <p:extLst>
      <p:ext uri="{BB962C8B-B14F-4D97-AF65-F5344CB8AC3E}">
        <p14:creationId xmlns:p14="http://schemas.microsoft.com/office/powerpoint/2010/main" val="2051469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p:txBody>
          <a:bodyPr>
            <a:normAutofit fontScale="85000" lnSpcReduction="20000"/>
          </a:bodyPr>
          <a:lstStyle/>
          <a:p>
            <a:r>
              <a:rPr lang="es-MX" dirty="0" smtClean="0"/>
              <a:t>Las conductas que se refieren a las relaciones interpersonales son:</a:t>
            </a:r>
          </a:p>
          <a:p>
            <a:endParaRPr lang="es-MX" dirty="0"/>
          </a:p>
          <a:p>
            <a:pPr marL="457200" indent="-457200">
              <a:buFont typeface="+mj-lt"/>
              <a:buAutoNum type="arabicPeriod"/>
            </a:pPr>
            <a:r>
              <a:rPr lang="es-MX" dirty="0" smtClean="0"/>
              <a:t>Incluir</a:t>
            </a:r>
          </a:p>
          <a:p>
            <a:pPr marL="457200" indent="-457200">
              <a:buFont typeface="+mj-lt"/>
              <a:buAutoNum type="arabicPeriod"/>
            </a:pPr>
            <a:r>
              <a:rPr lang="es-MX" dirty="0" smtClean="0"/>
              <a:t>Animar</a:t>
            </a:r>
          </a:p>
          <a:p>
            <a:pPr marL="457200" indent="-457200">
              <a:buFont typeface="+mj-lt"/>
              <a:buAutoNum type="arabicPeriod"/>
            </a:pPr>
            <a:r>
              <a:rPr lang="es-MX" dirty="0" smtClean="0"/>
              <a:t>Escuchar activamente</a:t>
            </a:r>
          </a:p>
          <a:p>
            <a:pPr marL="457200" indent="-457200">
              <a:buFont typeface="+mj-lt"/>
              <a:buAutoNum type="arabicPeriod"/>
            </a:pPr>
            <a:r>
              <a:rPr lang="es-MX" dirty="0" smtClean="0"/>
              <a:t>Procesar</a:t>
            </a:r>
          </a:p>
          <a:p>
            <a:pPr marL="457200" indent="-457200">
              <a:buFont typeface="+mj-lt"/>
              <a:buAutoNum type="arabicPeriod"/>
            </a:pPr>
            <a:r>
              <a:rPr lang="es-MX" dirty="0" smtClean="0"/>
              <a:t>Reconciliar</a:t>
            </a:r>
          </a:p>
          <a:p>
            <a:pPr marL="457200" indent="-457200">
              <a:buFont typeface="+mj-lt"/>
              <a:buAutoNum type="arabicPeriod"/>
            </a:pPr>
            <a:r>
              <a:rPr lang="es-MX" dirty="0" smtClean="0"/>
              <a:t>Armonizar </a:t>
            </a:r>
            <a:endParaRPr lang="es-MX" dirty="0"/>
          </a:p>
        </p:txBody>
      </p:sp>
    </p:spTree>
    <p:extLst>
      <p:ext uri="{BB962C8B-B14F-4D97-AF65-F5344CB8AC3E}">
        <p14:creationId xmlns:p14="http://schemas.microsoft.com/office/powerpoint/2010/main" val="572435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0" y="794085"/>
            <a:ext cx="10018713" cy="4997116"/>
          </a:xfrm>
        </p:spPr>
        <p:txBody>
          <a:bodyPr>
            <a:normAutofit/>
          </a:bodyPr>
          <a:lstStyle/>
          <a:p>
            <a:pPr marL="0" indent="0" algn="just">
              <a:buNone/>
            </a:pPr>
            <a:r>
              <a:rPr lang="es-MX" sz="2000" dirty="0" smtClean="0"/>
              <a:t>Trabajar como equipo requiere un delicado equilibrio de liderazgo y “subordinazgo”, de autosuficiencia y de cooperación.</a:t>
            </a:r>
          </a:p>
          <a:p>
            <a:pPr marL="0" indent="0" algn="just">
              <a:buNone/>
            </a:pPr>
            <a:endParaRPr lang="es-MX" sz="2000" dirty="0"/>
          </a:p>
          <a:p>
            <a:pPr marL="0" indent="0" algn="just">
              <a:buNone/>
            </a:pPr>
            <a:r>
              <a:rPr lang="es-MX" sz="2000" dirty="0" smtClean="0"/>
              <a:t>El éxito del equipo depende de muchos factores: destrezas técnicas; la capacidad de comunicar, escuchar , negociar y lograr un consenso; la habilidad para aprender, y la sensibilidad para desarrollar y conservar el </a:t>
            </a:r>
            <a:r>
              <a:rPr lang="es-MX" sz="2000" i="1" dirty="0" err="1" smtClean="0"/>
              <a:t>rapport</a:t>
            </a:r>
            <a:r>
              <a:rPr lang="es-MX" sz="2000" dirty="0" smtClean="0"/>
              <a:t> con los demás.</a:t>
            </a:r>
          </a:p>
          <a:p>
            <a:pPr marL="0" indent="0" algn="just">
              <a:buNone/>
            </a:pPr>
            <a:endParaRPr lang="es-MX" sz="2000" dirty="0" smtClean="0"/>
          </a:p>
          <a:p>
            <a:pPr marL="0" indent="0" algn="just">
              <a:buNone/>
            </a:pPr>
            <a:r>
              <a:rPr lang="es-MX" sz="2000" dirty="0" smtClean="0"/>
              <a:t>Hay ciertas características de la personalidad que resultan esenciales para formar un equipo de alto rendimiento.</a:t>
            </a:r>
            <a:endParaRPr lang="es-MX" sz="2000" dirty="0"/>
          </a:p>
        </p:txBody>
      </p:sp>
    </p:spTree>
    <p:extLst>
      <p:ext uri="{BB962C8B-B14F-4D97-AF65-F5344CB8AC3E}">
        <p14:creationId xmlns:p14="http://schemas.microsoft.com/office/powerpoint/2010/main" val="3179718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
            </a:r>
            <a:r>
              <a:rPr lang="es-MX" dirty="0" smtClean="0"/>
              <a:t>Como conservar estas habilidades?</a:t>
            </a:r>
            <a:endParaRPr lang="es-MX" dirty="0"/>
          </a:p>
        </p:txBody>
      </p:sp>
      <p:sp>
        <p:nvSpPr>
          <p:cNvPr id="3" name="Marcador de contenido 2"/>
          <p:cNvSpPr>
            <a:spLocks noGrp="1"/>
          </p:cNvSpPr>
          <p:nvPr>
            <p:ph idx="1"/>
          </p:nvPr>
        </p:nvSpPr>
        <p:spPr/>
        <p:txBody>
          <a:bodyPr>
            <a:normAutofit fontScale="85000" lnSpcReduction="20000"/>
          </a:bodyPr>
          <a:lstStyle/>
          <a:p>
            <a:r>
              <a:rPr lang="es-MX" dirty="0" smtClean="0"/>
              <a:t>Las reglas son las siguientes:</a:t>
            </a:r>
          </a:p>
          <a:p>
            <a:pPr marL="457200" indent="-457200">
              <a:buFont typeface="+mj-lt"/>
              <a:buAutoNum type="arabicPeriod"/>
            </a:pPr>
            <a:r>
              <a:rPr lang="es-MX" dirty="0" smtClean="0"/>
              <a:t>Vivir en forma intima con alguien</a:t>
            </a:r>
          </a:p>
          <a:p>
            <a:pPr marL="457200" indent="-457200">
              <a:buFont typeface="+mj-lt"/>
              <a:buAutoNum type="arabicPeriod"/>
            </a:pPr>
            <a:r>
              <a:rPr lang="es-MX" dirty="0" smtClean="0"/>
              <a:t>Tener un consejero personal</a:t>
            </a:r>
          </a:p>
          <a:p>
            <a:pPr marL="457200" indent="-457200">
              <a:buFont typeface="+mj-lt"/>
              <a:buAutoNum type="arabicPeriod"/>
            </a:pPr>
            <a:r>
              <a:rPr lang="es-MX" dirty="0" smtClean="0"/>
              <a:t>Tener un general confiable</a:t>
            </a:r>
          </a:p>
          <a:p>
            <a:pPr marL="457200" indent="-457200">
              <a:buFont typeface="+mj-lt"/>
              <a:buAutoNum type="arabicPeriod"/>
            </a:pPr>
            <a:r>
              <a:rPr lang="es-MX" dirty="0" smtClean="0"/>
              <a:t>Trabajar honesta y responsablemente</a:t>
            </a:r>
          </a:p>
          <a:p>
            <a:pPr marL="457200" indent="-457200">
              <a:buFont typeface="+mj-lt"/>
              <a:buAutoNum type="arabicPeriod"/>
            </a:pPr>
            <a:r>
              <a:rPr lang="es-MX" dirty="0" smtClean="0"/>
              <a:t>Actuar en forma firme pero flexible</a:t>
            </a:r>
          </a:p>
          <a:p>
            <a:pPr marL="457200" indent="-457200">
              <a:buFont typeface="+mj-lt"/>
              <a:buAutoNum type="arabicPeriod"/>
            </a:pPr>
            <a:r>
              <a:rPr lang="es-MX" dirty="0" smtClean="0"/>
              <a:t>Ser generosos</a:t>
            </a:r>
          </a:p>
          <a:p>
            <a:pPr marL="457200" indent="-457200">
              <a:buFont typeface="+mj-lt"/>
              <a:buAutoNum type="arabicPeriod"/>
            </a:pPr>
            <a:r>
              <a:rPr lang="es-MX" dirty="0" smtClean="0"/>
              <a:t>Ser completamente responsables de quienes somos</a:t>
            </a:r>
            <a:endParaRPr lang="es-MX" dirty="0"/>
          </a:p>
        </p:txBody>
      </p:sp>
    </p:spTree>
    <p:extLst>
      <p:ext uri="{BB962C8B-B14F-4D97-AF65-F5344CB8AC3E}">
        <p14:creationId xmlns:p14="http://schemas.microsoft.com/office/powerpoint/2010/main" val="719561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Primera regla</a:t>
            </a:r>
            <a:endParaRPr lang="es-MX" dirty="0"/>
          </a:p>
        </p:txBody>
      </p:sp>
      <p:sp>
        <p:nvSpPr>
          <p:cNvPr id="3" name="Marcador de contenido 2"/>
          <p:cNvSpPr>
            <a:spLocks noGrp="1"/>
          </p:cNvSpPr>
          <p:nvPr>
            <p:ph idx="1"/>
          </p:nvPr>
        </p:nvSpPr>
        <p:spPr/>
        <p:txBody>
          <a:bodyPr/>
          <a:lstStyle/>
          <a:p>
            <a:r>
              <a:rPr lang="es-MX" dirty="0" smtClean="0"/>
              <a:t>Tener una pareja intima nos ayuda a convertirnos en un ejecutivo exitoso. El beneficio de vivir íntimamente con otro es que nos impide perder la perspectiva de quienes somos.</a:t>
            </a:r>
          </a:p>
          <a:p>
            <a:r>
              <a:rPr lang="es-MX" dirty="0" smtClean="0"/>
              <a:t>Lo que merecemos depende de quienes somos como individuos y de como nos comportamos. Aquellos que esperan obediencia, respeto, admiración o atención, primero tienen que actuar de tal manera que provoquen en los demás el deseo de tributarles esos sentimientos.</a:t>
            </a:r>
          </a:p>
        </p:txBody>
      </p:sp>
    </p:spTree>
    <p:extLst>
      <p:ext uri="{BB962C8B-B14F-4D97-AF65-F5344CB8AC3E}">
        <p14:creationId xmlns:p14="http://schemas.microsoft.com/office/powerpoint/2010/main" val="2910077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Segunda regla</a:t>
            </a:r>
            <a:endParaRPr lang="es-MX" dirty="0"/>
          </a:p>
        </p:txBody>
      </p:sp>
      <p:sp>
        <p:nvSpPr>
          <p:cNvPr id="3" name="Marcador de contenido 2"/>
          <p:cNvSpPr>
            <a:spLocks noGrp="1"/>
          </p:cNvSpPr>
          <p:nvPr>
            <p:ph idx="1"/>
          </p:nvPr>
        </p:nvSpPr>
        <p:spPr/>
        <p:txBody>
          <a:bodyPr/>
          <a:lstStyle/>
          <a:p>
            <a:r>
              <a:rPr lang="es-MX" dirty="0" smtClean="0"/>
              <a:t>Es tener un consejero personal. Este consejero personal por lo común es un viejo amigo que carece de intensiones ocultas. Solo interesa nuestra amistad y no teme confrontarnos cuando actuamos equivocadamente.</a:t>
            </a:r>
          </a:p>
          <a:p>
            <a:r>
              <a:rPr lang="es-MX" dirty="0" smtClean="0"/>
              <a:t>Debe ser una persona en la cual podamos confiar y de quien podamos tener la seguridad de que nos dará su consejo pensando en nuestro bien.</a:t>
            </a:r>
            <a:endParaRPr lang="es-MX" dirty="0"/>
          </a:p>
        </p:txBody>
      </p:sp>
    </p:spTree>
    <p:extLst>
      <p:ext uri="{BB962C8B-B14F-4D97-AF65-F5344CB8AC3E}">
        <p14:creationId xmlns:p14="http://schemas.microsoft.com/office/powerpoint/2010/main" val="3181609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Tercera regla</a:t>
            </a:r>
            <a:endParaRPr lang="es-MX" dirty="0"/>
          </a:p>
        </p:txBody>
      </p:sp>
      <p:sp>
        <p:nvSpPr>
          <p:cNvPr id="3" name="Marcador de contenido 2"/>
          <p:cNvSpPr>
            <a:spLocks noGrp="1"/>
          </p:cNvSpPr>
          <p:nvPr>
            <p:ph idx="1"/>
          </p:nvPr>
        </p:nvSpPr>
        <p:spPr/>
        <p:txBody>
          <a:bodyPr/>
          <a:lstStyle/>
          <a:p>
            <a:r>
              <a:rPr lang="es-MX" dirty="0" smtClean="0"/>
              <a:t>Es tener un general confiable. El general es aquel que se interesa en nuestro desarrollo profesional. Esta persona nos protege y nos ayuda sin importarle cual sea la situación o necesidad que nos apremie. Se trata de alguien en quien podemos confiar incondicionalmente y siempre estará </a:t>
            </a:r>
            <a:r>
              <a:rPr lang="es-MX" dirty="0" err="1" smtClean="0"/>
              <a:t>disponble</a:t>
            </a:r>
            <a:r>
              <a:rPr lang="es-MX" dirty="0" smtClean="0"/>
              <a:t> cuando necesitemos. A diferencia del consejero personal cuya misión es ofrecernos guía y dirección, el general es una especie de amortiguador entre nosotros y el mundo</a:t>
            </a:r>
          </a:p>
        </p:txBody>
      </p:sp>
    </p:spTree>
    <p:extLst>
      <p:ext uri="{BB962C8B-B14F-4D97-AF65-F5344CB8AC3E}">
        <p14:creationId xmlns:p14="http://schemas.microsoft.com/office/powerpoint/2010/main" val="3807689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cuarta regla	</a:t>
            </a:r>
            <a:endParaRPr lang="es-ES" dirty="0"/>
          </a:p>
        </p:txBody>
      </p:sp>
      <p:sp>
        <p:nvSpPr>
          <p:cNvPr id="3" name="Marcador de contenido 2"/>
          <p:cNvSpPr>
            <a:spLocks noGrp="1"/>
          </p:cNvSpPr>
          <p:nvPr>
            <p:ph idx="1"/>
          </p:nvPr>
        </p:nvSpPr>
        <p:spPr/>
        <p:txBody>
          <a:bodyPr>
            <a:normAutofit fontScale="92500"/>
          </a:bodyPr>
          <a:lstStyle/>
          <a:p>
            <a:r>
              <a:rPr lang="es-MX" dirty="0" smtClean="0"/>
              <a:t>Consiste en trabajar de forma honesta y responsable.</a:t>
            </a:r>
          </a:p>
          <a:p>
            <a:r>
              <a:rPr lang="es-MX" dirty="0" smtClean="0"/>
              <a:t>Esta simbolizada por el caballo en la simbología </a:t>
            </a:r>
            <a:r>
              <a:rPr lang="es-MX" dirty="0" smtClean="0"/>
              <a:t>hindú </a:t>
            </a:r>
            <a:r>
              <a:rPr lang="es-MX" dirty="0" smtClean="0"/>
              <a:t>representa la capacidad de trabajar honrada y responsablemente.</a:t>
            </a:r>
          </a:p>
          <a:p>
            <a:r>
              <a:rPr lang="es-MX" dirty="0" smtClean="0"/>
              <a:t>Esta </a:t>
            </a:r>
            <a:r>
              <a:rPr lang="es-MX" dirty="0" smtClean="0"/>
              <a:t>regla es especialmente importante debido a que la mayoría  de nosotros tenemos que hacer cosas que nos pareces aburridas poco agradables y nada gratificante.</a:t>
            </a:r>
          </a:p>
          <a:p>
            <a:r>
              <a:rPr lang="es-MX" dirty="0" smtClean="0"/>
              <a:t>Lidiar con estas cosas es característico de un verdadero líder y de un humano cabal.</a:t>
            </a:r>
          </a:p>
          <a:p>
            <a:endParaRPr lang="es-ES" dirty="0"/>
          </a:p>
        </p:txBody>
      </p:sp>
    </p:spTree>
    <p:extLst>
      <p:ext uri="{BB962C8B-B14F-4D97-AF65-F5344CB8AC3E}">
        <p14:creationId xmlns:p14="http://schemas.microsoft.com/office/powerpoint/2010/main" val="46139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quinta regla</a:t>
            </a:r>
            <a:br>
              <a:rPr lang="es-MX" dirty="0" smtClean="0"/>
            </a:br>
            <a:endParaRPr lang="es-ES" dirty="0"/>
          </a:p>
        </p:txBody>
      </p:sp>
      <p:sp>
        <p:nvSpPr>
          <p:cNvPr id="3" name="Marcador de contenido 2"/>
          <p:cNvSpPr>
            <a:spLocks noGrp="1"/>
          </p:cNvSpPr>
          <p:nvPr>
            <p:ph idx="1"/>
          </p:nvPr>
        </p:nvSpPr>
        <p:spPr/>
        <p:txBody>
          <a:bodyPr/>
          <a:lstStyle/>
          <a:p>
            <a:r>
              <a:rPr lang="es-MX" dirty="0" smtClean="0"/>
              <a:t>Es trabajar de forma firme pero flexible.</a:t>
            </a:r>
          </a:p>
          <a:p>
            <a:r>
              <a:rPr lang="es-MX" dirty="0" smtClean="0"/>
              <a:t>Este </a:t>
            </a:r>
            <a:r>
              <a:rPr lang="es-MX" dirty="0" smtClean="0"/>
              <a:t>representada por el elefante  que simboliza la capacidad de actuar firme pero flexiblemente.</a:t>
            </a:r>
          </a:p>
          <a:p>
            <a:r>
              <a:rPr lang="es-MX" dirty="0" smtClean="0"/>
              <a:t>El elefante se caracteriza por seguir su curso de forma </a:t>
            </a:r>
            <a:r>
              <a:rPr lang="es-MX" dirty="0" smtClean="0"/>
              <a:t>silenciosa </a:t>
            </a:r>
            <a:r>
              <a:rPr lang="es-MX" dirty="0" smtClean="0"/>
              <a:t>y con una determinación a toda prueba.</a:t>
            </a:r>
            <a:endParaRPr lang="es-MX" dirty="0"/>
          </a:p>
        </p:txBody>
      </p:sp>
    </p:spTree>
    <p:extLst>
      <p:ext uri="{BB962C8B-B14F-4D97-AF65-F5344CB8AC3E}">
        <p14:creationId xmlns:p14="http://schemas.microsoft.com/office/powerpoint/2010/main" val="3995782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a:t>
            </a:r>
            <a:r>
              <a:rPr lang="es-MX" dirty="0" smtClean="0"/>
              <a:t>sexta </a:t>
            </a:r>
            <a:r>
              <a:rPr lang="es-MX" dirty="0" smtClean="0"/>
              <a:t>regla	</a:t>
            </a:r>
            <a:endParaRPr lang="es-ES" dirty="0"/>
          </a:p>
        </p:txBody>
      </p:sp>
      <p:sp>
        <p:nvSpPr>
          <p:cNvPr id="3" name="Marcador de contenido 2"/>
          <p:cNvSpPr>
            <a:spLocks noGrp="1"/>
          </p:cNvSpPr>
          <p:nvPr>
            <p:ph idx="1"/>
          </p:nvPr>
        </p:nvSpPr>
        <p:spPr/>
        <p:txBody>
          <a:bodyPr/>
          <a:lstStyle/>
          <a:p>
            <a:r>
              <a:rPr lang="es-MX" dirty="0" smtClean="0"/>
              <a:t>Ser generoso.</a:t>
            </a:r>
          </a:p>
          <a:p>
            <a:r>
              <a:rPr lang="es-MX" dirty="0" smtClean="0"/>
              <a:t>La generosidad surge de  nuestro deseo de no aferrarnos a nuestros logros y a nuestras </a:t>
            </a:r>
            <a:r>
              <a:rPr lang="es-MX" dirty="0" smtClean="0"/>
              <a:t>posiciones</a:t>
            </a:r>
            <a:endParaRPr lang="es-MX" dirty="0" smtClean="0"/>
          </a:p>
          <a:p>
            <a:r>
              <a:rPr lang="es-MX" dirty="0" smtClean="0"/>
              <a:t>La generosidad desierta en nosotros cuando nos sentimos amados por ser lo que somos, </a:t>
            </a:r>
            <a:r>
              <a:rPr lang="es-MX" dirty="0" smtClean="0"/>
              <a:t>así </a:t>
            </a:r>
            <a:r>
              <a:rPr lang="es-MX" dirty="0" smtClean="0"/>
              <a:t>como guiados </a:t>
            </a:r>
            <a:r>
              <a:rPr lang="es-MX" dirty="0" smtClean="0"/>
              <a:t>protegidos </a:t>
            </a:r>
            <a:r>
              <a:rPr lang="es-MX" dirty="0" smtClean="0"/>
              <a:t>y satisfechos con nuestro trabajo y nuestros </a:t>
            </a:r>
            <a:r>
              <a:rPr lang="es-MX" dirty="0" smtClean="0"/>
              <a:t>hábitos </a:t>
            </a:r>
            <a:r>
              <a:rPr lang="es-MX" dirty="0" smtClean="0"/>
              <a:t>de trabajo, y seguro de los cuales son nuestras mestas en la vida.</a:t>
            </a:r>
            <a:endParaRPr lang="es-ES" dirty="0"/>
          </a:p>
        </p:txBody>
      </p:sp>
    </p:spTree>
    <p:extLst>
      <p:ext uri="{BB962C8B-B14F-4D97-AF65-F5344CB8AC3E}">
        <p14:creationId xmlns:p14="http://schemas.microsoft.com/office/powerpoint/2010/main" val="878584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séptima regla</a:t>
            </a:r>
            <a:endParaRPr lang="es-ES" dirty="0"/>
          </a:p>
        </p:txBody>
      </p:sp>
      <p:sp>
        <p:nvSpPr>
          <p:cNvPr id="3" name="Marcador de contenido 2"/>
          <p:cNvSpPr>
            <a:spLocks noGrp="1"/>
          </p:cNvSpPr>
          <p:nvPr>
            <p:ph idx="1"/>
          </p:nvPr>
        </p:nvSpPr>
        <p:spPr/>
        <p:txBody>
          <a:bodyPr/>
          <a:lstStyle/>
          <a:p>
            <a:r>
              <a:rPr lang="es-MX" dirty="0" smtClean="0"/>
              <a:t>Para ser un ejecutivo justo y un ser humano decente consiste en hacernos responsables de lo que somos y de lo que hacemos.</a:t>
            </a:r>
          </a:p>
          <a:p>
            <a:r>
              <a:rPr lang="es-MX" dirty="0" smtClean="0"/>
              <a:t>No podemos controlar los sucesos de la vida ni la manera como nos tratan los demás; sin embargo podemos elegir la forma de como respondemos o </a:t>
            </a:r>
            <a:r>
              <a:rPr lang="es-MX" dirty="0" smtClean="0"/>
              <a:t>reaccionamos.</a:t>
            </a:r>
            <a:endParaRPr lang="es-MX" dirty="0" smtClean="0"/>
          </a:p>
          <a:p>
            <a:r>
              <a:rPr lang="es-MX" dirty="0" smtClean="0"/>
              <a:t>Sea que estemos o no conscientes de ellos, el modo en que reaccionamos a la vida siempre esta bajo nuestro control.</a:t>
            </a:r>
            <a:endParaRPr lang="es-ES" dirty="0"/>
          </a:p>
        </p:txBody>
      </p:sp>
    </p:spTree>
    <p:extLst>
      <p:ext uri="{BB962C8B-B14F-4D97-AF65-F5344CB8AC3E}">
        <p14:creationId xmlns:p14="http://schemas.microsoft.com/office/powerpoint/2010/main" val="1689214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Los elementos del trabajo en equipo</a:t>
            </a:r>
            <a:endParaRPr lang="es-ES" dirty="0"/>
          </a:p>
        </p:txBody>
      </p:sp>
      <p:sp>
        <p:nvSpPr>
          <p:cNvPr id="3" name="Marcador de contenido 2"/>
          <p:cNvSpPr>
            <a:spLocks noGrp="1"/>
          </p:cNvSpPr>
          <p:nvPr>
            <p:ph idx="1"/>
          </p:nvPr>
        </p:nvSpPr>
        <p:spPr/>
        <p:txBody>
          <a:bodyPr>
            <a:normAutofit fontScale="62500" lnSpcReduction="20000"/>
          </a:bodyPr>
          <a:lstStyle/>
          <a:p>
            <a:r>
              <a:rPr lang="es-MX" dirty="0" smtClean="0"/>
              <a:t>Compartir información</a:t>
            </a:r>
          </a:p>
          <a:p>
            <a:r>
              <a:rPr lang="es-MX" dirty="0" smtClean="0"/>
              <a:t>Tomar riesgos</a:t>
            </a:r>
          </a:p>
          <a:p>
            <a:r>
              <a:rPr lang="es-MX" dirty="0" smtClean="0"/>
              <a:t>Apertura en el equipo</a:t>
            </a:r>
          </a:p>
          <a:p>
            <a:r>
              <a:rPr lang="es-MX" dirty="0" smtClean="0"/>
              <a:t>Toma de decisiones</a:t>
            </a:r>
          </a:p>
          <a:p>
            <a:r>
              <a:rPr lang="es-MX" dirty="0" smtClean="0"/>
              <a:t>Responsabilidad</a:t>
            </a:r>
          </a:p>
          <a:p>
            <a:r>
              <a:rPr lang="es-MX" dirty="0" smtClean="0"/>
              <a:t>Contacto positivo entre los miembros</a:t>
            </a:r>
          </a:p>
          <a:p>
            <a:r>
              <a:rPr lang="es-MX" dirty="0" smtClean="0"/>
              <a:t>Aceptar las diferencias individuales</a:t>
            </a:r>
          </a:p>
          <a:p>
            <a:r>
              <a:rPr lang="es-MX" dirty="0" smtClean="0"/>
              <a:t>Establecer limites</a:t>
            </a:r>
          </a:p>
          <a:p>
            <a:r>
              <a:rPr lang="es-MX" dirty="0" smtClean="0"/>
              <a:t>Evitar estereotipos</a:t>
            </a:r>
          </a:p>
          <a:p>
            <a:r>
              <a:rPr lang="es-MX" dirty="0" smtClean="0"/>
              <a:t>Apertura al exterior</a:t>
            </a:r>
            <a:endParaRPr lang="es-ES" dirty="0"/>
          </a:p>
        </p:txBody>
      </p:sp>
    </p:spTree>
    <p:extLst>
      <p:ext uri="{BB962C8B-B14F-4D97-AF65-F5344CB8AC3E}">
        <p14:creationId xmlns:p14="http://schemas.microsoft.com/office/powerpoint/2010/main" val="2244457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Compartir información</a:t>
            </a:r>
            <a:endParaRPr lang="es-MX" dirty="0"/>
          </a:p>
        </p:txBody>
      </p:sp>
      <p:sp>
        <p:nvSpPr>
          <p:cNvPr id="3" name="Marcador de contenido 2"/>
          <p:cNvSpPr>
            <a:spLocks noGrp="1"/>
          </p:cNvSpPr>
          <p:nvPr>
            <p:ph idx="1"/>
          </p:nvPr>
        </p:nvSpPr>
        <p:spPr/>
        <p:txBody>
          <a:bodyPr/>
          <a:lstStyle/>
          <a:p>
            <a:r>
              <a:rPr lang="es-MX" dirty="0" smtClean="0"/>
              <a:t>Esta habilidad de equipo requiere que todos los miembros de este ultimo compartan la misma información.</a:t>
            </a:r>
          </a:p>
          <a:p>
            <a:r>
              <a:rPr lang="es-MX" dirty="0" smtClean="0"/>
              <a:t>Algunos miembros no comparten su información y lo hacen por tener una forma de control, desconfianza.</a:t>
            </a:r>
          </a:p>
          <a:p>
            <a:r>
              <a:rPr lang="es-MX" dirty="0" smtClean="0"/>
              <a:t>Para que un equipo funcione con éxito debe de  haber un canal de información para que cualquier miembro  pueda emitir  cierta información.</a:t>
            </a:r>
            <a:endParaRPr lang="es-MX" dirty="0"/>
          </a:p>
        </p:txBody>
      </p:sp>
    </p:spTree>
    <p:extLst>
      <p:ext uri="{BB962C8B-B14F-4D97-AF65-F5344CB8AC3E}">
        <p14:creationId xmlns:p14="http://schemas.microsoft.com/office/powerpoint/2010/main" val="291602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lstStyle/>
          <a:p>
            <a:r>
              <a:rPr lang="es-MX" dirty="0" smtClean="0"/>
              <a:t>CONCIENCIA DE SI MISMO</a:t>
            </a:r>
            <a:endParaRPr lang="es-MX" dirty="0"/>
          </a:p>
        </p:txBody>
      </p:sp>
      <p:sp>
        <p:nvSpPr>
          <p:cNvPr id="3" name="Marcador de contenido 2"/>
          <p:cNvSpPr>
            <a:spLocks noGrp="1"/>
          </p:cNvSpPr>
          <p:nvPr>
            <p:ph idx="1"/>
          </p:nvPr>
        </p:nvSpPr>
        <p:spPr>
          <a:xfrm>
            <a:off x="1484309" y="1752599"/>
            <a:ext cx="10018713" cy="5105401"/>
          </a:xfrm>
        </p:spPr>
        <p:txBody>
          <a:bodyPr>
            <a:normAutofit/>
          </a:bodyPr>
          <a:lstStyle/>
          <a:p>
            <a:pPr marL="0" indent="0" algn="just">
              <a:buNone/>
            </a:pPr>
            <a:r>
              <a:rPr lang="es-MX" dirty="0" smtClean="0"/>
              <a:t>La conciencia de sí se puede fomentar a través de los siguientes pasos:</a:t>
            </a:r>
            <a:br>
              <a:rPr lang="es-MX" dirty="0" smtClean="0"/>
            </a:br>
            <a:endParaRPr lang="es-MX" dirty="0" smtClean="0"/>
          </a:p>
          <a:p>
            <a:pPr marL="457200" indent="-457200" algn="just">
              <a:buFont typeface="+mj-lt"/>
              <a:buAutoNum type="arabicPeriod"/>
            </a:pPr>
            <a:r>
              <a:rPr lang="es-MX" sz="1800" dirty="0" smtClean="0"/>
              <a:t>Ser conscientes de nuestras necesidades psicológicas para evitar actuar de una manera compulsiva.</a:t>
            </a:r>
          </a:p>
          <a:p>
            <a:pPr marL="457200" indent="-457200" algn="just">
              <a:buFont typeface="+mj-lt"/>
              <a:buAutoNum type="arabicPeriod"/>
            </a:pPr>
            <a:r>
              <a:rPr lang="es-MX" sz="1800" dirty="0" smtClean="0"/>
              <a:t>Ser consientes de cuáles son las situaciones que tienden a provocar dificultades personales.</a:t>
            </a:r>
          </a:p>
          <a:p>
            <a:pPr marL="457200" indent="-457200" algn="just">
              <a:buFont typeface="+mj-lt"/>
              <a:buAutoNum type="arabicPeriod"/>
            </a:pPr>
            <a:r>
              <a:rPr lang="es-MX" sz="1800" dirty="0" smtClean="0"/>
              <a:t>Conocer los aspectos de la relación profesional que nos hacen sentir vulnerables y sensibles.</a:t>
            </a:r>
          </a:p>
          <a:p>
            <a:pPr marL="457200" indent="-457200" algn="just">
              <a:buFont typeface="+mj-lt"/>
              <a:buAutoNum type="arabicPeriod"/>
            </a:pPr>
            <a:r>
              <a:rPr lang="es-MX" sz="1800" dirty="0" smtClean="0"/>
              <a:t>Identificar nuestros sentimientos (Enojo, Angustia, Tristeza, Alegría, etc..)  y saber cómo contenerlos sin herirnos a nosotros mismos o a los demás .</a:t>
            </a:r>
          </a:p>
          <a:p>
            <a:pPr marL="457200" indent="-457200" algn="just">
              <a:buFont typeface="+mj-lt"/>
              <a:buAutoNum type="arabicPeriod"/>
            </a:pPr>
            <a:endParaRPr lang="es-MX" sz="2000" dirty="0"/>
          </a:p>
          <a:p>
            <a:pPr marL="0" indent="0" algn="just">
              <a:buNone/>
            </a:pPr>
            <a:r>
              <a:rPr lang="es-MX" sz="2000" dirty="0" smtClean="0"/>
              <a:t>Al ser consientes de nuestras emociones tendremos más control sobre nuestra conducta y estaremos mejor preparados para manejar de manera más congruente nuestras características funcionales.</a:t>
            </a:r>
          </a:p>
          <a:p>
            <a:pPr marL="0" indent="0">
              <a:buNone/>
            </a:pPr>
            <a:endParaRPr lang="es-MX" dirty="0"/>
          </a:p>
        </p:txBody>
      </p:sp>
    </p:spTree>
    <p:extLst>
      <p:ext uri="{BB962C8B-B14F-4D97-AF65-F5344CB8AC3E}">
        <p14:creationId xmlns:p14="http://schemas.microsoft.com/office/powerpoint/2010/main" val="3397304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Tomar riesgos</a:t>
            </a:r>
            <a:endParaRPr lang="es-MX" dirty="0"/>
          </a:p>
        </p:txBody>
      </p:sp>
      <p:sp>
        <p:nvSpPr>
          <p:cNvPr id="3" name="Marcador de contenido 2"/>
          <p:cNvSpPr>
            <a:spLocks noGrp="1"/>
          </p:cNvSpPr>
          <p:nvPr>
            <p:ph idx="1"/>
          </p:nvPr>
        </p:nvSpPr>
        <p:spPr/>
        <p:txBody>
          <a:bodyPr/>
          <a:lstStyle/>
          <a:p>
            <a:r>
              <a:rPr lang="es-MX" dirty="0" smtClean="0"/>
              <a:t>En un equipo deben estar dispuestos a confrontar entre si sus opiniones y desacuerdos.</a:t>
            </a:r>
          </a:p>
          <a:p>
            <a:r>
              <a:rPr lang="es-MX" dirty="0" smtClean="0"/>
              <a:t>Una de las mejores formas de animar a los ejecutivos a tomar riesgos es brindándoles apoyo a pesar de sus errores.</a:t>
            </a:r>
          </a:p>
          <a:p>
            <a:r>
              <a:rPr lang="es-MX" dirty="0" smtClean="0"/>
              <a:t>Si las personas confían en que sus equivocaciones no se utilizaran en su contra, entonces habrá un nivel de confianza propicio para generar sinergia en el equipo.</a:t>
            </a:r>
            <a:endParaRPr lang="es-MX" dirty="0"/>
          </a:p>
        </p:txBody>
      </p:sp>
    </p:spTree>
    <p:extLst>
      <p:ext uri="{BB962C8B-B14F-4D97-AF65-F5344CB8AC3E}">
        <p14:creationId xmlns:p14="http://schemas.microsoft.com/office/powerpoint/2010/main" val="3910767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Apertura en el equipo</a:t>
            </a:r>
            <a:endParaRPr lang="es-MX" dirty="0"/>
          </a:p>
        </p:txBody>
      </p:sp>
      <p:sp>
        <p:nvSpPr>
          <p:cNvPr id="3" name="Marcador de contenido 2"/>
          <p:cNvSpPr>
            <a:spLocks noGrp="1"/>
          </p:cNvSpPr>
          <p:nvPr>
            <p:ph idx="1"/>
          </p:nvPr>
        </p:nvSpPr>
        <p:spPr/>
        <p:txBody>
          <a:bodyPr/>
          <a:lstStyle/>
          <a:p>
            <a:r>
              <a:rPr lang="es-MX" dirty="0" smtClean="0"/>
              <a:t>Esta habilidad refleja la disposición que existe en el equipo  de trabajo para compartir el </a:t>
            </a:r>
            <a:r>
              <a:rPr lang="es-MX" dirty="0" err="1" smtClean="0"/>
              <a:t>entimiento</a:t>
            </a:r>
            <a:r>
              <a:rPr lang="es-MX" dirty="0" smtClean="0"/>
              <a:t> tanto positivos como negativos.</a:t>
            </a:r>
          </a:p>
          <a:p>
            <a:r>
              <a:rPr lang="es-MX" dirty="0" smtClean="0"/>
              <a:t>Los grupos cuyos miembros se encierran en si mismos, que están aferrados a posiciones predeterminadas, que tienen un estilo de comunicación impositivo, frio y cortante, tendrán una enorme dificultad para trabajar de manera cooperadora y exitosa.</a:t>
            </a:r>
            <a:endParaRPr lang="es-MX" dirty="0"/>
          </a:p>
        </p:txBody>
      </p:sp>
    </p:spTree>
    <p:extLst>
      <p:ext uri="{BB962C8B-B14F-4D97-AF65-F5344CB8AC3E}">
        <p14:creationId xmlns:p14="http://schemas.microsoft.com/office/powerpoint/2010/main" val="4078874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Toma  de decisiones</a:t>
            </a:r>
            <a:endParaRPr lang="es-MX" dirty="0"/>
          </a:p>
        </p:txBody>
      </p:sp>
      <p:sp>
        <p:nvSpPr>
          <p:cNvPr id="3" name="Marcador de contenido 2"/>
          <p:cNvSpPr>
            <a:spLocks noGrp="1"/>
          </p:cNvSpPr>
          <p:nvPr>
            <p:ph idx="1"/>
          </p:nvPr>
        </p:nvSpPr>
        <p:spPr/>
        <p:txBody>
          <a:bodyPr/>
          <a:lstStyle/>
          <a:p>
            <a:r>
              <a:rPr lang="es-MX" dirty="0" smtClean="0"/>
              <a:t>Existen grupos profesionales en los que algunos de sus miembros no tienen voz, ni voto en las decisiones que afectan al equipo.</a:t>
            </a:r>
          </a:p>
          <a:p>
            <a:r>
              <a:rPr lang="es-MX" dirty="0" smtClean="0"/>
              <a:t>Por lo mismo su participación es escasa no se ofrecen a cooperar.</a:t>
            </a:r>
          </a:p>
          <a:p>
            <a:r>
              <a:rPr lang="es-MX" dirty="0" smtClean="0"/>
              <a:t>El trabajo en equipo requiere la participación de todos los miembros para compartir experiencias, opiniones y poder ayudar a la toma de decisiones. ñ</a:t>
            </a:r>
            <a:endParaRPr lang="es-MX" dirty="0"/>
          </a:p>
        </p:txBody>
      </p:sp>
    </p:spTree>
    <p:extLst>
      <p:ext uri="{BB962C8B-B14F-4D97-AF65-F5344CB8AC3E}">
        <p14:creationId xmlns:p14="http://schemas.microsoft.com/office/powerpoint/2010/main" val="3616463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Responsabilidad </a:t>
            </a:r>
            <a:endParaRPr lang="es-MX" dirty="0"/>
          </a:p>
        </p:txBody>
      </p:sp>
      <p:sp>
        <p:nvSpPr>
          <p:cNvPr id="3" name="Marcador de contenido 2"/>
          <p:cNvSpPr>
            <a:spLocks noGrp="1"/>
          </p:cNvSpPr>
          <p:nvPr>
            <p:ph idx="1"/>
          </p:nvPr>
        </p:nvSpPr>
        <p:spPr/>
        <p:txBody>
          <a:bodyPr/>
          <a:lstStyle/>
          <a:p>
            <a:pPr marL="0" indent="0">
              <a:buNone/>
            </a:pPr>
            <a:r>
              <a:rPr lang="es-MX" dirty="0" smtClean="0"/>
              <a:t>Estar dispuesto a asumir y llevar a cabo todo lo que la situación y   circunstancia requiera de nosotros.</a:t>
            </a:r>
          </a:p>
          <a:p>
            <a:pPr marL="0" indent="0">
              <a:buNone/>
            </a:pPr>
            <a:r>
              <a:rPr lang="es-MX" dirty="0" smtClean="0"/>
              <a:t>El equipo que hace un esfuerzo para que todos los miembros se responsabilicen  que comparten por igual las diversas tareas profesionales  y cuyos miembros son capaces de intercambiar responsabilidades sin ningún  problema de liderazgo o acatamiento.</a:t>
            </a:r>
            <a:endParaRPr lang="es-MX" dirty="0"/>
          </a:p>
        </p:txBody>
      </p:sp>
    </p:spTree>
    <p:extLst>
      <p:ext uri="{BB962C8B-B14F-4D97-AF65-F5344CB8AC3E}">
        <p14:creationId xmlns:p14="http://schemas.microsoft.com/office/powerpoint/2010/main" val="2643013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Contacto positivo entre los miembros</a:t>
            </a:r>
            <a:endParaRPr lang="es-MX" dirty="0"/>
          </a:p>
        </p:txBody>
      </p:sp>
      <p:sp>
        <p:nvSpPr>
          <p:cNvPr id="3" name="Marcador de contenido 2"/>
          <p:cNvSpPr>
            <a:spLocks noGrp="1"/>
          </p:cNvSpPr>
          <p:nvPr>
            <p:ph idx="1"/>
          </p:nvPr>
        </p:nvSpPr>
        <p:spPr/>
        <p:txBody>
          <a:bodyPr/>
          <a:lstStyle/>
          <a:p>
            <a:r>
              <a:rPr lang="es-MX" dirty="0" smtClean="0"/>
              <a:t>Los integrantes de la mayoría de los grupos se pasan todo el tiempo quejándose uno de otros y no existen una interacción placentera.</a:t>
            </a:r>
          </a:p>
          <a:p>
            <a:r>
              <a:rPr lang="es-MX" dirty="0" smtClean="0"/>
              <a:t>Los miembros de un equipo funcional interactúan de una forma generas y se apoyan mutuamente.</a:t>
            </a:r>
          </a:p>
          <a:p>
            <a:r>
              <a:rPr lang="es-MX" dirty="0" smtClean="0"/>
              <a:t>Se deja la competencia a los competidores externos y la cooperación para los colegas.</a:t>
            </a:r>
          </a:p>
        </p:txBody>
      </p:sp>
    </p:spTree>
    <p:extLst>
      <p:ext uri="{BB962C8B-B14F-4D97-AF65-F5344CB8AC3E}">
        <p14:creationId xmlns:p14="http://schemas.microsoft.com/office/powerpoint/2010/main" val="386995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Aceptar las diferencias individuales</a:t>
            </a:r>
            <a:endParaRPr lang="es-MX" dirty="0"/>
          </a:p>
        </p:txBody>
      </p:sp>
      <p:sp>
        <p:nvSpPr>
          <p:cNvPr id="3" name="Marcador de contenido 2"/>
          <p:cNvSpPr>
            <a:spLocks noGrp="1"/>
          </p:cNvSpPr>
          <p:nvPr>
            <p:ph idx="1"/>
          </p:nvPr>
        </p:nvSpPr>
        <p:spPr/>
        <p:txBody>
          <a:bodyPr/>
          <a:lstStyle/>
          <a:p>
            <a:r>
              <a:rPr lang="es-MX" dirty="0" smtClean="0"/>
              <a:t>Los equipos mas funciónales le dan la libertad a los miembros, su opinión, su estilo, su gusto, su ritmo de trabajo y espacio cuando lo requieren.</a:t>
            </a:r>
          </a:p>
          <a:p>
            <a:r>
              <a:rPr lang="es-MX" dirty="0" smtClean="0"/>
              <a:t>En los equipos en los que se aceptan las diferencias individuales, a cada miembro se le anima que ensaye las conductas que le sientan mejor, a que desarrolle sus aptitudes, a que explore ideas y relaciones interpersonales.</a:t>
            </a:r>
            <a:endParaRPr lang="es-MX" dirty="0"/>
          </a:p>
        </p:txBody>
      </p:sp>
    </p:spTree>
    <p:extLst>
      <p:ext uri="{BB962C8B-B14F-4D97-AF65-F5344CB8AC3E}">
        <p14:creationId xmlns:p14="http://schemas.microsoft.com/office/powerpoint/2010/main" val="2749330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Establecer limites</a:t>
            </a:r>
            <a:endParaRPr lang="es-MX" dirty="0"/>
          </a:p>
        </p:txBody>
      </p:sp>
      <p:sp>
        <p:nvSpPr>
          <p:cNvPr id="3" name="Marcador de contenido 2"/>
          <p:cNvSpPr>
            <a:spLocks noGrp="1"/>
          </p:cNvSpPr>
          <p:nvPr>
            <p:ph idx="1"/>
          </p:nvPr>
        </p:nvSpPr>
        <p:spPr/>
        <p:txBody>
          <a:bodyPr/>
          <a:lstStyle/>
          <a:p>
            <a:r>
              <a:rPr lang="es-MX" dirty="0" smtClean="0"/>
              <a:t>Los grupos que tienen problemas para establecer limites y los que todos  sus miembros pueden llevar a cabo sus caprichos pueden parecer muy creativos a primera vista, pero en realidad están siendo afectados a por el caos en el que viven.</a:t>
            </a:r>
          </a:p>
          <a:p>
            <a:r>
              <a:rPr lang="es-MX" dirty="0" smtClean="0"/>
              <a:t>Establecer limites también se refiere a tener la seguridad y confianza necesaria para poder rechazar un proyecto o la participación en un actividad cuando se siente demasiada carga de trabajo.</a:t>
            </a:r>
            <a:endParaRPr lang="es-MX" dirty="0"/>
          </a:p>
        </p:txBody>
      </p:sp>
    </p:spTree>
    <p:extLst>
      <p:ext uri="{BB962C8B-B14F-4D97-AF65-F5344CB8AC3E}">
        <p14:creationId xmlns:p14="http://schemas.microsoft.com/office/powerpoint/2010/main" val="1201813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Evitar estereotipo</a:t>
            </a:r>
            <a:endParaRPr lang="es-MX" dirty="0"/>
          </a:p>
        </p:txBody>
      </p:sp>
      <p:sp>
        <p:nvSpPr>
          <p:cNvPr id="3" name="Marcador de contenido 2"/>
          <p:cNvSpPr>
            <a:spLocks noGrp="1"/>
          </p:cNvSpPr>
          <p:nvPr>
            <p:ph idx="1"/>
          </p:nvPr>
        </p:nvSpPr>
        <p:spPr/>
        <p:txBody>
          <a:bodyPr/>
          <a:lstStyle/>
          <a:p>
            <a:r>
              <a:rPr lang="es-MX" dirty="0" smtClean="0"/>
              <a:t>En los equipo de trabajo que no existe papeles sexuales estereotipados ni están limitados  tienden a ser los equipos mas eficaces y funcionales.</a:t>
            </a:r>
          </a:p>
          <a:p>
            <a:r>
              <a:rPr lang="es-MX" dirty="0" smtClean="0"/>
              <a:t>Interactuar con alguien considerando solo como es y la forma en que actúan generaran mayo satisfacción personal y profesional dentro del equipo.</a:t>
            </a:r>
            <a:endParaRPr lang="es-MX" dirty="0"/>
          </a:p>
        </p:txBody>
      </p:sp>
    </p:spTree>
    <p:extLst>
      <p:ext uri="{BB962C8B-B14F-4D97-AF65-F5344CB8AC3E}">
        <p14:creationId xmlns:p14="http://schemas.microsoft.com/office/powerpoint/2010/main" val="4099954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Apertura al exterior</a:t>
            </a:r>
            <a:endParaRPr lang="es-MX" dirty="0"/>
          </a:p>
        </p:txBody>
      </p:sp>
      <p:sp>
        <p:nvSpPr>
          <p:cNvPr id="3" name="Marcador de contenido 2"/>
          <p:cNvSpPr>
            <a:spLocks noGrp="1"/>
          </p:cNvSpPr>
          <p:nvPr>
            <p:ph idx="1"/>
          </p:nvPr>
        </p:nvSpPr>
        <p:spPr/>
        <p:txBody>
          <a:bodyPr/>
          <a:lstStyle/>
          <a:p>
            <a:r>
              <a:rPr lang="es-MX" dirty="0" smtClean="0"/>
              <a:t>Para el funcionamiento saludable del equipo, que este permanezca abierto a nuevas ideas conceptos y conductas, es mas flexible y mas receptivo al cambio.</a:t>
            </a:r>
          </a:p>
          <a:p>
            <a:r>
              <a:rPr lang="es-MX" dirty="0" smtClean="0"/>
              <a:t>Un equipo de trabajo abierto no va a descoronarse ante las presiones.</a:t>
            </a:r>
            <a:endParaRPr lang="es-MX" dirty="0"/>
          </a:p>
        </p:txBody>
      </p:sp>
    </p:spTree>
    <p:extLst>
      <p:ext uri="{BB962C8B-B14F-4D97-AF65-F5344CB8AC3E}">
        <p14:creationId xmlns:p14="http://schemas.microsoft.com/office/powerpoint/2010/main" val="191164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CAPACIDAD DE SER EMPÁTICOS</a:t>
            </a:r>
            <a:endParaRPr lang="es-MX" dirty="0"/>
          </a:p>
        </p:txBody>
      </p:sp>
      <p:sp>
        <p:nvSpPr>
          <p:cNvPr id="3" name="Marcador de contenido 2"/>
          <p:cNvSpPr>
            <a:spLocks noGrp="1"/>
          </p:cNvSpPr>
          <p:nvPr>
            <p:ph idx="1"/>
          </p:nvPr>
        </p:nvSpPr>
        <p:spPr/>
        <p:txBody>
          <a:bodyPr>
            <a:normAutofit/>
          </a:bodyPr>
          <a:lstStyle/>
          <a:p>
            <a:pPr marL="0" indent="0" algn="just">
              <a:buNone/>
            </a:pPr>
            <a:r>
              <a:rPr lang="es-MX" sz="1800" dirty="0" smtClean="0"/>
              <a:t>La empatía le demuestra al individuo que es una persona respetable e importante para el equipo. Estar interesados genuinamente en alguna situación particular de los demás casi siempre estimulará la motivación y el compromiso dentro del equipo.</a:t>
            </a:r>
          </a:p>
          <a:p>
            <a:pPr marL="0" indent="0" algn="just">
              <a:buNone/>
            </a:pPr>
            <a:r>
              <a:rPr lang="es-MX" sz="1800" dirty="0" smtClean="0"/>
              <a:t>La habilidad para resolver conflictos depende de la popularidad que uno tenga dentro del grupo, a la vez, esta depende de que seamos capaces de identificarnos con los sentimientos y necesidades de los demás. Esto creara el </a:t>
            </a:r>
            <a:r>
              <a:rPr lang="es-MX" sz="1800" i="1" dirty="0" err="1" smtClean="0"/>
              <a:t>rapport</a:t>
            </a:r>
            <a:r>
              <a:rPr lang="es-MX" sz="1800" dirty="0" smtClean="0"/>
              <a:t> esencial para trabajar exitosamente con los demás.</a:t>
            </a:r>
            <a:endParaRPr lang="es-MX" sz="1800" dirty="0"/>
          </a:p>
        </p:txBody>
      </p:sp>
    </p:spTree>
    <p:extLst>
      <p:ext uri="{BB962C8B-B14F-4D97-AF65-F5344CB8AC3E}">
        <p14:creationId xmlns:p14="http://schemas.microsoft.com/office/powerpoint/2010/main" val="1902080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OPTIMISMO</a:t>
            </a:r>
            <a:endParaRPr lang="es-MX" dirty="0"/>
          </a:p>
        </p:txBody>
      </p:sp>
      <p:sp>
        <p:nvSpPr>
          <p:cNvPr id="3" name="Marcador de contenido 2"/>
          <p:cNvSpPr>
            <a:spLocks noGrp="1"/>
          </p:cNvSpPr>
          <p:nvPr>
            <p:ph idx="1"/>
          </p:nvPr>
        </p:nvSpPr>
        <p:spPr/>
        <p:txBody>
          <a:bodyPr>
            <a:normAutofit/>
          </a:bodyPr>
          <a:lstStyle/>
          <a:p>
            <a:pPr marL="0" indent="0" algn="just">
              <a:buNone/>
            </a:pPr>
            <a:r>
              <a:rPr lang="es-MX" sz="2000" dirty="0" smtClean="0"/>
              <a:t>El optimismo nos permite ver los fracasos y los errores como algo remediable. La persona optimista puede responder con relativa rapidez al reto de corregir lo que estuvo mal.</a:t>
            </a:r>
          </a:p>
          <a:p>
            <a:pPr marL="0" indent="0" algn="just">
              <a:buNone/>
            </a:pPr>
            <a:r>
              <a:rPr lang="es-MX" sz="2000" dirty="0" smtClean="0"/>
              <a:t>Sin optimismo es relativamente fácil caer en la apatía, la indiferencia y el agobio.</a:t>
            </a:r>
          </a:p>
          <a:p>
            <a:pPr marL="0" indent="0" algn="just">
              <a:buNone/>
            </a:pPr>
            <a:r>
              <a:rPr lang="es-MX" sz="2000" dirty="0" smtClean="0"/>
              <a:t>El optimismo nos mantiene motivados y nos concede un lugar ventajoso.</a:t>
            </a:r>
            <a:endParaRPr lang="es-MX" sz="2000" dirty="0"/>
          </a:p>
        </p:txBody>
      </p:sp>
    </p:spTree>
    <p:extLst>
      <p:ext uri="{BB962C8B-B14F-4D97-AF65-F5344CB8AC3E}">
        <p14:creationId xmlns:p14="http://schemas.microsoft.com/office/powerpoint/2010/main" val="3357963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PERSEVERANCIA</a:t>
            </a:r>
            <a:endParaRPr lang="es-MX" dirty="0"/>
          </a:p>
        </p:txBody>
      </p:sp>
      <p:sp>
        <p:nvSpPr>
          <p:cNvPr id="3" name="Marcador de contenido 2"/>
          <p:cNvSpPr>
            <a:spLocks noGrp="1"/>
          </p:cNvSpPr>
          <p:nvPr>
            <p:ph idx="1"/>
          </p:nvPr>
        </p:nvSpPr>
        <p:spPr/>
        <p:txBody>
          <a:bodyPr>
            <a:normAutofit/>
          </a:bodyPr>
          <a:lstStyle/>
          <a:p>
            <a:pPr marL="0" indent="0" algn="just">
              <a:buNone/>
            </a:pPr>
            <a:r>
              <a:rPr lang="es-MX" sz="2000" dirty="0" smtClean="0"/>
              <a:t>La perseverancia depende de la paciencia, la determinación, la capacidad de aprender de los errores y de saber cómo formular metas alcanzables y realistas. La habilidad para mantenerse optimista, la confianza en sí mismo y la capacidad de pedir ayuda cuando ésta sea necesaria, son ingredientes esenciales para conservar nuestra determinación y la dedicación a la tarea del momento.</a:t>
            </a:r>
            <a:endParaRPr lang="es-MX" sz="2000" dirty="0"/>
          </a:p>
        </p:txBody>
      </p:sp>
    </p:spTree>
    <p:extLst>
      <p:ext uri="{BB962C8B-B14F-4D97-AF65-F5344CB8AC3E}">
        <p14:creationId xmlns:p14="http://schemas.microsoft.com/office/powerpoint/2010/main" val="899945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NETWORKING</a:t>
            </a:r>
            <a:endParaRPr lang="es-MX" dirty="0"/>
          </a:p>
        </p:txBody>
      </p:sp>
      <p:sp>
        <p:nvSpPr>
          <p:cNvPr id="3" name="Marcador de contenido 2"/>
          <p:cNvSpPr>
            <a:spLocks noGrp="1"/>
          </p:cNvSpPr>
          <p:nvPr>
            <p:ph idx="1"/>
          </p:nvPr>
        </p:nvSpPr>
        <p:spPr/>
        <p:txBody>
          <a:bodyPr>
            <a:normAutofit/>
          </a:bodyPr>
          <a:lstStyle/>
          <a:p>
            <a:pPr marL="0" indent="0" algn="just">
              <a:buNone/>
            </a:pPr>
            <a:r>
              <a:rPr lang="es-MX" sz="2000" dirty="0" smtClean="0"/>
              <a:t>La habilidad </a:t>
            </a:r>
            <a:r>
              <a:rPr lang="es-MX" sz="2000" i="1" dirty="0" smtClean="0"/>
              <a:t>Network</a:t>
            </a:r>
            <a:r>
              <a:rPr lang="es-MX" sz="2000" dirty="0" smtClean="0"/>
              <a:t> depende de la capacidad para coordinar a un grupo de personas talentosas, de conocer en qué forma se pueden obtener consensos y de tener responsabilidad organizacional para evitar batallas territoriales destructivas e innecesarias.</a:t>
            </a:r>
          </a:p>
          <a:p>
            <a:pPr marL="0" indent="0" algn="just">
              <a:buNone/>
            </a:pPr>
            <a:r>
              <a:rPr lang="es-MX" sz="2000" dirty="0" smtClean="0"/>
              <a:t>El </a:t>
            </a:r>
            <a:r>
              <a:rPr lang="es-MX" sz="2000" i="1" dirty="0" smtClean="0"/>
              <a:t>Networking</a:t>
            </a:r>
            <a:r>
              <a:rPr lang="es-MX" sz="2000" dirty="0" smtClean="0"/>
              <a:t> está motivado por el deseo de cooperar con los demás y de no considerarse a sí mismo tan importante que las necesidades y los asuntos personales lleguen a tener un lugar privilegiado a costa de lo que es necesario para el equipo.</a:t>
            </a:r>
          </a:p>
          <a:p>
            <a:pPr marL="0" indent="0" algn="just">
              <a:buNone/>
            </a:pPr>
            <a:endParaRPr lang="es-MX" sz="2000" dirty="0"/>
          </a:p>
        </p:txBody>
      </p:sp>
    </p:spTree>
    <p:extLst>
      <p:ext uri="{BB962C8B-B14F-4D97-AF65-F5344CB8AC3E}">
        <p14:creationId xmlns:p14="http://schemas.microsoft.com/office/powerpoint/2010/main" val="2055819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CONTROL DE IMPULSOS</a:t>
            </a:r>
            <a:endParaRPr lang="es-MX" dirty="0"/>
          </a:p>
        </p:txBody>
      </p:sp>
      <p:sp>
        <p:nvSpPr>
          <p:cNvPr id="3" name="Marcador de contenido 2"/>
          <p:cNvSpPr>
            <a:spLocks noGrp="1"/>
          </p:cNvSpPr>
          <p:nvPr>
            <p:ph idx="1"/>
          </p:nvPr>
        </p:nvSpPr>
        <p:spPr/>
        <p:txBody>
          <a:bodyPr>
            <a:normAutofit/>
          </a:bodyPr>
          <a:lstStyle/>
          <a:p>
            <a:pPr marL="0" indent="0" algn="just">
              <a:buNone/>
            </a:pPr>
            <a:r>
              <a:rPr lang="es-MX" sz="2000" dirty="0" smtClean="0"/>
              <a:t>Trabajar con los demás despierta una serie de sentimientos y el deseo de hacer y de decir una serie de cosas. Un equipo de trabajo eficaz requiere que aprendamos a reflexionar sobre nuestros sentimientos e impulsos antes de permitirles su expresión. </a:t>
            </a:r>
          </a:p>
          <a:p>
            <a:pPr marL="0" indent="0" algn="just">
              <a:buNone/>
            </a:pPr>
            <a:r>
              <a:rPr lang="es-MX" sz="2000" dirty="0" smtClean="0"/>
              <a:t>La capacidad de reflexionar, de postergar la gratificación que podría obtenerse de inmediato y la habilidad para pensar acerca de las futuras consecuencias de nuestras acciones, todo ellos fortalece nuestra habilidad para controlar nuestras reacciones impulsivas.</a:t>
            </a:r>
            <a:endParaRPr lang="es-MX" sz="2000" dirty="0"/>
          </a:p>
        </p:txBody>
      </p:sp>
    </p:spTree>
    <p:extLst>
      <p:ext uri="{BB962C8B-B14F-4D97-AF65-F5344CB8AC3E}">
        <p14:creationId xmlns:p14="http://schemas.microsoft.com/office/powerpoint/2010/main" val="1608408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MADUREZ PERSONAL</a:t>
            </a:r>
            <a:endParaRPr lang="es-MX" dirty="0"/>
          </a:p>
        </p:txBody>
      </p:sp>
      <p:sp>
        <p:nvSpPr>
          <p:cNvPr id="3" name="Marcador de contenido 2"/>
          <p:cNvSpPr>
            <a:spLocks noGrp="1"/>
          </p:cNvSpPr>
          <p:nvPr>
            <p:ph idx="1"/>
          </p:nvPr>
        </p:nvSpPr>
        <p:spPr/>
        <p:txBody>
          <a:bodyPr>
            <a:normAutofit/>
          </a:bodyPr>
          <a:lstStyle/>
          <a:p>
            <a:pPr marL="0" indent="0" algn="just">
              <a:buNone/>
            </a:pPr>
            <a:r>
              <a:rPr lang="es-MX" sz="2000" dirty="0" smtClean="0"/>
              <a:t>La madurez personal está relacionada con la libertad para asumir un papel específico dentro del equipo, así como con el no aferrarse a una forma rígida de actuar con el fin de conservar la autoestima.</a:t>
            </a:r>
            <a:endParaRPr lang="es-MX" sz="2000" dirty="0"/>
          </a:p>
          <a:p>
            <a:pPr marL="0" indent="0" algn="just">
              <a:buNone/>
            </a:pPr>
            <a:r>
              <a:rPr lang="es-MX" sz="2000" dirty="0" smtClean="0"/>
              <a:t>La madurez se desarrolla a partir de la comprensión de nuestras fortalezas y debilidades, del continuo aprendizaje, de una constante autoevaluación y de la perseverancia ante la frustración y los fracasos.</a:t>
            </a:r>
            <a:endParaRPr lang="es-MX" sz="2000" dirty="0"/>
          </a:p>
        </p:txBody>
      </p:sp>
    </p:spTree>
    <p:extLst>
      <p:ext uri="{BB962C8B-B14F-4D97-AF65-F5344CB8AC3E}">
        <p14:creationId xmlns:p14="http://schemas.microsoft.com/office/powerpoint/2010/main" val="24272012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303</TotalTime>
  <Words>2659</Words>
  <Application>Microsoft Office PowerPoint</Application>
  <PresentationFormat>Panorámica</PresentationFormat>
  <Paragraphs>179</Paragraphs>
  <Slides>38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38</vt:i4>
      </vt:variant>
    </vt:vector>
  </HeadingPairs>
  <TitlesOfParts>
    <vt:vector size="41" baseType="lpstr">
      <vt:lpstr>Arial</vt:lpstr>
      <vt:lpstr>Corbel</vt:lpstr>
      <vt:lpstr>Parallax</vt:lpstr>
      <vt:lpstr>Capitulo XI</vt:lpstr>
      <vt:lpstr>Presentación de PowerPoint</vt:lpstr>
      <vt:lpstr>CONCIENCIA DE SI MISMO</vt:lpstr>
      <vt:lpstr>LA CAPACIDAD DE SER EMPÁTICOS</vt:lpstr>
      <vt:lpstr>OPTIMISMO</vt:lpstr>
      <vt:lpstr>PERSEVERANCIA</vt:lpstr>
      <vt:lpstr>NETWORKING</vt:lpstr>
      <vt:lpstr>EL CONTROL DE IMPULSOS</vt:lpstr>
      <vt:lpstr>MADUREZ PERSONAL</vt:lpstr>
      <vt:lpstr>FLEXIBILIDAD</vt:lpstr>
      <vt:lpstr>AUTOMOTIVACION</vt:lpstr>
      <vt:lpstr>DIPLOMACIA </vt:lpstr>
      <vt:lpstr>PENSAMIENTO CREATIVO</vt:lpstr>
      <vt:lpstr>ESTAR DISPUESTOS A HACER LA “TALACHA “ DEL EQUIPO</vt:lpstr>
      <vt:lpstr>COMUNICACIÓN CLARA Y CONSTRUCTIVA</vt:lpstr>
      <vt:lpstr>EL “CAMPEÓN”</vt:lpstr>
      <vt:lpstr>Presentación de PowerPoint</vt:lpstr>
      <vt:lpstr>CONDUCTAS ESPECIFICAS DE TAREA Y DE RELACIÓN </vt:lpstr>
      <vt:lpstr>Presentación de PowerPoint</vt:lpstr>
      <vt:lpstr>¿Como conservar estas habilidades?</vt:lpstr>
      <vt:lpstr>Primera regla</vt:lpstr>
      <vt:lpstr>Segunda regla</vt:lpstr>
      <vt:lpstr>Tercera regla</vt:lpstr>
      <vt:lpstr>La cuarta regla </vt:lpstr>
      <vt:lpstr>La quinta regla </vt:lpstr>
      <vt:lpstr>La sexta regla </vt:lpstr>
      <vt:lpstr>La séptima regla</vt:lpstr>
      <vt:lpstr>Los elementos del trabajo en equipo</vt:lpstr>
      <vt:lpstr>Compartir información</vt:lpstr>
      <vt:lpstr>Tomar riesgos</vt:lpstr>
      <vt:lpstr>Apertura en el equipo</vt:lpstr>
      <vt:lpstr>Toma  de decisiones</vt:lpstr>
      <vt:lpstr>Responsabilidad </vt:lpstr>
      <vt:lpstr>Contacto positivo entre los miembros</vt:lpstr>
      <vt:lpstr>Aceptar las diferencias individuales</vt:lpstr>
      <vt:lpstr>Establecer limites</vt:lpstr>
      <vt:lpstr>Evitar estereotipo</vt:lpstr>
      <vt:lpstr>Apertura al exterior</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XI</dc:title>
  <dc:creator>Gamaliel alcaraz a.</dc:creator>
  <cp:lastModifiedBy>Gamaliel alcaraz a.</cp:lastModifiedBy>
  <cp:revision>22</cp:revision>
  <dcterms:created xsi:type="dcterms:W3CDTF">2016-11-21T18:28:36Z</dcterms:created>
  <dcterms:modified xsi:type="dcterms:W3CDTF">2016-11-22T20:42:02Z</dcterms:modified>
</cp:coreProperties>
</file>