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65" r:id="rId19"/>
    <p:sldId id="266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9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9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6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7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5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8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1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4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0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7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C3DBC-C3D1-4489-9AE3-2ACBD9B6A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Sportello Pubblico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0484AE-6107-40B2-BF1D-1A8A86F72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Progetto-L19</a:t>
            </a:r>
          </a:p>
        </p:txBody>
      </p:sp>
    </p:spTree>
    <p:extLst>
      <p:ext uri="{BB962C8B-B14F-4D97-AF65-F5344CB8AC3E}">
        <p14:creationId xmlns:p14="http://schemas.microsoft.com/office/powerpoint/2010/main" val="413749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79B1F-0575-4C38-8FA1-A16CEEDB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dominio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A03F13E-CFE9-48BD-8FE9-A728B0BE4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547" y="2763635"/>
            <a:ext cx="7020905" cy="2905530"/>
          </a:xfrm>
        </p:spPr>
      </p:pic>
    </p:spTree>
    <p:extLst>
      <p:ext uri="{BB962C8B-B14F-4D97-AF65-F5344CB8AC3E}">
        <p14:creationId xmlns:p14="http://schemas.microsoft.com/office/powerpoint/2010/main" val="361378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052A2-2BE2-4A15-88DE-BCA64723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88232"/>
          </a:xfrm>
        </p:spPr>
        <p:txBody>
          <a:bodyPr/>
          <a:lstStyle/>
          <a:p>
            <a:r>
              <a:rPr lang="it-IT" dirty="0"/>
              <a:t>UML del client - Sportello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38FBE2E-50FD-4A4C-930F-004C0BA19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870365"/>
            <a:ext cx="9601195" cy="4265164"/>
          </a:xfrm>
        </p:spPr>
      </p:pic>
    </p:spTree>
    <p:extLst>
      <p:ext uri="{BB962C8B-B14F-4D97-AF65-F5344CB8AC3E}">
        <p14:creationId xmlns:p14="http://schemas.microsoft.com/office/powerpoint/2010/main" val="230263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FAC07-34F2-4C77-ACDC-64E0F58A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11356"/>
            <a:ext cx="9601196" cy="1303867"/>
          </a:xfrm>
        </p:spPr>
        <p:txBody>
          <a:bodyPr/>
          <a:lstStyle/>
          <a:p>
            <a:r>
              <a:rPr lang="it-IT" dirty="0"/>
              <a:t>UML del client - Utente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84AC4E3-5692-43D4-B2E2-E7C878B9C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661582"/>
            <a:ext cx="9601195" cy="4585062"/>
          </a:xfrm>
        </p:spPr>
      </p:pic>
    </p:spTree>
    <p:extLst>
      <p:ext uri="{BB962C8B-B14F-4D97-AF65-F5344CB8AC3E}">
        <p14:creationId xmlns:p14="http://schemas.microsoft.com/office/powerpoint/2010/main" val="4690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EFC9F-BF08-48AE-9286-FBEE36AC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del client - Ufficio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0183F94-A65A-4EA5-B3D5-4FDE5E3A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285999"/>
            <a:ext cx="9613706" cy="3589869"/>
          </a:xfrm>
        </p:spPr>
      </p:pic>
    </p:spTree>
    <p:extLst>
      <p:ext uri="{BB962C8B-B14F-4D97-AF65-F5344CB8AC3E}">
        <p14:creationId xmlns:p14="http://schemas.microsoft.com/office/powerpoint/2010/main" val="59771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F0F8B1-5D0B-4089-845B-599D0906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1914"/>
            <a:ext cx="9601196" cy="1303867"/>
          </a:xfrm>
        </p:spPr>
        <p:txBody>
          <a:bodyPr/>
          <a:lstStyle/>
          <a:p>
            <a:r>
              <a:rPr lang="it-IT" dirty="0"/>
              <a:t>UML sistema principale- Package server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0921ED-1244-44A1-8A78-A4447E645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770062"/>
            <a:ext cx="9601195" cy="3945083"/>
          </a:xfrm>
        </p:spPr>
      </p:pic>
    </p:spTree>
    <p:extLst>
      <p:ext uri="{BB962C8B-B14F-4D97-AF65-F5344CB8AC3E}">
        <p14:creationId xmlns:p14="http://schemas.microsoft.com/office/powerpoint/2010/main" val="164001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F2CC0-7CD9-4B17-A27F-5676553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7958"/>
            <a:ext cx="9601196" cy="1303867"/>
          </a:xfrm>
        </p:spPr>
        <p:txBody>
          <a:bodyPr/>
          <a:lstStyle/>
          <a:p>
            <a:r>
              <a:rPr lang="it-IT" dirty="0"/>
              <a:t>UML sistema principale- Package database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BF068F-352E-4DC7-9214-2DDCA2678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770062"/>
            <a:ext cx="9601196" cy="4429980"/>
          </a:xfrm>
        </p:spPr>
      </p:pic>
    </p:spTree>
    <p:extLst>
      <p:ext uri="{BB962C8B-B14F-4D97-AF65-F5344CB8AC3E}">
        <p14:creationId xmlns:p14="http://schemas.microsoft.com/office/powerpoint/2010/main" val="281677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CC703-C188-45F8-A90F-28ADB041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932"/>
            <a:ext cx="9601196" cy="1303867"/>
          </a:xfrm>
        </p:spPr>
        <p:txBody>
          <a:bodyPr/>
          <a:lstStyle/>
          <a:p>
            <a:r>
              <a:rPr lang="it-IT" dirty="0"/>
              <a:t>UML sistema principale- Package sportello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7CB0714-236D-4154-94BC-0BFD99FCC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634065"/>
            <a:ext cx="9601195" cy="4250529"/>
          </a:xfrm>
        </p:spPr>
      </p:pic>
    </p:spTree>
    <p:extLst>
      <p:ext uri="{BB962C8B-B14F-4D97-AF65-F5344CB8AC3E}">
        <p14:creationId xmlns:p14="http://schemas.microsoft.com/office/powerpoint/2010/main" val="295183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10CF9-F6D9-4D40-A49A-F5BB013C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96506"/>
            <a:ext cx="9601196" cy="1303867"/>
          </a:xfrm>
        </p:spPr>
        <p:txBody>
          <a:bodyPr/>
          <a:lstStyle/>
          <a:p>
            <a:r>
              <a:rPr lang="it-IT" dirty="0"/>
              <a:t>UML sistema principale- Package ufficio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8A4088-87E8-4A8B-A65B-77AB3334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634065"/>
            <a:ext cx="9601195" cy="3975495"/>
          </a:xfrm>
        </p:spPr>
      </p:pic>
    </p:spTree>
    <p:extLst>
      <p:ext uri="{BB962C8B-B14F-4D97-AF65-F5344CB8AC3E}">
        <p14:creationId xmlns:p14="http://schemas.microsoft.com/office/powerpoint/2010/main" val="408292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2992-B384-42BD-A215-471D6D0C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Avviamento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13B147-21E5-4E3E-A346-63AEC146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avviare il sistema è necessario:</a:t>
            </a:r>
          </a:p>
          <a:p>
            <a:r>
              <a:rPr lang="it-IT" dirty="0"/>
              <a:t>Avviare il server generale dell’ufficio e il relativo database</a:t>
            </a:r>
          </a:p>
          <a:p>
            <a:r>
              <a:rPr lang="it-IT" dirty="0"/>
              <a:t>Avviare il client dell’ufficio, dove vengono monitorati i dati degli sportelli</a:t>
            </a:r>
          </a:p>
          <a:p>
            <a:r>
              <a:rPr lang="it-IT" dirty="0"/>
              <a:t>Avviare gli sportelli necessari</a:t>
            </a:r>
          </a:p>
          <a:p>
            <a:r>
              <a:rPr lang="it-IT" dirty="0"/>
              <a:t>Avviare il sistema di rilascio dei biglietti per i clienti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053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765DF-1E82-4154-92F3-964CAB7A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Persistenza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97AA41-A932-47E0-BFCB-E25F8821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persistenza dei dati viene garantita dalla connessione con una base di dati gestita dal DMBS </a:t>
            </a:r>
            <a:r>
              <a:rPr lang="it-IT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MySQL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Il sistema software interagisce col database solamente con operazioni di lettura/scrittura dei dati, quindi non necessita di alcun framework ma soltanto del connettore incorporato nella suite di MySQL.</a:t>
            </a:r>
          </a:p>
          <a:p>
            <a:pPr marL="0" indent="0">
              <a:buNone/>
            </a:pPr>
            <a:r>
              <a:rPr lang="it-IT" dirty="0"/>
              <a:t>In caso di crash, è possibile ripristinare una sessione grazie alla base di dati.</a:t>
            </a:r>
          </a:p>
        </p:txBody>
      </p:sp>
    </p:spTree>
    <p:extLst>
      <p:ext uri="{BB962C8B-B14F-4D97-AF65-F5344CB8AC3E}">
        <p14:creationId xmlns:p14="http://schemas.microsoft.com/office/powerpoint/2010/main" val="129776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0A678-9136-4546-81D8-11A4B9B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generali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D5BC87-5733-4DEE-B02C-E4B74AE3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2556932"/>
            <a:ext cx="994756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sistema software è sviluppato per gestire la coda di un ufficio postale:</a:t>
            </a:r>
          </a:p>
          <a:p>
            <a:r>
              <a:rPr lang="it-IT" dirty="0"/>
              <a:t>I servizi vengono offerti tramite sportelli;</a:t>
            </a:r>
          </a:p>
          <a:p>
            <a:r>
              <a:rPr lang="it-IT" dirty="0"/>
              <a:t>Ci sono sportelli fissi che offrono sempre lo stesso servizio e sportelli variabili a cui il sistema principale può assegnare diversi servizi;</a:t>
            </a:r>
          </a:p>
          <a:p>
            <a:r>
              <a:rPr lang="it-IT" dirty="0"/>
              <a:t>Viene servito un cliente alla volta per sportello;</a:t>
            </a:r>
          </a:p>
          <a:p>
            <a:r>
              <a:rPr lang="it-IT" dirty="0"/>
              <a:t>Si servono i clienti in base all’ordine di prenotazione senza priorità sui servizi.</a:t>
            </a:r>
          </a:p>
        </p:txBody>
      </p:sp>
    </p:spTree>
    <p:extLst>
      <p:ext uri="{BB962C8B-B14F-4D97-AF65-F5344CB8AC3E}">
        <p14:creationId xmlns:p14="http://schemas.microsoft.com/office/powerpoint/2010/main" val="324906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482A4-4F7D-49D8-8475-E2BF9020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e convalida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3E785-1F35-40DA-87E2-A72411B8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L’evoluzione del sistema software è avvenuta tramite lo sviluppo di vari </a:t>
            </a:r>
            <a:r>
              <a:rPr lang="it-IT" b="1" dirty="0"/>
              <a:t>prototipi</a:t>
            </a:r>
            <a:r>
              <a:rPr lang="it-IT" dirty="0"/>
              <a:t> con i quali sono state testate, principalmente, varie strategie di comunicazione fra le componenti del sistema.</a:t>
            </a:r>
          </a:p>
          <a:p>
            <a:pPr marL="0" indent="0">
              <a:buNone/>
            </a:pPr>
            <a:r>
              <a:rPr lang="it-IT" dirty="0"/>
              <a:t>Per quanto riguarda le attività di testing, sono stati eseguiti svariati </a:t>
            </a:r>
            <a:r>
              <a:rPr lang="it-IT" b="1" dirty="0"/>
              <a:t>test di unità</a:t>
            </a:r>
            <a:r>
              <a:rPr lang="it-IT" dirty="0"/>
              <a:t> per verificare le singole componenti (come il terminale utente o i singoli sportelli) e solo alla fine i </a:t>
            </a:r>
            <a:r>
              <a:rPr lang="it-IT" b="1" dirty="0"/>
              <a:t>test di integrazione</a:t>
            </a:r>
            <a:r>
              <a:rPr lang="it-IT" dirty="0"/>
              <a:t> con strategia «big-bang».</a:t>
            </a:r>
          </a:p>
          <a:p>
            <a:pPr marL="0" indent="0">
              <a:buNone/>
            </a:pPr>
            <a:r>
              <a:rPr lang="it-IT" dirty="0"/>
              <a:t>Infine, lo sviluppo del sistema è stato svolto in parallelo a numerose attività di </a:t>
            </a:r>
            <a:r>
              <a:rPr lang="it-IT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refactoring</a:t>
            </a:r>
            <a:r>
              <a:rPr lang="it-IT" dirty="0"/>
              <a:t> del codice per migliorarne la struttura.</a:t>
            </a:r>
          </a:p>
        </p:txBody>
      </p:sp>
    </p:spTree>
    <p:extLst>
      <p:ext uri="{BB962C8B-B14F-4D97-AF65-F5344CB8AC3E}">
        <p14:creationId xmlns:p14="http://schemas.microsoft.com/office/powerpoint/2010/main" val="96456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B4884-552D-4E0C-9028-C8428F73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Responsabilità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BDB76C-EB33-4C99-B102-93B038B6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Documentazione dei requisiti</a:t>
            </a:r>
            <a:r>
              <a:rPr lang="it-IT" dirty="0"/>
              <a:t>: 			Andrea Secchi</a:t>
            </a:r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Documentazione del progetto</a:t>
            </a:r>
            <a:r>
              <a:rPr lang="it-IT" dirty="0"/>
              <a:t>: 			Luca Goretti</a:t>
            </a:r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Documentazione del codice</a:t>
            </a:r>
            <a:r>
              <a:rPr lang="it-IT" dirty="0"/>
              <a:t>: 				Davide Previte</a:t>
            </a:r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Verifica e convalida</a:t>
            </a:r>
            <a:r>
              <a:rPr lang="it-IT" dirty="0"/>
              <a:t>: 						Giulio Lunghi</a:t>
            </a:r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Qualità del codice</a:t>
            </a:r>
            <a:r>
              <a:rPr lang="it-IT" dirty="0"/>
              <a:t>: 						Mauro </a:t>
            </a:r>
            <a:r>
              <a:rPr lang="it-IT" dirty="0" err="1"/>
              <a:t>Finiguerra</a:t>
            </a:r>
            <a:endParaRPr lang="it-IT" dirty="0"/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Progettazione dell’interfaccia</a:t>
            </a:r>
            <a:r>
              <a:rPr lang="it-IT" dirty="0"/>
              <a:t>: 			Alessandro Zuccolo</a:t>
            </a:r>
          </a:p>
        </p:txBody>
      </p:sp>
    </p:spTree>
    <p:extLst>
      <p:ext uri="{BB962C8B-B14F-4D97-AF65-F5344CB8AC3E}">
        <p14:creationId xmlns:p14="http://schemas.microsoft.com/office/powerpoint/2010/main" val="285496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9F412-2838-4C58-B702-F2585E8C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904A4F-95CA-4B68-A736-A9DAFF56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Prenotazione servizio</a:t>
            </a:r>
            <a:r>
              <a:rPr lang="it-IT" dirty="0"/>
              <a:t>: consente ad un cliente di prenotare uno dei servizi offerti dagli sportelli;</a:t>
            </a:r>
          </a:p>
          <a:p>
            <a:r>
              <a:rPr lang="it-IT" b="1" dirty="0"/>
              <a:t>Gestione stato sportelli</a:t>
            </a:r>
            <a:r>
              <a:rPr lang="it-IT" dirty="0"/>
              <a:t>: consente ad un addetto di gestire lo stato del suo sportello (occupato, disponibile, pausa);</a:t>
            </a:r>
          </a:p>
          <a:p>
            <a:r>
              <a:rPr lang="it-IT" b="1" dirty="0"/>
              <a:t>Riepilogo stato sportelli</a:t>
            </a:r>
            <a:r>
              <a:rPr lang="it-IT" dirty="0"/>
              <a:t>: consente ad un addetto dell’ufficio di visualizzare lo stato degli sportelli e la coda dei servizi in tempo reale.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8986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A04D7-1C27-4004-9855-CE49CDA9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27D7C1-4FD3-4F3E-992A-D433E36E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3" y="2556932"/>
            <a:ext cx="9975272" cy="3318936"/>
          </a:xfrm>
        </p:spPr>
        <p:txBody>
          <a:bodyPr/>
          <a:lstStyle/>
          <a:p>
            <a:r>
              <a:rPr lang="it-IT" b="1" dirty="0"/>
              <a:t>Fluidità</a:t>
            </a:r>
            <a:r>
              <a:rPr lang="it-IT" dirty="0"/>
              <a:t>: l’applicazione deve essere veloce ed affidabile;</a:t>
            </a:r>
          </a:p>
          <a:p>
            <a:r>
              <a:rPr lang="it-IT" b="1" dirty="0"/>
              <a:t>Requisiti dell’interfaccia</a:t>
            </a:r>
            <a:r>
              <a:rPr lang="it-IT" dirty="0"/>
              <a:t>: l’interfaccia deve essere semplice ed intuitiva;</a:t>
            </a:r>
          </a:p>
          <a:p>
            <a:r>
              <a:rPr lang="it-IT" b="1" dirty="0"/>
              <a:t>Sistema distribuito</a:t>
            </a:r>
            <a:r>
              <a:rPr lang="it-IT" dirty="0"/>
              <a:t>: il sistema software deve funzionare su più calcolatori che comunicano tra loro;</a:t>
            </a:r>
          </a:p>
          <a:p>
            <a:r>
              <a:rPr lang="it-IT" b="1" dirty="0"/>
              <a:t>Multiutenza</a:t>
            </a:r>
            <a:r>
              <a:rPr lang="it-IT" dirty="0"/>
              <a:t>: le informazioni che vengono trattate dal sistema devono poter essere gestite da più sportelli;</a:t>
            </a:r>
          </a:p>
          <a:p>
            <a:r>
              <a:rPr lang="it-IT" b="1" dirty="0"/>
              <a:t>Persistenza</a:t>
            </a:r>
            <a:r>
              <a:rPr lang="it-IT" dirty="0"/>
              <a:t>: le informazioni e i dati vengono conservati su una base di dati.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126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2FC57-4533-49F6-BE71-ACBC4D6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d’uso 1: </a:t>
            </a:r>
            <a:r>
              <a:rPr lang="it-IT" u="sng" dirty="0"/>
              <a:t>Prenotazione Servizio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58278A-E929-4C51-A929-2D82A1C8D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9927" y="2560320"/>
            <a:ext cx="4866825" cy="33101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Il cliente seleziona il servizio;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Il sistema registra la richiesta ed eroga un biglietto con il numero di prenotazione;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Il cliente viene chiamato al primo sportello disponibile, liberando il posto in coda;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Il sistema aggiorna lo stato delle prenotazioni.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2EDFA7-A0A6-4B0D-937B-4DEBE967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4860729" cy="3310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Scenari alternativi:</a:t>
            </a:r>
          </a:p>
          <a:p>
            <a:r>
              <a:rPr lang="it-IT" u="sng" dirty="0"/>
              <a:t>Crash del sistema</a:t>
            </a:r>
            <a:r>
              <a:rPr lang="it-IT" dirty="0"/>
              <a:t>: il sistema salva lo stato della coda dopo ogni variazione, la quale può essere ripristinata al suo avvio in caso di crash.</a:t>
            </a:r>
          </a:p>
        </p:txBody>
      </p:sp>
    </p:spTree>
    <p:extLst>
      <p:ext uri="{BB962C8B-B14F-4D97-AF65-F5344CB8AC3E}">
        <p14:creationId xmlns:p14="http://schemas.microsoft.com/office/powerpoint/2010/main" val="365542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98806-A75A-4055-8D93-7B2F10B8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d’uso 2: </a:t>
            </a:r>
            <a:r>
              <a:rPr lang="it-IT" u="sng" dirty="0"/>
              <a:t>Servizio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E2D5F-44B6-4A83-B6D8-79AE87688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L’addetto allo sportello serve il cliente e una volta terminato il servizio torna allo stato «libero»;</a:t>
            </a:r>
          </a:p>
          <a:p>
            <a:r>
              <a:rPr lang="it-IT" dirty="0"/>
              <a:t>Il sistema principale assegna quindi un nuovo cliente allo sportello;</a:t>
            </a:r>
          </a:p>
          <a:p>
            <a:r>
              <a:rPr lang="it-IT" dirty="0"/>
              <a:t>Lo sportello torna di nuovo sullo stato «occupato» e si occupa di servire il nuovo cliente.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44765D-C148-4ED0-966F-1F5A163BA3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Scenari alternativi</a:t>
            </a:r>
            <a:r>
              <a:rPr lang="it-IT" dirty="0"/>
              <a:t>:</a:t>
            </a:r>
          </a:p>
          <a:p>
            <a:r>
              <a:rPr lang="it-IT" u="sng" dirty="0"/>
              <a:t>Crash del sistema</a:t>
            </a:r>
            <a:r>
              <a:rPr lang="it-IT" dirty="0"/>
              <a:t>: come nel caso d’uso «Prenotazione Servizio»;</a:t>
            </a:r>
          </a:p>
          <a:p>
            <a:r>
              <a:rPr lang="it-IT" u="sng" dirty="0"/>
              <a:t>Sportello variabile</a:t>
            </a:r>
            <a:r>
              <a:rPr lang="it-IT" dirty="0"/>
              <a:t>: quando esso termina di servire tutti i clienti prenotati ad un certo servizio, il sistema gli assegna un nuovo servizio da offrire scegliendo quello con la coda più lunga.</a:t>
            </a:r>
          </a:p>
          <a:p>
            <a:r>
              <a:rPr lang="it-IT" u="sng" dirty="0"/>
              <a:t>Sportello in pausa</a:t>
            </a:r>
            <a:r>
              <a:rPr lang="it-IT" dirty="0"/>
              <a:t>: un addetto può impostare lo stato «pausa» durante il quale lo sportello non offre servizi.</a:t>
            </a:r>
          </a:p>
        </p:txBody>
      </p:sp>
    </p:spTree>
    <p:extLst>
      <p:ext uri="{BB962C8B-B14F-4D97-AF65-F5344CB8AC3E}">
        <p14:creationId xmlns:p14="http://schemas.microsoft.com/office/powerpoint/2010/main" val="11068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97E25-6349-4A79-B75F-0FC9EC0A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76E6FA-4AAD-4968-BD39-18CD11D0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81" y="2556932"/>
            <a:ext cx="9823508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 il sistema software è stata implementata un’architettura di tipo </a:t>
            </a:r>
            <a:r>
              <a:rPr lang="it-IT" b="1" dirty="0"/>
              <a:t>client-server</a:t>
            </a:r>
            <a:r>
              <a:rPr lang="it-IT" dirty="0"/>
              <a:t>, nella quale sono previsti tre elementi principali:</a:t>
            </a:r>
          </a:p>
          <a:p>
            <a:r>
              <a:rPr lang="it-IT" dirty="0"/>
              <a:t>I </a:t>
            </a:r>
            <a:r>
              <a:rPr lang="it-IT" b="1" dirty="0"/>
              <a:t>server</a:t>
            </a:r>
            <a:r>
              <a:rPr lang="it-IT" dirty="0"/>
              <a:t>, che offrono servizi;</a:t>
            </a:r>
          </a:p>
          <a:p>
            <a:r>
              <a:rPr lang="it-IT" dirty="0"/>
              <a:t>I </a:t>
            </a:r>
            <a:r>
              <a:rPr lang="it-IT" b="1" dirty="0"/>
              <a:t>client</a:t>
            </a:r>
            <a:r>
              <a:rPr lang="it-IT" dirty="0"/>
              <a:t>, che richiedono servizi;</a:t>
            </a:r>
          </a:p>
          <a:p>
            <a:r>
              <a:rPr lang="it-IT" dirty="0"/>
              <a:t>Una </a:t>
            </a:r>
            <a:r>
              <a:rPr lang="it-IT" b="1" dirty="0"/>
              <a:t>rete</a:t>
            </a:r>
            <a:r>
              <a:rPr lang="it-IT" dirty="0"/>
              <a:t> che permette la comunicazione (non necessaria in </a:t>
            </a:r>
            <a:r>
              <a:rPr lang="it-IT" sz="2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localhost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L’interazione tra calcolatori è di tipo </a:t>
            </a:r>
            <a:r>
              <a:rPr lang="it-IT" b="1" dirty="0"/>
              <a:t>procedurale</a:t>
            </a:r>
            <a:r>
              <a:rPr lang="it-IT" dirty="0"/>
              <a:t> e fa utilizzo della tecnologia RMI (</a:t>
            </a:r>
            <a:r>
              <a:rPr lang="it-IT" sz="2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Remote Method Invocation</a:t>
            </a:r>
            <a:r>
              <a:rPr lang="it-IT" dirty="0"/>
              <a:t>) di Java.</a:t>
            </a:r>
          </a:p>
          <a:p>
            <a:pPr marL="0" indent="0">
              <a:buNone/>
            </a:pPr>
            <a:r>
              <a:rPr lang="it-IT" dirty="0"/>
              <a:t>Questa architettura risulta essere la più funzionale per ottenere un </a:t>
            </a:r>
            <a:r>
              <a:rPr lang="it-IT" b="1" dirty="0"/>
              <a:t>sistema distribuito</a:t>
            </a:r>
            <a:r>
              <a:rPr lang="it-IT" dirty="0"/>
              <a:t>.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3548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2603F-6EBE-4879-99AF-AE24333A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distribuiti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203CB-B3A3-45FE-B27F-8B95557E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un sistema distribuito un’applicazione viene eseguita su più calcolatori che comunicano in tempo reale anziché su una singola macchina. Nel caso del nostro sistema software si parla di </a:t>
            </a:r>
            <a:r>
              <a:rPr lang="it-IT" b="1" dirty="0"/>
              <a:t>architettura client-server a due strati</a:t>
            </a:r>
            <a:r>
              <a:rPr lang="it-IT" dirty="0"/>
              <a:t>:</a:t>
            </a:r>
          </a:p>
          <a:p>
            <a:r>
              <a:rPr lang="it-IT" dirty="0"/>
              <a:t>Prevede un singolo server logico e un numero indefinito di client;</a:t>
            </a:r>
          </a:p>
          <a:p>
            <a:r>
              <a:rPr lang="it-IT" dirty="0"/>
              <a:t>Nel nostro caso utilizza il modello </a:t>
            </a:r>
            <a:r>
              <a:rPr lang="it-IT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thin-client</a:t>
            </a:r>
            <a:r>
              <a:rPr lang="it-IT" dirty="0"/>
              <a:t>, cioè con client che includono unicamente il livello di presentazione dei dati e non la loro elaborazione.</a:t>
            </a:r>
          </a:p>
        </p:txBody>
      </p:sp>
    </p:spTree>
    <p:extLst>
      <p:ext uri="{BB962C8B-B14F-4D97-AF65-F5344CB8AC3E}">
        <p14:creationId xmlns:p14="http://schemas.microsoft.com/office/powerpoint/2010/main" val="156729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0F487-8BBE-47CE-B59A-8D53AE8F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Glossario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F4534-A1FF-402B-923F-EB0F7BF6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 servizi offerti dagli sportelli vengono abbreviati nel modo seguente:</a:t>
            </a:r>
          </a:p>
          <a:p>
            <a:r>
              <a:rPr lang="it-IT" b="1" dirty="0"/>
              <a:t>SRP</a:t>
            </a:r>
            <a:r>
              <a:rPr lang="it-IT" dirty="0"/>
              <a:t> - Spedizioni e Ritiro Pacchi;</a:t>
            </a:r>
          </a:p>
          <a:p>
            <a:r>
              <a:rPr lang="it-IT" b="1" dirty="0"/>
              <a:t>PB</a:t>
            </a:r>
            <a:r>
              <a:rPr lang="it-IT" dirty="0"/>
              <a:t> - Pagamento Bollettini;</a:t>
            </a:r>
          </a:p>
          <a:p>
            <a:r>
              <a:rPr lang="it-IT" b="1" dirty="0"/>
              <a:t>RPC</a:t>
            </a:r>
            <a:r>
              <a:rPr lang="it-IT" dirty="0"/>
              <a:t> - Ricarica carta Prepagata e Cellulare;</a:t>
            </a:r>
          </a:p>
          <a:p>
            <a:r>
              <a:rPr lang="it-IT" b="1" dirty="0"/>
              <a:t>OCP</a:t>
            </a:r>
            <a:r>
              <a:rPr lang="it-IT" dirty="0"/>
              <a:t> - Operazioni sul Conto Postale;</a:t>
            </a:r>
          </a:p>
          <a:p>
            <a:r>
              <a:rPr lang="it-IT" b="1" dirty="0"/>
              <a:t>CV</a:t>
            </a:r>
            <a:r>
              <a:rPr lang="it-IT" dirty="0"/>
              <a:t> - Cambio Valuta.</a:t>
            </a:r>
          </a:p>
        </p:txBody>
      </p:sp>
    </p:spTree>
    <p:extLst>
      <p:ext uri="{BB962C8B-B14F-4D97-AF65-F5344CB8AC3E}">
        <p14:creationId xmlns:p14="http://schemas.microsoft.com/office/powerpoint/2010/main" val="56710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306</TotalTime>
  <Words>926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Adobe Devanagari</vt:lpstr>
      <vt:lpstr>Arial</vt:lpstr>
      <vt:lpstr>Garamond</vt:lpstr>
      <vt:lpstr>Organico</vt:lpstr>
      <vt:lpstr>Sportello Pubblico</vt:lpstr>
      <vt:lpstr>Caratteristiche generali</vt:lpstr>
      <vt:lpstr>Requisiti funzionali</vt:lpstr>
      <vt:lpstr>Requisiti non funzionali</vt:lpstr>
      <vt:lpstr>Caso d’uso 1: Prenotazione Servizio</vt:lpstr>
      <vt:lpstr>Caso d’uso 2: Servizio Cliente</vt:lpstr>
      <vt:lpstr>Architettura</vt:lpstr>
      <vt:lpstr>Sistemi distribuiti</vt:lpstr>
      <vt:lpstr>Glossario</vt:lpstr>
      <vt:lpstr>Modello di dominio</vt:lpstr>
      <vt:lpstr>UML del client - Sportello</vt:lpstr>
      <vt:lpstr>UML del client - Utente</vt:lpstr>
      <vt:lpstr>UML del client - Ufficio</vt:lpstr>
      <vt:lpstr>UML sistema principale- Package server</vt:lpstr>
      <vt:lpstr>UML sistema principale- Package database</vt:lpstr>
      <vt:lpstr>UML sistema principale- Package sportello</vt:lpstr>
      <vt:lpstr>UML sistema principale- Package ufficio</vt:lpstr>
      <vt:lpstr>Avviamento del sistema</vt:lpstr>
      <vt:lpstr>Persistenza dei dati</vt:lpstr>
      <vt:lpstr>Verifica e convalida</vt:lpstr>
      <vt:lpstr>Responsabilità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UFFICIO POSTALE</dc:title>
  <dc:creator>Davide Previte</dc:creator>
  <cp:lastModifiedBy>Davide Previte</cp:lastModifiedBy>
  <cp:revision>38</cp:revision>
  <dcterms:created xsi:type="dcterms:W3CDTF">2020-02-17T14:32:30Z</dcterms:created>
  <dcterms:modified xsi:type="dcterms:W3CDTF">2020-02-19T20:06:06Z</dcterms:modified>
</cp:coreProperties>
</file>