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9" r:id="rId4"/>
    <p:sldId id="263" r:id="rId5"/>
    <p:sldId id="264" r:id="rId6"/>
    <p:sldId id="269" r:id="rId7"/>
    <p:sldId id="274" r:id="rId8"/>
    <p:sldId id="275" r:id="rId9"/>
    <p:sldId id="276" r:id="rId10"/>
    <p:sldId id="277" r:id="rId11"/>
    <p:sldId id="278" r:id="rId12"/>
    <p:sldId id="279" r:id="rId13"/>
    <p:sldId id="265" r:id="rId14"/>
    <p:sldId id="266" r:id="rId15"/>
    <p:sldId id="267" r:id="rId16"/>
    <p:sldId id="262" r:id="rId17"/>
    <p:sldId id="268" r:id="rId18"/>
    <p:sldId id="270" r:id="rId19"/>
    <p:sldId id="271" r:id="rId20"/>
    <p:sldId id="272" r:id="rId21"/>
    <p:sldId id="273"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Herramientas BI en Excel - Clase 1" id="{AD7C5724-434D-4FFB-9568-D313BB9958E1}">
          <p14:sldIdLst>
            <p14:sldId id="256"/>
            <p14:sldId id="257"/>
          </p14:sldIdLst>
        </p14:section>
        <p14:section name="Introduccion a las herramientas de Microsoft" id="{FE173FC4-0D3B-45E2-BDAB-1C8E91CF9A7D}">
          <p14:sldIdLst>
            <p14:sldId id="259"/>
            <p14:sldId id="263"/>
            <p14:sldId id="264"/>
            <p14:sldId id="269"/>
            <p14:sldId id="274"/>
            <p14:sldId id="275"/>
            <p14:sldId id="276"/>
            <p14:sldId id="277"/>
            <p14:sldId id="278"/>
            <p14:sldId id="279"/>
            <p14:sldId id="265"/>
            <p14:sldId id="266"/>
            <p14:sldId id="267"/>
          </p14:sldIdLst>
        </p14:section>
        <p14:section name="Trabajo con datos" id="{89995762-480C-44A5-BA29-F0B321C2B677}">
          <p14:sldIdLst>
            <p14:sldId id="262"/>
            <p14:sldId id="268"/>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27447"/>
    <a:srgbClr val="5184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0F8A7E-2B86-4D62-86E8-FFD35A25BE71}"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s-ES"/>
        </a:p>
      </dgm:t>
    </dgm:pt>
    <dgm:pt modelId="{36AFE5FB-D850-4A78-A4F7-16741DEB3A1C}">
      <dgm:prSet phldrT="[Texto]"/>
      <dgm:spPr/>
      <dgm:t>
        <a:bodyPr/>
        <a:lstStyle/>
        <a:p>
          <a:r>
            <a:rPr lang="es-ES" dirty="0"/>
            <a:t>Obtener datos</a:t>
          </a:r>
        </a:p>
      </dgm:t>
    </dgm:pt>
    <dgm:pt modelId="{8A9F9753-9C40-4DCA-81BD-74AFBB202CA8}" type="parTrans" cxnId="{7428605A-DF91-47AC-B2A9-73A771691D54}">
      <dgm:prSet/>
      <dgm:spPr/>
      <dgm:t>
        <a:bodyPr/>
        <a:lstStyle/>
        <a:p>
          <a:endParaRPr lang="es-ES"/>
        </a:p>
      </dgm:t>
    </dgm:pt>
    <dgm:pt modelId="{6978C5AF-4AC7-42B1-8E95-E0865DCCDBF6}" type="sibTrans" cxnId="{7428605A-DF91-47AC-B2A9-73A771691D54}">
      <dgm:prSet/>
      <dgm:spPr/>
      <dgm:t>
        <a:bodyPr/>
        <a:lstStyle/>
        <a:p>
          <a:endParaRPr lang="es-ES"/>
        </a:p>
      </dgm:t>
    </dgm:pt>
    <dgm:pt modelId="{E759E6B6-4AF3-4BF9-869F-59D9C7C148AC}">
      <dgm:prSet phldrT="[Texto]"/>
      <dgm:spPr/>
      <dgm:t>
        <a:bodyPr/>
        <a:lstStyle/>
        <a:p>
          <a:r>
            <a:rPr lang="es-ES" dirty="0"/>
            <a:t>Analizar</a:t>
          </a:r>
        </a:p>
      </dgm:t>
    </dgm:pt>
    <dgm:pt modelId="{5C730D93-FC11-4B74-ADD5-7F26C4D71D39}" type="parTrans" cxnId="{B26F1566-3F85-4900-A17E-5C2B0D78D545}">
      <dgm:prSet/>
      <dgm:spPr/>
      <dgm:t>
        <a:bodyPr/>
        <a:lstStyle/>
        <a:p>
          <a:endParaRPr lang="es-ES"/>
        </a:p>
      </dgm:t>
    </dgm:pt>
    <dgm:pt modelId="{1EAB0F6A-47E2-4917-B802-A7E1408B7B4F}" type="sibTrans" cxnId="{B26F1566-3F85-4900-A17E-5C2B0D78D545}">
      <dgm:prSet/>
      <dgm:spPr/>
      <dgm:t>
        <a:bodyPr/>
        <a:lstStyle/>
        <a:p>
          <a:endParaRPr lang="es-ES"/>
        </a:p>
      </dgm:t>
    </dgm:pt>
    <dgm:pt modelId="{95D69269-F9B7-46F1-8B3D-F9FC265EDF67}">
      <dgm:prSet phldrT="[Texto]"/>
      <dgm:spPr/>
      <dgm:t>
        <a:bodyPr/>
        <a:lstStyle/>
        <a:p>
          <a:r>
            <a:rPr lang="es-ES" dirty="0"/>
            <a:t>Visualizar</a:t>
          </a:r>
        </a:p>
      </dgm:t>
    </dgm:pt>
    <dgm:pt modelId="{398B81E7-1850-48EE-A7AE-1B02961F7CA8}" type="parTrans" cxnId="{4F54BAD3-B4D5-44DE-9DDE-581EF84DB031}">
      <dgm:prSet/>
      <dgm:spPr/>
      <dgm:t>
        <a:bodyPr/>
        <a:lstStyle/>
        <a:p>
          <a:endParaRPr lang="es-ES"/>
        </a:p>
      </dgm:t>
    </dgm:pt>
    <dgm:pt modelId="{45F9C3CE-A75C-4DB0-B32D-57B5F077BA5A}" type="sibTrans" cxnId="{4F54BAD3-B4D5-44DE-9DDE-581EF84DB031}">
      <dgm:prSet/>
      <dgm:spPr/>
      <dgm:t>
        <a:bodyPr/>
        <a:lstStyle/>
        <a:p>
          <a:endParaRPr lang="es-ES"/>
        </a:p>
      </dgm:t>
    </dgm:pt>
    <dgm:pt modelId="{D9D800FE-047D-4E91-8715-D885765B93AD}">
      <dgm:prSet phldrT="[Texto]"/>
      <dgm:spPr/>
      <dgm:t>
        <a:bodyPr/>
        <a:lstStyle/>
        <a:p>
          <a:r>
            <a:rPr lang="es-ES" dirty="0"/>
            <a:t>Publicar</a:t>
          </a:r>
        </a:p>
      </dgm:t>
    </dgm:pt>
    <dgm:pt modelId="{390E6DBE-A3F6-44F6-BFF9-6A1FDB360EA2}" type="parTrans" cxnId="{AA024CBE-1942-4B8C-84BA-2C19F703458F}">
      <dgm:prSet/>
      <dgm:spPr/>
      <dgm:t>
        <a:bodyPr/>
        <a:lstStyle/>
        <a:p>
          <a:endParaRPr lang="es-ES"/>
        </a:p>
      </dgm:t>
    </dgm:pt>
    <dgm:pt modelId="{692179AA-0BF9-4A04-9569-8D30ABCE46E0}" type="sibTrans" cxnId="{AA024CBE-1942-4B8C-84BA-2C19F703458F}">
      <dgm:prSet/>
      <dgm:spPr/>
      <dgm:t>
        <a:bodyPr/>
        <a:lstStyle/>
        <a:p>
          <a:endParaRPr lang="es-ES"/>
        </a:p>
      </dgm:t>
    </dgm:pt>
    <dgm:pt modelId="{5C49A818-AFE8-4325-A3CD-F9E5E9F2E2BA}" type="pres">
      <dgm:prSet presAssocID="{C80F8A7E-2B86-4D62-86E8-FFD35A25BE71}" presName="Name0" presStyleCnt="0">
        <dgm:presLayoutVars>
          <dgm:chMax val="7"/>
          <dgm:chPref val="7"/>
          <dgm:dir/>
          <dgm:animLvl val="lvl"/>
        </dgm:presLayoutVars>
      </dgm:prSet>
      <dgm:spPr/>
    </dgm:pt>
    <dgm:pt modelId="{D315A853-24EA-43D8-8A41-6136DB960F0B}" type="pres">
      <dgm:prSet presAssocID="{36AFE5FB-D850-4A78-A4F7-16741DEB3A1C}" presName="Accent1" presStyleCnt="0"/>
      <dgm:spPr/>
    </dgm:pt>
    <dgm:pt modelId="{E83A8C26-F569-4988-AE7A-06042E334BD0}" type="pres">
      <dgm:prSet presAssocID="{36AFE5FB-D850-4A78-A4F7-16741DEB3A1C}" presName="Accent" presStyleLbl="node1" presStyleIdx="0" presStyleCnt="4"/>
      <dgm:spPr/>
    </dgm:pt>
    <dgm:pt modelId="{89451A92-7A7C-4370-98B6-D40F51F87B78}" type="pres">
      <dgm:prSet presAssocID="{36AFE5FB-D850-4A78-A4F7-16741DEB3A1C}" presName="Parent1" presStyleLbl="revTx" presStyleIdx="0" presStyleCnt="4">
        <dgm:presLayoutVars>
          <dgm:chMax val="1"/>
          <dgm:chPref val="1"/>
          <dgm:bulletEnabled val="1"/>
        </dgm:presLayoutVars>
      </dgm:prSet>
      <dgm:spPr/>
    </dgm:pt>
    <dgm:pt modelId="{E2D27E7A-BE51-49EA-AE27-E5F1D8BDF7CB}" type="pres">
      <dgm:prSet presAssocID="{E759E6B6-4AF3-4BF9-869F-59D9C7C148AC}" presName="Accent2" presStyleCnt="0"/>
      <dgm:spPr/>
    </dgm:pt>
    <dgm:pt modelId="{DF643F5C-32DA-486D-A848-4D74F1E85D46}" type="pres">
      <dgm:prSet presAssocID="{E759E6B6-4AF3-4BF9-869F-59D9C7C148AC}" presName="Accent" presStyleLbl="node1" presStyleIdx="1" presStyleCnt="4"/>
      <dgm:spPr/>
    </dgm:pt>
    <dgm:pt modelId="{789A1138-CE0F-4DB3-B56B-9059B73CB960}" type="pres">
      <dgm:prSet presAssocID="{E759E6B6-4AF3-4BF9-869F-59D9C7C148AC}" presName="Parent2" presStyleLbl="revTx" presStyleIdx="1" presStyleCnt="4">
        <dgm:presLayoutVars>
          <dgm:chMax val="1"/>
          <dgm:chPref val="1"/>
          <dgm:bulletEnabled val="1"/>
        </dgm:presLayoutVars>
      </dgm:prSet>
      <dgm:spPr/>
    </dgm:pt>
    <dgm:pt modelId="{73616F1D-5A08-4913-9878-457EC00E3A51}" type="pres">
      <dgm:prSet presAssocID="{95D69269-F9B7-46F1-8B3D-F9FC265EDF67}" presName="Accent3" presStyleCnt="0"/>
      <dgm:spPr/>
    </dgm:pt>
    <dgm:pt modelId="{34C3AE8A-57E3-44F7-9574-22F994B4A579}" type="pres">
      <dgm:prSet presAssocID="{95D69269-F9B7-46F1-8B3D-F9FC265EDF67}" presName="Accent" presStyleLbl="node1" presStyleIdx="2" presStyleCnt="4"/>
      <dgm:spPr/>
    </dgm:pt>
    <dgm:pt modelId="{CA64FCC7-05F1-468E-8261-0F46D84F48A8}" type="pres">
      <dgm:prSet presAssocID="{95D69269-F9B7-46F1-8B3D-F9FC265EDF67}" presName="Parent3" presStyleLbl="revTx" presStyleIdx="2" presStyleCnt="4">
        <dgm:presLayoutVars>
          <dgm:chMax val="1"/>
          <dgm:chPref val="1"/>
          <dgm:bulletEnabled val="1"/>
        </dgm:presLayoutVars>
      </dgm:prSet>
      <dgm:spPr/>
    </dgm:pt>
    <dgm:pt modelId="{70B12D78-4205-4A01-BBDF-72909739827B}" type="pres">
      <dgm:prSet presAssocID="{D9D800FE-047D-4E91-8715-D885765B93AD}" presName="Accent4" presStyleCnt="0"/>
      <dgm:spPr/>
    </dgm:pt>
    <dgm:pt modelId="{E2C0670A-0657-4B67-801D-F83D628DC783}" type="pres">
      <dgm:prSet presAssocID="{D9D800FE-047D-4E91-8715-D885765B93AD}" presName="Accent" presStyleLbl="node1" presStyleIdx="3" presStyleCnt="4"/>
      <dgm:spPr/>
    </dgm:pt>
    <dgm:pt modelId="{255C2524-4D2B-45F3-AA91-4DF7C08BE2A1}" type="pres">
      <dgm:prSet presAssocID="{D9D800FE-047D-4E91-8715-D885765B93AD}" presName="Parent4" presStyleLbl="revTx" presStyleIdx="3" presStyleCnt="4">
        <dgm:presLayoutVars>
          <dgm:chMax val="1"/>
          <dgm:chPref val="1"/>
          <dgm:bulletEnabled val="1"/>
        </dgm:presLayoutVars>
      </dgm:prSet>
      <dgm:spPr/>
    </dgm:pt>
  </dgm:ptLst>
  <dgm:cxnLst>
    <dgm:cxn modelId="{FBB89B2C-8338-4CBC-9D8B-CFBEF4D40340}" type="presOf" srcId="{95D69269-F9B7-46F1-8B3D-F9FC265EDF67}" destId="{CA64FCC7-05F1-468E-8261-0F46D84F48A8}" srcOrd="0" destOrd="0" presId="urn:microsoft.com/office/officeart/2009/layout/CircleArrowProcess"/>
    <dgm:cxn modelId="{B26F1566-3F85-4900-A17E-5C2B0D78D545}" srcId="{C80F8A7E-2B86-4D62-86E8-FFD35A25BE71}" destId="{E759E6B6-4AF3-4BF9-869F-59D9C7C148AC}" srcOrd="1" destOrd="0" parTransId="{5C730D93-FC11-4B74-ADD5-7F26C4D71D39}" sibTransId="{1EAB0F6A-47E2-4917-B802-A7E1408B7B4F}"/>
    <dgm:cxn modelId="{8EF8DA52-5ACD-4F73-9E69-D8F6EA14B38C}" type="presOf" srcId="{E759E6B6-4AF3-4BF9-869F-59D9C7C148AC}" destId="{789A1138-CE0F-4DB3-B56B-9059B73CB960}" srcOrd="0" destOrd="0" presId="urn:microsoft.com/office/officeart/2009/layout/CircleArrowProcess"/>
    <dgm:cxn modelId="{7428605A-DF91-47AC-B2A9-73A771691D54}" srcId="{C80F8A7E-2B86-4D62-86E8-FFD35A25BE71}" destId="{36AFE5FB-D850-4A78-A4F7-16741DEB3A1C}" srcOrd="0" destOrd="0" parTransId="{8A9F9753-9C40-4DCA-81BD-74AFBB202CA8}" sibTransId="{6978C5AF-4AC7-42B1-8E95-E0865DCCDBF6}"/>
    <dgm:cxn modelId="{5A77948B-9957-4DF1-833F-AF1AF2729A20}" type="presOf" srcId="{C80F8A7E-2B86-4D62-86E8-FFD35A25BE71}" destId="{5C49A818-AFE8-4325-A3CD-F9E5E9F2E2BA}" srcOrd="0" destOrd="0" presId="urn:microsoft.com/office/officeart/2009/layout/CircleArrowProcess"/>
    <dgm:cxn modelId="{AA024CBE-1942-4B8C-84BA-2C19F703458F}" srcId="{C80F8A7E-2B86-4D62-86E8-FFD35A25BE71}" destId="{D9D800FE-047D-4E91-8715-D885765B93AD}" srcOrd="3" destOrd="0" parTransId="{390E6DBE-A3F6-44F6-BFF9-6A1FDB360EA2}" sibTransId="{692179AA-0BF9-4A04-9569-8D30ABCE46E0}"/>
    <dgm:cxn modelId="{4F54BAD3-B4D5-44DE-9DDE-581EF84DB031}" srcId="{C80F8A7E-2B86-4D62-86E8-FFD35A25BE71}" destId="{95D69269-F9B7-46F1-8B3D-F9FC265EDF67}" srcOrd="2" destOrd="0" parTransId="{398B81E7-1850-48EE-A7AE-1B02961F7CA8}" sibTransId="{45F9C3CE-A75C-4DB0-B32D-57B5F077BA5A}"/>
    <dgm:cxn modelId="{964F40DD-45DA-4E0B-A0E9-9525CD59007E}" type="presOf" srcId="{36AFE5FB-D850-4A78-A4F7-16741DEB3A1C}" destId="{89451A92-7A7C-4370-98B6-D40F51F87B78}" srcOrd="0" destOrd="0" presId="urn:microsoft.com/office/officeart/2009/layout/CircleArrowProcess"/>
    <dgm:cxn modelId="{E3E799E5-EF12-4251-A9FC-EB3634FC06C2}" type="presOf" srcId="{D9D800FE-047D-4E91-8715-D885765B93AD}" destId="{255C2524-4D2B-45F3-AA91-4DF7C08BE2A1}" srcOrd="0" destOrd="0" presId="urn:microsoft.com/office/officeart/2009/layout/CircleArrowProcess"/>
    <dgm:cxn modelId="{52245D3C-F1C0-498A-95B5-33881C6CB3CA}" type="presParOf" srcId="{5C49A818-AFE8-4325-A3CD-F9E5E9F2E2BA}" destId="{D315A853-24EA-43D8-8A41-6136DB960F0B}" srcOrd="0" destOrd="0" presId="urn:microsoft.com/office/officeart/2009/layout/CircleArrowProcess"/>
    <dgm:cxn modelId="{474072EE-44CA-4C50-A85A-805BCB56531F}" type="presParOf" srcId="{D315A853-24EA-43D8-8A41-6136DB960F0B}" destId="{E83A8C26-F569-4988-AE7A-06042E334BD0}" srcOrd="0" destOrd="0" presId="urn:microsoft.com/office/officeart/2009/layout/CircleArrowProcess"/>
    <dgm:cxn modelId="{B2FDD3A1-5D5B-4ED1-904A-CF16BBF50C33}" type="presParOf" srcId="{5C49A818-AFE8-4325-A3CD-F9E5E9F2E2BA}" destId="{89451A92-7A7C-4370-98B6-D40F51F87B78}" srcOrd="1" destOrd="0" presId="urn:microsoft.com/office/officeart/2009/layout/CircleArrowProcess"/>
    <dgm:cxn modelId="{0E89F450-B556-482F-948A-BA254AA5AB57}" type="presParOf" srcId="{5C49A818-AFE8-4325-A3CD-F9E5E9F2E2BA}" destId="{E2D27E7A-BE51-49EA-AE27-E5F1D8BDF7CB}" srcOrd="2" destOrd="0" presId="urn:microsoft.com/office/officeart/2009/layout/CircleArrowProcess"/>
    <dgm:cxn modelId="{6067DA97-FE8C-4D32-8B3B-F1CE29210251}" type="presParOf" srcId="{E2D27E7A-BE51-49EA-AE27-E5F1D8BDF7CB}" destId="{DF643F5C-32DA-486D-A848-4D74F1E85D46}" srcOrd="0" destOrd="0" presId="urn:microsoft.com/office/officeart/2009/layout/CircleArrowProcess"/>
    <dgm:cxn modelId="{C0C5E21B-D405-4200-ADCC-8650B48BFB52}" type="presParOf" srcId="{5C49A818-AFE8-4325-A3CD-F9E5E9F2E2BA}" destId="{789A1138-CE0F-4DB3-B56B-9059B73CB960}" srcOrd="3" destOrd="0" presId="urn:microsoft.com/office/officeart/2009/layout/CircleArrowProcess"/>
    <dgm:cxn modelId="{8025B53E-C404-41BE-A91A-B1C7ED4B8696}" type="presParOf" srcId="{5C49A818-AFE8-4325-A3CD-F9E5E9F2E2BA}" destId="{73616F1D-5A08-4913-9878-457EC00E3A51}" srcOrd="4" destOrd="0" presId="urn:microsoft.com/office/officeart/2009/layout/CircleArrowProcess"/>
    <dgm:cxn modelId="{57876DFB-A88B-4683-88B5-D397B8D1DC88}" type="presParOf" srcId="{73616F1D-5A08-4913-9878-457EC00E3A51}" destId="{34C3AE8A-57E3-44F7-9574-22F994B4A579}" srcOrd="0" destOrd="0" presId="urn:microsoft.com/office/officeart/2009/layout/CircleArrowProcess"/>
    <dgm:cxn modelId="{F6D18859-8AE9-4E25-8931-D16AC5CD572D}" type="presParOf" srcId="{5C49A818-AFE8-4325-A3CD-F9E5E9F2E2BA}" destId="{CA64FCC7-05F1-468E-8261-0F46D84F48A8}" srcOrd="5" destOrd="0" presId="urn:microsoft.com/office/officeart/2009/layout/CircleArrowProcess"/>
    <dgm:cxn modelId="{3666025B-BA1A-4E26-B9A3-74584668179B}" type="presParOf" srcId="{5C49A818-AFE8-4325-A3CD-F9E5E9F2E2BA}" destId="{70B12D78-4205-4A01-BBDF-72909739827B}" srcOrd="6" destOrd="0" presId="urn:microsoft.com/office/officeart/2009/layout/CircleArrowProcess"/>
    <dgm:cxn modelId="{688EFF26-5872-4B16-9F8A-2217134874D1}" type="presParOf" srcId="{70B12D78-4205-4A01-BBDF-72909739827B}" destId="{E2C0670A-0657-4B67-801D-F83D628DC783}" srcOrd="0" destOrd="0" presId="urn:microsoft.com/office/officeart/2009/layout/CircleArrowProcess"/>
    <dgm:cxn modelId="{C9C91326-EC91-4754-841C-2F0C24B64137}" type="presParOf" srcId="{5C49A818-AFE8-4325-A3CD-F9E5E9F2E2BA}" destId="{255C2524-4D2B-45F3-AA91-4DF7C08BE2A1}"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A8C26-F569-4988-AE7A-06042E334BD0}">
      <dsp:nvSpPr>
        <dsp:cNvPr id="0" name=""/>
        <dsp:cNvSpPr/>
      </dsp:nvSpPr>
      <dsp:spPr>
        <a:xfrm>
          <a:off x="2685336" y="0"/>
          <a:ext cx="1709254" cy="1709428"/>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51A92-7A7C-4370-98B6-D40F51F87B78}">
      <dsp:nvSpPr>
        <dsp:cNvPr id="0" name=""/>
        <dsp:cNvSpPr/>
      </dsp:nvSpPr>
      <dsp:spPr>
        <a:xfrm>
          <a:off x="3062712" y="618766"/>
          <a:ext cx="953860" cy="476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Obtener datos</a:t>
          </a:r>
        </a:p>
      </dsp:txBody>
      <dsp:txXfrm>
        <a:off x="3062712" y="618766"/>
        <a:ext cx="953860" cy="476881"/>
      </dsp:txXfrm>
    </dsp:sp>
    <dsp:sp modelId="{DF643F5C-32DA-486D-A848-4D74F1E85D46}">
      <dsp:nvSpPr>
        <dsp:cNvPr id="0" name=""/>
        <dsp:cNvSpPr/>
      </dsp:nvSpPr>
      <dsp:spPr>
        <a:xfrm>
          <a:off x="2210490" y="982320"/>
          <a:ext cx="1709254" cy="170942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9A1138-CE0F-4DB3-B56B-9059B73CB960}">
      <dsp:nvSpPr>
        <dsp:cNvPr id="0" name=""/>
        <dsp:cNvSpPr/>
      </dsp:nvSpPr>
      <dsp:spPr>
        <a:xfrm>
          <a:off x="2585942" y="1602900"/>
          <a:ext cx="953860" cy="476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Analizar</a:t>
          </a:r>
        </a:p>
      </dsp:txBody>
      <dsp:txXfrm>
        <a:off x="2585942" y="1602900"/>
        <a:ext cx="953860" cy="476881"/>
      </dsp:txXfrm>
    </dsp:sp>
    <dsp:sp modelId="{34C3AE8A-57E3-44F7-9574-22F994B4A579}">
      <dsp:nvSpPr>
        <dsp:cNvPr id="0" name=""/>
        <dsp:cNvSpPr/>
      </dsp:nvSpPr>
      <dsp:spPr>
        <a:xfrm>
          <a:off x="2685336" y="1968267"/>
          <a:ext cx="1709254" cy="1709428"/>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4FCC7-05F1-468E-8261-0F46D84F48A8}">
      <dsp:nvSpPr>
        <dsp:cNvPr id="0" name=""/>
        <dsp:cNvSpPr/>
      </dsp:nvSpPr>
      <dsp:spPr>
        <a:xfrm>
          <a:off x="3062712" y="2587034"/>
          <a:ext cx="953860" cy="476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Visualizar</a:t>
          </a:r>
        </a:p>
      </dsp:txBody>
      <dsp:txXfrm>
        <a:off x="3062712" y="2587034"/>
        <a:ext cx="953860" cy="476881"/>
      </dsp:txXfrm>
    </dsp:sp>
    <dsp:sp modelId="{E2C0670A-0657-4B67-801D-F83D628DC783}">
      <dsp:nvSpPr>
        <dsp:cNvPr id="0" name=""/>
        <dsp:cNvSpPr/>
      </dsp:nvSpPr>
      <dsp:spPr>
        <a:xfrm>
          <a:off x="2332327" y="3063915"/>
          <a:ext cx="1468464" cy="1469174"/>
        </a:xfrm>
        <a:prstGeom prst="blockArc">
          <a:avLst>
            <a:gd name="adj1" fmla="val 0"/>
            <a:gd name="adj2" fmla="val 189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5C2524-4D2B-45F3-AA91-4DF7C08BE2A1}">
      <dsp:nvSpPr>
        <dsp:cNvPr id="0" name=""/>
        <dsp:cNvSpPr/>
      </dsp:nvSpPr>
      <dsp:spPr>
        <a:xfrm>
          <a:off x="2585942" y="3571168"/>
          <a:ext cx="953860" cy="476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Publicar</a:t>
          </a:r>
        </a:p>
      </dsp:txBody>
      <dsp:txXfrm>
        <a:off x="2585942" y="3571168"/>
        <a:ext cx="953860" cy="47688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SzPct val="127272"/>
              <a:buChar char="●"/>
              <a:defRPr sz="1100" b="0" i="0" u="none" strike="noStrike" cap="none">
                <a:solidFill>
                  <a:schemeClr val="dk1"/>
                </a:solidFill>
                <a:latin typeface="Arial"/>
                <a:ea typeface="Arial"/>
                <a:cs typeface="Arial"/>
                <a:sym typeface="Arial"/>
              </a:defRPr>
            </a:lvl1pPr>
            <a:lvl2pPr marL="457200" marR="0" lvl="1" indent="0" algn="l" rtl="0">
              <a:spcBef>
                <a:spcPts val="0"/>
              </a:spcBef>
              <a:buSzPct val="127272"/>
              <a:buChar char="○"/>
              <a:defRPr sz="1100" b="0" i="0" u="none" strike="noStrike" cap="none">
                <a:solidFill>
                  <a:schemeClr val="dk1"/>
                </a:solidFill>
                <a:latin typeface="Arial"/>
                <a:ea typeface="Arial"/>
                <a:cs typeface="Arial"/>
                <a:sym typeface="Arial"/>
              </a:defRPr>
            </a:lvl2pPr>
            <a:lvl3pPr marL="914400" marR="0" lvl="2" indent="0" algn="l" rtl="0">
              <a:spcBef>
                <a:spcPts val="0"/>
              </a:spcBef>
              <a:buSzPct val="127272"/>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SzPct val="127272"/>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SzPct val="127272"/>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SzPct val="127272"/>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SzPct val="127272"/>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SzPct val="127272"/>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SzPct val="127272"/>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98697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5076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41850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45112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70679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52391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4052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33454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33835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32273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11926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1759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79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3195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06108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98708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2978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2" name="Shape 52"/>
          <p:cNvSpPr txBox="1">
            <a:spLocks noGrp="1"/>
          </p:cNvSpPr>
          <p:nvPr>
            <p:ph type="body" idx="1"/>
          </p:nvPr>
        </p:nvSpPr>
        <p:spPr>
          <a:xfrm rot="5400000">
            <a:off x="2396331" y="57944"/>
            <a:ext cx="4351338" cy="7886700"/>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56"/>
        <p:cNvGrpSpPr/>
        <p:nvPr/>
      </p:nvGrpSpPr>
      <p:grpSpPr>
        <a:xfrm>
          <a:off x="0" y="0"/>
          <a:ext cx="0" cy="0"/>
          <a:chOff x="0" y="0"/>
          <a:chExt cx="0" cy="0"/>
        </a:xfrm>
      </p:grpSpPr>
      <p:sp>
        <p:nvSpPr>
          <p:cNvPr id="57" name="Shape 57"/>
          <p:cNvSpPr txBox="1">
            <a:spLocks noGrp="1"/>
          </p:cNvSpPr>
          <p:nvPr>
            <p:ph type="title"/>
          </p:nvPr>
        </p:nvSpPr>
        <p:spPr>
          <a:xfrm rot="5400000">
            <a:off x="4623593" y="2285206"/>
            <a:ext cx="5811838" cy="1971675"/>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8" name="Shape 58"/>
          <p:cNvSpPr txBox="1">
            <a:spLocks noGrp="1"/>
          </p:cNvSpPr>
          <p:nvPr>
            <p:ph type="body" idx="1"/>
          </p:nvPr>
        </p:nvSpPr>
        <p:spPr>
          <a:xfrm rot="5400000">
            <a:off x="623093" y="370681"/>
            <a:ext cx="5811838" cy="5800725"/>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3" name="Shape 13"/>
          <p:cNvSpPr txBox="1">
            <a:spLocks noGrp="1"/>
          </p:cNvSpPr>
          <p:nvPr>
            <p:ph type="body" idx="1"/>
          </p:nvPr>
        </p:nvSpPr>
        <p:spPr>
          <a:xfrm>
            <a:off x="628650" y="1825625"/>
            <a:ext cx="3886200" cy="435133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4629150" y="1825625"/>
            <a:ext cx="3886200" cy="435133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629841"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0" name="Shape 20"/>
          <p:cNvSpPr txBox="1">
            <a:spLocks noGrp="1"/>
          </p:cNvSpPr>
          <p:nvPr>
            <p:ph type="body" idx="1"/>
          </p:nvPr>
        </p:nvSpPr>
        <p:spPr>
          <a:xfrm>
            <a:off x="629842" y="1681163"/>
            <a:ext cx="3868340" cy="823912"/>
          </a:xfrm>
          <a:prstGeom prst="rect">
            <a:avLst/>
          </a:prstGeom>
          <a:noFill/>
          <a:ln>
            <a:noFill/>
          </a:ln>
        </p:spPr>
        <p:txBody>
          <a:bodyPr wrap="square" lIns="91425" tIns="91425" rIns="91425" bIns="91425" anchor="b" anchorCtr="0"/>
          <a:lstStyle>
            <a:lvl1pPr marL="0" marR="0" lvl="0" indent="0" algn="l" rtl="0">
              <a:lnSpc>
                <a:spcPct val="90000"/>
              </a:lnSpc>
              <a:spcBef>
                <a:spcPts val="750"/>
              </a:spcBef>
              <a:buClr>
                <a:schemeClr val="dk1"/>
              </a:buClr>
              <a:buSzPct val="77777"/>
              <a:buFont typeface="Arial"/>
              <a:buChar char="●"/>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93333"/>
              <a:buFont typeface="Arial"/>
              <a:buChar char="○"/>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03703"/>
              <a:buFont typeface="Arial"/>
              <a:buChar char="■"/>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629842" y="2505075"/>
            <a:ext cx="3868340" cy="368458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3"/>
          </p:nvPr>
        </p:nvSpPr>
        <p:spPr>
          <a:xfrm>
            <a:off x="4629150" y="1681163"/>
            <a:ext cx="3887391" cy="823912"/>
          </a:xfrm>
          <a:prstGeom prst="rect">
            <a:avLst/>
          </a:prstGeom>
          <a:noFill/>
          <a:ln>
            <a:noFill/>
          </a:ln>
        </p:spPr>
        <p:txBody>
          <a:bodyPr wrap="square" lIns="91425" tIns="91425" rIns="91425" bIns="91425" anchor="b" anchorCtr="0"/>
          <a:lstStyle>
            <a:lvl1pPr marL="0" marR="0" lvl="0" indent="0" algn="l" rtl="0">
              <a:lnSpc>
                <a:spcPct val="90000"/>
              </a:lnSpc>
              <a:spcBef>
                <a:spcPts val="750"/>
              </a:spcBef>
              <a:buClr>
                <a:schemeClr val="dk1"/>
              </a:buClr>
              <a:buSzPct val="77777"/>
              <a:buFont typeface="Arial"/>
              <a:buChar char="●"/>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93333"/>
              <a:buFont typeface="Arial"/>
              <a:buChar char="○"/>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03703"/>
              <a:buFont typeface="Arial"/>
              <a:buChar char="■"/>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4"/>
          </p:nvPr>
        </p:nvSpPr>
        <p:spPr>
          <a:xfrm>
            <a:off x="4629150" y="2505075"/>
            <a:ext cx="3887391" cy="368458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9" name="Shape 2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32"/>
        <p:cNvGrpSpPr/>
        <p:nvPr/>
      </p:nvGrpSpPr>
      <p:grpSpPr>
        <a:xfrm>
          <a:off x="0" y="0"/>
          <a:ext cx="0" cy="0"/>
          <a:chOff x="0" y="0"/>
          <a:chExt cx="0" cy="0"/>
        </a:xfrm>
      </p:grpSpPr>
      <p:sp>
        <p:nvSpPr>
          <p:cNvPr id="33" name="Shape 3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58333"/>
              <a:buFont typeface="Calibri"/>
              <a:buNone/>
              <a:defRPr sz="2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38" name="Shape 38"/>
          <p:cNvSpPr txBox="1">
            <a:spLocks noGrp="1"/>
          </p:cNvSpPr>
          <p:nvPr>
            <p:ph type="body" idx="1"/>
          </p:nvPr>
        </p:nvSpPr>
        <p:spPr>
          <a:xfrm>
            <a:off x="3887391" y="987426"/>
            <a:ext cx="4629150" cy="4873625"/>
          </a:xfrm>
          <a:prstGeom prst="rect">
            <a:avLst/>
          </a:prstGeom>
          <a:noFill/>
          <a:ln>
            <a:noFill/>
          </a:ln>
        </p:spPr>
        <p:txBody>
          <a:bodyPr wrap="square" lIns="91425" tIns="91425" rIns="91425" bIns="91425" anchor="t" anchorCtr="0"/>
          <a:lstStyle>
            <a:lvl1pPr marL="171450" marR="0" lvl="0" indent="-19050" algn="l" rtl="0">
              <a:lnSpc>
                <a:spcPct val="90000"/>
              </a:lnSpc>
              <a:spcBef>
                <a:spcPts val="75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14350" marR="0" lvl="1" indent="-38100" algn="l" rtl="0">
              <a:lnSpc>
                <a:spcPct val="90000"/>
              </a:lnSpc>
              <a:spcBef>
                <a:spcPts val="375"/>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57250" marR="0" lvl="2"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0150" marR="0" lvl="3"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3050" marR="0" lvl="4"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85950" marR="0" lvl="5"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28850" marR="0" lvl="6"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1750" marR="0" lvl="7"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14650" marR="0" lvl="8"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116666"/>
              <a:buFont typeface="Arial"/>
              <a:buChar char="●"/>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133333"/>
              <a:buFont typeface="Arial"/>
              <a:buChar char="○"/>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55555"/>
              <a:buFont typeface="Arial"/>
              <a:buChar char="■"/>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58333"/>
              <a:buFont typeface="Calibri"/>
              <a:buNone/>
              <a:defRPr sz="2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45" name="Shape 45"/>
          <p:cNvSpPr>
            <a:spLocks noGrp="1"/>
          </p:cNvSpPr>
          <p:nvPr>
            <p:ph type="pic" idx="2"/>
          </p:nvPr>
        </p:nvSpPr>
        <p:spPr>
          <a:xfrm>
            <a:off x="3887391" y="987426"/>
            <a:ext cx="4629150" cy="4873625"/>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583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66666"/>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77777"/>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116666"/>
              <a:buFont typeface="Arial"/>
              <a:buChar char="●"/>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133333"/>
              <a:buFont typeface="Arial"/>
              <a:buChar char="○"/>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55555"/>
              <a:buFont typeface="Arial"/>
              <a:buChar char="■"/>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a:blip r:embed="rId13">
            <a:alphaModFix/>
          </a:blip>
          <a:stretch>
            <a:fillRect/>
          </a:stretch>
        </p:blipFill>
        <p:spPr>
          <a:xfrm>
            <a:off x="0" y="6286500"/>
            <a:ext cx="9144000" cy="571500"/>
          </a:xfrm>
          <a:prstGeom prst="rect">
            <a:avLst/>
          </a:prstGeom>
          <a:noFill/>
          <a:ln>
            <a:noFill/>
          </a:ln>
        </p:spPr>
      </p:pic>
      <p:sp>
        <p:nvSpPr>
          <p:cNvPr id="7" name="Shape 7"/>
          <p:cNvSpPr txBox="1"/>
          <p:nvPr/>
        </p:nvSpPr>
        <p:spPr>
          <a:xfrm>
            <a:off x="21525" y="6308925"/>
            <a:ext cx="6761100" cy="571500"/>
          </a:xfrm>
          <a:prstGeom prst="rect">
            <a:avLst/>
          </a:prstGeom>
          <a:noFill/>
          <a:ln>
            <a:noFill/>
          </a:ln>
        </p:spPr>
        <p:txBody>
          <a:bodyPr wrap="square" lIns="91425" tIns="91425" rIns="91425" bIns="91425" anchor="ctr" anchorCtr="0">
            <a:noAutofit/>
          </a:bodyPr>
          <a:lstStyle/>
          <a:p>
            <a:pPr lvl="0">
              <a:spcBef>
                <a:spcPts val="0"/>
              </a:spcBef>
              <a:buNone/>
            </a:pPr>
            <a:r>
              <a:rPr lang="es-ES" sz="1800" b="1" dirty="0">
                <a:solidFill>
                  <a:srgbClr val="FFFFFF"/>
                </a:solidFill>
                <a:latin typeface="Trebuchet MS"/>
                <a:ea typeface="Trebuchet MS"/>
                <a:cs typeface="Trebuchet MS"/>
                <a:sym typeface="Trebuchet MS"/>
              </a:rPr>
              <a:t>Herramientas BI en Excel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65"/>
        <p:cNvGrpSpPr/>
        <p:nvPr/>
      </p:nvGrpSpPr>
      <p:grpSpPr>
        <a:xfrm>
          <a:off x="0" y="0"/>
          <a:ext cx="0" cy="0"/>
          <a:chOff x="0" y="0"/>
          <a:chExt cx="0" cy="0"/>
        </a:xfrm>
      </p:grpSpPr>
      <p:sp>
        <p:nvSpPr>
          <p:cNvPr id="66" name="Shape 66"/>
          <p:cNvSpPr txBox="1"/>
          <p:nvPr/>
        </p:nvSpPr>
        <p:spPr>
          <a:xfrm>
            <a:off x="0" y="14663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dirty="0">
                <a:solidFill>
                  <a:schemeClr val="lt1"/>
                </a:solidFill>
                <a:latin typeface="Trebuchet MS"/>
                <a:ea typeface="Trebuchet MS"/>
                <a:cs typeface="Trebuchet MS"/>
                <a:sym typeface="Trebuchet MS"/>
              </a:rPr>
              <a:t>Herramientas BI en Excel</a:t>
            </a:r>
          </a:p>
        </p:txBody>
      </p:sp>
      <p:sp>
        <p:nvSpPr>
          <p:cNvPr id="67" name="Shape 67"/>
          <p:cNvSpPr txBox="1"/>
          <p:nvPr/>
        </p:nvSpPr>
        <p:spPr>
          <a:xfrm>
            <a:off x="0" y="4257002"/>
            <a:ext cx="9144000" cy="4617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2400" b="1" i="0" u="none" strike="noStrike" cap="none" dirty="0">
                <a:solidFill>
                  <a:schemeClr val="lt1"/>
                </a:solidFill>
                <a:latin typeface="Trebuchet MS"/>
                <a:ea typeface="Trebuchet MS"/>
                <a:cs typeface="Trebuchet MS"/>
                <a:sym typeface="Trebuchet MS"/>
              </a:rPr>
              <a:t>Clase </a:t>
            </a:r>
            <a:r>
              <a:rPr lang="es-ES" sz="2400" b="1" dirty="0">
                <a:solidFill>
                  <a:schemeClr val="lt1"/>
                </a:solidFill>
                <a:latin typeface="Trebuchet MS"/>
                <a:ea typeface="Trebuchet MS"/>
                <a:cs typeface="Trebuchet MS"/>
                <a:sym typeface="Trebuchet MS"/>
              </a:rPr>
              <a:t>1</a:t>
            </a:r>
            <a:endParaRPr lang="es-ES" sz="2400" b="1" i="0" u="none" strike="noStrike" cap="none" dirty="0">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954107"/>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Descripción de las herramientas</a:t>
            </a:r>
          </a:p>
          <a:p>
            <a:r>
              <a:rPr lang="es-AR" sz="2400" b="1" i="1" dirty="0">
                <a:solidFill>
                  <a:srgbClr val="5184B9"/>
                </a:solidFill>
                <a:latin typeface="Trebuchet MS" panose="020B0603020202020204" pitchFamily="34" charset="0"/>
              </a:rPr>
              <a:t>Mapas 3D (</a:t>
            </a:r>
            <a:r>
              <a:rPr lang="es-AR" sz="2400" b="1" i="1" dirty="0" err="1">
                <a:solidFill>
                  <a:srgbClr val="5184B9"/>
                </a:solidFill>
                <a:latin typeface="Trebuchet MS" panose="020B0603020202020204" pitchFamily="34" charset="0"/>
              </a:rPr>
              <a:t>PowerMap</a:t>
            </a:r>
            <a:r>
              <a:rPr lang="es-AR" sz="2400" b="1" i="1" dirty="0">
                <a:solidFill>
                  <a:srgbClr val="5184B9"/>
                </a:solidFill>
                <a:latin typeface="Trebuchet MS" panose="020B0603020202020204" pitchFamily="34" charset="0"/>
              </a:rPr>
              <a:t>)</a:t>
            </a:r>
          </a:p>
        </p:txBody>
      </p:sp>
      <p:pic>
        <p:nvPicPr>
          <p:cNvPr id="2" name="Imagen 1">
            <a:extLst>
              <a:ext uri="{FF2B5EF4-FFF2-40B4-BE49-F238E27FC236}">
                <a16:creationId xmlns:a16="http://schemas.microsoft.com/office/drawing/2014/main" id="{A7FB546A-A0DA-45CD-B6B7-1481E8A1F035}"/>
              </a:ext>
            </a:extLst>
          </p:cNvPr>
          <p:cNvPicPr>
            <a:picLocks noChangeAspect="1"/>
          </p:cNvPicPr>
          <p:nvPr/>
        </p:nvPicPr>
        <p:blipFill>
          <a:blip r:embed="rId3"/>
          <a:stretch>
            <a:fillRect/>
          </a:stretch>
        </p:blipFill>
        <p:spPr>
          <a:xfrm>
            <a:off x="817124" y="1849051"/>
            <a:ext cx="7480570" cy="4207821"/>
          </a:xfrm>
          <a:prstGeom prst="rect">
            <a:avLst/>
          </a:prstGeom>
        </p:spPr>
      </p:pic>
    </p:spTree>
    <p:extLst>
      <p:ext uri="{BB962C8B-B14F-4D97-AF65-F5344CB8AC3E}">
        <p14:creationId xmlns:p14="http://schemas.microsoft.com/office/powerpoint/2010/main" val="426798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954107"/>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Descripción de las herramientas</a:t>
            </a:r>
          </a:p>
          <a:p>
            <a:r>
              <a:rPr lang="es-AR" sz="2400" b="1" i="1" dirty="0" err="1">
                <a:solidFill>
                  <a:srgbClr val="5184B9"/>
                </a:solidFill>
                <a:latin typeface="Trebuchet MS" panose="020B0603020202020204" pitchFamily="34" charset="0"/>
              </a:rPr>
              <a:t>Power</a:t>
            </a:r>
            <a:r>
              <a:rPr lang="es-AR" sz="2400" b="1" i="1" dirty="0">
                <a:solidFill>
                  <a:srgbClr val="5184B9"/>
                </a:solidFill>
                <a:latin typeface="Trebuchet MS" panose="020B0603020202020204" pitchFamily="34" charset="0"/>
              </a:rPr>
              <a:t> BI Desktop</a:t>
            </a:r>
          </a:p>
        </p:txBody>
      </p:sp>
      <p:pic>
        <p:nvPicPr>
          <p:cNvPr id="5" name="Imagen 4">
            <a:extLst>
              <a:ext uri="{FF2B5EF4-FFF2-40B4-BE49-F238E27FC236}">
                <a16:creationId xmlns:a16="http://schemas.microsoft.com/office/drawing/2014/main" id="{8EE4D42A-939D-4D5E-9224-07A66DAB0FC2}"/>
              </a:ext>
            </a:extLst>
          </p:cNvPr>
          <p:cNvPicPr>
            <a:picLocks noChangeAspect="1"/>
          </p:cNvPicPr>
          <p:nvPr/>
        </p:nvPicPr>
        <p:blipFill>
          <a:blip r:embed="rId3"/>
          <a:stretch>
            <a:fillRect/>
          </a:stretch>
        </p:blipFill>
        <p:spPr>
          <a:xfrm>
            <a:off x="898619" y="1872985"/>
            <a:ext cx="7521860" cy="4231482"/>
          </a:xfrm>
          <a:prstGeom prst="rect">
            <a:avLst/>
          </a:prstGeom>
        </p:spPr>
      </p:pic>
    </p:spTree>
    <p:extLst>
      <p:ext uri="{BB962C8B-B14F-4D97-AF65-F5344CB8AC3E}">
        <p14:creationId xmlns:p14="http://schemas.microsoft.com/office/powerpoint/2010/main" val="118333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954107"/>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Descripción de las herramientas</a:t>
            </a:r>
          </a:p>
          <a:p>
            <a:r>
              <a:rPr lang="es-AR" sz="2400" b="1" i="1" dirty="0">
                <a:solidFill>
                  <a:srgbClr val="5184B9"/>
                </a:solidFill>
                <a:latin typeface="Trebuchet MS" panose="020B0603020202020204" pitchFamily="34" charset="0"/>
              </a:rPr>
              <a:t>Servicio </a:t>
            </a:r>
            <a:r>
              <a:rPr lang="es-AR" sz="2400" b="1" i="1" dirty="0" err="1">
                <a:solidFill>
                  <a:srgbClr val="5184B9"/>
                </a:solidFill>
                <a:latin typeface="Trebuchet MS" panose="020B0603020202020204" pitchFamily="34" charset="0"/>
              </a:rPr>
              <a:t>Power</a:t>
            </a:r>
            <a:r>
              <a:rPr lang="es-AR" sz="2400" b="1" i="1" dirty="0">
                <a:solidFill>
                  <a:srgbClr val="5184B9"/>
                </a:solidFill>
                <a:latin typeface="Trebuchet MS" panose="020B0603020202020204" pitchFamily="34" charset="0"/>
              </a:rPr>
              <a:t> BI</a:t>
            </a:r>
          </a:p>
        </p:txBody>
      </p:sp>
      <p:pic>
        <p:nvPicPr>
          <p:cNvPr id="4" name="Imagen 3">
            <a:extLst>
              <a:ext uri="{FF2B5EF4-FFF2-40B4-BE49-F238E27FC236}">
                <a16:creationId xmlns:a16="http://schemas.microsoft.com/office/drawing/2014/main" id="{9B13ECA7-434E-4C4D-804E-29EC74DD6D24}"/>
              </a:ext>
            </a:extLst>
          </p:cNvPr>
          <p:cNvPicPr>
            <a:picLocks noChangeAspect="1"/>
          </p:cNvPicPr>
          <p:nvPr/>
        </p:nvPicPr>
        <p:blipFill>
          <a:blip r:embed="rId3"/>
          <a:stretch>
            <a:fillRect/>
          </a:stretch>
        </p:blipFill>
        <p:spPr>
          <a:xfrm>
            <a:off x="935796" y="1849051"/>
            <a:ext cx="7447505" cy="4084821"/>
          </a:xfrm>
          <a:prstGeom prst="rect">
            <a:avLst/>
          </a:prstGeom>
        </p:spPr>
      </p:pic>
    </p:spTree>
    <p:extLst>
      <p:ext uri="{BB962C8B-B14F-4D97-AF65-F5344CB8AC3E}">
        <p14:creationId xmlns:p14="http://schemas.microsoft.com/office/powerpoint/2010/main" val="295453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Por que usar herramientas BI ?</a:t>
            </a:r>
          </a:p>
        </p:txBody>
      </p:sp>
      <p:sp>
        <p:nvSpPr>
          <p:cNvPr id="2" name="Rectangle 1">
            <a:extLst>
              <a:ext uri="{FF2B5EF4-FFF2-40B4-BE49-F238E27FC236}">
                <a16:creationId xmlns:a16="http://schemas.microsoft.com/office/drawing/2014/main" id="{842D36A0-99F5-4ACB-926A-65A8068D8399}"/>
              </a:ext>
            </a:extLst>
          </p:cNvPr>
          <p:cNvSpPr>
            <a:spLocks noChangeArrowheads="1"/>
          </p:cNvSpPr>
          <p:nvPr/>
        </p:nvSpPr>
        <p:spPr bwMode="auto">
          <a:xfrm>
            <a:off x="282102" y="2192444"/>
            <a:ext cx="8285428"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800" b="0" i="0" u="none" strike="noStrike" cap="none" normalizeH="0" baseline="0" dirty="0">
                <a:ln>
                  <a:noFill/>
                </a:ln>
                <a:solidFill>
                  <a:srgbClr val="212121"/>
                </a:solidFill>
                <a:effectLst/>
                <a:latin typeface="Trebuchet MS" panose="020B0603020202020204" pitchFamily="34" charset="0"/>
              </a:rPr>
              <a:t>Ayudan a producir informes precisos extrayendo datos directamente de la fuente, eliminando la lenta tarea de consolidar datos manualmente.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rgbClr val="21212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800" b="0" i="0" u="none" strike="noStrike" cap="none" normalizeH="0" baseline="0" dirty="0">
                <a:ln>
                  <a:noFill/>
                </a:ln>
                <a:solidFill>
                  <a:srgbClr val="212121"/>
                </a:solidFill>
                <a:effectLst/>
                <a:latin typeface="Trebuchet MS" panose="020B0603020202020204" pitchFamily="34" charset="0"/>
              </a:rPr>
              <a:t>Proporcionan informes en tiempo real bajo demanda desde cualquier ubicación. Esto ayuda a reducir errores al proporcionar datos precisos para tomar mejores decisiones y pronosticar para el futuro.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rgbClr val="21212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800" b="0" i="0" u="none" strike="noStrike" cap="none" normalizeH="0" baseline="0" dirty="0">
                <a:ln>
                  <a:noFill/>
                </a:ln>
                <a:solidFill>
                  <a:srgbClr val="212121"/>
                </a:solidFill>
                <a:effectLst/>
                <a:latin typeface="Trebuchet MS" panose="020B0603020202020204" pitchFamily="34" charset="0"/>
              </a:rPr>
              <a:t>Brindan seguridad mediante el uso de infraestructuras manteniendo la privacidad de los datos.</a:t>
            </a:r>
            <a:r>
              <a:rPr kumimoji="0" lang="es-ES" altLang="es-AR" sz="900" b="0" i="0" u="none" strike="noStrike" cap="none" normalizeH="0" baseline="0" dirty="0">
                <a:ln>
                  <a:noFill/>
                </a:ln>
                <a:solidFill>
                  <a:schemeClr val="tx1"/>
                </a:solidFill>
                <a:effectLst/>
                <a:latin typeface="Trebuchet MS" panose="020B0603020202020204" pitchFamily="34" charset="0"/>
              </a:rPr>
              <a:t> </a:t>
            </a:r>
            <a:endParaRPr kumimoji="0" lang="es-ES" altLang="es-AR" sz="2800" b="0" i="0" u="none" strike="noStrike" cap="none" normalizeH="0" baseline="0" dirty="0">
              <a:ln>
                <a:noFill/>
              </a:ln>
              <a:solidFill>
                <a:schemeClr val="tx1"/>
              </a:solidFill>
              <a:effectLst/>
              <a:latin typeface="Trebuchet MS" panose="020B0603020202020204" pitchFamily="34" charset="0"/>
            </a:endParaRPr>
          </a:p>
        </p:txBody>
      </p:sp>
    </p:spTree>
    <p:extLst>
      <p:ext uri="{BB962C8B-B14F-4D97-AF65-F5344CB8AC3E}">
        <p14:creationId xmlns:p14="http://schemas.microsoft.com/office/powerpoint/2010/main" val="31611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Excel vs </a:t>
            </a:r>
            <a:r>
              <a:rPr lang="es-AR" sz="3200" b="1" dirty="0" err="1">
                <a:latin typeface="Trebuchet MS" panose="020B0603020202020204" pitchFamily="34" charset="0"/>
              </a:rPr>
              <a:t>PowerPivot</a:t>
            </a:r>
            <a:endParaRPr lang="es-AR" sz="3200" b="1" dirty="0">
              <a:latin typeface="Trebuchet MS" panose="020B0603020202020204" pitchFamily="34" charset="0"/>
            </a:endParaRPr>
          </a:p>
        </p:txBody>
      </p:sp>
      <p:sp>
        <p:nvSpPr>
          <p:cNvPr id="2" name="Rectangle 1">
            <a:extLst>
              <a:ext uri="{FF2B5EF4-FFF2-40B4-BE49-F238E27FC236}">
                <a16:creationId xmlns:a16="http://schemas.microsoft.com/office/drawing/2014/main" id="{D2D17D54-8592-4F5E-B48C-DA61406427E3}"/>
              </a:ext>
            </a:extLst>
          </p:cNvPr>
          <p:cNvSpPr>
            <a:spLocks noChangeArrowheads="1"/>
          </p:cNvSpPr>
          <p:nvPr/>
        </p:nvSpPr>
        <p:spPr bwMode="auto">
          <a:xfrm>
            <a:off x="603114" y="2340942"/>
            <a:ext cx="7830766"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800" b="0" i="0" u="none" strike="noStrike" cap="none" normalizeH="0" baseline="0" dirty="0">
                <a:ln>
                  <a:noFill/>
                </a:ln>
                <a:solidFill>
                  <a:srgbClr val="212121"/>
                </a:solidFill>
                <a:effectLst/>
                <a:latin typeface="Trebuchet MS" panose="020B0603020202020204" pitchFamily="34" charset="0"/>
              </a:rPr>
              <a:t>El beneficio de usar listas de datos en Excel es la simplicidad. Pero hay dos problemas: tamaño y rendimiento</a:t>
            </a:r>
            <a:r>
              <a:rPr lang="es-ES" altLang="es-AR" sz="1800" dirty="0">
                <a:solidFill>
                  <a:schemeClr val="tx1"/>
                </a:solidFill>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Trebuchet MS" panose="020B0603020202020204" pitchFamily="34" charset="0"/>
            </a:endParaRPr>
          </a:p>
          <a:p>
            <a:pPr eaLnBrk="0" fontAlgn="base" hangingPunct="0">
              <a:spcBef>
                <a:spcPct val="0"/>
              </a:spcBef>
              <a:spcAft>
                <a:spcPct val="0"/>
              </a:spcAft>
            </a:pPr>
            <a:r>
              <a:rPr lang="es-ES" altLang="es-AR" sz="1800" dirty="0" err="1">
                <a:solidFill>
                  <a:srgbClr val="212121"/>
                </a:solidFill>
                <a:latin typeface="Trebuchet MS" panose="020B0603020202020204" pitchFamily="34" charset="0"/>
              </a:rPr>
              <a:t>PowerPivot</a:t>
            </a:r>
            <a:r>
              <a:rPr lang="es-ES" altLang="es-AR" sz="1800" dirty="0">
                <a:solidFill>
                  <a:srgbClr val="212121"/>
                </a:solidFill>
                <a:latin typeface="Trebuchet MS" panose="020B0603020202020204" pitchFamily="34" charset="0"/>
              </a:rPr>
              <a:t> tiene increíbles ventajas cuando se trata de trabajar con grandes cantidades de datos, ya que puede manejar millones de filas de datos. Además, es posible importar, fusionar y preparar datos de múltiples orígenes a la vez, formando un modelo sobre el que se podrán diseñar tablas dinámicas, gráficos o visualizaciones. Estos modelos de datos se trabajan en memoria, por lo que ofrecen un muy alto rendimiento.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AR" sz="1800" dirty="0">
              <a:solidFill>
                <a:schemeClr val="tx1"/>
              </a:solidFill>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Trebuchet MS" panose="020B0603020202020204" pitchFamily="34" charset="0"/>
            </a:endParaRPr>
          </a:p>
        </p:txBody>
      </p:sp>
      <p:sp>
        <p:nvSpPr>
          <p:cNvPr id="5" name="Rectangle 2">
            <a:extLst>
              <a:ext uri="{FF2B5EF4-FFF2-40B4-BE49-F238E27FC236}">
                <a16:creationId xmlns:a16="http://schemas.microsoft.com/office/drawing/2014/main" id="{4435429F-9B3F-46B7-89FD-422CA9461C9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306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Ejemplos de Uso</a:t>
            </a:r>
          </a:p>
        </p:txBody>
      </p:sp>
      <p:sp>
        <p:nvSpPr>
          <p:cNvPr id="2" name="Rectangle 1">
            <a:extLst>
              <a:ext uri="{FF2B5EF4-FFF2-40B4-BE49-F238E27FC236}">
                <a16:creationId xmlns:a16="http://schemas.microsoft.com/office/drawing/2014/main" id="{7C0C03FE-AAA7-4791-A275-5582DD59FCD1}"/>
              </a:ext>
            </a:extLst>
          </p:cNvPr>
          <p:cNvSpPr>
            <a:spLocks noChangeArrowheads="1"/>
          </p:cNvSpPr>
          <p:nvPr/>
        </p:nvSpPr>
        <p:spPr bwMode="auto">
          <a:xfrm>
            <a:off x="642025" y="1666422"/>
            <a:ext cx="7828228"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600" b="0" i="0" u="none" strike="noStrike" cap="none" normalizeH="0" baseline="0" dirty="0">
                <a:ln>
                  <a:noFill/>
                </a:ln>
                <a:solidFill>
                  <a:srgbClr val="212121"/>
                </a:solidFill>
                <a:effectLst/>
                <a:latin typeface="Trebuchet MS" panose="020B0603020202020204" pitchFamily="34" charset="0"/>
              </a:rPr>
              <a:t>Una organización deportiva usa herramientas BI para reemplazar un archivo Excel de presupuestos que anteriormente tenía enlaces a más de 50 hojas de cálculo que diferentes unidades de negocios producían para sus presupuestos individuales</a:t>
            </a:r>
            <a:r>
              <a:rPr lang="es-ES" altLang="es-AR" sz="1600" dirty="0">
                <a:solidFill>
                  <a:schemeClr val="tx1"/>
                </a:solidFill>
                <a:latin typeface="Trebuchet MS" panose="020B0603020202020204" pitchFamily="34" charset="0"/>
              </a:rPr>
              <a:t>. Combinaron los datos en una gran tabla, filtrando información innecesaria para luego hacer el análisis de datos.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600" b="0" i="0" u="none" strike="noStrike" cap="none" normalizeH="0" baseline="0" dirty="0">
              <a:ln>
                <a:noFill/>
              </a:ln>
              <a:solidFill>
                <a:schemeClr val="tx1"/>
              </a:solidFill>
              <a:effectLst/>
              <a:latin typeface="Trebuchet MS" panose="020B0603020202020204" pitchFamily="34" charset="0"/>
            </a:endParaRPr>
          </a:p>
          <a:p>
            <a:pPr eaLnBrk="0" fontAlgn="base" hangingPunct="0">
              <a:spcBef>
                <a:spcPct val="0"/>
              </a:spcBef>
              <a:spcAft>
                <a:spcPct val="0"/>
              </a:spcAft>
            </a:pPr>
            <a:r>
              <a:rPr lang="es-ES" altLang="es-AR" sz="1600" dirty="0">
                <a:solidFill>
                  <a:srgbClr val="212121"/>
                </a:solidFill>
                <a:latin typeface="Trebuchet MS" panose="020B0603020202020204" pitchFamily="34" charset="0"/>
              </a:rPr>
              <a:t>Una cadena hotelera está utilizando herramientas BI para vincular datos de reservas con tasas de desocupación e información de precios de la competencia; todo almacenado en diferentes sistemas que se refrescan de forma diaria.</a:t>
            </a:r>
          </a:p>
          <a:p>
            <a:pPr eaLnBrk="0" fontAlgn="base" hangingPunct="0">
              <a:spcBef>
                <a:spcPct val="0"/>
              </a:spcBef>
              <a:spcAft>
                <a:spcPct val="0"/>
              </a:spcAft>
            </a:pPr>
            <a:endParaRPr lang="es-ES" altLang="es-AR" sz="1600" dirty="0">
              <a:solidFill>
                <a:srgbClr val="212121"/>
              </a:solidFill>
              <a:latin typeface="Trebuchet MS" panose="020B0603020202020204" pitchFamily="34" charset="0"/>
            </a:endParaRPr>
          </a:p>
          <a:p>
            <a:pPr eaLnBrk="0" fontAlgn="base" hangingPunct="0">
              <a:spcBef>
                <a:spcPct val="0"/>
              </a:spcBef>
              <a:spcAft>
                <a:spcPct val="0"/>
              </a:spcAft>
            </a:pPr>
            <a:r>
              <a:rPr lang="es-ES" altLang="es-AR" sz="1600" dirty="0">
                <a:solidFill>
                  <a:srgbClr val="212121"/>
                </a:solidFill>
                <a:latin typeface="Trebuchet MS" panose="020B0603020202020204" pitchFamily="34" charset="0"/>
              </a:rPr>
              <a:t>Un banco ejecuta procesos SQL para analizar datos y generar informes diarios y mensuales. Cada nueva consulta, tardaba días en resolverse, ya que el equipo de sistemas, debía codificar el pedido. Actualmente, usan herramientas BI de Excel (autoservicio), para resolver las consultas de forma rápida.</a:t>
            </a:r>
          </a:p>
          <a:p>
            <a:pPr eaLnBrk="0" fontAlgn="base" hangingPunct="0">
              <a:spcBef>
                <a:spcPct val="0"/>
              </a:spcBef>
              <a:spcAft>
                <a:spcPct val="0"/>
              </a:spcAft>
            </a:pPr>
            <a:endParaRPr lang="es-ES" altLang="es-AR"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6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600" b="0" i="0" u="none" strike="noStrike" cap="none" normalizeH="0" baseline="0" dirty="0">
              <a:ln>
                <a:noFill/>
              </a:ln>
              <a:solidFill>
                <a:schemeClr val="tx1"/>
              </a:solidFill>
              <a:effectLst/>
              <a:latin typeface="Trebuchet MS" panose="020B0603020202020204" pitchFamily="34" charset="0"/>
            </a:endParaRPr>
          </a:p>
        </p:txBody>
      </p:sp>
    </p:spTree>
    <p:extLst>
      <p:ext uri="{BB962C8B-B14F-4D97-AF65-F5344CB8AC3E}">
        <p14:creationId xmlns:p14="http://schemas.microsoft.com/office/powerpoint/2010/main" val="3331868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96"/>
        <p:cNvGrpSpPr/>
        <p:nvPr/>
      </p:nvGrpSpPr>
      <p:grpSpPr>
        <a:xfrm>
          <a:off x="0" y="0"/>
          <a:ext cx="0" cy="0"/>
          <a:chOff x="0" y="0"/>
          <a:chExt cx="0" cy="0"/>
        </a:xfrm>
      </p:grpSpPr>
      <p:sp>
        <p:nvSpPr>
          <p:cNvPr id="97" name="Shape 97"/>
          <p:cNvSpPr txBox="1"/>
          <p:nvPr/>
        </p:nvSpPr>
        <p:spPr>
          <a:xfrm>
            <a:off x="0" y="18192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i="0" u="none" strike="noStrike" cap="none" dirty="0">
                <a:solidFill>
                  <a:schemeClr val="lt1"/>
                </a:solidFill>
                <a:latin typeface="Trebuchet MS"/>
                <a:ea typeface="Trebuchet MS"/>
                <a:cs typeface="Trebuchet MS"/>
                <a:sym typeface="Trebuchet MS"/>
              </a:rPr>
              <a:t>Trabajo con datos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Trabajo con datos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44751" y="2149812"/>
            <a:ext cx="7821038" cy="2246769"/>
          </a:xfrm>
          <a:prstGeom prst="rect">
            <a:avLst/>
          </a:prstGeom>
          <a:noFill/>
        </p:spPr>
        <p:txBody>
          <a:bodyPr wrap="square" rtlCol="0">
            <a:spAutoFit/>
          </a:bodyPr>
          <a:lstStyle/>
          <a:p>
            <a:pPr marL="457200" lvl="1" indent="-457200">
              <a:buFont typeface="Arial" panose="020B0604020202020204" pitchFamily="34" charset="0"/>
              <a:buChar char="•"/>
            </a:pPr>
            <a:r>
              <a:rPr lang="es-AR" sz="2800" dirty="0">
                <a:latin typeface="Trebuchet MS" panose="020B0603020202020204" pitchFamily="34" charset="0"/>
              </a:rPr>
              <a:t>Listas en Excel</a:t>
            </a:r>
          </a:p>
          <a:p>
            <a:pPr marL="457200" lvl="1" indent="-457200">
              <a:buFont typeface="Arial" panose="020B0604020202020204" pitchFamily="34" charset="0"/>
              <a:buChar char="•"/>
            </a:pPr>
            <a:r>
              <a:rPr lang="es-AR" sz="2800" dirty="0">
                <a:latin typeface="Trebuchet MS" panose="020B0603020202020204" pitchFamily="34" charset="0"/>
              </a:rPr>
              <a:t>Usando BUSCARV</a:t>
            </a:r>
          </a:p>
          <a:p>
            <a:pPr marL="457200" lvl="1" indent="-457200">
              <a:buFont typeface="Arial" panose="020B0604020202020204" pitchFamily="34" charset="0"/>
              <a:buChar char="•"/>
            </a:pPr>
            <a:r>
              <a:rPr lang="es-AR" sz="2800" dirty="0">
                <a:latin typeface="Trebuchet MS" panose="020B0603020202020204" pitchFamily="34" charset="0"/>
              </a:rPr>
              <a:t>Trabajo y limpieza de tablas</a:t>
            </a:r>
          </a:p>
          <a:p>
            <a:pPr marL="457200" lvl="1" indent="-457200">
              <a:buFont typeface="Arial" panose="020B0604020202020204" pitchFamily="34" charset="0"/>
              <a:buChar char="•"/>
            </a:pPr>
            <a:r>
              <a:rPr lang="es-AR" sz="2800" dirty="0">
                <a:latin typeface="Trebuchet MS" panose="020B0603020202020204" pitchFamily="34" charset="0"/>
              </a:rPr>
              <a:t>Normalizaciones</a:t>
            </a:r>
          </a:p>
          <a:p>
            <a:pPr marL="285750" indent="-285750">
              <a:buFont typeface="Arial" panose="020B0604020202020204" pitchFamily="34" charset="0"/>
              <a:buChar char="•"/>
            </a:pPr>
            <a:endParaRPr lang="es-AR" sz="2800" dirty="0">
              <a:latin typeface="Trebuchet MS" panose="020B0603020202020204" pitchFamily="34" charset="0"/>
            </a:endParaRPr>
          </a:p>
        </p:txBody>
      </p:sp>
    </p:spTree>
    <p:extLst>
      <p:ext uri="{BB962C8B-B14F-4D97-AF65-F5344CB8AC3E}">
        <p14:creationId xmlns:p14="http://schemas.microsoft.com/office/powerpoint/2010/main" val="103919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Listas en Excel</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749030" y="1614790"/>
            <a:ext cx="7821038" cy="3570208"/>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Una lista es un conjunto de datos, organizados de cierta manera. Es un rango rectangular de celdas en una hoja de trabajo, que tiene una o más columnas adyacentes y dos o más filas. Generalmente está separada de otros datos en la hoja de trabajo por filas y columnas en blanco y en la mayoría de los casos cada columna presenta un titulo, adyacente a los datos.</a:t>
            </a:r>
            <a:r>
              <a:rPr lang="es-ES" altLang="es-AR" sz="1800" dirty="0">
                <a:solidFill>
                  <a:schemeClr val="tx1"/>
                </a:solidFill>
                <a:latin typeface="Trebuchet MS" panose="020B0603020202020204" pitchFamily="34" charset="0"/>
              </a:rPr>
              <a:t> </a:t>
            </a:r>
            <a:r>
              <a:rPr lang="es-ES" altLang="es-AR" sz="1800" dirty="0">
                <a:solidFill>
                  <a:srgbClr val="212121"/>
                </a:solidFill>
                <a:latin typeface="Trebuchet MS" panose="020B0603020202020204" pitchFamily="34" charset="0"/>
              </a:rPr>
              <a:t>Muchas funciones de Excel -Formulario de datos, tablas dinámicas, filtros y otras- no funcionarán correctamente si los datos no están organizados como una lista. Además, es típico que los datos que se importan a Excel desde una fuente de datos externa ingresen al libro en forma de lista. Lo mismo ocurre cuando se exportan datos, o se incluyen en un modelo.</a:t>
            </a:r>
            <a:endParaRPr lang="es-ES" altLang="es-AR" sz="1800" dirty="0">
              <a:solidFill>
                <a:schemeClr val="tx1"/>
              </a:solidFill>
              <a:latin typeface="Trebuchet MS" panose="020B0603020202020204" pitchFamily="34" charset="0"/>
            </a:endParaRPr>
          </a:p>
          <a:p>
            <a:endParaRPr lang="es-AR" sz="2800" dirty="0">
              <a:latin typeface="Trebuchet MS" panose="020B0603020202020204" pitchFamily="34" charset="0"/>
            </a:endParaRPr>
          </a:p>
        </p:txBody>
      </p:sp>
      <p:sp>
        <p:nvSpPr>
          <p:cNvPr id="2" name="Rectangle 1">
            <a:extLst>
              <a:ext uri="{FF2B5EF4-FFF2-40B4-BE49-F238E27FC236}">
                <a16:creationId xmlns:a16="http://schemas.microsoft.com/office/drawing/2014/main" id="{3FD6655B-DD58-4F69-87F9-E0BDDD22E59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FE123DB9-53B8-439D-B214-80543EE7258A}"/>
              </a:ext>
            </a:extLst>
          </p:cNvPr>
          <p:cNvPicPr>
            <a:picLocks noChangeAspect="1"/>
          </p:cNvPicPr>
          <p:nvPr/>
        </p:nvPicPr>
        <p:blipFill>
          <a:blip r:embed="rId3"/>
          <a:stretch>
            <a:fillRect/>
          </a:stretch>
        </p:blipFill>
        <p:spPr>
          <a:xfrm>
            <a:off x="1769826" y="4746454"/>
            <a:ext cx="6595961" cy="1419603"/>
          </a:xfrm>
          <a:prstGeom prst="rect">
            <a:avLst/>
          </a:prstGeom>
        </p:spPr>
      </p:pic>
    </p:spTree>
    <p:extLst>
      <p:ext uri="{BB962C8B-B14F-4D97-AF65-F5344CB8AC3E}">
        <p14:creationId xmlns:p14="http://schemas.microsoft.com/office/powerpoint/2010/main" val="744934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Usando BUSCARV</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15568" y="1668322"/>
            <a:ext cx="7821038" cy="1908215"/>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Una columna auxiliar es un término no técnico para describir una columna agregada a un conjunto de datos para ayudar a simplificar una fórmula compleja o una operación que de otro modo sería difícil. El concepto es poco abstracto, pero puede usarse VLOOKUP para realizar una búsqueda con múltiples criterios agregando una columna de ayuda a los datos.</a:t>
            </a:r>
            <a:r>
              <a:rPr lang="es-ES" altLang="es-AR" sz="1800" dirty="0">
                <a:solidFill>
                  <a:schemeClr val="tx1"/>
                </a:solidFill>
                <a:latin typeface="Trebuchet MS" panose="020B0603020202020204" pitchFamily="34" charset="0"/>
              </a:rPr>
              <a:t> </a:t>
            </a:r>
          </a:p>
          <a:p>
            <a:endParaRPr lang="es-AR" sz="2800" dirty="0">
              <a:latin typeface="Trebuchet MS" panose="020B0603020202020204" pitchFamily="34" charset="0"/>
            </a:endParaRPr>
          </a:p>
        </p:txBody>
      </p:sp>
      <p:sp>
        <p:nvSpPr>
          <p:cNvPr id="2" name="Rectangle 1">
            <a:extLst>
              <a:ext uri="{FF2B5EF4-FFF2-40B4-BE49-F238E27FC236}">
                <a16:creationId xmlns:a16="http://schemas.microsoft.com/office/drawing/2014/main" id="{CC09AF3E-E056-4968-BF8B-81AD1BEED4A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C1297D75-F241-4364-8D1D-ED695BBD9E37}"/>
              </a:ext>
            </a:extLst>
          </p:cNvPr>
          <p:cNvPicPr>
            <a:picLocks noChangeAspect="1"/>
          </p:cNvPicPr>
          <p:nvPr/>
        </p:nvPicPr>
        <p:blipFill>
          <a:blip r:embed="rId3"/>
          <a:stretch>
            <a:fillRect/>
          </a:stretch>
        </p:blipFill>
        <p:spPr>
          <a:xfrm>
            <a:off x="1734300" y="3226342"/>
            <a:ext cx="5383573" cy="2843719"/>
          </a:xfrm>
          <a:prstGeom prst="rect">
            <a:avLst/>
          </a:prstGeom>
        </p:spPr>
      </p:pic>
    </p:spTree>
    <p:extLst>
      <p:ext uri="{BB962C8B-B14F-4D97-AF65-F5344CB8AC3E}">
        <p14:creationId xmlns:p14="http://schemas.microsoft.com/office/powerpoint/2010/main" val="46686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14010" y="758757"/>
            <a:ext cx="8657616" cy="923330"/>
          </a:xfrm>
          <a:prstGeom prst="rect">
            <a:avLst/>
          </a:prstGeom>
          <a:noFill/>
          <a:ln w="76200">
            <a:solidFill>
              <a:srgbClr val="5184B9"/>
            </a:solidFill>
          </a:ln>
        </p:spPr>
        <p:txBody>
          <a:bodyPr wrap="square" rtlCol="0">
            <a:spAutoFit/>
          </a:bodyPr>
          <a:lstStyle/>
          <a:p>
            <a:r>
              <a:rPr lang="es-AR" sz="5400" dirty="0">
                <a:latin typeface="Trebuchet MS" panose="020B0603020202020204" pitchFamily="34" charset="0"/>
              </a:rPr>
              <a:t>Clase 1</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1128409" y="2577830"/>
            <a:ext cx="6641562" cy="1046440"/>
          </a:xfrm>
          <a:prstGeom prst="rect">
            <a:avLst/>
          </a:prstGeom>
          <a:noFill/>
        </p:spPr>
        <p:txBody>
          <a:bodyPr wrap="none" rtlCol="0">
            <a:spAutoFit/>
          </a:bodyPr>
          <a:lstStyle/>
          <a:p>
            <a:pPr marL="285750" indent="-285750">
              <a:buFont typeface="Arial" panose="020B0604020202020204" pitchFamily="34" charset="0"/>
              <a:buChar char="•"/>
            </a:pPr>
            <a:r>
              <a:rPr lang="es-AR" sz="2400" dirty="0">
                <a:latin typeface="Trebuchet MS" panose="020B0603020202020204" pitchFamily="34" charset="0"/>
              </a:rPr>
              <a:t>Introducción a las herramientas de Microsoft</a:t>
            </a:r>
          </a:p>
          <a:p>
            <a:pPr marL="285750" indent="-285750">
              <a:buFont typeface="Arial" panose="020B0604020202020204" pitchFamily="34" charset="0"/>
              <a:buChar char="•"/>
            </a:pPr>
            <a:r>
              <a:rPr lang="es-AR" sz="2400" dirty="0">
                <a:latin typeface="Trebuchet MS" panose="020B0603020202020204" pitchFamily="34" charset="0"/>
              </a:rPr>
              <a:t>Trabajo con datos</a:t>
            </a:r>
          </a:p>
          <a:p>
            <a:endParaRPr lang="es-A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Trabajo y limpieza de tablas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661483" y="1507786"/>
            <a:ext cx="7821038" cy="4955203"/>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Se crean tablas en Excel para dar formato a una lista datos, ordenar, filtrar, organizar y ver los mismos de forma sencilla. </a:t>
            </a: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Antes de crear la tabla, deben verificarse y muchas veces, realizar una limpieza de los datos. Deben organizarse en filas y columnas, y cada fila contener información sobre un registro, como un pedido de cliente o una transacción de inventario. En la primera fila de la lista, cada columna debe contener un encabezado corto, descriptivo y único. Cada columna en la lista debe contener un tipo de datos, como fechas, monedas o texto. Cada fila en la lista debe contener los detalles de un registro, como un pedido de cliente. Si es posible, incluir un identificador único para cada fila, como un número de orden. La lista no debe tener filas en blanco ni columnas completamente en blanco en medio. Debe estar separada de cualquier otro dato en la hoja de trabajo, con al menos una fila en blanco y una columna en blanco entre la lista y los demás datos. Deben revisarse las palabras mal escritas, los espacios finales, los prefijos no deseados, uso incorrecto de mayúsculas y minúsculas.</a:t>
            </a:r>
            <a:endParaRPr lang="es-ES" altLang="es-AR" sz="1800" dirty="0">
              <a:solidFill>
                <a:schemeClr val="tx1"/>
              </a:solidFill>
              <a:latin typeface="Trebuchet MS" panose="020B0603020202020204" pitchFamily="34" charset="0"/>
            </a:endParaRPr>
          </a:p>
          <a:p>
            <a:pPr marL="285750" indent="-285750">
              <a:buFont typeface="Arial" panose="020B0604020202020204" pitchFamily="34" charset="0"/>
              <a:buChar char="•"/>
            </a:pPr>
            <a:endParaRPr lang="es-AR" sz="2800" dirty="0">
              <a:latin typeface="Trebuchet MS" panose="020B0603020202020204" pitchFamily="34" charset="0"/>
            </a:endParaRPr>
          </a:p>
        </p:txBody>
      </p:sp>
      <p:sp>
        <p:nvSpPr>
          <p:cNvPr id="2" name="Rectangle 1">
            <a:extLst>
              <a:ext uri="{FF2B5EF4-FFF2-40B4-BE49-F238E27FC236}">
                <a16:creationId xmlns:a16="http://schemas.microsoft.com/office/drawing/2014/main" id="{DEB947AE-9D1E-4E90-B06F-EF5A4EC9569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3044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Normalizaciones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749030" y="1624519"/>
            <a:ext cx="7821038" cy="1785104"/>
          </a:xfrm>
          <a:prstGeom prst="rect">
            <a:avLst/>
          </a:prstGeom>
          <a:noFill/>
        </p:spPr>
        <p:txBody>
          <a:bodyPr wrap="square" rtlCol="0">
            <a:spAutoFit/>
          </a:bodyPr>
          <a:lstStyle/>
          <a:p>
            <a:pPr lvl="1"/>
            <a:r>
              <a:rPr lang="es-AR" sz="1800" dirty="0">
                <a:latin typeface="Trebuchet MS" panose="020B0603020202020204" pitchFamily="34" charset="0"/>
              </a:rPr>
              <a:t>En muchas ocasiones es necesario normalizar los datos o reorganizarlos previamente para aprovechar al máximo las ventajas de un modelo de datos, o una tabla dinámica.</a:t>
            </a:r>
          </a:p>
          <a:p>
            <a:pPr lvl="1"/>
            <a:r>
              <a:rPr lang="es-AR" sz="2800" dirty="0">
                <a:latin typeface="Trebuchet MS" panose="020B0603020202020204" pitchFamily="34" charset="0"/>
              </a:rPr>
              <a:t> </a:t>
            </a:r>
          </a:p>
          <a:p>
            <a:pPr marL="285750" indent="-285750">
              <a:buFont typeface="Arial" panose="020B0604020202020204" pitchFamily="34" charset="0"/>
              <a:buChar char="•"/>
            </a:pPr>
            <a:endParaRPr lang="es-AR" sz="2800" dirty="0">
              <a:latin typeface="Trebuchet MS" panose="020B0603020202020204" pitchFamily="34" charset="0"/>
            </a:endParaRPr>
          </a:p>
        </p:txBody>
      </p:sp>
      <p:pic>
        <p:nvPicPr>
          <p:cNvPr id="2" name="Imagen 1">
            <a:extLst>
              <a:ext uri="{FF2B5EF4-FFF2-40B4-BE49-F238E27FC236}">
                <a16:creationId xmlns:a16="http://schemas.microsoft.com/office/drawing/2014/main" id="{BC7A5A99-0BD1-4453-9AA2-64DF21142BAB}"/>
              </a:ext>
            </a:extLst>
          </p:cNvPr>
          <p:cNvPicPr>
            <a:picLocks noChangeAspect="1"/>
          </p:cNvPicPr>
          <p:nvPr/>
        </p:nvPicPr>
        <p:blipFill>
          <a:blip r:embed="rId3"/>
          <a:stretch>
            <a:fillRect/>
          </a:stretch>
        </p:blipFill>
        <p:spPr>
          <a:xfrm>
            <a:off x="1435540" y="2587154"/>
            <a:ext cx="5169541" cy="3110034"/>
          </a:xfrm>
          <a:prstGeom prst="rect">
            <a:avLst/>
          </a:prstGeom>
        </p:spPr>
      </p:pic>
    </p:spTree>
    <p:extLst>
      <p:ext uri="{BB962C8B-B14F-4D97-AF65-F5344CB8AC3E}">
        <p14:creationId xmlns:p14="http://schemas.microsoft.com/office/powerpoint/2010/main" val="268581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81"/>
        <p:cNvGrpSpPr/>
        <p:nvPr/>
      </p:nvGrpSpPr>
      <p:grpSpPr>
        <a:xfrm>
          <a:off x="0" y="0"/>
          <a:ext cx="0" cy="0"/>
          <a:chOff x="0" y="0"/>
          <a:chExt cx="0" cy="0"/>
        </a:xfrm>
      </p:grpSpPr>
      <p:sp>
        <p:nvSpPr>
          <p:cNvPr id="82" name="Shape 82"/>
          <p:cNvSpPr txBox="1"/>
          <p:nvPr/>
        </p:nvSpPr>
        <p:spPr>
          <a:xfrm>
            <a:off x="0" y="18192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i="0" u="none" strike="noStrike" cap="none" dirty="0">
                <a:solidFill>
                  <a:schemeClr val="lt1"/>
                </a:solidFill>
                <a:latin typeface="Trebuchet MS"/>
                <a:ea typeface="Trebuchet MS"/>
                <a:cs typeface="Trebuchet MS"/>
                <a:sym typeface="Trebuchet MS"/>
              </a:rPr>
              <a:t>Introducción a las herramientas de Microsoft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Introducción a las herramientas de Microsoft</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846307" y="1650833"/>
            <a:ext cx="7821038" cy="4616648"/>
          </a:xfrm>
          <a:prstGeom prst="rect">
            <a:avLst/>
          </a:prstGeom>
          <a:noFill/>
        </p:spPr>
        <p:txBody>
          <a:bodyPr wrap="square" rtlCol="0">
            <a:spAutoFit/>
          </a:bodyPr>
          <a:lstStyle/>
          <a:p>
            <a:pPr marL="457200" lvl="1" indent="-457200">
              <a:buFont typeface="Arial" panose="020B0604020202020204" pitchFamily="34" charset="0"/>
              <a:buChar char="•"/>
            </a:pPr>
            <a:r>
              <a:rPr lang="es-AR" sz="2800" dirty="0">
                <a:latin typeface="Trebuchet MS" panose="020B0603020202020204" pitchFamily="34" charset="0"/>
              </a:rPr>
              <a:t>Descripción de las herramientas</a:t>
            </a:r>
            <a:endParaRPr lang="es-AR" sz="2400" dirty="0">
              <a:latin typeface="Trebuchet MS" panose="020B0603020202020204" pitchFamily="34" charset="0"/>
            </a:endParaRPr>
          </a:p>
          <a:p>
            <a:pPr lvl="8"/>
            <a:r>
              <a:rPr lang="es-AR" sz="2800" dirty="0">
                <a:latin typeface="Trebuchet MS" panose="020B0603020202020204" pitchFamily="34" charset="0"/>
              </a:rPr>
              <a:t>	</a:t>
            </a:r>
            <a:r>
              <a:rPr lang="es-AR" sz="2800" dirty="0" err="1">
                <a:latin typeface="Trebuchet MS" panose="020B0603020202020204" pitchFamily="34" charset="0"/>
              </a:rPr>
              <a:t>PowerPivot</a:t>
            </a:r>
            <a:endParaRPr lang="es-AR" sz="2400" dirty="0">
              <a:latin typeface="Trebuchet MS" panose="020B0603020202020204" pitchFamily="34" charset="0"/>
            </a:endParaRPr>
          </a:p>
          <a:p>
            <a:pPr lvl="8"/>
            <a:r>
              <a:rPr lang="es-AR" sz="2800" dirty="0">
                <a:latin typeface="Trebuchet MS" panose="020B0603020202020204" pitchFamily="34" charset="0"/>
              </a:rPr>
              <a:t>	</a:t>
            </a:r>
            <a:r>
              <a:rPr lang="es-AR" sz="2800" dirty="0" err="1">
                <a:latin typeface="Trebuchet MS" panose="020B0603020202020204" pitchFamily="34" charset="0"/>
              </a:rPr>
              <a:t>Power</a:t>
            </a:r>
            <a:r>
              <a:rPr lang="es-AR" sz="2800" dirty="0">
                <a:latin typeface="Trebuchet MS" panose="020B0603020202020204" pitchFamily="34" charset="0"/>
              </a:rPr>
              <a:t> </a:t>
            </a:r>
            <a:r>
              <a:rPr lang="es-AR" sz="2800" dirty="0" err="1">
                <a:latin typeface="Trebuchet MS" panose="020B0603020202020204" pitchFamily="34" charset="0"/>
              </a:rPr>
              <a:t>Query</a:t>
            </a:r>
            <a:r>
              <a:rPr lang="es-AR" sz="2800" dirty="0">
                <a:latin typeface="Trebuchet MS" panose="020B0603020202020204" pitchFamily="34" charset="0"/>
              </a:rPr>
              <a:t> (Obtener y transformar)</a:t>
            </a:r>
            <a:endParaRPr lang="es-AR" sz="2400" dirty="0">
              <a:latin typeface="Trebuchet MS" panose="020B0603020202020204" pitchFamily="34" charset="0"/>
            </a:endParaRPr>
          </a:p>
          <a:p>
            <a:pPr lvl="8"/>
            <a:r>
              <a:rPr lang="es-AR" sz="2800" dirty="0">
                <a:latin typeface="Trebuchet MS" panose="020B0603020202020204" pitchFamily="34" charset="0"/>
              </a:rPr>
              <a:t>	</a:t>
            </a:r>
            <a:r>
              <a:rPr lang="es-AR" sz="2800" dirty="0" err="1">
                <a:latin typeface="Trebuchet MS" panose="020B0603020202020204" pitchFamily="34" charset="0"/>
              </a:rPr>
              <a:t>PowerView</a:t>
            </a:r>
            <a:endParaRPr lang="es-AR" sz="2400" dirty="0">
              <a:latin typeface="Trebuchet MS" panose="020B0603020202020204" pitchFamily="34" charset="0"/>
            </a:endParaRPr>
          </a:p>
          <a:p>
            <a:pPr lvl="8"/>
            <a:r>
              <a:rPr lang="es-AR" sz="2800" dirty="0">
                <a:latin typeface="Trebuchet MS" panose="020B0603020202020204" pitchFamily="34" charset="0"/>
              </a:rPr>
              <a:t>	Mapas 3D (</a:t>
            </a:r>
            <a:r>
              <a:rPr lang="es-AR" sz="2800" dirty="0" err="1">
                <a:latin typeface="Trebuchet MS" panose="020B0603020202020204" pitchFamily="34" charset="0"/>
              </a:rPr>
              <a:t>PowerMap</a:t>
            </a:r>
            <a:r>
              <a:rPr lang="es-AR" sz="2800" dirty="0">
                <a:latin typeface="Trebuchet MS" panose="020B0603020202020204" pitchFamily="34" charset="0"/>
              </a:rPr>
              <a:t>)</a:t>
            </a:r>
            <a:endParaRPr lang="es-AR" sz="2400" dirty="0">
              <a:latin typeface="Trebuchet MS" panose="020B0603020202020204" pitchFamily="34" charset="0"/>
            </a:endParaRPr>
          </a:p>
          <a:p>
            <a:pPr lvl="8"/>
            <a:r>
              <a:rPr lang="es-AR" sz="2800" dirty="0">
                <a:latin typeface="Trebuchet MS" panose="020B0603020202020204" pitchFamily="34" charset="0"/>
              </a:rPr>
              <a:t>	</a:t>
            </a:r>
            <a:r>
              <a:rPr lang="es-AR" sz="2800" dirty="0" err="1">
                <a:latin typeface="Trebuchet MS" panose="020B0603020202020204" pitchFamily="34" charset="0"/>
              </a:rPr>
              <a:t>Power</a:t>
            </a:r>
            <a:r>
              <a:rPr lang="es-AR" sz="2800" dirty="0">
                <a:latin typeface="Trebuchet MS" panose="020B0603020202020204" pitchFamily="34" charset="0"/>
              </a:rPr>
              <a:t> BI (Desktop y servicio)</a:t>
            </a:r>
            <a:endParaRPr lang="es-AR" sz="2400" dirty="0">
              <a:latin typeface="Trebuchet MS" panose="020B0603020202020204" pitchFamily="34" charset="0"/>
            </a:endParaRPr>
          </a:p>
          <a:p>
            <a:pPr marL="457200" lvl="1" indent="-457200">
              <a:buFont typeface="Arial" panose="020B0604020202020204" pitchFamily="34" charset="0"/>
              <a:buChar char="•"/>
            </a:pPr>
            <a:r>
              <a:rPr lang="es-AR" sz="2800" dirty="0">
                <a:latin typeface="Trebuchet MS" panose="020B0603020202020204" pitchFamily="34" charset="0"/>
              </a:rPr>
              <a:t>Por qué usar herramientas de inteligencia empresarial</a:t>
            </a:r>
            <a:endParaRPr lang="es-AR" sz="2400" dirty="0">
              <a:latin typeface="Trebuchet MS" panose="020B0603020202020204" pitchFamily="34" charset="0"/>
            </a:endParaRPr>
          </a:p>
          <a:p>
            <a:pPr marL="457200" lvl="1" indent="-457200">
              <a:buFont typeface="Arial" panose="020B0604020202020204" pitchFamily="34" charset="0"/>
              <a:buChar char="•"/>
            </a:pPr>
            <a:r>
              <a:rPr lang="es-AR" sz="2800" dirty="0">
                <a:latin typeface="Trebuchet MS" panose="020B0603020202020204" pitchFamily="34" charset="0"/>
              </a:rPr>
              <a:t>Excel versus </a:t>
            </a:r>
            <a:r>
              <a:rPr lang="es-AR" sz="2800" dirty="0" err="1">
                <a:latin typeface="Trebuchet MS" panose="020B0603020202020204" pitchFamily="34" charset="0"/>
              </a:rPr>
              <a:t>PowerPivot</a:t>
            </a:r>
            <a:endParaRPr lang="es-AR" sz="2400" dirty="0">
              <a:latin typeface="Trebuchet MS" panose="020B0603020202020204" pitchFamily="34" charset="0"/>
            </a:endParaRPr>
          </a:p>
          <a:p>
            <a:pPr marL="457200" lvl="1" indent="-457200">
              <a:buFont typeface="Arial" panose="020B0604020202020204" pitchFamily="34" charset="0"/>
              <a:buChar char="•"/>
            </a:pPr>
            <a:r>
              <a:rPr lang="es-AR" sz="2800" dirty="0">
                <a:latin typeface="Trebuchet MS" panose="020B0603020202020204" pitchFamily="34" charset="0"/>
              </a:rPr>
              <a:t>Ejemplos de uso</a:t>
            </a:r>
            <a:endParaRPr lang="es-AR" sz="2400" dirty="0">
              <a:latin typeface="Trebuchet MS" panose="020B0603020202020204" pitchFamily="34" charset="0"/>
            </a:endParaRP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352324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Descripción de las herramientas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719848" y="1904462"/>
            <a:ext cx="3784058" cy="4339650"/>
          </a:xfrm>
          <a:prstGeom prst="rect">
            <a:avLst/>
          </a:prstGeom>
          <a:noFill/>
        </p:spPr>
        <p:txBody>
          <a:bodyPr wrap="square" rtlCol="0">
            <a:spAutoFit/>
          </a:bodyPr>
          <a:lstStyle/>
          <a:p>
            <a:r>
              <a:rPr lang="es-ES" sz="2000" dirty="0">
                <a:latin typeface="Trebuchet MS" panose="020B0603020202020204" pitchFamily="34" charset="0"/>
              </a:rPr>
              <a:t>Microsoft Excel trae nuevas características que brindan capacidades avanzadas de análisis, inteligencia empresarial y publicación para usuarios. Estas características estaban disponibles en Excel 2013 a través de complementos y en Excel 2016, estas características ya están incorporadas. En Excel 2010 es necesario descargar las herramientas de internet.</a:t>
            </a:r>
            <a:endParaRPr lang="es-AR" sz="2000" dirty="0">
              <a:latin typeface="Trebuchet MS" panose="020B0603020202020204" pitchFamily="34" charset="0"/>
            </a:endParaRPr>
          </a:p>
          <a:p>
            <a:endParaRPr lang="es-AR" sz="1600" dirty="0"/>
          </a:p>
        </p:txBody>
      </p:sp>
      <p:graphicFrame>
        <p:nvGraphicFramePr>
          <p:cNvPr id="2" name="Diagrama 1">
            <a:extLst>
              <a:ext uri="{FF2B5EF4-FFF2-40B4-BE49-F238E27FC236}">
                <a16:creationId xmlns:a16="http://schemas.microsoft.com/office/drawing/2014/main" id="{4EF302BA-8FD0-423F-9DE4-63F9223FED3E}"/>
              </a:ext>
            </a:extLst>
          </p:cNvPr>
          <p:cNvGraphicFramePr/>
          <p:nvPr>
            <p:extLst>
              <p:ext uri="{D42A27DB-BD31-4B8C-83A1-F6EECF244321}">
                <p14:modId xmlns:p14="http://schemas.microsoft.com/office/powerpoint/2010/main" val="1825290484"/>
              </p:ext>
            </p:extLst>
          </p:nvPr>
        </p:nvGraphicFramePr>
        <p:xfrm>
          <a:off x="3112851" y="1527243"/>
          <a:ext cx="6605081" cy="4533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051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Descripción de las herramientas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93389" y="1498059"/>
            <a:ext cx="7821038" cy="4801314"/>
          </a:xfrm>
          <a:prstGeom prst="rect">
            <a:avLst/>
          </a:prstGeom>
          <a:noFill/>
        </p:spPr>
        <p:txBody>
          <a:bodyPr wrap="square" rtlCol="0">
            <a:spAutoFit/>
          </a:bodyPr>
          <a:lstStyle/>
          <a:p>
            <a:r>
              <a:rPr lang="es-ES" sz="1800" b="1" dirty="0">
                <a:latin typeface="Trebuchet MS" panose="020B0603020202020204" pitchFamily="34" charset="0"/>
              </a:rPr>
              <a:t>Obtener datos</a:t>
            </a:r>
            <a:r>
              <a:rPr lang="es-ES" sz="1800" dirty="0">
                <a:latin typeface="Trebuchet MS" panose="020B0603020202020204" pitchFamily="34" charset="0"/>
              </a:rPr>
              <a:t>. </a:t>
            </a:r>
            <a:r>
              <a:rPr lang="es-ES" sz="1800" b="1" dirty="0" err="1">
                <a:solidFill>
                  <a:srgbClr val="5184B9"/>
                </a:solidFill>
                <a:latin typeface="Trebuchet MS" panose="020B0603020202020204" pitchFamily="34" charset="0"/>
              </a:rPr>
              <a:t>PowerPivot</a:t>
            </a:r>
            <a:r>
              <a:rPr lang="es-ES" sz="1800" dirty="0">
                <a:latin typeface="Trebuchet MS" panose="020B0603020202020204" pitchFamily="34" charset="0"/>
              </a:rPr>
              <a:t> crea modelos de datos sofisticados con relaciones, campos calculados, jerarquías y KPI. </a:t>
            </a:r>
            <a:r>
              <a:rPr lang="es-ES" sz="1800" b="1" dirty="0" err="1">
                <a:solidFill>
                  <a:srgbClr val="5184B9"/>
                </a:solidFill>
                <a:latin typeface="Trebuchet MS" panose="020B0603020202020204" pitchFamily="34" charset="0"/>
              </a:rPr>
              <a:t>PowerQuery</a:t>
            </a:r>
            <a:r>
              <a:rPr lang="es-ES" sz="1800" b="1" dirty="0">
                <a:solidFill>
                  <a:srgbClr val="5184B9"/>
                </a:solidFill>
                <a:latin typeface="Trebuchet MS" panose="020B0603020202020204" pitchFamily="34" charset="0"/>
              </a:rPr>
              <a:t> (Obtener y Transformar) </a:t>
            </a:r>
            <a:r>
              <a:rPr lang="es-ES" sz="1800" dirty="0">
                <a:latin typeface="Trebuchet MS" panose="020B0603020202020204" pitchFamily="34" charset="0"/>
              </a:rPr>
              <a:t>se conecta a datos públicos o fuentes de datos corporativos. Facilita la limpieza de datos, combinándolos a partir de múltiples fuentes y reformulando y transformándolos con pasos repetibles. </a:t>
            </a:r>
            <a:r>
              <a:rPr lang="es-ES" sz="1800" b="1" dirty="0" err="1">
                <a:solidFill>
                  <a:srgbClr val="5184B9"/>
                </a:solidFill>
                <a:latin typeface="Trebuchet MS" panose="020B0603020202020204" pitchFamily="34" charset="0"/>
              </a:rPr>
              <a:t>Power</a:t>
            </a:r>
            <a:r>
              <a:rPr lang="es-ES" sz="1800" b="1" dirty="0">
                <a:solidFill>
                  <a:srgbClr val="5184B9"/>
                </a:solidFill>
                <a:latin typeface="Trebuchet MS" panose="020B0603020202020204" pitchFamily="34" charset="0"/>
              </a:rPr>
              <a:t> BI Desktop </a:t>
            </a:r>
            <a:r>
              <a:rPr lang="es-ES" sz="1800" dirty="0">
                <a:latin typeface="Trebuchet MS" panose="020B0603020202020204" pitchFamily="34" charset="0"/>
              </a:rPr>
              <a:t>permite obtener datos y crear visuales.</a:t>
            </a:r>
            <a:endParaRPr lang="es-AR" sz="1800" dirty="0">
              <a:latin typeface="Trebuchet MS" panose="020B0603020202020204" pitchFamily="34" charset="0"/>
            </a:endParaRPr>
          </a:p>
          <a:p>
            <a:r>
              <a:rPr lang="es-ES" sz="1800" dirty="0">
                <a:latin typeface="Trebuchet MS" panose="020B0603020202020204" pitchFamily="34" charset="0"/>
              </a:rPr>
              <a:t> </a:t>
            </a:r>
            <a:endParaRPr lang="es-AR" sz="1800" dirty="0">
              <a:latin typeface="Trebuchet MS" panose="020B0603020202020204" pitchFamily="34" charset="0"/>
            </a:endParaRPr>
          </a:p>
          <a:p>
            <a:r>
              <a:rPr lang="es-ES" sz="1800" b="1" dirty="0">
                <a:latin typeface="Trebuchet MS" panose="020B0603020202020204" pitchFamily="34" charset="0"/>
              </a:rPr>
              <a:t>Analizar</a:t>
            </a:r>
            <a:r>
              <a:rPr lang="es-ES" sz="1800" dirty="0">
                <a:latin typeface="Trebuchet MS" panose="020B0603020202020204" pitchFamily="34" charset="0"/>
              </a:rPr>
              <a:t>. </a:t>
            </a:r>
            <a:r>
              <a:rPr lang="es-ES" sz="1800" b="1" dirty="0" err="1">
                <a:solidFill>
                  <a:srgbClr val="5184B9"/>
                </a:solidFill>
                <a:latin typeface="Trebuchet MS" panose="020B0603020202020204" pitchFamily="34" charset="0"/>
              </a:rPr>
              <a:t>PowerPivot</a:t>
            </a:r>
            <a:r>
              <a:rPr lang="es-ES" sz="1800" dirty="0">
                <a:latin typeface="Trebuchet MS" panose="020B0603020202020204" pitchFamily="34" charset="0"/>
              </a:rPr>
              <a:t> permite analizar cientos de millones de filas de datos con un rendimiento increíble. </a:t>
            </a:r>
          </a:p>
          <a:p>
            <a:r>
              <a:rPr lang="es-ES" sz="1800" dirty="0">
                <a:latin typeface="Trebuchet MS" panose="020B0603020202020204" pitchFamily="34" charset="0"/>
              </a:rPr>
              <a:t> </a:t>
            </a:r>
            <a:endParaRPr lang="es-AR" sz="1800" dirty="0">
              <a:latin typeface="Trebuchet MS" panose="020B0603020202020204" pitchFamily="34" charset="0"/>
            </a:endParaRPr>
          </a:p>
          <a:p>
            <a:r>
              <a:rPr lang="es-ES" sz="1800" b="1" dirty="0">
                <a:latin typeface="Trebuchet MS" panose="020B0603020202020204" pitchFamily="34" charset="0"/>
              </a:rPr>
              <a:t>Visualizar</a:t>
            </a:r>
            <a:r>
              <a:rPr lang="es-ES" sz="1800" dirty="0">
                <a:latin typeface="Trebuchet MS" panose="020B0603020202020204" pitchFamily="34" charset="0"/>
              </a:rPr>
              <a:t>. </a:t>
            </a:r>
            <a:r>
              <a:rPr lang="es-ES" sz="1800" b="1" dirty="0" err="1">
                <a:solidFill>
                  <a:srgbClr val="5184B9"/>
                </a:solidFill>
                <a:latin typeface="Trebuchet MS" panose="020B0603020202020204" pitchFamily="34" charset="0"/>
              </a:rPr>
              <a:t>PowerView</a:t>
            </a:r>
            <a:r>
              <a:rPr lang="es-ES" sz="1800" dirty="0">
                <a:latin typeface="Trebuchet MS" panose="020B0603020202020204" pitchFamily="34" charset="0"/>
              </a:rPr>
              <a:t> facilita la creación de informes interactivos, vistas analíticas y tableros. Con </a:t>
            </a:r>
            <a:r>
              <a:rPr lang="es-ES" sz="1800" b="1" dirty="0">
                <a:solidFill>
                  <a:srgbClr val="5184B9"/>
                </a:solidFill>
                <a:latin typeface="Trebuchet MS" panose="020B0603020202020204" pitchFamily="34" charset="0"/>
              </a:rPr>
              <a:t>Mapas 3D (</a:t>
            </a:r>
            <a:r>
              <a:rPr lang="es-ES" sz="1800" b="1" dirty="0" err="1">
                <a:solidFill>
                  <a:srgbClr val="5184B9"/>
                </a:solidFill>
                <a:latin typeface="Trebuchet MS" panose="020B0603020202020204" pitchFamily="34" charset="0"/>
              </a:rPr>
              <a:t>PowerMap</a:t>
            </a:r>
            <a:r>
              <a:rPr lang="es-ES" sz="1800" b="1">
                <a:solidFill>
                  <a:srgbClr val="5184B9"/>
                </a:solidFill>
                <a:latin typeface="Trebuchet MS" panose="020B0603020202020204" pitchFamily="34" charset="0"/>
              </a:rPr>
              <a:t>) </a:t>
            </a:r>
            <a:r>
              <a:rPr lang="es-ES" sz="1800">
                <a:latin typeface="Trebuchet MS" panose="020B0603020202020204" pitchFamily="34" charset="0"/>
              </a:rPr>
              <a:t>pueden </a:t>
            </a:r>
            <a:r>
              <a:rPr lang="es-ES" sz="1800" dirty="0">
                <a:latin typeface="Trebuchet MS" panose="020B0603020202020204" pitchFamily="34" charset="0"/>
              </a:rPr>
              <a:t>realizarse exploraciones geoespaciales para trazar mapas tridimensionales.</a:t>
            </a:r>
            <a:endParaRPr lang="es-AR" sz="1800" dirty="0">
              <a:latin typeface="Trebuchet MS" panose="020B0603020202020204" pitchFamily="34" charset="0"/>
            </a:endParaRPr>
          </a:p>
          <a:p>
            <a:r>
              <a:rPr lang="es-ES" sz="1800" dirty="0">
                <a:latin typeface="Trebuchet MS" panose="020B0603020202020204" pitchFamily="34" charset="0"/>
              </a:rPr>
              <a:t> </a:t>
            </a:r>
            <a:endParaRPr lang="es-AR" sz="1800" dirty="0">
              <a:latin typeface="Trebuchet MS" panose="020B0603020202020204" pitchFamily="34" charset="0"/>
            </a:endParaRPr>
          </a:p>
          <a:p>
            <a:r>
              <a:rPr lang="es-ES" sz="1800" b="1" dirty="0">
                <a:latin typeface="Trebuchet MS" panose="020B0603020202020204" pitchFamily="34" charset="0"/>
              </a:rPr>
              <a:t>Publicar</a:t>
            </a:r>
            <a:r>
              <a:rPr lang="es-ES" sz="1800" dirty="0">
                <a:latin typeface="Trebuchet MS" panose="020B0603020202020204" pitchFamily="34" charset="0"/>
              </a:rPr>
              <a:t>. El servicio </a:t>
            </a:r>
            <a:r>
              <a:rPr lang="es-ES" sz="1800" b="1" dirty="0" err="1">
                <a:solidFill>
                  <a:srgbClr val="5184B9"/>
                </a:solidFill>
                <a:latin typeface="Trebuchet MS" panose="020B0603020202020204" pitchFamily="34" charset="0"/>
              </a:rPr>
              <a:t>Power</a:t>
            </a:r>
            <a:r>
              <a:rPr lang="es-ES" sz="1800" dirty="0">
                <a:latin typeface="Trebuchet MS" panose="020B0603020202020204" pitchFamily="34" charset="0"/>
              </a:rPr>
              <a:t> </a:t>
            </a:r>
            <a:r>
              <a:rPr lang="es-ES" sz="1800" b="1" dirty="0">
                <a:solidFill>
                  <a:srgbClr val="5184B9"/>
                </a:solidFill>
                <a:latin typeface="Trebuchet MS" panose="020B0603020202020204" pitchFamily="34" charset="0"/>
              </a:rPr>
              <a:t>BI</a:t>
            </a:r>
            <a:r>
              <a:rPr lang="es-ES" sz="1800" dirty="0">
                <a:latin typeface="Trebuchet MS" panose="020B0603020202020204" pitchFamily="34" charset="0"/>
              </a:rPr>
              <a:t> publica informes haciéndolos disponibles para el equipo de trabajo. Los colegas pueden acceder e interactuar con los informes en un navegador, lo que facilita el consumo de datos.</a:t>
            </a:r>
            <a:endParaRPr lang="es-AR" sz="1800" dirty="0">
              <a:latin typeface="Trebuchet MS" panose="020B0603020202020204" pitchFamily="34" charset="0"/>
            </a:endParaRPr>
          </a:p>
        </p:txBody>
      </p:sp>
    </p:spTree>
    <p:extLst>
      <p:ext uri="{BB962C8B-B14F-4D97-AF65-F5344CB8AC3E}">
        <p14:creationId xmlns:p14="http://schemas.microsoft.com/office/powerpoint/2010/main" val="369175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954107"/>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Descripción de las herramientas </a:t>
            </a:r>
          </a:p>
          <a:p>
            <a:r>
              <a:rPr lang="es-AR" sz="2400" b="1" i="1" dirty="0" err="1">
                <a:solidFill>
                  <a:srgbClr val="5184B9"/>
                </a:solidFill>
                <a:latin typeface="Trebuchet MS" panose="020B0603020202020204" pitchFamily="34" charset="0"/>
              </a:rPr>
              <a:t>PowerPivot</a:t>
            </a:r>
            <a:endParaRPr lang="es-AR" sz="3200" b="1" i="1" dirty="0">
              <a:solidFill>
                <a:srgbClr val="5184B9"/>
              </a:solidFill>
              <a:latin typeface="Trebuchet MS" panose="020B0603020202020204" pitchFamily="34" charset="0"/>
            </a:endParaRPr>
          </a:p>
        </p:txBody>
      </p:sp>
      <p:pic>
        <p:nvPicPr>
          <p:cNvPr id="5" name="Imagen 4">
            <a:extLst>
              <a:ext uri="{FF2B5EF4-FFF2-40B4-BE49-F238E27FC236}">
                <a16:creationId xmlns:a16="http://schemas.microsoft.com/office/drawing/2014/main" id="{206C579F-68A7-4000-AE1B-9758850D3961}"/>
              </a:ext>
            </a:extLst>
          </p:cNvPr>
          <p:cNvPicPr>
            <a:picLocks noChangeAspect="1"/>
          </p:cNvPicPr>
          <p:nvPr/>
        </p:nvPicPr>
        <p:blipFill>
          <a:blip r:embed="rId3"/>
          <a:stretch>
            <a:fillRect/>
          </a:stretch>
        </p:blipFill>
        <p:spPr>
          <a:xfrm>
            <a:off x="890621" y="1849472"/>
            <a:ext cx="7537856" cy="4240044"/>
          </a:xfrm>
          <a:prstGeom prst="rect">
            <a:avLst/>
          </a:prstGeom>
        </p:spPr>
      </p:pic>
    </p:spTree>
    <p:extLst>
      <p:ext uri="{BB962C8B-B14F-4D97-AF65-F5344CB8AC3E}">
        <p14:creationId xmlns:p14="http://schemas.microsoft.com/office/powerpoint/2010/main" val="183411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954107"/>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Descripción de las herramientas</a:t>
            </a:r>
          </a:p>
          <a:p>
            <a:r>
              <a:rPr lang="es-AR" sz="2400" b="1" i="1" dirty="0" err="1">
                <a:solidFill>
                  <a:srgbClr val="5184B9"/>
                </a:solidFill>
                <a:latin typeface="Trebuchet MS" panose="020B0603020202020204" pitchFamily="34" charset="0"/>
              </a:rPr>
              <a:t>PowerView</a:t>
            </a:r>
            <a:endParaRPr lang="es-AR" sz="2400" b="1" i="1" dirty="0">
              <a:solidFill>
                <a:srgbClr val="5184B9"/>
              </a:solidFill>
              <a:latin typeface="Trebuchet MS" panose="020B0603020202020204" pitchFamily="34" charset="0"/>
            </a:endParaRPr>
          </a:p>
        </p:txBody>
      </p:sp>
      <p:pic>
        <p:nvPicPr>
          <p:cNvPr id="6" name="Imagen 5">
            <a:extLst>
              <a:ext uri="{FF2B5EF4-FFF2-40B4-BE49-F238E27FC236}">
                <a16:creationId xmlns:a16="http://schemas.microsoft.com/office/drawing/2014/main" id="{52D49650-0325-45F4-A1FB-6FE7550AC3E0}"/>
              </a:ext>
            </a:extLst>
          </p:cNvPr>
          <p:cNvPicPr>
            <a:picLocks noChangeAspect="1"/>
          </p:cNvPicPr>
          <p:nvPr/>
        </p:nvPicPr>
        <p:blipFill>
          <a:blip r:embed="rId3"/>
          <a:stretch>
            <a:fillRect/>
          </a:stretch>
        </p:blipFill>
        <p:spPr>
          <a:xfrm>
            <a:off x="856057" y="1852060"/>
            <a:ext cx="7606984" cy="4297279"/>
          </a:xfrm>
          <a:prstGeom prst="rect">
            <a:avLst/>
          </a:prstGeom>
        </p:spPr>
      </p:pic>
    </p:spTree>
    <p:extLst>
      <p:ext uri="{BB962C8B-B14F-4D97-AF65-F5344CB8AC3E}">
        <p14:creationId xmlns:p14="http://schemas.microsoft.com/office/powerpoint/2010/main" val="167840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954107"/>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Descripción de las herramientas</a:t>
            </a:r>
          </a:p>
          <a:p>
            <a:r>
              <a:rPr lang="es-AR" sz="2400" b="1" i="1" dirty="0">
                <a:solidFill>
                  <a:srgbClr val="5184B9"/>
                </a:solidFill>
                <a:latin typeface="Trebuchet MS" panose="020B0603020202020204" pitchFamily="34" charset="0"/>
              </a:rPr>
              <a:t>Obtener y Transformar (</a:t>
            </a:r>
            <a:r>
              <a:rPr lang="es-AR" sz="2400" b="1" i="1" dirty="0" err="1">
                <a:solidFill>
                  <a:srgbClr val="5184B9"/>
                </a:solidFill>
                <a:latin typeface="Trebuchet MS" panose="020B0603020202020204" pitchFamily="34" charset="0"/>
              </a:rPr>
              <a:t>PowerQuery</a:t>
            </a:r>
            <a:r>
              <a:rPr lang="es-AR" sz="2400" b="1" i="1" dirty="0">
                <a:solidFill>
                  <a:srgbClr val="5184B9"/>
                </a:solidFill>
                <a:latin typeface="Trebuchet MS" panose="020B0603020202020204" pitchFamily="34" charset="0"/>
              </a:rPr>
              <a:t>)</a:t>
            </a:r>
          </a:p>
        </p:txBody>
      </p:sp>
      <p:pic>
        <p:nvPicPr>
          <p:cNvPr id="5" name="Imagen 4">
            <a:extLst>
              <a:ext uri="{FF2B5EF4-FFF2-40B4-BE49-F238E27FC236}">
                <a16:creationId xmlns:a16="http://schemas.microsoft.com/office/drawing/2014/main" id="{A5A33A90-47DD-4EB1-8FF1-C71FA8B8F812}"/>
              </a:ext>
            </a:extLst>
          </p:cNvPr>
          <p:cNvPicPr>
            <a:picLocks noChangeAspect="1"/>
          </p:cNvPicPr>
          <p:nvPr/>
        </p:nvPicPr>
        <p:blipFill>
          <a:blip r:embed="rId3"/>
          <a:stretch>
            <a:fillRect/>
          </a:stretch>
        </p:blipFill>
        <p:spPr>
          <a:xfrm>
            <a:off x="1020999" y="1901190"/>
            <a:ext cx="7277100" cy="4093369"/>
          </a:xfrm>
          <a:prstGeom prst="rect">
            <a:avLst/>
          </a:prstGeom>
        </p:spPr>
      </p:pic>
    </p:spTree>
    <p:extLst>
      <p:ext uri="{BB962C8B-B14F-4D97-AF65-F5344CB8AC3E}">
        <p14:creationId xmlns:p14="http://schemas.microsoft.com/office/powerpoint/2010/main" val="2434180160"/>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1006</Words>
  <Application>Microsoft Office PowerPoint</Application>
  <PresentationFormat>Presentación en pantalla (4:3)</PresentationFormat>
  <Paragraphs>76</Paragraphs>
  <Slides>21</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Trebuchet MS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EducacionIT</dc:creator>
  <cp:lastModifiedBy>uno exo</cp:lastModifiedBy>
  <cp:revision>33</cp:revision>
  <dcterms:modified xsi:type="dcterms:W3CDTF">2018-02-07T14:38:37Z</dcterms:modified>
</cp:coreProperties>
</file>