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9" r:id="rId4"/>
    <p:sldId id="263" r:id="rId5"/>
    <p:sldId id="264" r:id="rId6"/>
    <p:sldId id="271" r:id="rId7"/>
    <p:sldId id="269" r:id="rId8"/>
    <p:sldId id="272" r:id="rId9"/>
    <p:sldId id="270" r:id="rId10"/>
    <p:sldId id="274" r:id="rId11"/>
    <p:sldId id="265" r:id="rId12"/>
    <p:sldId id="275" r:id="rId13"/>
    <p:sldId id="266" r:id="rId14"/>
    <p:sldId id="273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Herramientas BI en Excel - Clase 4" id="{AD7C5724-434D-4FFB-9568-D313BB9958E1}">
          <p14:sldIdLst>
            <p14:sldId id="256"/>
            <p14:sldId id="257"/>
          </p14:sldIdLst>
        </p14:section>
        <p14:section name="Visualizaciones y reportes interactivos con PowerView" id="{FE173FC4-0D3B-45E2-BDAB-1C8E91CF9A7D}">
          <p14:sldIdLst>
            <p14:sldId id="259"/>
            <p14:sldId id="263"/>
            <p14:sldId id="264"/>
            <p14:sldId id="271"/>
            <p14:sldId id="269"/>
            <p14:sldId id="272"/>
            <p14:sldId id="270"/>
            <p14:sldId id="274"/>
            <p14:sldId id="265"/>
            <p14:sldId id="275"/>
            <p14:sldId id="26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447"/>
    <a:srgbClr val="518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45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ct val="127272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SzPct val="127272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SzPct val="127272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SzPct val="127272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SzPct val="127272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SzPct val="127272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SzPct val="127272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SzPct val="127272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SzPct val="127272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93655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4511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63088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0679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2149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1759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795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98990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319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1681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587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77777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3703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77777"/>
              <a:buFont typeface="Arial"/>
              <a:buChar char="●"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Char char="○"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3703"/>
              <a:buFont typeface="Arial"/>
              <a:buChar char="■"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●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○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16666"/>
              <a:buFont typeface="Arial"/>
              <a:buChar char="■"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3810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85725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42424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8333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1450" marR="0" lvl="0" indent="-1905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50" marR="0" lvl="1" indent="-381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850" marR="0" lvl="6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750" marR="0" lvl="7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650" marR="0" lvl="8" indent="-7620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16666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33333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55555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58333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7777"/>
              <a:buNone/>
              <a:defRPr sz="1800"/>
            </a:lvl2pPr>
            <a:lvl3pPr lvl="2" indent="0">
              <a:spcBef>
                <a:spcPts val="0"/>
              </a:spcBef>
              <a:buSzPct val="77777"/>
              <a:buNone/>
              <a:defRPr sz="1800"/>
            </a:lvl3pPr>
            <a:lvl4pPr lvl="3" indent="0">
              <a:spcBef>
                <a:spcPts val="0"/>
              </a:spcBef>
              <a:buSzPct val="77777"/>
              <a:buNone/>
              <a:defRPr sz="1800"/>
            </a:lvl4pPr>
            <a:lvl5pPr lvl="4" indent="0">
              <a:spcBef>
                <a:spcPts val="0"/>
              </a:spcBef>
              <a:buSzPct val="77777"/>
              <a:buNone/>
              <a:defRPr sz="1800"/>
            </a:lvl5pPr>
            <a:lvl6pPr lvl="5" indent="0">
              <a:spcBef>
                <a:spcPts val="0"/>
              </a:spcBef>
              <a:buSzPct val="77777"/>
              <a:buNone/>
              <a:defRPr sz="1800"/>
            </a:lvl6pPr>
            <a:lvl7pPr lvl="6" indent="0">
              <a:spcBef>
                <a:spcPts val="0"/>
              </a:spcBef>
              <a:buSzPct val="77777"/>
              <a:buNone/>
              <a:defRPr sz="1800"/>
            </a:lvl7pPr>
            <a:lvl8pPr lvl="7" indent="0">
              <a:spcBef>
                <a:spcPts val="0"/>
              </a:spcBef>
              <a:buSzPct val="77777"/>
              <a:buNone/>
              <a:defRPr sz="1800"/>
            </a:lvl8pPr>
            <a:lvl9pPr lvl="8" indent="0">
              <a:spcBef>
                <a:spcPts val="0"/>
              </a:spcBef>
              <a:buSzPct val="77777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58333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66666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77777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9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16666"/>
              <a:buFont typeface="Arial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33333"/>
              <a:buFont typeface="Arial"/>
              <a:buChar char="○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55555"/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●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○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86666"/>
              <a:buFont typeface="Arial"/>
              <a:buChar char="■"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5555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6286500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/>
        </p:nvSpPr>
        <p:spPr>
          <a:xfrm>
            <a:off x="21525" y="6308925"/>
            <a:ext cx="6761100" cy="57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ES" sz="1800" b="1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Herramientas BI en Excel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84B9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0" y="1466375"/>
            <a:ext cx="9144000" cy="258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s-ES" sz="54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Herramientas BI en Excel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0" y="4257002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Clase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82102" y="758757"/>
            <a:ext cx="8754894" cy="584775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Trebuchet MS" panose="020B0603020202020204" pitchFamily="34" charset="0"/>
              </a:rPr>
              <a:t>Gráficos de línea y circular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1974BC-7B74-4A2B-B9CB-41B3066A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40" y="1462067"/>
            <a:ext cx="7888817" cy="449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1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82102" y="758757"/>
            <a:ext cx="8754894" cy="584775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Trebuchet MS" panose="020B0603020202020204" pitchFamily="34" charset="0"/>
              </a:rPr>
              <a:t>Gráficos de dispersión y mapas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D36A0-99F5-4ACB-926A-65A8068D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35" y="1881638"/>
            <a:ext cx="8285428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AR" sz="1800" dirty="0">
                <a:latin typeface="Trebuchet MS" panose="020B0603020202020204" pitchFamily="34" charset="0"/>
              </a:rPr>
              <a:t>Los gráficos de dispersión o burbujas son una excelente forma de mostrar grandes cantidades de datos relacionados en un mismo gráfico. El eje x muestra un campo numérico y el eje y muestra otro, de modo que resulta fácil ver la relación entre los dos valores para todos los elementos del gráfico.</a:t>
            </a:r>
          </a:p>
          <a:p>
            <a:r>
              <a:rPr lang="es-AR" sz="1800" dirty="0">
                <a:latin typeface="Trebuchet MS" panose="020B0603020202020204" pitchFamily="34" charset="0"/>
              </a:rPr>
              <a:t>En un gráfico de burbujas, un tercer campo numérico controla el tamaño de los puntos de datos. Es posible agregar un eje de “reproducción” a un gráfico de burbujas o dispersión para ver como los datos cambian con el tiempo.</a:t>
            </a:r>
          </a:p>
          <a:p>
            <a:endParaRPr lang="es-AR" sz="1800" dirty="0">
              <a:latin typeface="Trebuchet MS" panose="020B0603020202020204" pitchFamily="34" charset="0"/>
            </a:endParaRPr>
          </a:p>
          <a:p>
            <a:r>
              <a:rPr lang="es-AR" sz="1800" dirty="0">
                <a:latin typeface="Trebuchet MS" panose="020B0603020202020204" pitchFamily="34" charset="0"/>
              </a:rPr>
              <a:t>Los mapas de </a:t>
            </a:r>
            <a:r>
              <a:rPr lang="es-AR" sz="1800" dirty="0" err="1">
                <a:latin typeface="Trebuchet MS" panose="020B0603020202020204" pitchFamily="34" charset="0"/>
              </a:rPr>
              <a:t>PowerView</a:t>
            </a:r>
            <a:r>
              <a:rPr lang="es-AR" sz="1800" dirty="0">
                <a:latin typeface="Trebuchet MS" panose="020B0603020202020204" pitchFamily="34" charset="0"/>
              </a:rPr>
              <a:t> utilizan mapas de Bing, por lo que puede hacer zoom y desplazarse como haría en cualquier otro mapa. Al agregar lugares y campos, se colocan puntos sobre el mapa. Cuanto mayor sea el valor, mayor será el punto </a:t>
            </a:r>
            <a:r>
              <a:rPr lang="es-AR" sz="1800" dirty="0" err="1">
                <a:latin typeface="Trebuchet MS" panose="020B0603020202020204" pitchFamily="34" charset="0"/>
              </a:rPr>
              <a:t>representadp</a:t>
            </a:r>
            <a:r>
              <a:rPr lang="es-AR" sz="1800" dirty="0">
                <a:latin typeface="Trebuchet MS" panose="020B0603020202020204" pitchFamily="34" charset="0"/>
              </a:rPr>
              <a:t>. Cuando se agrega una serie de valores múltiples, se colocan gráficos circulares sobre el mapa.</a:t>
            </a:r>
          </a:p>
        </p:txBody>
      </p:sp>
    </p:spTree>
    <p:extLst>
      <p:ext uri="{BB962C8B-B14F-4D97-AF65-F5344CB8AC3E}">
        <p14:creationId xmlns:p14="http://schemas.microsoft.com/office/powerpoint/2010/main" val="31611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82102" y="758757"/>
            <a:ext cx="8754894" cy="584775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Trebuchet MS" panose="020B0603020202020204" pitchFamily="34" charset="0"/>
              </a:rPr>
              <a:t>Gráficos de dispersión y mapas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68CF7B-C4A8-4E75-916C-9D7B91231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94" y="1528458"/>
            <a:ext cx="7658910" cy="43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6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82102" y="758757"/>
            <a:ext cx="8754894" cy="584775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Trebuchet MS" panose="020B0603020202020204" pitchFamily="34" charset="0"/>
              </a:rPr>
              <a:t>Filtros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D17D54-8592-4F5E-B48C-DA614064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14" y="1786945"/>
            <a:ext cx="7830766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AR" sz="1800" dirty="0" err="1">
                <a:solidFill>
                  <a:srgbClr val="212121"/>
                </a:solidFill>
                <a:latin typeface="Trebuchet MS" panose="020B0603020202020204" pitchFamily="34" charset="0"/>
              </a:rPr>
              <a:t>PowerView</a:t>
            </a:r>
            <a:r>
              <a:rPr lang="es-ES" altLang="es-AR" sz="1800" dirty="0">
                <a:solidFill>
                  <a:srgbClr val="212121"/>
                </a:solidFill>
                <a:latin typeface="Trebuchet MS" panose="020B0603020202020204" pitchFamily="34" charset="0"/>
              </a:rPr>
              <a:t> ofrece distintas maneras de filtrar y resaltar datos en los informes. Usa las relaciones entre las diferentes tablas y campos del modelo para hacer que los elementos en una hoja o vista destaquen y se filtren. Elimina todos los datos menos los que se quiere enfocar. Es posible usar filtros del panel de filtro, </a:t>
            </a:r>
            <a:r>
              <a:rPr lang="es-ES" altLang="es-AR" sz="1800" dirty="0" err="1">
                <a:solidFill>
                  <a:srgbClr val="212121"/>
                </a:solidFill>
                <a:latin typeface="Trebuchet MS" panose="020B0603020202020204" pitchFamily="34" charset="0"/>
              </a:rPr>
              <a:t>segmentadores</a:t>
            </a:r>
            <a:r>
              <a:rPr lang="es-ES" altLang="es-AR" sz="1800" dirty="0">
                <a:solidFill>
                  <a:srgbClr val="212121"/>
                </a:solidFill>
                <a:latin typeface="Trebuchet MS" panose="020B0603020202020204" pitchFamily="34" charset="0"/>
              </a:rPr>
              <a:t> o filtros cruzados.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AR" sz="1800" dirty="0">
              <a:solidFill>
                <a:srgbClr val="212121"/>
              </a:solidFill>
              <a:latin typeface="Trebuchet MS" panose="020B0603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AR" sz="1800" dirty="0">
                <a:solidFill>
                  <a:srgbClr val="212121"/>
                </a:solidFill>
                <a:latin typeface="Trebuchet MS" panose="020B0603020202020204" pitchFamily="34" charset="0"/>
              </a:rPr>
              <a:t>El resaltado no filtra, porque no elimina los datos, pero resalta un subconjunto de los mismos; los que no cumplen el criterio especificado, permanecen visibles pero atenuados.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AR" sz="1800" dirty="0">
              <a:solidFill>
                <a:srgbClr val="212121"/>
              </a:solidFill>
              <a:latin typeface="Trebuchet MS" panose="020B0603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AR" sz="1800" dirty="0">
                <a:solidFill>
                  <a:srgbClr val="212121"/>
                </a:solidFill>
                <a:latin typeface="Trebuchet MS" panose="020B0603020202020204" pitchFamily="34" charset="0"/>
              </a:rPr>
              <a:t>Los filtros y el resaltado se pueden aplicar a una hoja completa, o a visualizaciones individuales.</a:t>
            </a:r>
            <a:endParaRPr lang="es-ES" altLang="es-AR" sz="1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AR" sz="1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35429F-9B3F-46B7-89FD-422CA946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F2BE1-684A-42D3-BFB0-10ACF14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6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82102" y="758757"/>
            <a:ext cx="8754894" cy="584775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Trebuchet MS" panose="020B0603020202020204" pitchFamily="34" charset="0"/>
              </a:rPr>
              <a:t>Filtros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35429F-9B3F-46B7-89FD-422CA946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9F2BE1-684A-42D3-BFB0-10ACF142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DCEE6B2-3155-4808-8AC1-640BEFAD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02" y="1593396"/>
            <a:ext cx="5143500" cy="29527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2134E19-AAF1-49C3-8899-F631C5476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818" y="3279322"/>
            <a:ext cx="4895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0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14010" y="758757"/>
            <a:ext cx="8657616" cy="923330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5400" dirty="0">
                <a:latin typeface="Trebuchet MS" panose="020B0603020202020204" pitchFamily="34" charset="0"/>
              </a:rPr>
              <a:t>Clase 4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40F006-9C74-4BC7-BEC1-6303E66013F6}"/>
              </a:ext>
            </a:extLst>
          </p:cNvPr>
          <p:cNvSpPr txBox="1"/>
          <p:nvPr/>
        </p:nvSpPr>
        <p:spPr>
          <a:xfrm>
            <a:off x="1128409" y="2577830"/>
            <a:ext cx="796884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>
                <a:latin typeface="Trebuchet MS" panose="020B0603020202020204" pitchFamily="34" charset="0"/>
              </a:rPr>
              <a:t>Visualizaciones y reportes interactivos con </a:t>
            </a:r>
            <a:r>
              <a:rPr lang="es-AR" sz="2400" dirty="0" err="1">
                <a:latin typeface="Trebuchet MS" panose="020B0603020202020204" pitchFamily="34" charset="0"/>
              </a:rPr>
              <a:t>PowerView</a:t>
            </a:r>
            <a:endParaRPr lang="es-AR" sz="2400" dirty="0">
              <a:latin typeface="Trebuchet MS" panose="020B0603020202020204" pitchFamily="34" charset="0"/>
            </a:endParaRPr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84B9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0" y="1819275"/>
            <a:ext cx="9144000" cy="258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s-ES" sz="54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Visualizaciones y reportes interactivos con </a:t>
            </a:r>
            <a:r>
              <a:rPr lang="es-ES" sz="5400" b="1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PowerView</a:t>
            </a:r>
            <a:endParaRPr lang="es-ES" sz="54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82102" y="758757"/>
            <a:ext cx="8754894" cy="1077218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Trebuchet MS" panose="020B0603020202020204" pitchFamily="34" charset="0"/>
              </a:rPr>
              <a:t>Visualizaciones y reportes interactivos con </a:t>
            </a:r>
            <a:r>
              <a:rPr lang="es-AR" sz="3200" b="1" dirty="0" err="1">
                <a:latin typeface="Trebuchet MS" panose="020B0603020202020204" pitchFamily="34" charset="0"/>
              </a:rPr>
              <a:t>PowerView</a:t>
            </a:r>
            <a:endParaRPr lang="es-AR" sz="3200" b="1" dirty="0">
              <a:latin typeface="Trebuchet MS" panose="020B0603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40F006-9C74-4BC7-BEC1-6303E66013F6}"/>
              </a:ext>
            </a:extLst>
          </p:cNvPr>
          <p:cNvSpPr txBox="1"/>
          <p:nvPr/>
        </p:nvSpPr>
        <p:spPr>
          <a:xfrm>
            <a:off x="749030" y="2117761"/>
            <a:ext cx="782103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AR" sz="2800" dirty="0">
                <a:latin typeface="Trebuchet MS" panose="020B0603020202020204" pitchFamily="34" charset="0"/>
              </a:rPr>
              <a:t>Informes básicos con tablas y matrices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AR" sz="2800" dirty="0">
                <a:latin typeface="Trebuchet MS" panose="020B0603020202020204" pitchFamily="34" charset="0"/>
              </a:rPr>
              <a:t>Gráficos de barra y columnas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AR" sz="2800" dirty="0">
                <a:latin typeface="Trebuchet MS" panose="020B0603020202020204" pitchFamily="34" charset="0"/>
              </a:rPr>
              <a:t>Gráficos de línea y tortas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AR" sz="2800" dirty="0">
                <a:latin typeface="Trebuchet MS" panose="020B0603020202020204" pitchFamily="34" charset="0"/>
              </a:rPr>
              <a:t>Gráficos de dispersión y mapas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s-AR" sz="2800" dirty="0">
                <a:latin typeface="Trebuchet MS" panose="020B0603020202020204" pitchFamily="34" charset="0"/>
              </a:rPr>
              <a:t>Filtros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s-AR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324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82102" y="758757"/>
            <a:ext cx="8754894" cy="584775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Trebuchet MS" panose="020B0603020202020204" pitchFamily="34" charset="0"/>
              </a:rPr>
              <a:t>Informes básicos con tablas y matrices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40F006-9C74-4BC7-BEC1-6303E66013F6}"/>
              </a:ext>
            </a:extLst>
          </p:cNvPr>
          <p:cNvSpPr txBox="1"/>
          <p:nvPr/>
        </p:nvSpPr>
        <p:spPr>
          <a:xfrm>
            <a:off x="719848" y="1904462"/>
            <a:ext cx="80253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AR" sz="1800" dirty="0" err="1">
                <a:solidFill>
                  <a:srgbClr val="212121"/>
                </a:solidFill>
                <a:latin typeface="Trebuchet MS" panose="020B0603020202020204" pitchFamily="34" charset="0"/>
              </a:rPr>
              <a:t>PowerView</a:t>
            </a:r>
            <a:r>
              <a:rPr lang="es-ES" altLang="es-AR" sz="1800" dirty="0">
                <a:solidFill>
                  <a:srgbClr val="212121"/>
                </a:solidFill>
                <a:latin typeface="Trebuchet MS" panose="020B0603020202020204" pitchFamily="34" charset="0"/>
              </a:rPr>
              <a:t> es una tecnología de visualización de datos que permite crear informes de una sola hoja, con visualizaciones tales como cuadros interactivos, gráficos, mapas y otros elementos visuales que hacen que los datos cobren vida.</a:t>
            </a:r>
            <a:r>
              <a:rPr lang="es-ES" altLang="es-AR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AR" sz="18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AR" sz="1800" dirty="0">
                <a:solidFill>
                  <a:schemeClr val="tx1"/>
                </a:solidFill>
                <a:latin typeface="Trebuchet MS" panose="020B0603020202020204" pitchFamily="34" charset="0"/>
              </a:rPr>
              <a:t>Al seleccionar campos a incluir en el informe, </a:t>
            </a:r>
            <a:r>
              <a:rPr lang="es-ES" altLang="es-AR" sz="1800" dirty="0" err="1">
                <a:solidFill>
                  <a:schemeClr val="tx1"/>
                </a:solidFill>
                <a:latin typeface="Trebuchet MS" panose="020B0603020202020204" pitchFamily="34" charset="0"/>
              </a:rPr>
              <a:t>PowerView</a:t>
            </a:r>
            <a:r>
              <a:rPr lang="es-ES" altLang="es-AR" sz="1800" dirty="0">
                <a:solidFill>
                  <a:schemeClr val="tx1"/>
                </a:solidFill>
                <a:latin typeface="Trebuchet MS" panose="020B0603020202020204" pitchFamily="34" charset="0"/>
              </a:rPr>
              <a:t> los muestra en forma de tabla de manera predeterminada.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AR" sz="1800" dirty="0">
              <a:solidFill>
                <a:srgbClr val="212121"/>
              </a:solidFill>
              <a:latin typeface="Trebuchet MS" panose="020B0603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AR" sz="1800" dirty="0">
                <a:solidFill>
                  <a:schemeClr val="tx1"/>
                </a:solidFill>
                <a:latin typeface="Trebuchet MS" panose="020B0603020202020204" pitchFamily="34" charset="0"/>
              </a:rPr>
              <a:t>Una matriz es un tipo de visualización similar a una tabla en que se compone de filas y columnas, sin embargo, puede colapsarse y expandirse por filas y/o columnas. Si contiene una jerarquía, puede profundizar / profundizar. Puede mostrar totales y subtotales por columnas y / o filas. Y una matriz puede mostrar datos sin repetir los valores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s-AR" sz="1800" dirty="0">
              <a:solidFill>
                <a:srgbClr val="21212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A21E95-8FE8-44F4-BAFD-60168513B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8AEEB9-E7B0-434B-878D-7AA5E2D4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1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82102" y="758757"/>
            <a:ext cx="8754894" cy="584775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Trebuchet MS" panose="020B0603020202020204" pitchFamily="34" charset="0"/>
              </a:rPr>
              <a:t>Informes básicos con tablas y matrices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A21E95-8FE8-44F4-BAFD-60168513B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8AEEB9-E7B0-434B-878D-7AA5E2D48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A24DE3-E373-48BA-87CE-AF1F89C0F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99" y="1524000"/>
            <a:ext cx="7810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6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82102" y="758757"/>
            <a:ext cx="8754894" cy="584775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Trebuchet MS" panose="020B0603020202020204" pitchFamily="34" charset="0"/>
              </a:rPr>
              <a:t>Gráficos de barra y columnas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40F006-9C74-4BC7-BEC1-6303E66013F6}"/>
              </a:ext>
            </a:extLst>
          </p:cNvPr>
          <p:cNvSpPr txBox="1"/>
          <p:nvPr/>
        </p:nvSpPr>
        <p:spPr>
          <a:xfrm>
            <a:off x="593389" y="1498059"/>
            <a:ext cx="782103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00" dirty="0">
                <a:latin typeface="Trebuchet MS" panose="020B0603020202020204" pitchFamily="34" charset="0"/>
              </a:rPr>
              <a:t>Los gráficos de líneas, barras y columnas son útiles para comparar datos.</a:t>
            </a:r>
          </a:p>
          <a:p>
            <a:endParaRPr lang="es-AR" sz="1800" dirty="0">
              <a:latin typeface="Trebuchet MS" panose="020B0603020202020204" pitchFamily="34" charset="0"/>
            </a:endParaRPr>
          </a:p>
          <a:p>
            <a:r>
              <a:rPr lang="es-AR" sz="1800" dirty="0">
                <a:latin typeface="Trebuchet MS" panose="020B0603020202020204" pitchFamily="34" charset="0"/>
              </a:rPr>
              <a:t>En los gráficos de barras, las categorías se organizan en torno al eje vertical y los valores en torno al eje horizontal. Son ideales cuando se desean representar una o más series de datos, si los mismos incluyen valores positivos, negativos y cero, si se quieren comparar los datos de varias categorías o si las etiquetas de eje son largas.</a:t>
            </a:r>
          </a:p>
          <a:p>
            <a:endParaRPr lang="es-AR" sz="1800" dirty="0">
              <a:latin typeface="Trebuchet MS" panose="020B0603020202020204" pitchFamily="34" charset="0"/>
            </a:endParaRPr>
          </a:p>
          <a:p>
            <a:r>
              <a:rPr lang="es-AR" sz="1800" dirty="0">
                <a:latin typeface="Trebuchet MS" panose="020B0603020202020204" pitchFamily="34" charset="0"/>
              </a:rPr>
              <a:t>Los gráficos de columnas resultan útiles para mostrar cambios en los datos a lo largo de un período de tiempo o para ilustrar comparaciones entre elementos. Las categorías se organizan en torno al eje horizontal y los valores se organizan en torno al eje vertical.</a:t>
            </a:r>
          </a:p>
          <a:p>
            <a:endParaRPr lang="es-AR" sz="1800" dirty="0">
              <a:latin typeface="Trebuchet MS" panose="020B0603020202020204" pitchFamily="34" charset="0"/>
            </a:endParaRPr>
          </a:p>
          <a:p>
            <a:r>
              <a:rPr lang="es-AR" sz="1800" dirty="0">
                <a:latin typeface="Trebuchet MS" panose="020B0603020202020204" pitchFamily="34" charset="0"/>
              </a:rPr>
              <a:t>Hay tres subtipos de gráficos de barras y tres de columnas para elegir: apilados, 100% apilados y agrupados.</a:t>
            </a:r>
          </a:p>
          <a:p>
            <a:endParaRPr lang="es-AR" dirty="0"/>
          </a:p>
          <a:p>
            <a:endParaRPr lang="es-AR" sz="1800" dirty="0">
              <a:latin typeface="Trebuchet MS" panose="020B0603020202020204" pitchFamily="34" charset="0"/>
            </a:endParaRPr>
          </a:p>
          <a:p>
            <a:endParaRPr lang="es-AR" sz="1800" dirty="0">
              <a:latin typeface="Trebuchet MS" panose="020B0603020202020204" pitchFamily="34" charset="0"/>
            </a:endParaRPr>
          </a:p>
          <a:p>
            <a:endParaRPr lang="es-AR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75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82102" y="758757"/>
            <a:ext cx="8754894" cy="584775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Trebuchet MS" panose="020B0603020202020204" pitchFamily="34" charset="0"/>
              </a:rPr>
              <a:t>Gráficos de barra y columnas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B02B36-CA4C-4121-A494-05D7AFA2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41" y="1483254"/>
            <a:ext cx="7601015" cy="42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94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90CBC01-45EC-44ED-9201-C5E30347B1A5}"/>
              </a:ext>
            </a:extLst>
          </p:cNvPr>
          <p:cNvSpPr txBox="1"/>
          <p:nvPr/>
        </p:nvSpPr>
        <p:spPr>
          <a:xfrm>
            <a:off x="282102" y="758757"/>
            <a:ext cx="8754894" cy="584775"/>
          </a:xfrm>
          <a:prstGeom prst="rect">
            <a:avLst/>
          </a:prstGeom>
          <a:noFill/>
          <a:ln w="76200">
            <a:solidFill>
              <a:srgbClr val="5184B9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Trebuchet MS" panose="020B0603020202020204" pitchFamily="34" charset="0"/>
              </a:rPr>
              <a:t>Gráficos de línea y circular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40F006-9C74-4BC7-BEC1-6303E66013F6}"/>
              </a:ext>
            </a:extLst>
          </p:cNvPr>
          <p:cNvSpPr txBox="1"/>
          <p:nvPr/>
        </p:nvSpPr>
        <p:spPr>
          <a:xfrm>
            <a:off x="593389" y="1498059"/>
            <a:ext cx="78210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  <a:p>
            <a:r>
              <a:rPr lang="es-AR" sz="1800" dirty="0">
                <a:latin typeface="Trebuchet MS" panose="020B0603020202020204" pitchFamily="34" charset="0"/>
              </a:rPr>
              <a:t>Los gráficos de líneas distribuyen los datos de categorías de manera uniforme en un eje horizontal (categoría) y distribuyen todos los datos de valores numéricos a lo largo de un eje vertical (valor). Ideal usarlo con una escala de tiempo en el eje horizontal. Muestran las fechas en orden cronológico a intervalos concretos o unidades básicas, como el número de días, meses o años, incluso si las fechas no están en orden o en las mismas unidades básicas.</a:t>
            </a:r>
          </a:p>
          <a:p>
            <a:endParaRPr lang="es-AR" sz="1800" dirty="0">
              <a:latin typeface="Trebuchet MS" panose="020B0603020202020204" pitchFamily="34" charset="0"/>
            </a:endParaRPr>
          </a:p>
          <a:p>
            <a:r>
              <a:rPr lang="es-AR" sz="1800" dirty="0">
                <a:latin typeface="Trebuchet MS" panose="020B0603020202020204" pitchFamily="34" charset="0"/>
              </a:rPr>
              <a:t>Los gráficos circulares resultan claros cuando tienen menos de ocho colores o menos de ocho sectores en cada color. Son útiles a la hora de proporcionar valores aproximados en relación a otros valores. Siempre muestran valores como un porcentaje del total: el gráfico circular en total representa el 100%, por lo que cada color es un porcentaje de este total.</a:t>
            </a:r>
          </a:p>
          <a:p>
            <a:endParaRPr lang="es-AR" sz="1800" dirty="0">
              <a:latin typeface="Trebuchet MS" panose="020B0603020202020204" pitchFamily="34" charset="0"/>
            </a:endParaRPr>
          </a:p>
          <a:p>
            <a:endParaRPr lang="es-AR" sz="1800" dirty="0">
              <a:latin typeface="Trebuchet MS" panose="020B0603020202020204" pitchFamily="34" charset="0"/>
            </a:endParaRPr>
          </a:p>
          <a:p>
            <a:endParaRPr lang="es-AR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616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798</Words>
  <Application>Microsoft Office PowerPoint</Application>
  <PresentationFormat>Presentación en pantalla (4:3)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EducacionIT</dc:creator>
  <cp:lastModifiedBy>uno exo</cp:lastModifiedBy>
  <cp:revision>27</cp:revision>
  <dcterms:modified xsi:type="dcterms:W3CDTF">2018-02-07T14:40:32Z</dcterms:modified>
</cp:coreProperties>
</file>