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9" r:id="rId4"/>
    <p:sldId id="263" r:id="rId5"/>
    <p:sldId id="264" r:id="rId6"/>
    <p:sldId id="271" r:id="rId7"/>
    <p:sldId id="269" r:id="rId8"/>
    <p:sldId id="272" r:id="rId9"/>
    <p:sldId id="262" r:id="rId10"/>
    <p:sldId id="268" r:id="rId11"/>
    <p:sldId id="270" r:id="rId12"/>
    <p:sldId id="273"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Herramientas BI en Excel - Clase 6" id="{AD7C5724-434D-4FFB-9568-D313BB9958E1}">
          <p14:sldIdLst>
            <p14:sldId id="256"/>
            <p14:sldId id="257"/>
          </p14:sldIdLst>
        </p14:section>
        <p14:section name="Modelos y visualizaciones con Power BI Desktop" id="{FE173FC4-0D3B-45E2-BDAB-1C8E91CF9A7D}">
          <p14:sldIdLst>
            <p14:sldId id="259"/>
            <p14:sldId id="263"/>
            <p14:sldId id="264"/>
            <p14:sldId id="271"/>
            <p14:sldId id="269"/>
            <p14:sldId id="272"/>
          </p14:sldIdLst>
        </p14:section>
        <p14:section name="Publicaciones y tableros con el servicio Power BI" id="{89995762-480C-44A5-BA29-F0B321C2B677}">
          <p14:sldIdLst>
            <p14:sldId id="262"/>
            <p14:sldId id="268"/>
            <p14:sldId id="270"/>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184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1738" y="2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marL="0" marR="0" lvl="0" indent="0" algn="l" rtl="0">
              <a:spcBef>
                <a:spcPts val="0"/>
              </a:spcBef>
              <a:buSzPct val="127272"/>
              <a:buChar char="●"/>
              <a:defRPr sz="1100" b="0" i="0" u="none" strike="noStrike" cap="none">
                <a:solidFill>
                  <a:schemeClr val="dk1"/>
                </a:solidFill>
                <a:latin typeface="Arial"/>
                <a:ea typeface="Arial"/>
                <a:cs typeface="Arial"/>
                <a:sym typeface="Arial"/>
              </a:defRPr>
            </a:lvl1pPr>
            <a:lvl2pPr marL="457200" marR="0" lvl="1" indent="0" algn="l" rtl="0">
              <a:spcBef>
                <a:spcPts val="0"/>
              </a:spcBef>
              <a:buSzPct val="127272"/>
              <a:buChar char="○"/>
              <a:defRPr sz="1100" b="0" i="0" u="none" strike="noStrike" cap="none">
                <a:solidFill>
                  <a:schemeClr val="dk1"/>
                </a:solidFill>
                <a:latin typeface="Arial"/>
                <a:ea typeface="Arial"/>
                <a:cs typeface="Arial"/>
                <a:sym typeface="Arial"/>
              </a:defRPr>
            </a:lvl2pPr>
            <a:lvl3pPr marL="914400" marR="0" lvl="2" indent="0" algn="l" rtl="0">
              <a:spcBef>
                <a:spcPts val="0"/>
              </a:spcBef>
              <a:buSzPct val="127272"/>
              <a:buChar char="■"/>
              <a:defRPr sz="1100" b="0" i="0" u="none" strike="noStrike" cap="none">
                <a:solidFill>
                  <a:schemeClr val="dk1"/>
                </a:solidFill>
                <a:latin typeface="Arial"/>
                <a:ea typeface="Arial"/>
                <a:cs typeface="Arial"/>
                <a:sym typeface="Arial"/>
              </a:defRPr>
            </a:lvl3pPr>
            <a:lvl4pPr marL="1371600" marR="0" lvl="3" indent="0" algn="l" rtl="0">
              <a:spcBef>
                <a:spcPts val="0"/>
              </a:spcBef>
              <a:buSzPct val="127272"/>
              <a:buChar char="●"/>
              <a:defRPr sz="1100" b="0" i="0" u="none" strike="noStrike" cap="none">
                <a:solidFill>
                  <a:schemeClr val="dk1"/>
                </a:solidFill>
                <a:latin typeface="Arial"/>
                <a:ea typeface="Arial"/>
                <a:cs typeface="Arial"/>
                <a:sym typeface="Arial"/>
              </a:defRPr>
            </a:lvl4pPr>
            <a:lvl5pPr marL="1828800" marR="0" lvl="4" indent="0" algn="l" rtl="0">
              <a:spcBef>
                <a:spcPts val="0"/>
              </a:spcBef>
              <a:buSzPct val="127272"/>
              <a:buChar char="○"/>
              <a:defRPr sz="1100" b="0" i="0" u="none" strike="noStrike" cap="none">
                <a:solidFill>
                  <a:schemeClr val="dk1"/>
                </a:solidFill>
                <a:latin typeface="Arial"/>
                <a:ea typeface="Arial"/>
                <a:cs typeface="Arial"/>
                <a:sym typeface="Arial"/>
              </a:defRPr>
            </a:lvl5pPr>
            <a:lvl6pPr marL="2286000" marR="0" lvl="5" indent="0" algn="l" rtl="0">
              <a:spcBef>
                <a:spcPts val="0"/>
              </a:spcBef>
              <a:buSzPct val="127272"/>
              <a:buChar char="■"/>
              <a:defRPr sz="1100" b="0" i="0" u="none" strike="noStrike" cap="none">
                <a:solidFill>
                  <a:schemeClr val="dk1"/>
                </a:solidFill>
                <a:latin typeface="Arial"/>
                <a:ea typeface="Arial"/>
                <a:cs typeface="Arial"/>
                <a:sym typeface="Arial"/>
              </a:defRPr>
            </a:lvl6pPr>
            <a:lvl7pPr marL="2743200" marR="0" lvl="6" indent="0" algn="l" rtl="0">
              <a:spcBef>
                <a:spcPts val="0"/>
              </a:spcBef>
              <a:buSzPct val="127272"/>
              <a:buChar char="●"/>
              <a:defRPr sz="1100" b="0" i="0" u="none" strike="noStrike" cap="none">
                <a:solidFill>
                  <a:schemeClr val="dk1"/>
                </a:solidFill>
                <a:latin typeface="Arial"/>
                <a:ea typeface="Arial"/>
                <a:cs typeface="Arial"/>
                <a:sym typeface="Arial"/>
              </a:defRPr>
            </a:lvl7pPr>
            <a:lvl8pPr marL="3200400" marR="0" lvl="7" indent="0" algn="l" rtl="0">
              <a:spcBef>
                <a:spcPts val="0"/>
              </a:spcBef>
              <a:buSzPct val="127272"/>
              <a:buChar char="○"/>
              <a:defRPr sz="1100" b="0" i="0" u="none" strike="noStrike" cap="none">
                <a:solidFill>
                  <a:schemeClr val="dk1"/>
                </a:solidFill>
                <a:latin typeface="Arial"/>
                <a:ea typeface="Arial"/>
                <a:cs typeface="Arial"/>
                <a:sym typeface="Arial"/>
              </a:defRPr>
            </a:lvl8pPr>
            <a:lvl9pPr marL="3657600" marR="0" lvl="8" indent="0" algn="l" rtl="0">
              <a:spcBef>
                <a:spcPts val="0"/>
              </a:spcBef>
              <a:buSzPct val="127272"/>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40525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33454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67897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17594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1795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06523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23195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79235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28650" y="365126"/>
            <a:ext cx="78867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42424"/>
              <a:buFont typeface="Calibri"/>
              <a:buNone/>
              <a:defRPr sz="33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52" name="Shape 52"/>
          <p:cNvSpPr txBox="1">
            <a:spLocks noGrp="1"/>
          </p:cNvSpPr>
          <p:nvPr>
            <p:ph type="body" idx="1"/>
          </p:nvPr>
        </p:nvSpPr>
        <p:spPr>
          <a:xfrm rot="5400000">
            <a:off x="2396331" y="57944"/>
            <a:ext cx="4351338" cy="7886700"/>
          </a:xfrm>
          <a:prstGeom prst="rect">
            <a:avLst/>
          </a:prstGeom>
          <a:noFill/>
          <a:ln>
            <a:noFill/>
          </a:ln>
        </p:spPr>
        <p:txBody>
          <a:bodyPr wrap="square"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Shape 54"/>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 name="Shape 55"/>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56"/>
        <p:cNvGrpSpPr/>
        <p:nvPr/>
      </p:nvGrpSpPr>
      <p:grpSpPr>
        <a:xfrm>
          <a:off x="0" y="0"/>
          <a:ext cx="0" cy="0"/>
          <a:chOff x="0" y="0"/>
          <a:chExt cx="0" cy="0"/>
        </a:xfrm>
      </p:grpSpPr>
      <p:sp>
        <p:nvSpPr>
          <p:cNvPr id="57" name="Shape 57"/>
          <p:cNvSpPr txBox="1">
            <a:spLocks noGrp="1"/>
          </p:cNvSpPr>
          <p:nvPr>
            <p:ph type="title"/>
          </p:nvPr>
        </p:nvSpPr>
        <p:spPr>
          <a:xfrm rot="5400000">
            <a:off x="4623593" y="2285206"/>
            <a:ext cx="5811838" cy="1971675"/>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42424"/>
              <a:buFont typeface="Calibri"/>
              <a:buNone/>
              <a:defRPr sz="33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58" name="Shape 58"/>
          <p:cNvSpPr txBox="1">
            <a:spLocks noGrp="1"/>
          </p:cNvSpPr>
          <p:nvPr>
            <p:ph type="body" idx="1"/>
          </p:nvPr>
        </p:nvSpPr>
        <p:spPr>
          <a:xfrm rot="5400000">
            <a:off x="623093" y="370681"/>
            <a:ext cx="5811838" cy="5800725"/>
          </a:xfrm>
          <a:prstGeom prst="rect">
            <a:avLst/>
          </a:prstGeom>
          <a:noFill/>
          <a:ln>
            <a:noFill/>
          </a:ln>
        </p:spPr>
        <p:txBody>
          <a:bodyPr wrap="square"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 name="Shape 60"/>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Shape 61"/>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1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28650" y="365126"/>
            <a:ext cx="78867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42424"/>
              <a:buFont typeface="Calibri"/>
              <a:buNone/>
              <a:defRPr sz="33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13" name="Shape 13"/>
          <p:cNvSpPr txBox="1">
            <a:spLocks noGrp="1"/>
          </p:cNvSpPr>
          <p:nvPr>
            <p:ph type="body" idx="1"/>
          </p:nvPr>
        </p:nvSpPr>
        <p:spPr>
          <a:xfrm>
            <a:off x="628650" y="1825625"/>
            <a:ext cx="3886200" cy="4351338"/>
          </a:xfrm>
          <a:prstGeom prst="rect">
            <a:avLst/>
          </a:prstGeom>
          <a:noFill/>
          <a:ln>
            <a:noFill/>
          </a:ln>
        </p:spPr>
        <p:txBody>
          <a:bodyPr wrap="square"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body" idx="2"/>
          </p:nvPr>
        </p:nvSpPr>
        <p:spPr>
          <a:xfrm>
            <a:off x="4629150" y="1825625"/>
            <a:ext cx="3886200" cy="4351338"/>
          </a:xfrm>
          <a:prstGeom prst="rect">
            <a:avLst/>
          </a:prstGeom>
          <a:noFill/>
          <a:ln>
            <a:noFill/>
          </a:ln>
        </p:spPr>
        <p:txBody>
          <a:bodyPr wrap="square"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Shape 16"/>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Shape 17"/>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629841" y="365126"/>
            <a:ext cx="78867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42424"/>
              <a:buFont typeface="Calibri"/>
              <a:buNone/>
              <a:defRPr sz="33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20" name="Shape 20"/>
          <p:cNvSpPr txBox="1">
            <a:spLocks noGrp="1"/>
          </p:cNvSpPr>
          <p:nvPr>
            <p:ph type="body" idx="1"/>
          </p:nvPr>
        </p:nvSpPr>
        <p:spPr>
          <a:xfrm>
            <a:off x="629842" y="1681163"/>
            <a:ext cx="3868340" cy="823912"/>
          </a:xfrm>
          <a:prstGeom prst="rect">
            <a:avLst/>
          </a:prstGeom>
          <a:noFill/>
          <a:ln>
            <a:noFill/>
          </a:ln>
        </p:spPr>
        <p:txBody>
          <a:bodyPr wrap="square" lIns="91425" tIns="91425" rIns="91425" bIns="91425" anchor="b" anchorCtr="0"/>
          <a:lstStyle>
            <a:lvl1pPr marL="0" marR="0" lvl="0" indent="0" algn="l" rtl="0">
              <a:lnSpc>
                <a:spcPct val="90000"/>
              </a:lnSpc>
              <a:spcBef>
                <a:spcPts val="750"/>
              </a:spcBef>
              <a:buClr>
                <a:schemeClr val="dk1"/>
              </a:buClr>
              <a:buSzPct val="77777"/>
              <a:buFont typeface="Arial"/>
              <a:buChar char="●"/>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SzPct val="93333"/>
              <a:buFont typeface="Arial"/>
              <a:buChar char="○"/>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SzPct val="103703"/>
              <a:buFont typeface="Arial"/>
              <a:buChar char="■"/>
              <a:defRPr sz="1350" b="1"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body" idx="2"/>
          </p:nvPr>
        </p:nvSpPr>
        <p:spPr>
          <a:xfrm>
            <a:off x="629842" y="2505075"/>
            <a:ext cx="3868340" cy="3684588"/>
          </a:xfrm>
          <a:prstGeom prst="rect">
            <a:avLst/>
          </a:prstGeom>
          <a:noFill/>
          <a:ln>
            <a:noFill/>
          </a:ln>
        </p:spPr>
        <p:txBody>
          <a:bodyPr wrap="square"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body" idx="3"/>
          </p:nvPr>
        </p:nvSpPr>
        <p:spPr>
          <a:xfrm>
            <a:off x="4629150" y="1681163"/>
            <a:ext cx="3887391" cy="823912"/>
          </a:xfrm>
          <a:prstGeom prst="rect">
            <a:avLst/>
          </a:prstGeom>
          <a:noFill/>
          <a:ln>
            <a:noFill/>
          </a:ln>
        </p:spPr>
        <p:txBody>
          <a:bodyPr wrap="square" lIns="91425" tIns="91425" rIns="91425" bIns="91425" anchor="b" anchorCtr="0"/>
          <a:lstStyle>
            <a:lvl1pPr marL="0" marR="0" lvl="0" indent="0" algn="l" rtl="0">
              <a:lnSpc>
                <a:spcPct val="90000"/>
              </a:lnSpc>
              <a:spcBef>
                <a:spcPts val="750"/>
              </a:spcBef>
              <a:buClr>
                <a:schemeClr val="dk1"/>
              </a:buClr>
              <a:buSzPct val="77777"/>
              <a:buFont typeface="Arial"/>
              <a:buChar char="●"/>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SzPct val="93333"/>
              <a:buFont typeface="Arial"/>
              <a:buChar char="○"/>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SzPct val="103703"/>
              <a:buFont typeface="Arial"/>
              <a:buChar char="■"/>
              <a:defRPr sz="1350" b="1"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body" idx="4"/>
          </p:nvPr>
        </p:nvSpPr>
        <p:spPr>
          <a:xfrm>
            <a:off x="4629150" y="2505075"/>
            <a:ext cx="3887391" cy="3684588"/>
          </a:xfrm>
          <a:prstGeom prst="rect">
            <a:avLst/>
          </a:prstGeom>
          <a:noFill/>
          <a:ln>
            <a:noFill/>
          </a:ln>
        </p:spPr>
        <p:txBody>
          <a:bodyPr wrap="square"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 name="Shape 25"/>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 name="Shape 26"/>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olo el título">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628650" y="365126"/>
            <a:ext cx="78867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42424"/>
              <a:buFont typeface="Calibri"/>
              <a:buNone/>
              <a:defRPr sz="33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29" name="Shape 29"/>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 name="Shape 30"/>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 name="Shape 31"/>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32"/>
        <p:cNvGrpSpPr/>
        <p:nvPr/>
      </p:nvGrpSpPr>
      <p:grpSpPr>
        <a:xfrm>
          <a:off x="0" y="0"/>
          <a:ext cx="0" cy="0"/>
          <a:chOff x="0" y="0"/>
          <a:chExt cx="0" cy="0"/>
        </a:xfrm>
      </p:grpSpPr>
      <p:sp>
        <p:nvSpPr>
          <p:cNvPr id="33" name="Shape 33"/>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Shape 34"/>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629841" y="457200"/>
            <a:ext cx="2949178"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ct val="58333"/>
              <a:buFont typeface="Calibri"/>
              <a:buNone/>
              <a:defRPr sz="24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38" name="Shape 38"/>
          <p:cNvSpPr txBox="1">
            <a:spLocks noGrp="1"/>
          </p:cNvSpPr>
          <p:nvPr>
            <p:ph type="body" idx="1"/>
          </p:nvPr>
        </p:nvSpPr>
        <p:spPr>
          <a:xfrm>
            <a:off x="3887391" y="987426"/>
            <a:ext cx="4629150" cy="4873625"/>
          </a:xfrm>
          <a:prstGeom prst="rect">
            <a:avLst/>
          </a:prstGeom>
          <a:noFill/>
          <a:ln>
            <a:noFill/>
          </a:ln>
        </p:spPr>
        <p:txBody>
          <a:bodyPr wrap="square" lIns="91425" tIns="91425" rIns="91425" bIns="91425" anchor="t" anchorCtr="0"/>
          <a:lstStyle>
            <a:lvl1pPr marL="171450" marR="0" lvl="0" indent="-19050" algn="l" rtl="0">
              <a:lnSpc>
                <a:spcPct val="90000"/>
              </a:lnSpc>
              <a:spcBef>
                <a:spcPts val="75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514350" marR="0" lvl="1" indent="-38100" algn="l" rtl="0">
              <a:lnSpc>
                <a:spcPct val="90000"/>
              </a:lnSpc>
              <a:spcBef>
                <a:spcPts val="375"/>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2pPr>
            <a:lvl3pPr marL="857250" marR="0" lvl="2"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0150" marR="0" lvl="3"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4pPr>
            <a:lvl5pPr marL="1543050" marR="0" lvl="4"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5pPr>
            <a:lvl6pPr marL="1885950" marR="0" lvl="5"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28850" marR="0" lvl="6"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1750" marR="0" lvl="7"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14650" marR="0" lvl="8"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629841" y="2057400"/>
            <a:ext cx="2949178" cy="3811588"/>
          </a:xfrm>
          <a:prstGeom prst="rect">
            <a:avLst/>
          </a:prstGeom>
          <a:noFill/>
          <a:ln>
            <a:noFill/>
          </a:ln>
        </p:spPr>
        <p:txBody>
          <a:bodyPr wrap="square" lIns="91425" tIns="91425" rIns="91425" bIns="91425" anchor="t" anchorCtr="0"/>
          <a:lstStyle>
            <a:lvl1pPr marL="0" marR="0" lvl="0" indent="0" algn="l" rtl="0">
              <a:lnSpc>
                <a:spcPct val="90000"/>
              </a:lnSpc>
              <a:spcBef>
                <a:spcPts val="750"/>
              </a:spcBef>
              <a:buClr>
                <a:schemeClr val="dk1"/>
              </a:buClr>
              <a:buSzPct val="116666"/>
              <a:buFont typeface="Arial"/>
              <a:buChar char="●"/>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SzPct val="133333"/>
              <a:buFont typeface="Arial"/>
              <a:buChar char="○"/>
              <a:defRPr sz="1050" b="0"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SzPct val="155555"/>
              <a:buFont typeface="Arial"/>
              <a:buChar char="■"/>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 name="Shape 41"/>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629841" y="457200"/>
            <a:ext cx="2949178"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ct val="58333"/>
              <a:buFont typeface="Calibri"/>
              <a:buNone/>
              <a:defRPr sz="24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45" name="Shape 45"/>
          <p:cNvSpPr>
            <a:spLocks noGrp="1"/>
          </p:cNvSpPr>
          <p:nvPr>
            <p:ph type="pic" idx="2"/>
          </p:nvPr>
        </p:nvSpPr>
        <p:spPr>
          <a:xfrm>
            <a:off x="3887391" y="987426"/>
            <a:ext cx="4629150" cy="4873625"/>
          </a:xfrm>
          <a:prstGeom prst="rect">
            <a:avLst/>
          </a:prstGeom>
          <a:noFill/>
          <a:ln>
            <a:noFill/>
          </a:ln>
        </p:spPr>
        <p:txBody>
          <a:bodyPr wrap="square" lIns="91425" tIns="91425" rIns="91425" bIns="91425" anchor="t" anchorCtr="0"/>
          <a:lstStyle>
            <a:lvl1pPr marL="0" marR="0" lvl="0" indent="0" algn="l" rtl="0">
              <a:lnSpc>
                <a:spcPct val="90000"/>
              </a:lnSpc>
              <a:spcBef>
                <a:spcPts val="750"/>
              </a:spcBef>
              <a:buClr>
                <a:schemeClr val="dk1"/>
              </a:buClr>
              <a:buSzPct val="58333"/>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SzPct val="66666"/>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SzPct val="77777"/>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SzPct val="93333"/>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SzPct val="93333"/>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SzPct val="93333"/>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SzPct val="93333"/>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SzPct val="93333"/>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SzPct val="93333"/>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629841" y="2057400"/>
            <a:ext cx="2949178" cy="3811588"/>
          </a:xfrm>
          <a:prstGeom prst="rect">
            <a:avLst/>
          </a:prstGeom>
          <a:noFill/>
          <a:ln>
            <a:noFill/>
          </a:ln>
        </p:spPr>
        <p:txBody>
          <a:bodyPr wrap="square" lIns="91425" tIns="91425" rIns="91425" bIns="91425" anchor="t" anchorCtr="0"/>
          <a:lstStyle>
            <a:lvl1pPr marL="0" marR="0" lvl="0" indent="0" algn="l" rtl="0">
              <a:lnSpc>
                <a:spcPct val="90000"/>
              </a:lnSpc>
              <a:spcBef>
                <a:spcPts val="750"/>
              </a:spcBef>
              <a:buClr>
                <a:schemeClr val="dk1"/>
              </a:buClr>
              <a:buSzPct val="116666"/>
              <a:buFont typeface="Arial"/>
              <a:buChar char="●"/>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SzPct val="133333"/>
              <a:buFont typeface="Arial"/>
              <a:buChar char="○"/>
              <a:defRPr sz="1050" b="0"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SzPct val="155555"/>
              <a:buFont typeface="Arial"/>
              <a:buChar char="■"/>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48" name="Shape 48"/>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a:blip r:embed="rId13">
            <a:alphaModFix/>
          </a:blip>
          <a:stretch>
            <a:fillRect/>
          </a:stretch>
        </p:blipFill>
        <p:spPr>
          <a:xfrm>
            <a:off x="0" y="6286500"/>
            <a:ext cx="9144000" cy="571500"/>
          </a:xfrm>
          <a:prstGeom prst="rect">
            <a:avLst/>
          </a:prstGeom>
          <a:noFill/>
          <a:ln>
            <a:noFill/>
          </a:ln>
        </p:spPr>
      </p:pic>
      <p:sp>
        <p:nvSpPr>
          <p:cNvPr id="7" name="Shape 7"/>
          <p:cNvSpPr txBox="1"/>
          <p:nvPr/>
        </p:nvSpPr>
        <p:spPr>
          <a:xfrm>
            <a:off x="21525" y="6308925"/>
            <a:ext cx="6761100" cy="571500"/>
          </a:xfrm>
          <a:prstGeom prst="rect">
            <a:avLst/>
          </a:prstGeom>
          <a:noFill/>
          <a:ln>
            <a:noFill/>
          </a:ln>
        </p:spPr>
        <p:txBody>
          <a:bodyPr wrap="square" lIns="91425" tIns="91425" rIns="91425" bIns="91425" anchor="ctr" anchorCtr="0">
            <a:noAutofit/>
          </a:bodyPr>
          <a:lstStyle/>
          <a:p>
            <a:pPr lvl="0">
              <a:spcBef>
                <a:spcPts val="0"/>
              </a:spcBef>
              <a:buNone/>
            </a:pPr>
            <a:r>
              <a:rPr lang="es-ES" sz="1800" b="1" dirty="0">
                <a:solidFill>
                  <a:srgbClr val="FFFFFF"/>
                </a:solidFill>
                <a:latin typeface="Trebuchet MS"/>
                <a:ea typeface="Trebuchet MS"/>
                <a:cs typeface="Trebuchet MS"/>
                <a:sym typeface="Trebuchet MS"/>
              </a:rPr>
              <a:t>Herramientas BI en Excel</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184B9"/>
        </a:solidFill>
        <a:effectLst/>
      </p:bgPr>
    </p:bg>
    <p:spTree>
      <p:nvGrpSpPr>
        <p:cNvPr id="1" name="Shape 65"/>
        <p:cNvGrpSpPr/>
        <p:nvPr/>
      </p:nvGrpSpPr>
      <p:grpSpPr>
        <a:xfrm>
          <a:off x="0" y="0"/>
          <a:ext cx="0" cy="0"/>
          <a:chOff x="0" y="0"/>
          <a:chExt cx="0" cy="0"/>
        </a:xfrm>
      </p:grpSpPr>
      <p:sp>
        <p:nvSpPr>
          <p:cNvPr id="66" name="Shape 66"/>
          <p:cNvSpPr txBox="1"/>
          <p:nvPr/>
        </p:nvSpPr>
        <p:spPr>
          <a:xfrm>
            <a:off x="0" y="1466375"/>
            <a:ext cx="9144000" cy="2585400"/>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Trebuchet MS"/>
              <a:buNone/>
            </a:pPr>
            <a:r>
              <a:rPr lang="es-ES" sz="5400" b="1" dirty="0">
                <a:solidFill>
                  <a:schemeClr val="lt1"/>
                </a:solidFill>
                <a:latin typeface="Trebuchet MS"/>
                <a:ea typeface="Trebuchet MS"/>
                <a:cs typeface="Trebuchet MS"/>
                <a:sym typeface="Trebuchet MS"/>
              </a:rPr>
              <a:t>Herramientas BI en Excel</a:t>
            </a:r>
          </a:p>
        </p:txBody>
      </p:sp>
      <p:sp>
        <p:nvSpPr>
          <p:cNvPr id="67" name="Shape 67"/>
          <p:cNvSpPr txBox="1"/>
          <p:nvPr/>
        </p:nvSpPr>
        <p:spPr>
          <a:xfrm>
            <a:off x="0" y="4257002"/>
            <a:ext cx="9144000" cy="461700"/>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Trebuchet MS"/>
              <a:buNone/>
            </a:pPr>
            <a:r>
              <a:rPr lang="es-ES" sz="2400" b="1" i="0" u="none" strike="noStrike" cap="none" dirty="0">
                <a:solidFill>
                  <a:schemeClr val="lt1"/>
                </a:solidFill>
                <a:latin typeface="Trebuchet MS"/>
                <a:ea typeface="Trebuchet MS"/>
                <a:cs typeface="Trebuchet MS"/>
                <a:sym typeface="Trebuchet MS"/>
              </a:rPr>
              <a:t>Clase 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1077218"/>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Publicaciones y tableros con el servicio </a:t>
            </a:r>
            <a:r>
              <a:rPr lang="es-AR" sz="3200" b="1" dirty="0" err="1">
                <a:latin typeface="Trebuchet MS" panose="020B0603020202020204" pitchFamily="34" charset="0"/>
              </a:rPr>
              <a:t>Power</a:t>
            </a:r>
            <a:r>
              <a:rPr lang="es-AR" sz="3200" b="1" dirty="0">
                <a:latin typeface="Trebuchet MS" panose="020B0603020202020204" pitchFamily="34" charset="0"/>
              </a:rPr>
              <a:t> BI</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379380" y="1835975"/>
            <a:ext cx="7821038" cy="1631216"/>
          </a:xfrm>
          <a:prstGeom prst="rect">
            <a:avLst/>
          </a:prstGeom>
          <a:noFill/>
        </p:spPr>
        <p:txBody>
          <a:bodyPr wrap="square" rtlCol="0">
            <a:spAutoFit/>
          </a:bodyPr>
          <a:lstStyle/>
          <a:p>
            <a:pPr lvl="0" eaLnBrk="0" fontAlgn="base" hangingPunct="0">
              <a:spcBef>
                <a:spcPct val="0"/>
              </a:spcBef>
              <a:spcAft>
                <a:spcPct val="0"/>
              </a:spcAft>
            </a:pPr>
            <a:endParaRPr lang="es-ES" altLang="es-AR" sz="1800" dirty="0">
              <a:solidFill>
                <a:schemeClr val="tx1"/>
              </a:solidFill>
              <a:latin typeface="Trebuchet MS" panose="020B0603020202020204" pitchFamily="34" charset="0"/>
            </a:endParaRPr>
          </a:p>
          <a:p>
            <a:pPr lvl="0" eaLnBrk="0" fontAlgn="base" hangingPunct="0">
              <a:spcBef>
                <a:spcPct val="0"/>
              </a:spcBef>
              <a:spcAft>
                <a:spcPct val="0"/>
              </a:spcAft>
            </a:pPr>
            <a:endParaRPr lang="es-ES" altLang="es-AR" sz="1800" dirty="0">
              <a:solidFill>
                <a:schemeClr val="tx1"/>
              </a:solidFill>
              <a:latin typeface="Trebuchet MS" panose="020B0603020202020204" pitchFamily="34" charset="0"/>
            </a:endParaRPr>
          </a:p>
          <a:p>
            <a:pPr lvl="0" eaLnBrk="0" fontAlgn="base" hangingPunct="0">
              <a:spcBef>
                <a:spcPct val="0"/>
              </a:spcBef>
              <a:spcAft>
                <a:spcPct val="0"/>
              </a:spcAft>
            </a:pPr>
            <a:endParaRPr lang="es-ES" altLang="es-AR" sz="1800" dirty="0">
              <a:solidFill>
                <a:schemeClr val="tx1"/>
              </a:solidFill>
              <a:latin typeface="Trebuchet MS" panose="020B0603020202020204" pitchFamily="34" charset="0"/>
            </a:endParaRPr>
          </a:p>
          <a:p>
            <a:pPr lvl="0" eaLnBrk="0" fontAlgn="base" hangingPunct="0">
              <a:spcBef>
                <a:spcPct val="0"/>
              </a:spcBef>
              <a:spcAft>
                <a:spcPct val="0"/>
              </a:spcAft>
            </a:pPr>
            <a:endParaRPr lang="es-ES" altLang="es-AR" sz="1800" dirty="0">
              <a:solidFill>
                <a:schemeClr val="tx1"/>
              </a:solidFill>
              <a:latin typeface="Trebuchet MS" panose="020B0603020202020204" pitchFamily="34" charset="0"/>
            </a:endParaRPr>
          </a:p>
          <a:p>
            <a:pPr marL="285750" indent="-285750">
              <a:buFont typeface="Arial" panose="020B0604020202020204" pitchFamily="34" charset="0"/>
              <a:buChar char="•"/>
            </a:pPr>
            <a:endParaRPr lang="es-AR" sz="2800" dirty="0">
              <a:latin typeface="Trebuchet MS" panose="020B0603020202020204" pitchFamily="34" charset="0"/>
            </a:endParaRPr>
          </a:p>
        </p:txBody>
      </p:sp>
      <p:sp>
        <p:nvSpPr>
          <p:cNvPr id="2" name="Rectangle 1">
            <a:extLst>
              <a:ext uri="{FF2B5EF4-FFF2-40B4-BE49-F238E27FC236}">
                <a16:creationId xmlns:a16="http://schemas.microsoft.com/office/drawing/2014/main" id="{2DFD7C22-63CE-4878-9E69-73B2D59D513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D06ED71-D5BA-467A-B1BA-FCEC8FFB61D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FCA6135-5BD8-4DBD-8806-AA0B21D38BC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575C0B8C-46C5-4C5F-AD52-08A51D11248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sp>
        <p:nvSpPr>
          <p:cNvPr id="8" name="CuadroTexto 7">
            <a:extLst>
              <a:ext uri="{FF2B5EF4-FFF2-40B4-BE49-F238E27FC236}">
                <a16:creationId xmlns:a16="http://schemas.microsoft.com/office/drawing/2014/main" id="{1BD180B8-332E-4DB7-B792-66FD97E21A27}"/>
              </a:ext>
            </a:extLst>
          </p:cNvPr>
          <p:cNvSpPr txBox="1"/>
          <p:nvPr/>
        </p:nvSpPr>
        <p:spPr>
          <a:xfrm>
            <a:off x="846307" y="1942663"/>
            <a:ext cx="7821038" cy="738664"/>
          </a:xfrm>
          <a:prstGeom prst="rect">
            <a:avLst/>
          </a:prstGeom>
          <a:noFill/>
        </p:spPr>
        <p:txBody>
          <a:bodyPr wrap="square" rtlCol="0">
            <a:spAutoFit/>
          </a:bodyPr>
          <a:lstStyle/>
          <a:p>
            <a:pPr marL="457200" lvl="1" indent="-457200">
              <a:buFont typeface="Arial" panose="020B0604020202020204" pitchFamily="34" charset="0"/>
              <a:buChar char="•"/>
            </a:pPr>
            <a:r>
              <a:rPr lang="es-AR" sz="2800" dirty="0">
                <a:latin typeface="Trebuchet MS" panose="020B0603020202020204" pitchFamily="34" charset="0"/>
              </a:rPr>
              <a:t>Tableros, informes y conjuntos de datos</a:t>
            </a:r>
            <a:endParaRPr lang="es-AR" sz="2400" dirty="0">
              <a:latin typeface="Trebuchet MS" panose="020B0603020202020204" pitchFamily="34" charset="0"/>
            </a:endParaRPr>
          </a:p>
          <a:p>
            <a:pPr marL="285750" indent="-285750">
              <a:buFont typeface="Arial" panose="020B0604020202020204" pitchFamily="34" charset="0"/>
              <a:buChar char="•"/>
            </a:pPr>
            <a:endParaRPr lang="es-AR" dirty="0"/>
          </a:p>
        </p:txBody>
      </p:sp>
    </p:spTree>
    <p:extLst>
      <p:ext uri="{BB962C8B-B14F-4D97-AF65-F5344CB8AC3E}">
        <p14:creationId xmlns:p14="http://schemas.microsoft.com/office/powerpoint/2010/main" val="1039191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Tableros, informes y conjuntos de datos</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642028" y="1682885"/>
            <a:ext cx="7821038" cy="4678204"/>
          </a:xfrm>
          <a:prstGeom prst="rect">
            <a:avLst/>
          </a:prstGeom>
          <a:noFill/>
        </p:spPr>
        <p:txBody>
          <a:bodyPr wrap="square" rtlCol="0">
            <a:spAutoFit/>
          </a:bodyPr>
          <a:lstStyle/>
          <a:p>
            <a:pPr lvl="0" eaLnBrk="0" fontAlgn="base" hangingPunct="0">
              <a:spcBef>
                <a:spcPct val="0"/>
              </a:spcBef>
              <a:spcAft>
                <a:spcPct val="0"/>
              </a:spcAft>
            </a:pPr>
            <a:r>
              <a:rPr lang="es-ES" altLang="es-AR" sz="1800" dirty="0">
                <a:solidFill>
                  <a:srgbClr val="212121"/>
                </a:solidFill>
                <a:latin typeface="Trebuchet MS" panose="020B0603020202020204" pitchFamily="34" charset="0"/>
              </a:rPr>
              <a:t>Microsoft </a:t>
            </a:r>
            <a:r>
              <a:rPr lang="es-ES" altLang="es-AR" sz="1800" dirty="0" err="1">
                <a:solidFill>
                  <a:srgbClr val="212121"/>
                </a:solidFill>
                <a:latin typeface="Trebuchet MS" panose="020B0603020202020204" pitchFamily="34" charset="0"/>
              </a:rPr>
              <a:t>Power</a:t>
            </a:r>
            <a:r>
              <a:rPr lang="es-ES" altLang="es-AR" sz="1800" dirty="0">
                <a:solidFill>
                  <a:srgbClr val="212121"/>
                </a:solidFill>
                <a:latin typeface="Trebuchet MS" panose="020B0603020202020204" pitchFamily="34" charset="0"/>
              </a:rPr>
              <a:t> BI es un servicio de inteligencia empresarial en la nube que proporciona herramientas para agregar, analizar, visualizar y compartir datos. La interfaz, que puede usarse en computadoras, celulares o tabletas, es bastante intuitiva y su integración con otros productos de Microsoft la convierte en una herramienta que requiere poca capacitación inicial</a:t>
            </a:r>
            <a:r>
              <a:rPr lang="es-ES" altLang="es-AR" sz="1800" dirty="0">
                <a:solidFill>
                  <a:schemeClr val="tx1"/>
                </a:solidFill>
                <a:latin typeface="Trebuchet MS" panose="020B0603020202020204" pitchFamily="34" charset="0"/>
              </a:rPr>
              <a:t>.</a:t>
            </a:r>
          </a:p>
          <a:p>
            <a:pPr lvl="0" eaLnBrk="0" fontAlgn="base" hangingPunct="0">
              <a:spcBef>
                <a:spcPct val="0"/>
              </a:spcBef>
              <a:spcAft>
                <a:spcPct val="0"/>
              </a:spcAft>
            </a:pPr>
            <a:endParaRPr lang="es-ES" altLang="es-AR" sz="1800" dirty="0">
              <a:solidFill>
                <a:schemeClr val="tx1"/>
              </a:solidFill>
              <a:latin typeface="Trebuchet MS" panose="020B0603020202020204" pitchFamily="34" charset="0"/>
            </a:endParaRPr>
          </a:p>
          <a:p>
            <a:pPr eaLnBrk="0" fontAlgn="base" hangingPunct="0">
              <a:spcBef>
                <a:spcPct val="0"/>
              </a:spcBef>
              <a:spcAft>
                <a:spcPct val="0"/>
              </a:spcAft>
            </a:pPr>
            <a:r>
              <a:rPr lang="es-ES" altLang="es-AR" sz="1800" dirty="0">
                <a:solidFill>
                  <a:schemeClr val="tx1"/>
                </a:solidFill>
                <a:latin typeface="Trebuchet MS" panose="020B0603020202020204" pitchFamily="34" charset="0"/>
              </a:rPr>
              <a:t>El servicio se usa para publicar tableros. </a:t>
            </a:r>
            <a:r>
              <a:rPr lang="es-ES" altLang="es-AR" sz="1800" dirty="0">
                <a:solidFill>
                  <a:srgbClr val="212121"/>
                </a:solidFill>
                <a:latin typeface="Trebuchet MS" panose="020B0603020202020204" pitchFamily="34" charset="0"/>
              </a:rPr>
              <a:t>Un tablero es una sola página, que muestra visuales que cuentan una historia. Como está limitado a una página, un tablero contiene los elementos más importantes de esa historia, que provienen de informes que se basan en conjuntos de datos. Al seleccionar una visualización, se accede al informe y al conjunto de datos utilizado para crearlo. Como característica interesante, </a:t>
            </a:r>
            <a:r>
              <a:rPr lang="es-ES" altLang="es-AR" sz="1800" dirty="0">
                <a:solidFill>
                  <a:schemeClr val="tx1"/>
                </a:solidFill>
                <a:latin typeface="Trebuchet MS" panose="020B0603020202020204" pitchFamily="34" charset="0"/>
              </a:rPr>
              <a:t>permite consultar datos usando el lenguaje natural (ingles) a través de Cortana, el asistente digital de Microsoft. </a:t>
            </a:r>
          </a:p>
          <a:p>
            <a:endParaRPr lang="es-AR" sz="2800" dirty="0">
              <a:latin typeface="Trebuchet MS" panose="020B0603020202020204" pitchFamily="34" charset="0"/>
            </a:endParaRPr>
          </a:p>
        </p:txBody>
      </p:sp>
    </p:spTree>
    <p:extLst>
      <p:ext uri="{BB962C8B-B14F-4D97-AF65-F5344CB8AC3E}">
        <p14:creationId xmlns:p14="http://schemas.microsoft.com/office/powerpoint/2010/main" val="744934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Tableros, informes y conjuntos de datos</a:t>
            </a:r>
          </a:p>
        </p:txBody>
      </p:sp>
      <p:pic>
        <p:nvPicPr>
          <p:cNvPr id="5" name="Imagen 4">
            <a:extLst>
              <a:ext uri="{FF2B5EF4-FFF2-40B4-BE49-F238E27FC236}">
                <a16:creationId xmlns:a16="http://schemas.microsoft.com/office/drawing/2014/main" id="{EE357DAC-91B5-4006-9478-920D7715F3A1}"/>
              </a:ext>
            </a:extLst>
          </p:cNvPr>
          <p:cNvPicPr>
            <a:picLocks noChangeAspect="1"/>
          </p:cNvPicPr>
          <p:nvPr/>
        </p:nvPicPr>
        <p:blipFill>
          <a:blip r:embed="rId3"/>
          <a:stretch>
            <a:fillRect/>
          </a:stretch>
        </p:blipFill>
        <p:spPr>
          <a:xfrm>
            <a:off x="935796" y="1849051"/>
            <a:ext cx="7447505" cy="4084821"/>
          </a:xfrm>
          <a:prstGeom prst="rect">
            <a:avLst/>
          </a:prstGeom>
        </p:spPr>
      </p:pic>
    </p:spTree>
    <p:extLst>
      <p:ext uri="{BB962C8B-B14F-4D97-AF65-F5344CB8AC3E}">
        <p14:creationId xmlns:p14="http://schemas.microsoft.com/office/powerpoint/2010/main" val="1643458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14010" y="758757"/>
            <a:ext cx="8657616" cy="923330"/>
          </a:xfrm>
          <a:prstGeom prst="rect">
            <a:avLst/>
          </a:prstGeom>
          <a:noFill/>
          <a:ln w="76200">
            <a:solidFill>
              <a:srgbClr val="5184B9"/>
            </a:solidFill>
          </a:ln>
        </p:spPr>
        <p:txBody>
          <a:bodyPr wrap="square" rtlCol="0">
            <a:spAutoFit/>
          </a:bodyPr>
          <a:lstStyle/>
          <a:p>
            <a:r>
              <a:rPr lang="es-AR" sz="5400" dirty="0">
                <a:latin typeface="Trebuchet MS" panose="020B0603020202020204" pitchFamily="34" charset="0"/>
              </a:rPr>
              <a:t>Clase 6</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1128409" y="2577830"/>
            <a:ext cx="7191392" cy="1046440"/>
          </a:xfrm>
          <a:prstGeom prst="rect">
            <a:avLst/>
          </a:prstGeom>
          <a:noFill/>
        </p:spPr>
        <p:txBody>
          <a:bodyPr wrap="none" rtlCol="0">
            <a:spAutoFit/>
          </a:bodyPr>
          <a:lstStyle/>
          <a:p>
            <a:pPr marL="285750" indent="-285750">
              <a:buFont typeface="Arial" panose="020B0604020202020204" pitchFamily="34" charset="0"/>
              <a:buChar char="•"/>
            </a:pPr>
            <a:r>
              <a:rPr lang="es-AR" sz="2400" dirty="0">
                <a:latin typeface="Trebuchet MS" panose="020B0603020202020204" pitchFamily="34" charset="0"/>
              </a:rPr>
              <a:t>Modelos y visualizaciones con </a:t>
            </a:r>
            <a:r>
              <a:rPr lang="es-AR" sz="2400" dirty="0" err="1">
                <a:latin typeface="Trebuchet MS" panose="020B0603020202020204" pitchFamily="34" charset="0"/>
              </a:rPr>
              <a:t>Power</a:t>
            </a:r>
            <a:r>
              <a:rPr lang="es-AR" sz="2400" dirty="0">
                <a:latin typeface="Trebuchet MS" panose="020B0603020202020204" pitchFamily="34" charset="0"/>
              </a:rPr>
              <a:t> BI Desktop</a:t>
            </a:r>
          </a:p>
          <a:p>
            <a:pPr marL="285750" indent="-285750">
              <a:buFont typeface="Arial" panose="020B0604020202020204" pitchFamily="34" charset="0"/>
              <a:buChar char="•"/>
            </a:pPr>
            <a:r>
              <a:rPr lang="es-AR" sz="2400" dirty="0">
                <a:latin typeface="Trebuchet MS" panose="020B0603020202020204" pitchFamily="34" charset="0"/>
              </a:rPr>
              <a:t>Publicaciones y tableros con el servicio </a:t>
            </a:r>
            <a:r>
              <a:rPr lang="es-AR" sz="2400" dirty="0" err="1">
                <a:latin typeface="Trebuchet MS" panose="020B0603020202020204" pitchFamily="34" charset="0"/>
              </a:rPr>
              <a:t>Power</a:t>
            </a:r>
            <a:r>
              <a:rPr lang="es-AR" sz="2400" dirty="0">
                <a:latin typeface="Trebuchet MS" panose="020B0603020202020204" pitchFamily="34" charset="0"/>
              </a:rPr>
              <a:t> BI</a:t>
            </a:r>
          </a:p>
          <a:p>
            <a:endParaRPr lang="es-A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184B9"/>
        </a:solidFill>
        <a:effectLst/>
      </p:bgPr>
    </p:bg>
    <p:spTree>
      <p:nvGrpSpPr>
        <p:cNvPr id="1" name="Shape 81"/>
        <p:cNvGrpSpPr/>
        <p:nvPr/>
      </p:nvGrpSpPr>
      <p:grpSpPr>
        <a:xfrm>
          <a:off x="0" y="0"/>
          <a:ext cx="0" cy="0"/>
          <a:chOff x="0" y="0"/>
          <a:chExt cx="0" cy="0"/>
        </a:xfrm>
      </p:grpSpPr>
      <p:sp>
        <p:nvSpPr>
          <p:cNvPr id="82" name="Shape 82"/>
          <p:cNvSpPr txBox="1"/>
          <p:nvPr/>
        </p:nvSpPr>
        <p:spPr>
          <a:xfrm>
            <a:off x="0" y="1819275"/>
            <a:ext cx="9144000" cy="2585400"/>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Trebuchet MS"/>
              <a:buNone/>
            </a:pPr>
            <a:r>
              <a:rPr lang="es-ES" sz="5400" b="1" i="0" u="none" strike="noStrike" cap="none" dirty="0">
                <a:solidFill>
                  <a:schemeClr val="lt1"/>
                </a:solidFill>
                <a:latin typeface="Trebuchet MS"/>
                <a:ea typeface="Trebuchet MS"/>
                <a:cs typeface="Trebuchet MS"/>
                <a:sym typeface="Trebuchet MS"/>
              </a:rPr>
              <a:t>Modelos y visualizaciones con </a:t>
            </a:r>
            <a:r>
              <a:rPr lang="es-ES" sz="5400" b="1" i="0" u="none" strike="noStrike" cap="none" dirty="0" err="1">
                <a:solidFill>
                  <a:schemeClr val="lt1"/>
                </a:solidFill>
                <a:latin typeface="Trebuchet MS"/>
                <a:ea typeface="Trebuchet MS"/>
                <a:cs typeface="Trebuchet MS"/>
                <a:sym typeface="Trebuchet MS"/>
              </a:rPr>
              <a:t>Power</a:t>
            </a:r>
            <a:r>
              <a:rPr lang="es-ES" sz="5400" b="1" i="0" u="none" strike="noStrike" cap="none" dirty="0">
                <a:solidFill>
                  <a:schemeClr val="lt1"/>
                </a:solidFill>
                <a:latin typeface="Trebuchet MS"/>
                <a:ea typeface="Trebuchet MS"/>
                <a:cs typeface="Trebuchet MS"/>
                <a:sym typeface="Trebuchet MS"/>
              </a:rPr>
              <a:t> BI Desktop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1077218"/>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Modelos y visualizaciones con </a:t>
            </a:r>
            <a:r>
              <a:rPr lang="es-AR" sz="3200" b="1" dirty="0" err="1">
                <a:latin typeface="Trebuchet MS" panose="020B0603020202020204" pitchFamily="34" charset="0"/>
              </a:rPr>
              <a:t>Power</a:t>
            </a:r>
            <a:r>
              <a:rPr lang="es-AR" sz="3200" b="1" dirty="0">
                <a:latin typeface="Trebuchet MS" panose="020B0603020202020204" pitchFamily="34" charset="0"/>
              </a:rPr>
              <a:t> BI Desktop</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846307" y="1942663"/>
            <a:ext cx="7821038" cy="1169551"/>
          </a:xfrm>
          <a:prstGeom prst="rect">
            <a:avLst/>
          </a:prstGeom>
          <a:noFill/>
        </p:spPr>
        <p:txBody>
          <a:bodyPr wrap="square" rtlCol="0">
            <a:spAutoFit/>
          </a:bodyPr>
          <a:lstStyle/>
          <a:p>
            <a:pPr marL="457200" lvl="1" indent="-457200">
              <a:buFont typeface="Arial" panose="020B0604020202020204" pitchFamily="34" charset="0"/>
              <a:buChar char="•"/>
            </a:pPr>
            <a:r>
              <a:rPr lang="es-AR" sz="2800" dirty="0">
                <a:latin typeface="Trebuchet MS" panose="020B0603020202020204" pitchFamily="34" charset="0"/>
              </a:rPr>
              <a:t>Importando modelos</a:t>
            </a:r>
          </a:p>
          <a:p>
            <a:pPr marL="457200" lvl="1" indent="-457200">
              <a:buFont typeface="Arial" panose="020B0604020202020204" pitchFamily="34" charset="0"/>
              <a:buChar char="•"/>
            </a:pPr>
            <a:r>
              <a:rPr lang="es-AR" sz="2800" dirty="0">
                <a:latin typeface="Trebuchet MS" panose="020B0603020202020204" pitchFamily="34" charset="0"/>
              </a:rPr>
              <a:t>Creando visualizaciones</a:t>
            </a:r>
            <a:endParaRPr lang="es-AR" sz="2400" dirty="0">
              <a:latin typeface="Trebuchet MS" panose="020B0603020202020204" pitchFamily="34" charset="0"/>
            </a:endParaRPr>
          </a:p>
          <a:p>
            <a:pPr marL="285750" indent="-285750">
              <a:buFont typeface="Arial" panose="020B0604020202020204" pitchFamily="34" charset="0"/>
              <a:buChar char="•"/>
            </a:pPr>
            <a:endParaRPr lang="es-AR" dirty="0"/>
          </a:p>
        </p:txBody>
      </p:sp>
    </p:spTree>
    <p:extLst>
      <p:ext uri="{BB962C8B-B14F-4D97-AF65-F5344CB8AC3E}">
        <p14:creationId xmlns:p14="http://schemas.microsoft.com/office/powerpoint/2010/main" val="3523242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Importando datos y modelos</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714983" y="1573721"/>
            <a:ext cx="7889131" cy="5047536"/>
          </a:xfrm>
          <a:prstGeom prst="rect">
            <a:avLst/>
          </a:prstGeom>
          <a:noFill/>
        </p:spPr>
        <p:txBody>
          <a:bodyPr wrap="square" rtlCol="0">
            <a:spAutoFit/>
          </a:bodyPr>
          <a:lstStyle/>
          <a:p>
            <a:r>
              <a:rPr lang="es-ES" altLang="es-AR" sz="1800" dirty="0">
                <a:latin typeface="Trebuchet MS" panose="020B0603020202020204" pitchFamily="34" charset="0"/>
              </a:rPr>
              <a:t>Microsoft </a:t>
            </a:r>
            <a:r>
              <a:rPr lang="es-ES" altLang="es-AR" sz="1800" dirty="0" err="1">
                <a:latin typeface="Trebuchet MS" panose="020B0603020202020204" pitchFamily="34" charset="0"/>
              </a:rPr>
              <a:t>Power</a:t>
            </a:r>
            <a:r>
              <a:rPr lang="es-ES" altLang="es-AR" sz="1800" dirty="0">
                <a:latin typeface="Trebuchet MS" panose="020B0603020202020204" pitchFamily="34" charset="0"/>
              </a:rPr>
              <a:t> BI Desktop es una aplicación de escritorio gratuita, que combina visualizaciones interactivas, con funciones de consulta y modelado de datos. </a:t>
            </a:r>
          </a:p>
          <a:p>
            <a:br>
              <a:rPr lang="es-AR" sz="1800" dirty="0"/>
            </a:br>
            <a:r>
              <a:rPr lang="es-AR" sz="1800" dirty="0">
                <a:latin typeface="Trebuchet MS" panose="020B0603020202020204" pitchFamily="34" charset="0"/>
              </a:rPr>
              <a:t>Pueden importarse datos desde una amplia variedad de orígenes para luego darle forma así coinciden con sus necesidades de análisis e informes. Es posible seleccionar campos, agregar filtros, elegir entre docenas de visualizaciones, dar formato a los informes con colores personalizados, degradados y varias otras opciones. Estos informes pueden guardarse como archivos de extensión .</a:t>
            </a:r>
            <a:r>
              <a:rPr lang="es-AR" sz="1800" dirty="0" err="1">
                <a:latin typeface="Trebuchet MS" panose="020B0603020202020204" pitchFamily="34" charset="0"/>
              </a:rPr>
              <a:t>pbix</a:t>
            </a:r>
            <a:r>
              <a:rPr lang="es-AR" sz="1800" dirty="0">
                <a:latin typeface="Trebuchet MS" panose="020B0603020202020204" pitchFamily="34" charset="0"/>
              </a:rPr>
              <a:t>.</a:t>
            </a:r>
            <a:r>
              <a:rPr lang="es-ES" altLang="es-AR" sz="1800" dirty="0">
                <a:latin typeface="Trebuchet MS" panose="020B0603020202020204" pitchFamily="34" charset="0"/>
              </a:rPr>
              <a:t> </a:t>
            </a:r>
            <a:endParaRPr lang="es-AR" sz="1800" dirty="0">
              <a:latin typeface="Trebuchet MS" panose="020B0603020202020204" pitchFamily="34" charset="0"/>
            </a:endParaRPr>
          </a:p>
          <a:p>
            <a:endParaRPr lang="es-AR" sz="1800" dirty="0">
              <a:latin typeface="Trebuchet MS" panose="020B0603020202020204" pitchFamily="34" charset="0"/>
            </a:endParaRPr>
          </a:p>
          <a:p>
            <a:r>
              <a:rPr lang="es-AR" sz="1800" dirty="0">
                <a:latin typeface="Trebuchet MS" panose="020B0603020202020204" pitchFamily="34" charset="0"/>
              </a:rPr>
              <a:t>Además de importar datos de distintos orígenes, es posible importar modelos de datos de </a:t>
            </a:r>
            <a:r>
              <a:rPr lang="es-AR" sz="1800" dirty="0" err="1">
                <a:latin typeface="Trebuchet MS" panose="020B0603020202020204" pitchFamily="34" charset="0"/>
              </a:rPr>
              <a:t>PowerPivot</a:t>
            </a:r>
            <a:r>
              <a:rPr lang="es-AR" sz="1800" dirty="0">
                <a:latin typeface="Trebuchet MS" panose="020B0603020202020204" pitchFamily="34" charset="0"/>
              </a:rPr>
              <a:t> a </a:t>
            </a:r>
            <a:r>
              <a:rPr lang="es-AR" sz="1800" dirty="0" err="1">
                <a:latin typeface="Trebuchet MS" panose="020B0603020202020204" pitchFamily="34" charset="0"/>
              </a:rPr>
              <a:t>Power</a:t>
            </a:r>
            <a:r>
              <a:rPr lang="es-AR" sz="1800" dirty="0">
                <a:latin typeface="Trebuchet MS" panose="020B0603020202020204" pitchFamily="34" charset="0"/>
              </a:rPr>
              <a:t> BI Desktop para luego crear visualizaciones. No se importa desde Obtener datos, como lo haría con el resto de los orígenes de datos, sino a través de la opción Importar, en la solapa File (Archivo)</a:t>
            </a:r>
          </a:p>
          <a:p>
            <a:endParaRPr lang="es-AR" sz="1800" dirty="0">
              <a:latin typeface="Trebuchet MS" panose="020B0603020202020204" pitchFamily="34" charset="0"/>
            </a:endParaRPr>
          </a:p>
          <a:p>
            <a:endParaRPr lang="es-AR" sz="1600" dirty="0"/>
          </a:p>
        </p:txBody>
      </p:sp>
    </p:spTree>
    <p:extLst>
      <p:ext uri="{BB962C8B-B14F-4D97-AF65-F5344CB8AC3E}">
        <p14:creationId xmlns:p14="http://schemas.microsoft.com/office/powerpoint/2010/main" val="770515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Importando datos y modelos</a:t>
            </a:r>
          </a:p>
        </p:txBody>
      </p:sp>
      <p:sp>
        <p:nvSpPr>
          <p:cNvPr id="5" name="Rectángulo 4">
            <a:extLst>
              <a:ext uri="{FF2B5EF4-FFF2-40B4-BE49-F238E27FC236}">
                <a16:creationId xmlns:a16="http://schemas.microsoft.com/office/drawing/2014/main" id="{0D051C0C-608F-4591-A742-A45304A0A057}"/>
              </a:ext>
            </a:extLst>
          </p:cNvPr>
          <p:cNvSpPr/>
          <p:nvPr/>
        </p:nvSpPr>
        <p:spPr>
          <a:xfrm>
            <a:off x="8247185" y="1019908"/>
            <a:ext cx="562707" cy="762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6" name="Imagen 5">
            <a:extLst>
              <a:ext uri="{FF2B5EF4-FFF2-40B4-BE49-F238E27FC236}">
                <a16:creationId xmlns:a16="http://schemas.microsoft.com/office/drawing/2014/main" id="{4E0C218B-19E2-4043-98CB-4A666DAEC006}"/>
              </a:ext>
            </a:extLst>
          </p:cNvPr>
          <p:cNvPicPr>
            <a:picLocks noChangeAspect="1"/>
          </p:cNvPicPr>
          <p:nvPr/>
        </p:nvPicPr>
        <p:blipFill>
          <a:blip r:embed="rId3"/>
          <a:stretch>
            <a:fillRect/>
          </a:stretch>
        </p:blipFill>
        <p:spPr>
          <a:xfrm>
            <a:off x="635236" y="1495425"/>
            <a:ext cx="8048625" cy="4476750"/>
          </a:xfrm>
          <a:prstGeom prst="rect">
            <a:avLst/>
          </a:prstGeom>
        </p:spPr>
      </p:pic>
    </p:spTree>
    <p:extLst>
      <p:ext uri="{BB962C8B-B14F-4D97-AF65-F5344CB8AC3E}">
        <p14:creationId xmlns:p14="http://schemas.microsoft.com/office/powerpoint/2010/main" val="824273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Creando visualizaciones</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593389" y="1498059"/>
            <a:ext cx="7821038" cy="4678204"/>
          </a:xfrm>
          <a:prstGeom prst="rect">
            <a:avLst/>
          </a:prstGeom>
          <a:noFill/>
        </p:spPr>
        <p:txBody>
          <a:bodyPr wrap="square" rtlCol="0">
            <a:spAutoFit/>
          </a:bodyPr>
          <a:lstStyle/>
          <a:p>
            <a:pPr lvl="0" eaLnBrk="0" fontAlgn="base" hangingPunct="0">
              <a:spcBef>
                <a:spcPct val="0"/>
              </a:spcBef>
              <a:spcAft>
                <a:spcPct val="0"/>
              </a:spcAft>
            </a:pPr>
            <a:r>
              <a:rPr lang="es-ES" altLang="es-AR" sz="1800" dirty="0">
                <a:solidFill>
                  <a:srgbClr val="212121"/>
                </a:solidFill>
                <a:latin typeface="inherit"/>
              </a:rPr>
              <a:t>Las visualizaciones, o visuales, son gráficos que representan los datos. Se organizan en informes de </a:t>
            </a:r>
            <a:r>
              <a:rPr lang="es-ES" altLang="es-AR" sz="1800" dirty="0" err="1">
                <a:solidFill>
                  <a:srgbClr val="212121"/>
                </a:solidFill>
                <a:latin typeface="inherit"/>
              </a:rPr>
              <a:t>Power</a:t>
            </a:r>
            <a:r>
              <a:rPr lang="es-ES" altLang="es-AR" sz="1800" dirty="0">
                <a:solidFill>
                  <a:srgbClr val="212121"/>
                </a:solidFill>
                <a:latin typeface="inherit"/>
              </a:rPr>
              <a:t> BI, que pueden tener una sola página con una visual o varias páginas llenas de imágenes. Hay muchos tipos visuales diferentes disponibles directamente desde el panel de visualizaciones; por ejemplo, gráficos de barras, columnas, circulares, mapas, embudos, anillos, segmentaciones, matrices, mapas </a:t>
            </a:r>
            <a:r>
              <a:rPr lang="es-ES" altLang="es-AR" sz="1800" dirty="0" err="1">
                <a:solidFill>
                  <a:srgbClr val="212121"/>
                </a:solidFill>
                <a:latin typeface="inherit"/>
              </a:rPr>
              <a:t>coropléticos</a:t>
            </a:r>
            <a:r>
              <a:rPr lang="es-ES" altLang="es-AR" sz="1800" dirty="0">
                <a:solidFill>
                  <a:srgbClr val="212121"/>
                </a:solidFill>
                <a:latin typeface="inherit"/>
              </a:rPr>
              <a:t>, cascada, dispersión, líneas, etc.</a:t>
            </a:r>
          </a:p>
          <a:p>
            <a:pPr lvl="0" eaLnBrk="0" fontAlgn="base" hangingPunct="0">
              <a:spcBef>
                <a:spcPct val="0"/>
              </a:spcBef>
              <a:spcAft>
                <a:spcPct val="0"/>
              </a:spcAft>
            </a:pPr>
            <a:r>
              <a:rPr lang="es-ES" altLang="es-AR" sz="1800" dirty="0">
                <a:solidFill>
                  <a:srgbClr val="212121"/>
                </a:solidFill>
                <a:latin typeface="inherit"/>
              </a:rPr>
              <a:t>Además, Microsoft provee una galería en internet desde donde es posible descargar visualizaciones adicionales.</a:t>
            </a:r>
          </a:p>
          <a:p>
            <a:pPr lvl="0" eaLnBrk="0" fontAlgn="base" hangingPunct="0">
              <a:spcBef>
                <a:spcPct val="0"/>
              </a:spcBef>
              <a:spcAft>
                <a:spcPct val="0"/>
              </a:spcAft>
            </a:pPr>
            <a:endParaRPr lang="es-ES" altLang="es-AR" sz="1800" dirty="0">
              <a:solidFill>
                <a:srgbClr val="212121"/>
              </a:solidFill>
              <a:latin typeface="inherit"/>
            </a:endParaRPr>
          </a:p>
          <a:p>
            <a:pPr eaLnBrk="0" fontAlgn="base" hangingPunct="0">
              <a:spcBef>
                <a:spcPct val="0"/>
              </a:spcBef>
              <a:spcAft>
                <a:spcPct val="0"/>
              </a:spcAft>
            </a:pPr>
            <a:r>
              <a:rPr lang="es-ES" altLang="es-AR" sz="1800" dirty="0">
                <a:solidFill>
                  <a:srgbClr val="212121"/>
                </a:solidFill>
                <a:latin typeface="inherit"/>
              </a:rPr>
              <a:t>Una vez elegida la visual, puede cambiarse el color de las series de datos, como se presentan los ejes e incluso el fondo de las visualizaciones. El panel de visualizaciones proporciona tres íconos: el ícono de Campos (una pila de barras), el ícono de Formato (un pincel rodante) y el ícono de Analítica (una lupa) para cambiar las propiedades de cada visualización.</a:t>
            </a:r>
          </a:p>
          <a:p>
            <a:pPr lvl="0" eaLnBrk="0" fontAlgn="base" hangingPunct="0">
              <a:spcBef>
                <a:spcPct val="0"/>
              </a:spcBef>
              <a:spcAft>
                <a:spcPct val="0"/>
              </a:spcAft>
            </a:pPr>
            <a:endParaRPr lang="es-ES" altLang="es-AR" sz="1800" dirty="0">
              <a:solidFill>
                <a:srgbClr val="212121"/>
              </a:solidFill>
              <a:latin typeface="inherit"/>
            </a:endParaRPr>
          </a:p>
          <a:p>
            <a:pPr lvl="0" eaLnBrk="0" fontAlgn="base" hangingPunct="0">
              <a:spcBef>
                <a:spcPct val="0"/>
              </a:spcBef>
              <a:spcAft>
                <a:spcPct val="0"/>
              </a:spcAft>
            </a:pPr>
            <a:endParaRPr lang="es-ES" altLang="es-AR" sz="2800" dirty="0">
              <a:solidFill>
                <a:schemeClr val="tx1"/>
              </a:solidFill>
              <a:latin typeface="Arial" panose="020B0604020202020204" pitchFamily="34" charset="0"/>
            </a:endParaRPr>
          </a:p>
        </p:txBody>
      </p:sp>
    </p:spTree>
    <p:extLst>
      <p:ext uri="{BB962C8B-B14F-4D97-AF65-F5344CB8AC3E}">
        <p14:creationId xmlns:p14="http://schemas.microsoft.com/office/powerpoint/2010/main" val="3691753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Creando visualizaciones</a:t>
            </a:r>
          </a:p>
        </p:txBody>
      </p:sp>
      <p:pic>
        <p:nvPicPr>
          <p:cNvPr id="6" name="Imagen 5">
            <a:extLst>
              <a:ext uri="{FF2B5EF4-FFF2-40B4-BE49-F238E27FC236}">
                <a16:creationId xmlns:a16="http://schemas.microsoft.com/office/drawing/2014/main" id="{7FF08256-0EC2-4442-B4E0-DB382FC34BC1}"/>
              </a:ext>
            </a:extLst>
          </p:cNvPr>
          <p:cNvPicPr>
            <a:picLocks noChangeAspect="1"/>
          </p:cNvPicPr>
          <p:nvPr/>
        </p:nvPicPr>
        <p:blipFill>
          <a:blip r:embed="rId3"/>
          <a:stretch>
            <a:fillRect/>
          </a:stretch>
        </p:blipFill>
        <p:spPr>
          <a:xfrm>
            <a:off x="597681" y="1452033"/>
            <a:ext cx="8123736" cy="4593167"/>
          </a:xfrm>
          <a:prstGeom prst="rect">
            <a:avLst/>
          </a:prstGeom>
        </p:spPr>
      </p:pic>
    </p:spTree>
    <p:extLst>
      <p:ext uri="{BB962C8B-B14F-4D97-AF65-F5344CB8AC3E}">
        <p14:creationId xmlns:p14="http://schemas.microsoft.com/office/powerpoint/2010/main" val="2879676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184B9"/>
        </a:solidFill>
        <a:effectLst/>
      </p:bgPr>
    </p:bg>
    <p:spTree>
      <p:nvGrpSpPr>
        <p:cNvPr id="1" name="Shape 96"/>
        <p:cNvGrpSpPr/>
        <p:nvPr/>
      </p:nvGrpSpPr>
      <p:grpSpPr>
        <a:xfrm>
          <a:off x="0" y="0"/>
          <a:ext cx="0" cy="0"/>
          <a:chOff x="0" y="0"/>
          <a:chExt cx="0" cy="0"/>
        </a:xfrm>
      </p:grpSpPr>
      <p:sp>
        <p:nvSpPr>
          <p:cNvPr id="97" name="Shape 97"/>
          <p:cNvSpPr txBox="1"/>
          <p:nvPr/>
        </p:nvSpPr>
        <p:spPr>
          <a:xfrm>
            <a:off x="0" y="1819275"/>
            <a:ext cx="9144000" cy="2585400"/>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Trebuchet MS"/>
              <a:buNone/>
            </a:pPr>
            <a:r>
              <a:rPr lang="es-ES" sz="5400" b="1" i="0" u="none" strike="noStrike" cap="none" dirty="0">
                <a:solidFill>
                  <a:schemeClr val="lt1"/>
                </a:solidFill>
                <a:latin typeface="Trebuchet MS"/>
                <a:ea typeface="Trebuchet MS"/>
                <a:cs typeface="Trebuchet MS"/>
                <a:sym typeface="Trebuchet MS"/>
              </a:rPr>
              <a:t>Publicaciones y tableros con el servicio </a:t>
            </a:r>
            <a:r>
              <a:rPr lang="es-ES" sz="5400" b="1" i="0" u="none" strike="noStrike" cap="none" dirty="0" err="1">
                <a:solidFill>
                  <a:schemeClr val="lt1"/>
                </a:solidFill>
                <a:latin typeface="Trebuchet MS"/>
                <a:ea typeface="Trebuchet MS"/>
                <a:cs typeface="Trebuchet MS"/>
                <a:sym typeface="Trebuchet MS"/>
              </a:rPr>
              <a:t>Power</a:t>
            </a:r>
            <a:r>
              <a:rPr lang="es-ES" sz="5400" b="1" i="0" u="none" strike="noStrike" cap="none" dirty="0">
                <a:solidFill>
                  <a:schemeClr val="lt1"/>
                </a:solidFill>
                <a:latin typeface="Trebuchet MS"/>
                <a:ea typeface="Trebuchet MS"/>
                <a:cs typeface="Trebuchet MS"/>
                <a:sym typeface="Trebuchet MS"/>
              </a:rPr>
              <a:t> BI</a:t>
            </a: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671</TotalTime>
  <Words>442</Words>
  <Application>Microsoft Office PowerPoint</Application>
  <PresentationFormat>Presentación en pantalla (4:3)</PresentationFormat>
  <Paragraphs>32</Paragraphs>
  <Slides>12</Slides>
  <Notes>12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inherit</vt:lpstr>
      <vt:lpstr>Trebuchet MS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uno exo</cp:lastModifiedBy>
  <cp:revision>34</cp:revision>
  <dcterms:modified xsi:type="dcterms:W3CDTF">2018-02-07T15:44:55Z</dcterms:modified>
</cp:coreProperties>
</file>