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59" r:id="rId4"/>
    <p:sldId id="263" r:id="rId5"/>
    <p:sldId id="264" r:id="rId6"/>
    <p:sldId id="275" r:id="rId7"/>
    <p:sldId id="276" r:id="rId8"/>
    <p:sldId id="269" r:id="rId9"/>
    <p:sldId id="265" r:id="rId10"/>
    <p:sldId id="266" r:id="rId11"/>
    <p:sldId id="267" r:id="rId12"/>
    <p:sldId id="278" r:id="rId13"/>
    <p:sldId id="274" r:id="rId14"/>
    <p:sldId id="277" r:id="rId15"/>
    <p:sldId id="262" r:id="rId16"/>
    <p:sldId id="268" r:id="rId17"/>
    <p:sldId id="270" r:id="rId18"/>
    <p:sldId id="279" r:id="rId19"/>
    <p:sldId id="271" r:id="rId2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Herramientas BI en Excel - Clase 3" id="{AD7C5724-434D-4FFB-9568-D313BB9958E1}">
          <p14:sldIdLst>
            <p14:sldId id="256"/>
            <p14:sldId id="257"/>
          </p14:sldIdLst>
        </p14:section>
        <p14:section name="Calculos y expresiones DAX" id="{FE173FC4-0D3B-45E2-BDAB-1C8E91CF9A7D}">
          <p14:sldIdLst>
            <p14:sldId id="259"/>
            <p14:sldId id="263"/>
            <p14:sldId id="264"/>
            <p14:sldId id="275"/>
            <p14:sldId id="276"/>
            <p14:sldId id="269"/>
            <p14:sldId id="265"/>
            <p14:sldId id="266"/>
            <p14:sldId id="267"/>
            <p14:sldId id="278"/>
            <p14:sldId id="274"/>
            <p14:sldId id="277"/>
          </p14:sldIdLst>
        </p14:section>
        <p14:section name="Analisis con tablas y graficos dinamicos" id="{89995762-480C-44A5-BA29-F0B321C2B677}">
          <p14:sldIdLst>
            <p14:sldId id="262"/>
            <p14:sldId id="268"/>
            <p14:sldId id="270"/>
            <p14:sldId id="279"/>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7447"/>
    <a:srgbClr val="5184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145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marL="0" marR="0" lvl="0" indent="0" algn="l" rtl="0">
              <a:spcBef>
                <a:spcPts val="0"/>
              </a:spcBef>
              <a:buSzPct val="127272"/>
              <a:buChar char="●"/>
              <a:defRPr sz="1100" b="0" i="0" u="none" strike="noStrike" cap="none">
                <a:solidFill>
                  <a:schemeClr val="dk1"/>
                </a:solidFill>
                <a:latin typeface="Arial"/>
                <a:ea typeface="Arial"/>
                <a:cs typeface="Arial"/>
                <a:sym typeface="Arial"/>
              </a:defRPr>
            </a:lvl1pPr>
            <a:lvl2pPr marL="457200" marR="0" lvl="1" indent="0" algn="l" rtl="0">
              <a:spcBef>
                <a:spcPts val="0"/>
              </a:spcBef>
              <a:buSzPct val="127272"/>
              <a:buChar char="○"/>
              <a:defRPr sz="1100" b="0" i="0" u="none" strike="noStrike" cap="none">
                <a:solidFill>
                  <a:schemeClr val="dk1"/>
                </a:solidFill>
                <a:latin typeface="Arial"/>
                <a:ea typeface="Arial"/>
                <a:cs typeface="Arial"/>
                <a:sym typeface="Arial"/>
              </a:defRPr>
            </a:lvl2pPr>
            <a:lvl3pPr marL="914400" marR="0" lvl="2" indent="0" algn="l" rtl="0">
              <a:spcBef>
                <a:spcPts val="0"/>
              </a:spcBef>
              <a:buSzPct val="127272"/>
              <a:buChar char="■"/>
              <a:defRPr sz="1100" b="0" i="0" u="none" strike="noStrike" cap="none">
                <a:solidFill>
                  <a:schemeClr val="dk1"/>
                </a:solidFill>
                <a:latin typeface="Arial"/>
                <a:ea typeface="Arial"/>
                <a:cs typeface="Arial"/>
                <a:sym typeface="Arial"/>
              </a:defRPr>
            </a:lvl3pPr>
            <a:lvl4pPr marL="1371600" marR="0" lvl="3" indent="0" algn="l" rtl="0">
              <a:spcBef>
                <a:spcPts val="0"/>
              </a:spcBef>
              <a:buSzPct val="127272"/>
              <a:buChar char="●"/>
              <a:defRPr sz="1100" b="0" i="0" u="none" strike="noStrike" cap="none">
                <a:solidFill>
                  <a:schemeClr val="dk1"/>
                </a:solidFill>
                <a:latin typeface="Arial"/>
                <a:ea typeface="Arial"/>
                <a:cs typeface="Arial"/>
                <a:sym typeface="Arial"/>
              </a:defRPr>
            </a:lvl4pPr>
            <a:lvl5pPr marL="1828800" marR="0" lvl="4" indent="0" algn="l" rtl="0">
              <a:spcBef>
                <a:spcPts val="0"/>
              </a:spcBef>
              <a:buSzPct val="127272"/>
              <a:buChar char="○"/>
              <a:defRPr sz="1100" b="0" i="0" u="none" strike="noStrike" cap="none">
                <a:solidFill>
                  <a:schemeClr val="dk1"/>
                </a:solidFill>
                <a:latin typeface="Arial"/>
                <a:ea typeface="Arial"/>
                <a:cs typeface="Arial"/>
                <a:sym typeface="Arial"/>
              </a:defRPr>
            </a:lvl5pPr>
            <a:lvl6pPr marL="2286000" marR="0" lvl="5" indent="0" algn="l" rtl="0">
              <a:spcBef>
                <a:spcPts val="0"/>
              </a:spcBef>
              <a:buSzPct val="127272"/>
              <a:buChar char="■"/>
              <a:defRPr sz="1100" b="0" i="0" u="none" strike="noStrike" cap="none">
                <a:solidFill>
                  <a:schemeClr val="dk1"/>
                </a:solidFill>
                <a:latin typeface="Arial"/>
                <a:ea typeface="Arial"/>
                <a:cs typeface="Arial"/>
                <a:sym typeface="Arial"/>
              </a:defRPr>
            </a:lvl6pPr>
            <a:lvl7pPr marL="2743200" marR="0" lvl="6" indent="0" algn="l" rtl="0">
              <a:spcBef>
                <a:spcPts val="0"/>
              </a:spcBef>
              <a:buSzPct val="127272"/>
              <a:buChar char="●"/>
              <a:defRPr sz="1100" b="0" i="0" u="none" strike="noStrike" cap="none">
                <a:solidFill>
                  <a:schemeClr val="dk1"/>
                </a:solidFill>
                <a:latin typeface="Arial"/>
                <a:ea typeface="Arial"/>
                <a:cs typeface="Arial"/>
                <a:sym typeface="Arial"/>
              </a:defRPr>
            </a:lvl7pPr>
            <a:lvl8pPr marL="3200400" marR="0" lvl="7" indent="0" algn="l" rtl="0">
              <a:spcBef>
                <a:spcPts val="0"/>
              </a:spcBef>
              <a:buSzPct val="127272"/>
              <a:buChar char="○"/>
              <a:defRPr sz="1100" b="0" i="0" u="none" strike="noStrike" cap="none">
                <a:solidFill>
                  <a:schemeClr val="dk1"/>
                </a:solidFill>
                <a:latin typeface="Arial"/>
                <a:ea typeface="Arial"/>
                <a:cs typeface="Arial"/>
                <a:sym typeface="Arial"/>
              </a:defRPr>
            </a:lvl8pPr>
            <a:lvl9pPr marL="3657600" marR="0" lvl="8" indent="0" algn="l" rtl="0">
              <a:spcBef>
                <a:spcPts val="0"/>
              </a:spcBef>
              <a:buSzPct val="127272"/>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70679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52391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311609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30134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22904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40525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133454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75754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033835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17594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71795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024692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616195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23195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45112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628650" y="365126"/>
            <a:ext cx="78867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42424"/>
              <a:buFont typeface="Calibri"/>
              <a:buNone/>
              <a:defRPr sz="33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52" name="Shape 52"/>
          <p:cNvSpPr txBox="1">
            <a:spLocks noGrp="1"/>
          </p:cNvSpPr>
          <p:nvPr>
            <p:ph type="body" idx="1"/>
          </p:nvPr>
        </p:nvSpPr>
        <p:spPr>
          <a:xfrm rot="5400000">
            <a:off x="2396331" y="57944"/>
            <a:ext cx="4351338" cy="7886700"/>
          </a:xfrm>
          <a:prstGeom prst="rect">
            <a:avLst/>
          </a:prstGeom>
          <a:noFill/>
          <a:ln>
            <a:noFill/>
          </a:ln>
        </p:spPr>
        <p:txBody>
          <a:bodyPr wrap="square"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Shape 54"/>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 name="Shape 55"/>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ES" sz="1200" b="0" i="0" u="none" strike="noStrike" cap="none">
                <a:solidFill>
                  <a:srgbClr val="888888"/>
                </a:solidFill>
                <a:latin typeface="Calibri"/>
                <a:ea typeface="Calibri"/>
                <a:cs typeface="Calibri"/>
                <a:sym typeface="Calibri"/>
              </a:rPr>
              <a:t>‹Nº›</a:t>
            </a:fld>
            <a:endParaRPr lang="es-E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Título vertical y texto">
    <p:spTree>
      <p:nvGrpSpPr>
        <p:cNvPr id="1" name="Shape 56"/>
        <p:cNvGrpSpPr/>
        <p:nvPr/>
      </p:nvGrpSpPr>
      <p:grpSpPr>
        <a:xfrm>
          <a:off x="0" y="0"/>
          <a:ext cx="0" cy="0"/>
          <a:chOff x="0" y="0"/>
          <a:chExt cx="0" cy="0"/>
        </a:xfrm>
      </p:grpSpPr>
      <p:sp>
        <p:nvSpPr>
          <p:cNvPr id="57" name="Shape 57"/>
          <p:cNvSpPr txBox="1">
            <a:spLocks noGrp="1"/>
          </p:cNvSpPr>
          <p:nvPr>
            <p:ph type="title"/>
          </p:nvPr>
        </p:nvSpPr>
        <p:spPr>
          <a:xfrm rot="5400000">
            <a:off x="4623593" y="2285206"/>
            <a:ext cx="5811838" cy="1971675"/>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42424"/>
              <a:buFont typeface="Calibri"/>
              <a:buNone/>
              <a:defRPr sz="33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58" name="Shape 58"/>
          <p:cNvSpPr txBox="1">
            <a:spLocks noGrp="1"/>
          </p:cNvSpPr>
          <p:nvPr>
            <p:ph type="body" idx="1"/>
          </p:nvPr>
        </p:nvSpPr>
        <p:spPr>
          <a:xfrm rot="5400000">
            <a:off x="623093" y="370681"/>
            <a:ext cx="5811838" cy="5800725"/>
          </a:xfrm>
          <a:prstGeom prst="rect">
            <a:avLst/>
          </a:prstGeom>
          <a:noFill/>
          <a:ln>
            <a:noFill/>
          </a:ln>
        </p:spPr>
        <p:txBody>
          <a:bodyPr wrap="square"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 name="Shape 60"/>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 name="Shape 61"/>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ES" sz="1200" b="0" i="0" u="none" strike="noStrike" cap="none">
                <a:solidFill>
                  <a:srgbClr val="888888"/>
                </a:solidFill>
                <a:latin typeface="Calibri"/>
                <a:ea typeface="Calibri"/>
                <a:cs typeface="Calibri"/>
                <a:sym typeface="Calibri"/>
              </a:rPr>
              <a:t>‹Nº›</a:t>
            </a:fld>
            <a:endParaRPr lang="es-E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Shape 1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28650" y="365126"/>
            <a:ext cx="78867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42424"/>
              <a:buFont typeface="Calibri"/>
              <a:buNone/>
              <a:defRPr sz="33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13" name="Shape 13"/>
          <p:cNvSpPr txBox="1">
            <a:spLocks noGrp="1"/>
          </p:cNvSpPr>
          <p:nvPr>
            <p:ph type="body" idx="1"/>
          </p:nvPr>
        </p:nvSpPr>
        <p:spPr>
          <a:xfrm>
            <a:off x="628650" y="1825625"/>
            <a:ext cx="3886200" cy="4351338"/>
          </a:xfrm>
          <a:prstGeom prst="rect">
            <a:avLst/>
          </a:prstGeom>
          <a:noFill/>
          <a:ln>
            <a:noFill/>
          </a:ln>
        </p:spPr>
        <p:txBody>
          <a:bodyPr wrap="square"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body" idx="2"/>
          </p:nvPr>
        </p:nvSpPr>
        <p:spPr>
          <a:xfrm>
            <a:off x="4629150" y="1825625"/>
            <a:ext cx="3886200" cy="4351338"/>
          </a:xfrm>
          <a:prstGeom prst="rect">
            <a:avLst/>
          </a:prstGeom>
          <a:noFill/>
          <a:ln>
            <a:noFill/>
          </a:ln>
        </p:spPr>
        <p:txBody>
          <a:bodyPr wrap="square"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Shape 16"/>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Shape 17"/>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ES" sz="1200" b="0" i="0" u="none" strike="noStrike" cap="none">
                <a:solidFill>
                  <a:srgbClr val="888888"/>
                </a:solidFill>
                <a:latin typeface="Calibri"/>
                <a:ea typeface="Calibri"/>
                <a:cs typeface="Calibri"/>
                <a:sym typeface="Calibri"/>
              </a:rPr>
              <a:t>‹Nº›</a:t>
            </a:fld>
            <a:endParaRPr lang="es-E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629841" y="365126"/>
            <a:ext cx="78867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42424"/>
              <a:buFont typeface="Calibri"/>
              <a:buNone/>
              <a:defRPr sz="33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20" name="Shape 20"/>
          <p:cNvSpPr txBox="1">
            <a:spLocks noGrp="1"/>
          </p:cNvSpPr>
          <p:nvPr>
            <p:ph type="body" idx="1"/>
          </p:nvPr>
        </p:nvSpPr>
        <p:spPr>
          <a:xfrm>
            <a:off x="629842" y="1681163"/>
            <a:ext cx="3868340" cy="823912"/>
          </a:xfrm>
          <a:prstGeom prst="rect">
            <a:avLst/>
          </a:prstGeom>
          <a:noFill/>
          <a:ln>
            <a:noFill/>
          </a:ln>
        </p:spPr>
        <p:txBody>
          <a:bodyPr wrap="square" lIns="91425" tIns="91425" rIns="91425" bIns="91425" anchor="b" anchorCtr="0"/>
          <a:lstStyle>
            <a:lvl1pPr marL="0" marR="0" lvl="0" indent="0" algn="l" rtl="0">
              <a:lnSpc>
                <a:spcPct val="90000"/>
              </a:lnSpc>
              <a:spcBef>
                <a:spcPts val="750"/>
              </a:spcBef>
              <a:buClr>
                <a:schemeClr val="dk1"/>
              </a:buClr>
              <a:buSzPct val="77777"/>
              <a:buFont typeface="Arial"/>
              <a:buChar char="●"/>
              <a:defRPr sz="1800" b="1"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buClr>
                <a:schemeClr val="dk1"/>
              </a:buClr>
              <a:buSzPct val="93333"/>
              <a:buFont typeface="Arial"/>
              <a:buChar char="○"/>
              <a:defRPr sz="1500" b="1"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buClr>
                <a:schemeClr val="dk1"/>
              </a:buClr>
              <a:buSzPct val="103703"/>
              <a:buFont typeface="Arial"/>
              <a:buChar char="■"/>
              <a:defRPr sz="1350" b="1"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body" idx="2"/>
          </p:nvPr>
        </p:nvSpPr>
        <p:spPr>
          <a:xfrm>
            <a:off x="629842" y="2505075"/>
            <a:ext cx="3868340" cy="3684588"/>
          </a:xfrm>
          <a:prstGeom prst="rect">
            <a:avLst/>
          </a:prstGeom>
          <a:noFill/>
          <a:ln>
            <a:noFill/>
          </a:ln>
        </p:spPr>
        <p:txBody>
          <a:bodyPr wrap="square"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body" idx="3"/>
          </p:nvPr>
        </p:nvSpPr>
        <p:spPr>
          <a:xfrm>
            <a:off x="4629150" y="1681163"/>
            <a:ext cx="3887391" cy="823912"/>
          </a:xfrm>
          <a:prstGeom prst="rect">
            <a:avLst/>
          </a:prstGeom>
          <a:noFill/>
          <a:ln>
            <a:noFill/>
          </a:ln>
        </p:spPr>
        <p:txBody>
          <a:bodyPr wrap="square" lIns="91425" tIns="91425" rIns="91425" bIns="91425" anchor="b" anchorCtr="0"/>
          <a:lstStyle>
            <a:lvl1pPr marL="0" marR="0" lvl="0" indent="0" algn="l" rtl="0">
              <a:lnSpc>
                <a:spcPct val="90000"/>
              </a:lnSpc>
              <a:spcBef>
                <a:spcPts val="750"/>
              </a:spcBef>
              <a:buClr>
                <a:schemeClr val="dk1"/>
              </a:buClr>
              <a:buSzPct val="77777"/>
              <a:buFont typeface="Arial"/>
              <a:buChar char="●"/>
              <a:defRPr sz="1800" b="1"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buClr>
                <a:schemeClr val="dk1"/>
              </a:buClr>
              <a:buSzPct val="93333"/>
              <a:buFont typeface="Arial"/>
              <a:buChar char="○"/>
              <a:defRPr sz="1500" b="1"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buClr>
                <a:schemeClr val="dk1"/>
              </a:buClr>
              <a:buSzPct val="103703"/>
              <a:buFont typeface="Arial"/>
              <a:buChar char="■"/>
              <a:defRPr sz="1350" b="1"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body" idx="4"/>
          </p:nvPr>
        </p:nvSpPr>
        <p:spPr>
          <a:xfrm>
            <a:off x="4629150" y="2505075"/>
            <a:ext cx="3887391" cy="3684588"/>
          </a:xfrm>
          <a:prstGeom prst="rect">
            <a:avLst/>
          </a:prstGeom>
          <a:noFill/>
          <a:ln>
            <a:noFill/>
          </a:ln>
        </p:spPr>
        <p:txBody>
          <a:bodyPr wrap="square"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 name="Shape 25"/>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 name="Shape 26"/>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ES" sz="1200" b="0" i="0" u="none" strike="noStrike" cap="none">
                <a:solidFill>
                  <a:srgbClr val="888888"/>
                </a:solidFill>
                <a:latin typeface="Calibri"/>
                <a:ea typeface="Calibri"/>
                <a:cs typeface="Calibri"/>
                <a:sym typeface="Calibri"/>
              </a:rPr>
              <a:t>‹Nº›</a:t>
            </a:fld>
            <a:endParaRPr lang="es-E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Solo el título">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628650" y="365126"/>
            <a:ext cx="78867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42424"/>
              <a:buFont typeface="Calibri"/>
              <a:buNone/>
              <a:defRPr sz="33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29" name="Shape 29"/>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 name="Shape 30"/>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 name="Shape 31"/>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ES" sz="1200" b="0" i="0" u="none" strike="noStrike" cap="none">
                <a:solidFill>
                  <a:srgbClr val="888888"/>
                </a:solidFill>
                <a:latin typeface="Calibri"/>
                <a:ea typeface="Calibri"/>
                <a:cs typeface="Calibri"/>
                <a:sym typeface="Calibri"/>
              </a:rPr>
              <a:t>‹Nº›</a:t>
            </a:fld>
            <a:endParaRPr lang="es-E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32"/>
        <p:cNvGrpSpPr/>
        <p:nvPr/>
      </p:nvGrpSpPr>
      <p:grpSpPr>
        <a:xfrm>
          <a:off x="0" y="0"/>
          <a:ext cx="0" cy="0"/>
          <a:chOff x="0" y="0"/>
          <a:chExt cx="0" cy="0"/>
        </a:xfrm>
      </p:grpSpPr>
      <p:sp>
        <p:nvSpPr>
          <p:cNvPr id="33" name="Shape 33"/>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 name="Shape 34"/>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 name="Shape 35"/>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ES" sz="1200" b="0" i="0" u="none" strike="noStrike" cap="none">
                <a:solidFill>
                  <a:srgbClr val="888888"/>
                </a:solidFill>
                <a:latin typeface="Calibri"/>
                <a:ea typeface="Calibri"/>
                <a:cs typeface="Calibri"/>
                <a:sym typeface="Calibri"/>
              </a:rPr>
              <a:t>‹Nº›</a:t>
            </a:fld>
            <a:endParaRPr lang="es-E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629841" y="457200"/>
            <a:ext cx="2949178"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ct val="58333"/>
              <a:buFont typeface="Calibri"/>
              <a:buNone/>
              <a:defRPr sz="24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38" name="Shape 38"/>
          <p:cNvSpPr txBox="1">
            <a:spLocks noGrp="1"/>
          </p:cNvSpPr>
          <p:nvPr>
            <p:ph type="body" idx="1"/>
          </p:nvPr>
        </p:nvSpPr>
        <p:spPr>
          <a:xfrm>
            <a:off x="3887391" y="987426"/>
            <a:ext cx="4629150" cy="4873625"/>
          </a:xfrm>
          <a:prstGeom prst="rect">
            <a:avLst/>
          </a:prstGeom>
          <a:noFill/>
          <a:ln>
            <a:noFill/>
          </a:ln>
        </p:spPr>
        <p:txBody>
          <a:bodyPr wrap="square" lIns="91425" tIns="91425" rIns="91425" bIns="91425" anchor="t" anchorCtr="0"/>
          <a:lstStyle>
            <a:lvl1pPr marL="171450" marR="0" lvl="0" indent="-19050" algn="l" rtl="0">
              <a:lnSpc>
                <a:spcPct val="90000"/>
              </a:lnSpc>
              <a:spcBef>
                <a:spcPts val="75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514350" marR="0" lvl="1" indent="-38100" algn="l" rtl="0">
              <a:lnSpc>
                <a:spcPct val="90000"/>
              </a:lnSpc>
              <a:spcBef>
                <a:spcPts val="375"/>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2pPr>
            <a:lvl3pPr marL="857250" marR="0" lvl="2"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00150" marR="0" lvl="3"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4pPr>
            <a:lvl5pPr marL="1543050" marR="0" lvl="4"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5pPr>
            <a:lvl6pPr marL="1885950" marR="0" lvl="5"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6pPr>
            <a:lvl7pPr marL="2228850" marR="0" lvl="6"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7pPr>
            <a:lvl8pPr marL="2571750" marR="0" lvl="7"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8pPr>
            <a:lvl9pPr marL="2914650" marR="0" lvl="8"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629841" y="2057400"/>
            <a:ext cx="2949178" cy="3811588"/>
          </a:xfrm>
          <a:prstGeom prst="rect">
            <a:avLst/>
          </a:prstGeom>
          <a:noFill/>
          <a:ln>
            <a:noFill/>
          </a:ln>
        </p:spPr>
        <p:txBody>
          <a:bodyPr wrap="square" lIns="91425" tIns="91425" rIns="91425" bIns="91425" anchor="t" anchorCtr="0"/>
          <a:lstStyle>
            <a:lvl1pPr marL="0" marR="0" lvl="0" indent="0" algn="l" rtl="0">
              <a:lnSpc>
                <a:spcPct val="90000"/>
              </a:lnSpc>
              <a:spcBef>
                <a:spcPts val="750"/>
              </a:spcBef>
              <a:buClr>
                <a:schemeClr val="dk1"/>
              </a:buClr>
              <a:buSzPct val="116666"/>
              <a:buFont typeface="Arial"/>
              <a:buChar char="●"/>
              <a:defRPr sz="1200" b="0"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buClr>
                <a:schemeClr val="dk1"/>
              </a:buClr>
              <a:buSzPct val="133333"/>
              <a:buFont typeface="Arial"/>
              <a:buChar char="○"/>
              <a:defRPr sz="1050" b="0"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buClr>
                <a:schemeClr val="dk1"/>
              </a:buClr>
              <a:buSzPct val="155555"/>
              <a:buFont typeface="Arial"/>
              <a:buChar char="■"/>
              <a:defRPr sz="9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 name="Shape 41"/>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ES" sz="1200" b="0" i="0" u="none" strike="noStrike" cap="none">
                <a:solidFill>
                  <a:srgbClr val="888888"/>
                </a:solidFill>
                <a:latin typeface="Calibri"/>
                <a:ea typeface="Calibri"/>
                <a:cs typeface="Calibri"/>
                <a:sym typeface="Calibri"/>
              </a:rPr>
              <a:t>‹Nº›</a:t>
            </a:fld>
            <a:endParaRPr lang="es-E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629841" y="457200"/>
            <a:ext cx="2949178"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ct val="58333"/>
              <a:buFont typeface="Calibri"/>
              <a:buNone/>
              <a:defRPr sz="24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45" name="Shape 45"/>
          <p:cNvSpPr>
            <a:spLocks noGrp="1"/>
          </p:cNvSpPr>
          <p:nvPr>
            <p:ph type="pic" idx="2"/>
          </p:nvPr>
        </p:nvSpPr>
        <p:spPr>
          <a:xfrm>
            <a:off x="3887391" y="987426"/>
            <a:ext cx="4629150" cy="4873625"/>
          </a:xfrm>
          <a:prstGeom prst="rect">
            <a:avLst/>
          </a:prstGeom>
          <a:noFill/>
          <a:ln>
            <a:noFill/>
          </a:ln>
        </p:spPr>
        <p:txBody>
          <a:bodyPr wrap="square" lIns="91425" tIns="91425" rIns="91425" bIns="91425" anchor="t" anchorCtr="0"/>
          <a:lstStyle>
            <a:lvl1pPr marL="0" marR="0" lvl="0" indent="0" algn="l" rtl="0">
              <a:lnSpc>
                <a:spcPct val="90000"/>
              </a:lnSpc>
              <a:spcBef>
                <a:spcPts val="750"/>
              </a:spcBef>
              <a:buClr>
                <a:schemeClr val="dk1"/>
              </a:buClr>
              <a:buSzPct val="58333"/>
              <a:buFont typeface="Arial"/>
              <a:buNone/>
              <a:defRPr sz="2400" b="0"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buClr>
                <a:schemeClr val="dk1"/>
              </a:buClr>
              <a:buSzPct val="66666"/>
              <a:buFont typeface="Arial"/>
              <a:buNone/>
              <a:defRPr sz="2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buClr>
                <a:schemeClr val="dk1"/>
              </a:buClr>
              <a:buSzPct val="77777"/>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buClr>
                <a:schemeClr val="dk1"/>
              </a:buClr>
              <a:buSzPct val="93333"/>
              <a:buFont typeface="Arial"/>
              <a:buNone/>
              <a:defRPr sz="15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buClr>
                <a:schemeClr val="dk1"/>
              </a:buClr>
              <a:buSzPct val="93333"/>
              <a:buFont typeface="Arial"/>
              <a:buNone/>
              <a:defRPr sz="15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buClr>
                <a:schemeClr val="dk1"/>
              </a:buClr>
              <a:buSzPct val="93333"/>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buClr>
                <a:schemeClr val="dk1"/>
              </a:buClr>
              <a:buSzPct val="93333"/>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buClr>
                <a:schemeClr val="dk1"/>
              </a:buClr>
              <a:buSzPct val="93333"/>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buClr>
                <a:schemeClr val="dk1"/>
              </a:buClr>
              <a:buSzPct val="93333"/>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1"/>
          </p:nvPr>
        </p:nvSpPr>
        <p:spPr>
          <a:xfrm>
            <a:off x="629841" y="2057400"/>
            <a:ext cx="2949178" cy="3811588"/>
          </a:xfrm>
          <a:prstGeom prst="rect">
            <a:avLst/>
          </a:prstGeom>
          <a:noFill/>
          <a:ln>
            <a:noFill/>
          </a:ln>
        </p:spPr>
        <p:txBody>
          <a:bodyPr wrap="square" lIns="91425" tIns="91425" rIns="91425" bIns="91425" anchor="t" anchorCtr="0"/>
          <a:lstStyle>
            <a:lvl1pPr marL="0" marR="0" lvl="0" indent="0" algn="l" rtl="0">
              <a:lnSpc>
                <a:spcPct val="90000"/>
              </a:lnSpc>
              <a:spcBef>
                <a:spcPts val="750"/>
              </a:spcBef>
              <a:buClr>
                <a:schemeClr val="dk1"/>
              </a:buClr>
              <a:buSzPct val="116666"/>
              <a:buFont typeface="Arial"/>
              <a:buChar char="●"/>
              <a:defRPr sz="1200" b="0"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buClr>
                <a:schemeClr val="dk1"/>
              </a:buClr>
              <a:buSzPct val="133333"/>
              <a:buFont typeface="Arial"/>
              <a:buChar char="○"/>
              <a:defRPr sz="1050" b="0"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buClr>
                <a:schemeClr val="dk1"/>
              </a:buClr>
              <a:buSzPct val="155555"/>
              <a:buFont typeface="Arial"/>
              <a:buChar char="■"/>
              <a:defRPr sz="9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48" name="Shape 48"/>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ES" sz="1200" b="0" i="0" u="none" strike="noStrike" cap="none">
                <a:solidFill>
                  <a:srgbClr val="888888"/>
                </a:solidFill>
                <a:latin typeface="Calibri"/>
                <a:ea typeface="Calibri"/>
                <a:cs typeface="Calibri"/>
                <a:sym typeface="Calibri"/>
              </a:rPr>
              <a:t>‹Nº›</a:t>
            </a:fld>
            <a:endParaRPr lang="es-E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Shape 6"/>
          <p:cNvPicPr preferRelativeResize="0"/>
          <p:nvPr/>
        </p:nvPicPr>
        <p:blipFill>
          <a:blip r:embed="rId13">
            <a:alphaModFix/>
          </a:blip>
          <a:stretch>
            <a:fillRect/>
          </a:stretch>
        </p:blipFill>
        <p:spPr>
          <a:xfrm>
            <a:off x="0" y="6286500"/>
            <a:ext cx="9144000" cy="571500"/>
          </a:xfrm>
          <a:prstGeom prst="rect">
            <a:avLst/>
          </a:prstGeom>
          <a:noFill/>
          <a:ln>
            <a:noFill/>
          </a:ln>
        </p:spPr>
      </p:pic>
      <p:sp>
        <p:nvSpPr>
          <p:cNvPr id="7" name="Shape 7"/>
          <p:cNvSpPr txBox="1"/>
          <p:nvPr/>
        </p:nvSpPr>
        <p:spPr>
          <a:xfrm>
            <a:off x="21525" y="6308925"/>
            <a:ext cx="6761100" cy="571500"/>
          </a:xfrm>
          <a:prstGeom prst="rect">
            <a:avLst/>
          </a:prstGeom>
          <a:noFill/>
          <a:ln>
            <a:noFill/>
          </a:ln>
        </p:spPr>
        <p:txBody>
          <a:bodyPr wrap="square" lIns="91425" tIns="91425" rIns="91425" bIns="91425" anchor="ctr" anchorCtr="0">
            <a:noAutofit/>
          </a:bodyPr>
          <a:lstStyle/>
          <a:p>
            <a:pPr lvl="0">
              <a:spcBef>
                <a:spcPts val="0"/>
              </a:spcBef>
              <a:buNone/>
            </a:pPr>
            <a:r>
              <a:rPr lang="es-ES" sz="1800" b="1" dirty="0">
                <a:solidFill>
                  <a:srgbClr val="FFFFFF"/>
                </a:solidFill>
                <a:latin typeface="Trebuchet MS"/>
                <a:ea typeface="Trebuchet MS"/>
                <a:cs typeface="Trebuchet MS"/>
                <a:sym typeface="Trebuchet MS"/>
              </a:rPr>
              <a:t>Herramientas BI en Excel</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184B9"/>
        </a:solidFill>
        <a:effectLst/>
      </p:bgPr>
    </p:bg>
    <p:spTree>
      <p:nvGrpSpPr>
        <p:cNvPr id="1" name="Shape 65"/>
        <p:cNvGrpSpPr/>
        <p:nvPr/>
      </p:nvGrpSpPr>
      <p:grpSpPr>
        <a:xfrm>
          <a:off x="0" y="0"/>
          <a:ext cx="0" cy="0"/>
          <a:chOff x="0" y="0"/>
          <a:chExt cx="0" cy="0"/>
        </a:xfrm>
      </p:grpSpPr>
      <p:sp>
        <p:nvSpPr>
          <p:cNvPr id="66" name="Shape 66"/>
          <p:cNvSpPr txBox="1"/>
          <p:nvPr/>
        </p:nvSpPr>
        <p:spPr>
          <a:xfrm>
            <a:off x="0" y="1466375"/>
            <a:ext cx="9144000" cy="2585400"/>
          </a:xfrm>
          <a:prstGeom prst="rect">
            <a:avLst/>
          </a:prstGeom>
          <a:no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Trebuchet MS"/>
              <a:buNone/>
            </a:pPr>
            <a:r>
              <a:rPr lang="es-ES" sz="5400" b="1" dirty="0">
                <a:solidFill>
                  <a:schemeClr val="lt1"/>
                </a:solidFill>
                <a:latin typeface="Trebuchet MS"/>
                <a:ea typeface="Trebuchet MS"/>
                <a:cs typeface="Trebuchet MS"/>
                <a:sym typeface="Trebuchet MS"/>
              </a:rPr>
              <a:t>Herramientas BI en Excel</a:t>
            </a:r>
          </a:p>
        </p:txBody>
      </p:sp>
      <p:sp>
        <p:nvSpPr>
          <p:cNvPr id="67" name="Shape 67"/>
          <p:cNvSpPr txBox="1"/>
          <p:nvPr/>
        </p:nvSpPr>
        <p:spPr>
          <a:xfrm>
            <a:off x="0" y="4257002"/>
            <a:ext cx="9144000" cy="461700"/>
          </a:xfrm>
          <a:prstGeom prst="rect">
            <a:avLst/>
          </a:prstGeom>
          <a:no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Trebuchet MS"/>
              <a:buNone/>
            </a:pPr>
            <a:r>
              <a:rPr lang="es-ES" sz="2400" b="1" i="0" u="none" strike="noStrike" cap="none" dirty="0">
                <a:solidFill>
                  <a:schemeClr val="lt1"/>
                </a:solidFill>
                <a:latin typeface="Trebuchet MS"/>
                <a:ea typeface="Trebuchet MS"/>
                <a:cs typeface="Trebuchet MS"/>
                <a:sym typeface="Trebuchet MS"/>
              </a:rPr>
              <a:t>Clase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Indicadores clave de rendimiento</a:t>
            </a:r>
          </a:p>
        </p:txBody>
      </p:sp>
      <p:sp>
        <p:nvSpPr>
          <p:cNvPr id="2" name="Rectangle 1">
            <a:extLst>
              <a:ext uri="{FF2B5EF4-FFF2-40B4-BE49-F238E27FC236}">
                <a16:creationId xmlns:a16="http://schemas.microsoft.com/office/drawing/2014/main" id="{D2D17D54-8592-4F5E-B48C-DA61406427E3}"/>
              </a:ext>
            </a:extLst>
          </p:cNvPr>
          <p:cNvSpPr>
            <a:spLocks noChangeArrowheads="1"/>
          </p:cNvSpPr>
          <p:nvPr/>
        </p:nvSpPr>
        <p:spPr bwMode="auto">
          <a:xfrm>
            <a:off x="744166" y="1772272"/>
            <a:ext cx="7830766"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es-ES" altLang="es-AR" sz="1800" dirty="0">
                <a:solidFill>
                  <a:srgbClr val="212121"/>
                </a:solidFill>
                <a:latin typeface="Trebuchet MS" panose="020B0603020202020204" pitchFamily="34" charset="0"/>
              </a:rPr>
              <a:t>Para crear un Indicador clave de rendimiento (KPI) primero hay que definir una medida base que evalúe el valor actual y el estado de una métrica contra un objetivo definido. Solo es posible crear un KPI si la medida es explicita.</a:t>
            </a:r>
          </a:p>
          <a:p>
            <a:pPr lvl="0" eaLnBrk="0" fontAlgn="base" hangingPunct="0">
              <a:spcBef>
                <a:spcPct val="0"/>
              </a:spcBef>
              <a:spcAft>
                <a:spcPct val="0"/>
              </a:spcAft>
            </a:pPr>
            <a:endParaRPr lang="es-ES" altLang="es-AR" sz="1800" dirty="0">
              <a:solidFill>
                <a:srgbClr val="212121"/>
              </a:solidFill>
              <a:latin typeface="Trebuchet MS" panose="020B0603020202020204" pitchFamily="34" charset="0"/>
            </a:endParaRPr>
          </a:p>
        </p:txBody>
      </p:sp>
      <p:sp>
        <p:nvSpPr>
          <p:cNvPr id="5" name="Rectangle 2">
            <a:extLst>
              <a:ext uri="{FF2B5EF4-FFF2-40B4-BE49-F238E27FC236}">
                <a16:creationId xmlns:a16="http://schemas.microsoft.com/office/drawing/2014/main" id="{4435429F-9B3F-46B7-89FD-422CA9461C9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853587FB-8A91-4595-8CFC-84E9ADE12AF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C3D510DB-497F-4FBA-9FC0-0C3C6D22EDC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F3D04E39-1A62-46D3-AEEF-B6FD5FF8702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800" b="0" i="0" u="none" strike="noStrike" cap="none" normalizeH="0" baseline="0" dirty="0">
              <a:ln>
                <a:noFill/>
              </a:ln>
              <a:solidFill>
                <a:schemeClr val="tx1"/>
              </a:solidFill>
              <a:effectLst/>
              <a:latin typeface="Arial" panose="020B0604020202020204" pitchFamily="34" charset="0"/>
            </a:endParaRPr>
          </a:p>
        </p:txBody>
      </p:sp>
      <p:pic>
        <p:nvPicPr>
          <p:cNvPr id="8" name="Imagen 7">
            <a:extLst>
              <a:ext uri="{FF2B5EF4-FFF2-40B4-BE49-F238E27FC236}">
                <a16:creationId xmlns:a16="http://schemas.microsoft.com/office/drawing/2014/main" id="{366117C3-FED6-481D-B078-D4D5CA2F4FDC}"/>
              </a:ext>
            </a:extLst>
          </p:cNvPr>
          <p:cNvPicPr>
            <a:picLocks noChangeAspect="1"/>
          </p:cNvPicPr>
          <p:nvPr/>
        </p:nvPicPr>
        <p:blipFill rotWithShape="1">
          <a:blip r:embed="rId3"/>
          <a:srcRect r="12103"/>
          <a:stretch/>
        </p:blipFill>
        <p:spPr>
          <a:xfrm>
            <a:off x="3882350" y="2890538"/>
            <a:ext cx="4839307" cy="3096932"/>
          </a:xfrm>
          <a:prstGeom prst="rect">
            <a:avLst/>
          </a:prstGeom>
        </p:spPr>
      </p:pic>
      <p:sp>
        <p:nvSpPr>
          <p:cNvPr id="10" name="CuadroTexto 9">
            <a:extLst>
              <a:ext uri="{FF2B5EF4-FFF2-40B4-BE49-F238E27FC236}">
                <a16:creationId xmlns:a16="http://schemas.microsoft.com/office/drawing/2014/main" id="{A5B01103-E4E1-4952-B9D5-F2DA35B916A2}"/>
              </a:ext>
            </a:extLst>
          </p:cNvPr>
          <p:cNvSpPr txBox="1"/>
          <p:nvPr/>
        </p:nvSpPr>
        <p:spPr>
          <a:xfrm>
            <a:off x="673641" y="3586008"/>
            <a:ext cx="3132509" cy="1969770"/>
          </a:xfrm>
          <a:prstGeom prst="rect">
            <a:avLst/>
          </a:prstGeom>
          <a:noFill/>
        </p:spPr>
        <p:txBody>
          <a:bodyPr wrap="square" rtlCol="0">
            <a:spAutoFit/>
          </a:bodyPr>
          <a:lstStyle/>
          <a:p>
            <a:r>
              <a:rPr lang="es-ES" altLang="es-AR" sz="1800" dirty="0">
                <a:solidFill>
                  <a:srgbClr val="212121"/>
                </a:solidFill>
                <a:latin typeface="Trebuchet MS" panose="020B0603020202020204" pitchFamily="34" charset="0"/>
              </a:rPr>
              <a:t>Los KPI son una gran opción para medir el progreso (adelantado o atrasado) o para medir la distancia a un objetivo (qué tan adelante o detrás se esta) </a:t>
            </a:r>
          </a:p>
          <a:p>
            <a:endParaRPr lang="es-AR" dirty="0"/>
          </a:p>
        </p:txBody>
      </p:sp>
    </p:spTree>
    <p:extLst>
      <p:ext uri="{BB962C8B-B14F-4D97-AF65-F5344CB8AC3E}">
        <p14:creationId xmlns:p14="http://schemas.microsoft.com/office/powerpoint/2010/main" val="673067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Funciones de filtrado</a:t>
            </a:r>
          </a:p>
        </p:txBody>
      </p:sp>
      <p:sp>
        <p:nvSpPr>
          <p:cNvPr id="4" name="CuadroTexto 3">
            <a:extLst>
              <a:ext uri="{FF2B5EF4-FFF2-40B4-BE49-F238E27FC236}">
                <a16:creationId xmlns:a16="http://schemas.microsoft.com/office/drawing/2014/main" id="{E540F006-9C74-4BC7-BEC1-6303E66013F6}"/>
              </a:ext>
            </a:extLst>
          </p:cNvPr>
          <p:cNvSpPr txBox="1"/>
          <p:nvPr/>
        </p:nvSpPr>
        <p:spPr>
          <a:xfrm>
            <a:off x="622572" y="1595336"/>
            <a:ext cx="7821038" cy="3724096"/>
          </a:xfrm>
          <a:prstGeom prst="rect">
            <a:avLst/>
          </a:prstGeom>
          <a:noFill/>
        </p:spPr>
        <p:txBody>
          <a:bodyPr wrap="square" rtlCol="0">
            <a:spAutoFit/>
          </a:bodyPr>
          <a:lstStyle/>
          <a:p>
            <a:pPr lvl="0" eaLnBrk="0" fontAlgn="base" hangingPunct="0">
              <a:spcBef>
                <a:spcPct val="0"/>
              </a:spcBef>
              <a:spcAft>
                <a:spcPct val="0"/>
              </a:spcAft>
            </a:pPr>
            <a:r>
              <a:rPr lang="es-ES" altLang="es-AR" sz="1800" dirty="0">
                <a:solidFill>
                  <a:srgbClr val="212121"/>
                </a:solidFill>
                <a:latin typeface="Trebuchet MS" panose="020B0603020202020204" pitchFamily="34" charset="0"/>
              </a:rPr>
              <a:t>DAX tiene potentes funciones de filtro que son bastante diferentes de las funciones de Excel. Permiten manipular el contexto de datos para crear cálculos dinámicos. </a:t>
            </a:r>
          </a:p>
          <a:p>
            <a:pPr lvl="0" eaLnBrk="0" fontAlgn="base" hangingPunct="0">
              <a:spcBef>
                <a:spcPct val="0"/>
              </a:spcBef>
              <a:spcAft>
                <a:spcPct val="0"/>
              </a:spcAft>
            </a:pPr>
            <a:endParaRPr lang="es-ES" altLang="es-AR" sz="1800" dirty="0">
              <a:solidFill>
                <a:srgbClr val="212121"/>
              </a:solidFill>
              <a:latin typeface="Trebuchet MS" panose="020B0603020202020204" pitchFamily="34" charset="0"/>
            </a:endParaRPr>
          </a:p>
          <a:p>
            <a:pPr lvl="0" eaLnBrk="0" fontAlgn="base" hangingPunct="0">
              <a:spcBef>
                <a:spcPct val="0"/>
              </a:spcBef>
              <a:spcAft>
                <a:spcPct val="0"/>
              </a:spcAft>
            </a:pPr>
            <a:r>
              <a:rPr lang="es-ES" altLang="es-AR" sz="1800" dirty="0">
                <a:solidFill>
                  <a:srgbClr val="212121"/>
                </a:solidFill>
                <a:latin typeface="Trebuchet MS" panose="020B0603020202020204" pitchFamily="34" charset="0"/>
              </a:rPr>
              <a:t>Algunas funciones de filtro, devuelven una tabla, pero no agregan esta tabla al Modelo de datos. La tabla resultante se usa como argumento en otra función DAX. Es decir, tales funciones DAX se usan como funciones anidadas con otras funciones DAX.</a:t>
            </a:r>
            <a:r>
              <a:rPr lang="es-ES" altLang="es-AR" sz="1800" dirty="0">
                <a:solidFill>
                  <a:schemeClr val="tx1"/>
                </a:solidFill>
                <a:latin typeface="Trebuchet MS" panose="020B0603020202020204" pitchFamily="34" charset="0"/>
              </a:rPr>
              <a:t> </a:t>
            </a:r>
          </a:p>
          <a:p>
            <a:pPr lvl="0" eaLnBrk="0" fontAlgn="base" hangingPunct="0">
              <a:spcBef>
                <a:spcPct val="0"/>
              </a:spcBef>
              <a:spcAft>
                <a:spcPct val="0"/>
              </a:spcAft>
            </a:pPr>
            <a:endParaRPr lang="es-ES" altLang="es-AR" sz="1800" dirty="0">
              <a:solidFill>
                <a:schemeClr val="tx1"/>
              </a:solidFill>
              <a:latin typeface="Trebuchet MS" panose="020B0603020202020204" pitchFamily="34" charset="0"/>
            </a:endParaRPr>
          </a:p>
          <a:p>
            <a:pPr lvl="0" eaLnBrk="0" fontAlgn="base" hangingPunct="0">
              <a:spcBef>
                <a:spcPct val="0"/>
              </a:spcBef>
              <a:spcAft>
                <a:spcPct val="0"/>
              </a:spcAft>
            </a:pPr>
            <a:r>
              <a:rPr lang="en-US" sz="1800" dirty="0">
                <a:solidFill>
                  <a:srgbClr val="212121"/>
                </a:solidFill>
                <a:latin typeface="Trebuchet MS" panose="020B0603020202020204" pitchFamily="34" charset="0"/>
              </a:rPr>
              <a:t>=CALCULATE([</a:t>
            </a:r>
            <a:r>
              <a:rPr lang="en-US" sz="1800" dirty="0" err="1">
                <a:solidFill>
                  <a:srgbClr val="212121"/>
                </a:solidFill>
                <a:latin typeface="Trebuchet MS" panose="020B0603020202020204" pitchFamily="34" charset="0"/>
              </a:rPr>
              <a:t>Observaciones</a:t>
            </a:r>
            <a:r>
              <a:rPr lang="en-US" sz="1800" dirty="0">
                <a:solidFill>
                  <a:srgbClr val="212121"/>
                </a:solidFill>
                <a:latin typeface="Trebuchet MS" panose="020B0603020202020204" pitchFamily="34" charset="0"/>
              </a:rPr>
              <a:t> </a:t>
            </a:r>
            <a:r>
              <a:rPr lang="en-US" sz="1800" dirty="0" err="1">
                <a:solidFill>
                  <a:srgbClr val="212121"/>
                </a:solidFill>
                <a:latin typeface="Trebuchet MS" panose="020B0603020202020204" pitchFamily="34" charset="0"/>
              </a:rPr>
              <a:t>anuales</a:t>
            </a:r>
            <a:r>
              <a:rPr lang="en-US" sz="1800" dirty="0">
                <a:solidFill>
                  <a:srgbClr val="212121"/>
                </a:solidFill>
                <a:latin typeface="Trebuchet MS" panose="020B0603020202020204" pitchFamily="34" charset="0"/>
              </a:rPr>
              <a:t>], FILTER(</a:t>
            </a:r>
            <a:r>
              <a:rPr lang="en-US" sz="1800" dirty="0" err="1">
                <a:solidFill>
                  <a:srgbClr val="212121"/>
                </a:solidFill>
                <a:latin typeface="Trebuchet MS" panose="020B0603020202020204" pitchFamily="34" charset="0"/>
              </a:rPr>
              <a:t>Provincia</a:t>
            </a:r>
            <a:r>
              <a:rPr lang="en-US" sz="1800" dirty="0">
                <a:solidFill>
                  <a:srgbClr val="212121"/>
                </a:solidFill>
                <a:latin typeface="Trebuchet MS" panose="020B0603020202020204" pitchFamily="34" charset="0"/>
              </a:rPr>
              <a:t>, [</a:t>
            </a:r>
            <a:r>
              <a:rPr lang="en-US" sz="1800" dirty="0" err="1">
                <a:solidFill>
                  <a:srgbClr val="212121"/>
                </a:solidFill>
                <a:latin typeface="Trebuchet MS" panose="020B0603020202020204" pitchFamily="34" charset="0"/>
              </a:rPr>
              <a:t>Duracion</a:t>
            </a:r>
            <a:r>
              <a:rPr lang="en-US" sz="1800" dirty="0">
                <a:solidFill>
                  <a:srgbClr val="212121"/>
                </a:solidFill>
                <a:latin typeface="Trebuchet MS" panose="020B0603020202020204" pitchFamily="34" charset="0"/>
              </a:rPr>
              <a:t> de la </a:t>
            </a:r>
            <a:r>
              <a:rPr lang="en-US" sz="1800" dirty="0" err="1">
                <a:solidFill>
                  <a:srgbClr val="212121"/>
                </a:solidFill>
                <a:latin typeface="Trebuchet MS" panose="020B0603020202020204" pitchFamily="34" charset="0"/>
              </a:rPr>
              <a:t>observacion</a:t>
            </a:r>
            <a:r>
              <a:rPr lang="en-US" sz="1800" dirty="0">
                <a:solidFill>
                  <a:srgbClr val="212121"/>
                </a:solidFill>
                <a:latin typeface="Trebuchet MS" panose="020B0603020202020204" pitchFamily="34" charset="0"/>
              </a:rPr>
              <a:t> </a:t>
            </a:r>
            <a:r>
              <a:rPr lang="en-US" sz="1800" dirty="0" err="1">
                <a:solidFill>
                  <a:srgbClr val="212121"/>
                </a:solidFill>
                <a:latin typeface="Trebuchet MS" panose="020B0603020202020204" pitchFamily="34" charset="0"/>
              </a:rPr>
              <a:t>en</a:t>
            </a:r>
            <a:r>
              <a:rPr lang="en-US" sz="1800" dirty="0">
                <a:solidFill>
                  <a:srgbClr val="212121"/>
                </a:solidFill>
                <a:latin typeface="Trebuchet MS" panose="020B0603020202020204" pitchFamily="34" charset="0"/>
              </a:rPr>
              <a:t> </a:t>
            </a:r>
            <a:r>
              <a:rPr lang="en-US" sz="1800" dirty="0" err="1">
                <a:solidFill>
                  <a:srgbClr val="212121"/>
                </a:solidFill>
                <a:latin typeface="Trebuchet MS" panose="020B0603020202020204" pitchFamily="34" charset="0"/>
              </a:rPr>
              <a:t>minutos</a:t>
            </a:r>
            <a:r>
              <a:rPr lang="en-US" sz="1800" dirty="0">
                <a:solidFill>
                  <a:srgbClr val="212121"/>
                </a:solidFill>
                <a:latin typeface="Trebuchet MS" panose="020B0603020202020204" pitchFamily="34" charset="0"/>
              </a:rPr>
              <a:t>]&gt;6))</a:t>
            </a:r>
            <a:endParaRPr lang="es-ES" altLang="es-AR" sz="1800" dirty="0">
              <a:solidFill>
                <a:srgbClr val="212121"/>
              </a:solidFill>
              <a:latin typeface="Trebuchet MS" panose="020B0603020202020204" pitchFamily="34" charset="0"/>
            </a:endParaRPr>
          </a:p>
          <a:p>
            <a:pPr lvl="1"/>
            <a:endParaRPr lang="es-AR" sz="2400" dirty="0">
              <a:latin typeface="Trebuchet MS" panose="020B0603020202020204" pitchFamily="34" charset="0"/>
            </a:endParaRPr>
          </a:p>
          <a:p>
            <a:endParaRPr lang="es-AR" dirty="0"/>
          </a:p>
        </p:txBody>
      </p:sp>
      <p:sp>
        <p:nvSpPr>
          <p:cNvPr id="2" name="Rectangle 1">
            <a:extLst>
              <a:ext uri="{FF2B5EF4-FFF2-40B4-BE49-F238E27FC236}">
                <a16:creationId xmlns:a16="http://schemas.microsoft.com/office/drawing/2014/main" id="{610026AA-6645-4E30-B5B0-422F290ED04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1868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Funciones de filtrado</a:t>
            </a:r>
          </a:p>
        </p:txBody>
      </p:sp>
      <p:sp>
        <p:nvSpPr>
          <p:cNvPr id="4" name="CuadroTexto 3">
            <a:extLst>
              <a:ext uri="{FF2B5EF4-FFF2-40B4-BE49-F238E27FC236}">
                <a16:creationId xmlns:a16="http://schemas.microsoft.com/office/drawing/2014/main" id="{E540F006-9C74-4BC7-BEC1-6303E66013F6}"/>
              </a:ext>
            </a:extLst>
          </p:cNvPr>
          <p:cNvSpPr txBox="1"/>
          <p:nvPr/>
        </p:nvSpPr>
        <p:spPr>
          <a:xfrm>
            <a:off x="622572" y="1595336"/>
            <a:ext cx="7821038" cy="2893100"/>
          </a:xfrm>
          <a:prstGeom prst="rect">
            <a:avLst/>
          </a:prstGeom>
          <a:noFill/>
        </p:spPr>
        <p:txBody>
          <a:bodyPr wrap="square" rtlCol="0">
            <a:spAutoFit/>
          </a:bodyPr>
          <a:lstStyle/>
          <a:p>
            <a:pPr lvl="0" eaLnBrk="0" fontAlgn="base" hangingPunct="0">
              <a:spcBef>
                <a:spcPct val="0"/>
              </a:spcBef>
              <a:spcAft>
                <a:spcPct val="0"/>
              </a:spcAft>
            </a:pPr>
            <a:r>
              <a:rPr lang="es-ES" altLang="es-AR" sz="1800" dirty="0">
                <a:solidFill>
                  <a:srgbClr val="212121"/>
                </a:solidFill>
                <a:latin typeface="Trebuchet MS" panose="020B0603020202020204" pitchFamily="34" charset="0"/>
              </a:rPr>
              <a:t>DAX tiene potentes funciones de filtro que son bastante diferentes de las funciones de Excel. Permiten manipular el contexto de datos para crear cálculos dinámicos. </a:t>
            </a:r>
          </a:p>
          <a:p>
            <a:pPr lvl="0" eaLnBrk="0" fontAlgn="base" hangingPunct="0">
              <a:spcBef>
                <a:spcPct val="0"/>
              </a:spcBef>
              <a:spcAft>
                <a:spcPct val="0"/>
              </a:spcAft>
            </a:pPr>
            <a:endParaRPr lang="es-ES" altLang="es-AR" sz="1800" dirty="0">
              <a:solidFill>
                <a:srgbClr val="212121"/>
              </a:solidFill>
              <a:latin typeface="Trebuchet MS" panose="020B0603020202020204" pitchFamily="34" charset="0"/>
            </a:endParaRPr>
          </a:p>
          <a:p>
            <a:pPr lvl="0" eaLnBrk="0" fontAlgn="base" hangingPunct="0">
              <a:spcBef>
                <a:spcPct val="0"/>
              </a:spcBef>
              <a:spcAft>
                <a:spcPct val="0"/>
              </a:spcAft>
            </a:pPr>
            <a:r>
              <a:rPr lang="es-ES" altLang="es-AR" sz="1800" dirty="0">
                <a:solidFill>
                  <a:srgbClr val="212121"/>
                </a:solidFill>
                <a:latin typeface="Trebuchet MS" panose="020B0603020202020204" pitchFamily="34" charset="0"/>
              </a:rPr>
              <a:t>Algunas funciones de filtro, devuelven una tabla, pero no agregan esta tabla al Modelo de datos. La tabla resultante se usa como argumento en otra función DAX. Es decir, tales funciones DAX se usan como funciones anidadas con otras funciones DAX.</a:t>
            </a:r>
            <a:r>
              <a:rPr lang="es-ES" altLang="es-AR" sz="1800" dirty="0">
                <a:solidFill>
                  <a:schemeClr val="tx1"/>
                </a:solidFill>
                <a:latin typeface="Trebuchet MS" panose="020B0603020202020204" pitchFamily="34" charset="0"/>
              </a:rPr>
              <a:t> </a:t>
            </a:r>
          </a:p>
          <a:p>
            <a:pPr lvl="1"/>
            <a:endParaRPr lang="es-AR" sz="2400" dirty="0">
              <a:latin typeface="Trebuchet MS" panose="020B0603020202020204" pitchFamily="34" charset="0"/>
            </a:endParaRPr>
          </a:p>
          <a:p>
            <a:endParaRPr lang="es-AR" dirty="0"/>
          </a:p>
        </p:txBody>
      </p:sp>
      <p:sp>
        <p:nvSpPr>
          <p:cNvPr id="2" name="Rectangle 1">
            <a:extLst>
              <a:ext uri="{FF2B5EF4-FFF2-40B4-BE49-F238E27FC236}">
                <a16:creationId xmlns:a16="http://schemas.microsoft.com/office/drawing/2014/main" id="{610026AA-6645-4E30-B5B0-422F290ED04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4236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Funciones de inteligencia de tiempo</a:t>
            </a:r>
          </a:p>
        </p:txBody>
      </p:sp>
      <p:sp>
        <p:nvSpPr>
          <p:cNvPr id="4" name="CuadroTexto 3">
            <a:extLst>
              <a:ext uri="{FF2B5EF4-FFF2-40B4-BE49-F238E27FC236}">
                <a16:creationId xmlns:a16="http://schemas.microsoft.com/office/drawing/2014/main" id="{E540F006-9C74-4BC7-BEC1-6303E66013F6}"/>
              </a:ext>
            </a:extLst>
          </p:cNvPr>
          <p:cNvSpPr txBox="1"/>
          <p:nvPr/>
        </p:nvSpPr>
        <p:spPr>
          <a:xfrm>
            <a:off x="622572" y="1595336"/>
            <a:ext cx="7821038" cy="4185761"/>
          </a:xfrm>
          <a:prstGeom prst="rect">
            <a:avLst/>
          </a:prstGeom>
          <a:noFill/>
        </p:spPr>
        <p:txBody>
          <a:bodyPr wrap="square" rtlCol="0">
            <a:spAutoFit/>
          </a:bodyPr>
          <a:lstStyle/>
          <a:p>
            <a:r>
              <a:rPr lang="es-ES" altLang="es-AR" sz="1800" dirty="0">
                <a:solidFill>
                  <a:srgbClr val="212121"/>
                </a:solidFill>
                <a:latin typeface="Trebuchet MS" panose="020B0603020202020204" pitchFamily="34" charset="0"/>
              </a:rPr>
              <a:t>Se usan al trabajar con datos que cambian constantemente, según el contexto que se seleccione en tablas dinámicas y visualizaciones.</a:t>
            </a:r>
          </a:p>
          <a:p>
            <a:r>
              <a:rPr lang="es-ES" altLang="es-AR" sz="1800" dirty="0">
                <a:solidFill>
                  <a:srgbClr val="212121"/>
                </a:solidFill>
                <a:latin typeface="Trebuchet MS" panose="020B0603020202020204" pitchFamily="34" charset="0"/>
              </a:rPr>
              <a:t>La mayor parte del análisis de datos implica resumir datos a lo largo del tiempo, comparar valores a lo largo de períodos de tiempo, comprender tendencias y tomar decisiones basadas en proyecciones futuras. </a:t>
            </a:r>
          </a:p>
          <a:p>
            <a:endParaRPr lang="es-ES" altLang="es-AR" sz="1800" dirty="0">
              <a:solidFill>
                <a:srgbClr val="212121"/>
              </a:solidFill>
              <a:latin typeface="Trebuchet MS" panose="020B0603020202020204" pitchFamily="34" charset="0"/>
            </a:endParaRPr>
          </a:p>
          <a:p>
            <a:r>
              <a:rPr lang="es-ES" altLang="es-AR" sz="1800" dirty="0">
                <a:solidFill>
                  <a:srgbClr val="212121"/>
                </a:solidFill>
                <a:latin typeface="Trebuchet MS" panose="020B0603020202020204" pitchFamily="34" charset="0"/>
              </a:rPr>
              <a:t>Por ejemplo, tal vez se necesite sumar los montos de ventas del mes pasado en términos de producto y comparar los totales con los de otros meses del año fiscal. Esto significa que se deben usar las fechas como una forma de agrupar y agregar transacciones de ventas para un período particular en el tiempo. Las funciones de inteligencia de tiempo de DAX ayudan a analizar datos a lo largo del tiempo, sin tener que cambiar las selecciones de fecha.</a:t>
            </a:r>
          </a:p>
          <a:p>
            <a:endParaRPr lang="es-ES" altLang="es-AR" sz="1800" dirty="0">
              <a:solidFill>
                <a:srgbClr val="212121"/>
              </a:solidFill>
              <a:latin typeface="Trebuchet MS" panose="020B0603020202020204" pitchFamily="34" charset="0"/>
            </a:endParaRPr>
          </a:p>
          <a:p>
            <a:endParaRPr lang="es-AR" dirty="0"/>
          </a:p>
        </p:txBody>
      </p:sp>
      <p:sp>
        <p:nvSpPr>
          <p:cNvPr id="2" name="Rectangle 1">
            <a:extLst>
              <a:ext uri="{FF2B5EF4-FFF2-40B4-BE49-F238E27FC236}">
                <a16:creationId xmlns:a16="http://schemas.microsoft.com/office/drawing/2014/main" id="{BE514374-DEBD-4379-84F0-D2D0499F3794}"/>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7457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Funciones de inteligencia de tiempo</a:t>
            </a:r>
          </a:p>
        </p:txBody>
      </p:sp>
      <p:sp>
        <p:nvSpPr>
          <p:cNvPr id="4" name="CuadroTexto 3">
            <a:extLst>
              <a:ext uri="{FF2B5EF4-FFF2-40B4-BE49-F238E27FC236}">
                <a16:creationId xmlns:a16="http://schemas.microsoft.com/office/drawing/2014/main" id="{E540F006-9C74-4BC7-BEC1-6303E66013F6}"/>
              </a:ext>
            </a:extLst>
          </p:cNvPr>
          <p:cNvSpPr txBox="1"/>
          <p:nvPr/>
        </p:nvSpPr>
        <p:spPr>
          <a:xfrm>
            <a:off x="418291" y="1536971"/>
            <a:ext cx="8346330" cy="5970865"/>
          </a:xfrm>
          <a:prstGeom prst="rect">
            <a:avLst/>
          </a:prstGeom>
          <a:noFill/>
        </p:spPr>
        <p:txBody>
          <a:bodyPr wrap="square" rtlCol="0">
            <a:spAutoFit/>
          </a:bodyPr>
          <a:lstStyle/>
          <a:p>
            <a:r>
              <a:rPr lang="es-ES" altLang="es-AR" sz="1800" dirty="0">
                <a:solidFill>
                  <a:srgbClr val="212121"/>
                </a:solidFill>
                <a:latin typeface="Trebuchet MS" panose="020B0603020202020204" pitchFamily="34" charset="0"/>
              </a:rPr>
              <a:t>Ejemplos:</a:t>
            </a:r>
          </a:p>
          <a:p>
            <a:endParaRPr lang="es-ES" altLang="es-AR" sz="1800" dirty="0">
              <a:solidFill>
                <a:srgbClr val="212121"/>
              </a:solidFill>
              <a:latin typeface="Trebuchet MS" panose="020B0603020202020204" pitchFamily="34" charset="0"/>
            </a:endParaRPr>
          </a:p>
          <a:p>
            <a:r>
              <a:rPr lang="en-US" sz="1800" dirty="0">
                <a:solidFill>
                  <a:srgbClr val="212121"/>
                </a:solidFill>
                <a:latin typeface="Trebuchet MS" panose="020B0603020202020204" pitchFamily="34" charset="0"/>
              </a:rPr>
              <a:t>= TOTALSYTD(</a:t>
            </a:r>
            <a:r>
              <a:rPr lang="en-US" sz="1800" dirty="0" err="1">
                <a:solidFill>
                  <a:srgbClr val="212121"/>
                </a:solidFill>
                <a:latin typeface="Trebuchet MS" panose="020B0603020202020204" pitchFamily="34" charset="0"/>
              </a:rPr>
              <a:t>Calendario</a:t>
            </a:r>
            <a:r>
              <a:rPr lang="en-US" sz="1800" dirty="0">
                <a:solidFill>
                  <a:srgbClr val="212121"/>
                </a:solidFill>
                <a:latin typeface="Trebuchet MS" panose="020B0603020202020204" pitchFamily="34" charset="0"/>
              </a:rPr>
              <a:t>[</a:t>
            </a:r>
            <a:r>
              <a:rPr lang="en-US" sz="1800" dirty="0" err="1">
                <a:solidFill>
                  <a:srgbClr val="212121"/>
                </a:solidFill>
                <a:latin typeface="Trebuchet MS" panose="020B0603020202020204" pitchFamily="34" charset="0"/>
              </a:rPr>
              <a:t>Fecha</a:t>
            </a:r>
            <a:r>
              <a:rPr lang="en-US" sz="1800" dirty="0">
                <a:solidFill>
                  <a:srgbClr val="212121"/>
                </a:solidFill>
                <a:latin typeface="Trebuchet MS" panose="020B0603020202020204" pitchFamily="34" charset="0"/>
              </a:rPr>
              <a:t>],[</a:t>
            </a:r>
            <a:r>
              <a:rPr lang="en-US" sz="1800" dirty="0" err="1">
                <a:solidFill>
                  <a:srgbClr val="212121"/>
                </a:solidFill>
                <a:latin typeface="Trebuchet MS" panose="020B0603020202020204" pitchFamily="34" charset="0"/>
              </a:rPr>
              <a:t>VentaTotal</a:t>
            </a:r>
            <a:r>
              <a:rPr lang="en-US" sz="1800" dirty="0">
                <a:solidFill>
                  <a:srgbClr val="212121"/>
                </a:solidFill>
                <a:latin typeface="Trebuchet MS" panose="020B0603020202020204" pitchFamily="34" charset="0"/>
              </a:rPr>
              <a:t>])</a:t>
            </a:r>
          </a:p>
          <a:p>
            <a:r>
              <a:rPr lang="en-US" sz="1800" dirty="0" err="1">
                <a:solidFill>
                  <a:srgbClr val="212121"/>
                </a:solidFill>
                <a:latin typeface="Trebuchet MS" panose="020B0603020202020204" pitchFamily="34" charset="0"/>
              </a:rPr>
              <a:t>Calcula</a:t>
            </a:r>
            <a:r>
              <a:rPr lang="en-US" sz="1800" dirty="0">
                <a:solidFill>
                  <a:srgbClr val="212121"/>
                </a:solidFill>
                <a:latin typeface="Trebuchet MS" panose="020B0603020202020204" pitchFamily="34" charset="0"/>
              </a:rPr>
              <a:t> el total de </a:t>
            </a:r>
            <a:r>
              <a:rPr lang="en-US" sz="1800" dirty="0" err="1">
                <a:solidFill>
                  <a:srgbClr val="212121"/>
                </a:solidFill>
                <a:latin typeface="Trebuchet MS" panose="020B0603020202020204" pitchFamily="34" charset="0"/>
              </a:rPr>
              <a:t>ventas</a:t>
            </a:r>
            <a:r>
              <a:rPr lang="en-US" sz="1800" dirty="0">
                <a:solidFill>
                  <a:srgbClr val="212121"/>
                </a:solidFill>
                <a:latin typeface="Trebuchet MS" panose="020B0603020202020204" pitchFamily="34" charset="0"/>
              </a:rPr>
              <a:t> del ultimo </a:t>
            </a:r>
            <a:r>
              <a:rPr lang="es-AR" sz="1800" dirty="0">
                <a:solidFill>
                  <a:srgbClr val="212121"/>
                </a:solidFill>
                <a:latin typeface="Trebuchet MS" panose="020B0603020202020204" pitchFamily="34" charset="0"/>
              </a:rPr>
              <a:t>año</a:t>
            </a:r>
            <a:r>
              <a:rPr lang="en-US" sz="1800" dirty="0">
                <a:solidFill>
                  <a:srgbClr val="212121"/>
                </a:solidFill>
                <a:latin typeface="Trebuchet MS" panose="020B0603020202020204" pitchFamily="34" charset="0"/>
              </a:rPr>
              <a:t> hasta la </a:t>
            </a:r>
            <a:r>
              <a:rPr lang="en-US" sz="1800" dirty="0" err="1">
                <a:solidFill>
                  <a:srgbClr val="212121"/>
                </a:solidFill>
                <a:latin typeface="Trebuchet MS" panose="020B0603020202020204" pitchFamily="34" charset="0"/>
              </a:rPr>
              <a:t>fecha</a:t>
            </a:r>
            <a:r>
              <a:rPr lang="en-US" sz="1800" dirty="0">
                <a:solidFill>
                  <a:srgbClr val="212121"/>
                </a:solidFill>
                <a:latin typeface="Trebuchet MS" panose="020B0603020202020204" pitchFamily="34" charset="0"/>
              </a:rPr>
              <a:t> </a:t>
            </a:r>
            <a:r>
              <a:rPr lang="en-US" sz="1800" dirty="0" err="1">
                <a:solidFill>
                  <a:srgbClr val="212121"/>
                </a:solidFill>
                <a:latin typeface="Trebuchet MS" panose="020B0603020202020204" pitchFamily="34" charset="0"/>
              </a:rPr>
              <a:t>indicada</a:t>
            </a:r>
            <a:r>
              <a:rPr lang="es-ES" altLang="es-AR" sz="1800" dirty="0">
                <a:solidFill>
                  <a:srgbClr val="212121"/>
                </a:solidFill>
                <a:latin typeface="Trebuchet MS" panose="020B0603020202020204" pitchFamily="34" charset="0"/>
              </a:rPr>
              <a:t> </a:t>
            </a:r>
          </a:p>
          <a:p>
            <a:endParaRPr lang="es-ES" altLang="es-AR" sz="1800" dirty="0">
              <a:solidFill>
                <a:srgbClr val="212121"/>
              </a:solidFill>
              <a:latin typeface="Trebuchet MS" panose="020B0603020202020204" pitchFamily="34" charset="0"/>
            </a:endParaRPr>
          </a:p>
          <a:p>
            <a:r>
              <a:rPr lang="es-ES" altLang="es-AR" sz="1800" dirty="0">
                <a:solidFill>
                  <a:srgbClr val="212121"/>
                </a:solidFill>
                <a:latin typeface="Trebuchet MS" panose="020B0603020202020204" pitchFamily="34" charset="0"/>
              </a:rPr>
              <a:t>=CALCULATE(SUM(Ventas(Venta]),SAMEPERIODLASTYEAR(Calendario[Fecha]) </a:t>
            </a:r>
          </a:p>
          <a:p>
            <a:r>
              <a:rPr lang="es-ES" altLang="es-AR" sz="1800" dirty="0">
                <a:solidFill>
                  <a:srgbClr val="212121"/>
                </a:solidFill>
                <a:latin typeface="Trebuchet MS" panose="020B0603020202020204" pitchFamily="34" charset="0"/>
              </a:rPr>
              <a:t>calcula la venta para el mismo periodo pero del </a:t>
            </a:r>
            <a:r>
              <a:rPr lang="es-AR" sz="1800" dirty="0">
                <a:solidFill>
                  <a:srgbClr val="212121"/>
                </a:solidFill>
                <a:latin typeface="Trebuchet MS" panose="020B0603020202020204" pitchFamily="34" charset="0"/>
              </a:rPr>
              <a:t>año</a:t>
            </a:r>
            <a:r>
              <a:rPr lang="es-ES" altLang="es-AR" sz="1800" dirty="0">
                <a:solidFill>
                  <a:srgbClr val="212121"/>
                </a:solidFill>
                <a:latin typeface="Trebuchet MS" panose="020B0603020202020204" pitchFamily="34" charset="0"/>
              </a:rPr>
              <a:t> anterior</a:t>
            </a:r>
          </a:p>
          <a:p>
            <a:endParaRPr lang="es-ES" altLang="es-AR" sz="1800" dirty="0">
              <a:solidFill>
                <a:srgbClr val="212121"/>
              </a:solidFill>
              <a:latin typeface="Trebuchet MS" panose="020B0603020202020204" pitchFamily="34" charset="0"/>
            </a:endParaRPr>
          </a:p>
          <a:p>
            <a:r>
              <a:rPr lang="es-AR" altLang="es-AR" sz="1800" dirty="0">
                <a:latin typeface="Consolas" panose="020B0609020204030204" pitchFamily="49" charset="0"/>
                <a:cs typeface="Consolas" panose="020B0609020204030204" pitchFamily="49" charset="0"/>
              </a:rPr>
              <a:t>=CALCULATE(SUM(Ventas[Venta]),PREVIOUSMONTH(Calendario’[Fecha]))</a:t>
            </a:r>
          </a:p>
          <a:p>
            <a:r>
              <a:rPr lang="es-AR" altLang="es-AR" sz="1800" dirty="0">
                <a:latin typeface="Consolas" panose="020B0609020204030204" pitchFamily="49" charset="0"/>
                <a:cs typeface="Consolas" panose="020B0609020204030204" pitchFamily="49" charset="0"/>
              </a:rPr>
              <a:t>Calcula la venta del mes anterior</a:t>
            </a:r>
          </a:p>
          <a:p>
            <a:endParaRPr lang="es-AR" altLang="es-AR" sz="1800" dirty="0">
              <a:latin typeface="Consolas" panose="020B0609020204030204" pitchFamily="49" charset="0"/>
              <a:cs typeface="Consolas" panose="020B0609020204030204" pitchFamily="49" charset="0"/>
            </a:endParaRPr>
          </a:p>
          <a:p>
            <a:r>
              <a:rPr lang="es-AR" altLang="es-AR" sz="1800" dirty="0">
                <a:latin typeface="Consolas" panose="020B0609020204030204" pitchFamily="49" charset="0"/>
                <a:cs typeface="Consolas" panose="020B0609020204030204" pitchFamily="49" charset="0"/>
              </a:rPr>
              <a:t>=STARTOFQUARTER(Calendario[Fecha])</a:t>
            </a:r>
            <a:r>
              <a:rPr lang="es-AR" altLang="es-AR" sz="800" dirty="0">
                <a:solidFill>
                  <a:schemeClr val="tx1"/>
                </a:solidFill>
              </a:rPr>
              <a:t> </a:t>
            </a:r>
            <a:endParaRPr lang="es-AR" altLang="es-AR" sz="4400" dirty="0">
              <a:solidFill>
                <a:schemeClr val="tx1"/>
              </a:solidFill>
              <a:latin typeface="Arial" panose="020B0604020202020204" pitchFamily="34" charset="0"/>
            </a:endParaRPr>
          </a:p>
          <a:p>
            <a:r>
              <a:rPr lang="es-AR" altLang="es-AR" sz="1800" dirty="0">
                <a:latin typeface="Consolas" panose="020B0609020204030204" pitchFamily="49" charset="0"/>
                <a:cs typeface="Consolas" panose="020B0609020204030204" pitchFamily="49" charset="0"/>
              </a:rPr>
              <a:t>Calcula el inicio del trimestre</a:t>
            </a:r>
          </a:p>
          <a:p>
            <a:endParaRPr lang="es-AR" altLang="es-AR" sz="1800" dirty="0">
              <a:latin typeface="Consolas" panose="020B0609020204030204" pitchFamily="49" charset="0"/>
              <a:cs typeface="Consolas" panose="020B0609020204030204" pitchFamily="49" charset="0"/>
            </a:endParaRPr>
          </a:p>
          <a:p>
            <a:r>
              <a:rPr lang="es-AR" altLang="es-AR" sz="1800" dirty="0">
                <a:latin typeface="Consolas" panose="020B0609020204030204" pitchFamily="49" charset="0"/>
                <a:cs typeface="Consolas" panose="020B0609020204030204" pitchFamily="49" charset="0"/>
              </a:rPr>
              <a:t>=DATEADD(</a:t>
            </a:r>
            <a:r>
              <a:rPr lang="es-AR" altLang="es-AR" sz="1800" dirty="0" err="1">
                <a:latin typeface="Consolas" panose="020B0609020204030204" pitchFamily="49" charset="0"/>
                <a:cs typeface="Consolas" panose="020B0609020204030204" pitchFamily="49" charset="0"/>
              </a:rPr>
              <a:t>DateTime</a:t>
            </a:r>
            <a:r>
              <a:rPr lang="es-AR" altLang="es-AR" sz="1800" dirty="0">
                <a:latin typeface="Consolas" panose="020B0609020204030204" pitchFamily="49" charset="0"/>
                <a:cs typeface="Consolas" panose="020B0609020204030204" pitchFamily="49" charset="0"/>
              </a:rPr>
              <a:t>[</a:t>
            </a:r>
            <a:r>
              <a:rPr lang="es-AR" altLang="es-AR" sz="1800" dirty="0" err="1">
                <a:latin typeface="Consolas" panose="020B0609020204030204" pitchFamily="49" charset="0"/>
                <a:cs typeface="Consolas" panose="020B0609020204030204" pitchFamily="49" charset="0"/>
              </a:rPr>
              <a:t>DateKey</a:t>
            </a:r>
            <a:r>
              <a:rPr lang="es-AR" altLang="es-AR" sz="1800" dirty="0">
                <a:latin typeface="Consolas" panose="020B0609020204030204" pitchFamily="49" charset="0"/>
                <a:cs typeface="Consolas" panose="020B0609020204030204" pitchFamily="49" charset="0"/>
              </a:rPr>
              <a:t>],-1,year) </a:t>
            </a:r>
            <a:endParaRPr lang="es-AR" altLang="es-AR" sz="4400" dirty="0">
              <a:solidFill>
                <a:schemeClr val="tx1"/>
              </a:solidFill>
              <a:latin typeface="Arial" panose="020B0604020202020204" pitchFamily="34" charset="0"/>
            </a:endParaRPr>
          </a:p>
          <a:p>
            <a:r>
              <a:rPr lang="es-AR" altLang="es-AR" sz="1800" dirty="0">
                <a:latin typeface="Consolas" panose="020B0609020204030204" pitchFamily="49" charset="0"/>
                <a:cs typeface="Consolas" panose="020B0609020204030204" pitchFamily="49" charset="0"/>
              </a:rPr>
              <a:t>Calcula las fechas de hace un </a:t>
            </a:r>
            <a:r>
              <a:rPr lang="es-AR" sz="1800" dirty="0">
                <a:solidFill>
                  <a:srgbClr val="212121"/>
                </a:solidFill>
                <a:latin typeface="Trebuchet MS" panose="020B0603020202020204" pitchFamily="34" charset="0"/>
              </a:rPr>
              <a:t>año en el contexto actual</a:t>
            </a:r>
            <a:endParaRPr lang="es-AR" altLang="es-AR" sz="1800" dirty="0">
              <a:latin typeface="Consolas" panose="020B0609020204030204" pitchFamily="49" charset="0"/>
              <a:cs typeface="Consolas" panose="020B0609020204030204" pitchFamily="49" charset="0"/>
            </a:endParaRPr>
          </a:p>
          <a:p>
            <a:r>
              <a:rPr lang="es-AR" altLang="es-AR" sz="800" dirty="0">
                <a:solidFill>
                  <a:schemeClr val="tx1"/>
                </a:solidFill>
              </a:rPr>
              <a:t> </a:t>
            </a:r>
            <a:endParaRPr lang="es-AR" altLang="es-AR" sz="4400" dirty="0">
              <a:solidFill>
                <a:schemeClr val="tx1"/>
              </a:solidFill>
              <a:latin typeface="Arial" panose="020B0604020202020204" pitchFamily="34" charset="0"/>
            </a:endParaRPr>
          </a:p>
          <a:p>
            <a:endParaRPr lang="es-ES" altLang="es-AR" sz="1800" dirty="0">
              <a:solidFill>
                <a:srgbClr val="212121"/>
              </a:solidFill>
              <a:latin typeface="Trebuchet MS" panose="020B0603020202020204" pitchFamily="34" charset="0"/>
            </a:endParaRPr>
          </a:p>
          <a:p>
            <a:endParaRPr lang="es-ES" altLang="es-AR" sz="1800" dirty="0">
              <a:solidFill>
                <a:srgbClr val="212121"/>
              </a:solidFill>
              <a:latin typeface="Trebuchet MS" panose="020B0603020202020204" pitchFamily="34" charset="0"/>
            </a:endParaRPr>
          </a:p>
          <a:p>
            <a:endParaRPr lang="es-ES" altLang="es-AR" sz="1800" dirty="0">
              <a:solidFill>
                <a:srgbClr val="212121"/>
              </a:solidFill>
              <a:latin typeface="Trebuchet MS" panose="020B0603020202020204" pitchFamily="34" charset="0"/>
            </a:endParaRPr>
          </a:p>
          <a:p>
            <a:endParaRPr lang="es-ES" altLang="es-AR" sz="1800" dirty="0">
              <a:solidFill>
                <a:srgbClr val="212121"/>
              </a:solidFill>
              <a:latin typeface="Trebuchet MS" panose="020B0603020202020204" pitchFamily="34" charset="0"/>
            </a:endParaRPr>
          </a:p>
          <a:p>
            <a:endParaRPr lang="es-AR" dirty="0"/>
          </a:p>
        </p:txBody>
      </p:sp>
    </p:spTree>
    <p:extLst>
      <p:ext uri="{BB962C8B-B14F-4D97-AF65-F5344CB8AC3E}">
        <p14:creationId xmlns:p14="http://schemas.microsoft.com/office/powerpoint/2010/main" val="3441156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5184B9"/>
        </a:solidFill>
        <a:effectLst/>
      </p:bgPr>
    </p:bg>
    <p:spTree>
      <p:nvGrpSpPr>
        <p:cNvPr id="1" name="Shape 96"/>
        <p:cNvGrpSpPr/>
        <p:nvPr/>
      </p:nvGrpSpPr>
      <p:grpSpPr>
        <a:xfrm>
          <a:off x="0" y="0"/>
          <a:ext cx="0" cy="0"/>
          <a:chOff x="0" y="0"/>
          <a:chExt cx="0" cy="0"/>
        </a:xfrm>
      </p:grpSpPr>
      <p:sp>
        <p:nvSpPr>
          <p:cNvPr id="97" name="Shape 97"/>
          <p:cNvSpPr txBox="1"/>
          <p:nvPr/>
        </p:nvSpPr>
        <p:spPr>
          <a:xfrm>
            <a:off x="0" y="1819275"/>
            <a:ext cx="9144000" cy="2585400"/>
          </a:xfrm>
          <a:prstGeom prst="rect">
            <a:avLst/>
          </a:prstGeom>
          <a:no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Trebuchet MS"/>
              <a:buNone/>
            </a:pPr>
            <a:r>
              <a:rPr lang="es-ES" sz="5400" b="1" i="0" u="none" strike="noStrike" cap="none" dirty="0">
                <a:solidFill>
                  <a:schemeClr val="lt1"/>
                </a:solidFill>
                <a:latin typeface="Trebuchet MS"/>
                <a:ea typeface="Trebuchet MS"/>
                <a:cs typeface="Trebuchet MS"/>
                <a:sym typeface="Trebuchet MS"/>
              </a:rPr>
              <a:t>Análisis con tablas y gráficos dinámicos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Análisis con tablas y gráficos dinámicos</a:t>
            </a:r>
          </a:p>
        </p:txBody>
      </p:sp>
      <p:sp>
        <p:nvSpPr>
          <p:cNvPr id="4" name="CuadroTexto 3">
            <a:extLst>
              <a:ext uri="{FF2B5EF4-FFF2-40B4-BE49-F238E27FC236}">
                <a16:creationId xmlns:a16="http://schemas.microsoft.com/office/drawing/2014/main" id="{E540F006-9C74-4BC7-BEC1-6303E66013F6}"/>
              </a:ext>
            </a:extLst>
          </p:cNvPr>
          <p:cNvSpPr txBox="1"/>
          <p:nvPr/>
        </p:nvSpPr>
        <p:spPr>
          <a:xfrm>
            <a:off x="544751" y="2149812"/>
            <a:ext cx="7821038" cy="1384995"/>
          </a:xfrm>
          <a:prstGeom prst="rect">
            <a:avLst/>
          </a:prstGeom>
          <a:noFill/>
        </p:spPr>
        <p:txBody>
          <a:bodyPr wrap="square" rtlCol="0">
            <a:spAutoFit/>
          </a:bodyPr>
          <a:lstStyle/>
          <a:p>
            <a:pPr marL="457200" lvl="1" indent="-457200">
              <a:buFont typeface="Arial" panose="020B0604020202020204" pitchFamily="34" charset="0"/>
              <a:buChar char="•"/>
            </a:pPr>
            <a:r>
              <a:rPr lang="es-AR" sz="2800" dirty="0">
                <a:latin typeface="Trebuchet MS" panose="020B0603020202020204" pitchFamily="34" charset="0"/>
              </a:rPr>
              <a:t>Tablas dinámicas</a:t>
            </a:r>
          </a:p>
          <a:p>
            <a:pPr marL="457200" lvl="1" indent="-457200">
              <a:buFont typeface="Arial" panose="020B0604020202020204" pitchFamily="34" charset="0"/>
              <a:buChar char="•"/>
            </a:pPr>
            <a:r>
              <a:rPr lang="es-AR" sz="2800" dirty="0">
                <a:latin typeface="Trebuchet MS" panose="020B0603020202020204" pitchFamily="34" charset="0"/>
              </a:rPr>
              <a:t>Gráficos dinámicos</a:t>
            </a:r>
          </a:p>
          <a:p>
            <a:pPr marL="285750" indent="-285750">
              <a:buFont typeface="Arial" panose="020B0604020202020204" pitchFamily="34" charset="0"/>
              <a:buChar char="•"/>
            </a:pPr>
            <a:endParaRPr lang="es-AR" sz="2800" dirty="0">
              <a:latin typeface="Trebuchet MS" panose="020B0603020202020204" pitchFamily="34" charset="0"/>
            </a:endParaRPr>
          </a:p>
        </p:txBody>
      </p:sp>
    </p:spTree>
    <p:extLst>
      <p:ext uri="{BB962C8B-B14F-4D97-AF65-F5344CB8AC3E}">
        <p14:creationId xmlns:p14="http://schemas.microsoft.com/office/powerpoint/2010/main" val="1039191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Tablas dinámicas</a:t>
            </a:r>
          </a:p>
        </p:txBody>
      </p:sp>
      <p:sp>
        <p:nvSpPr>
          <p:cNvPr id="4" name="CuadroTexto 3">
            <a:extLst>
              <a:ext uri="{FF2B5EF4-FFF2-40B4-BE49-F238E27FC236}">
                <a16:creationId xmlns:a16="http://schemas.microsoft.com/office/drawing/2014/main" id="{E540F006-9C74-4BC7-BEC1-6303E66013F6}"/>
              </a:ext>
            </a:extLst>
          </p:cNvPr>
          <p:cNvSpPr txBox="1"/>
          <p:nvPr/>
        </p:nvSpPr>
        <p:spPr>
          <a:xfrm>
            <a:off x="544750" y="2149812"/>
            <a:ext cx="8151777" cy="2031325"/>
          </a:xfrm>
          <a:prstGeom prst="rect">
            <a:avLst/>
          </a:prstGeom>
          <a:noFill/>
        </p:spPr>
        <p:txBody>
          <a:bodyPr wrap="square" rtlCol="0">
            <a:spAutoFit/>
          </a:bodyPr>
          <a:lstStyle/>
          <a:p>
            <a:pPr eaLnBrk="0" fontAlgn="base" hangingPunct="0">
              <a:spcBef>
                <a:spcPct val="0"/>
              </a:spcBef>
              <a:spcAft>
                <a:spcPct val="0"/>
              </a:spcAft>
            </a:pPr>
            <a:r>
              <a:rPr lang="es-ES" altLang="es-AR" sz="1800" dirty="0">
                <a:solidFill>
                  <a:srgbClr val="212121"/>
                </a:solidFill>
                <a:latin typeface="Trebuchet MS" panose="020B0603020202020204" pitchFamily="34" charset="0"/>
              </a:rPr>
              <a:t>Permiten extraer el significado de un conjunto de datos grande y detallado</a:t>
            </a:r>
            <a:r>
              <a:rPr lang="es-ES" altLang="es-AR" sz="1800" dirty="0">
                <a:solidFill>
                  <a:schemeClr val="tx1"/>
                </a:solidFill>
                <a:latin typeface="Trebuchet MS" panose="020B0603020202020204" pitchFamily="34" charset="0"/>
              </a:rPr>
              <a:t>, resumiendo</a:t>
            </a:r>
            <a:r>
              <a:rPr lang="es-ES" altLang="es-AR" sz="1800" dirty="0">
                <a:solidFill>
                  <a:srgbClr val="212121"/>
                </a:solidFill>
                <a:latin typeface="Trebuchet MS" panose="020B0603020202020204" pitchFamily="34" charset="0"/>
              </a:rPr>
              <a:t> los datos en una tabla, mediante la aplicación de una operación como ordenar, promediar o sumar datos y generalmente agrupando los mismos. </a:t>
            </a:r>
          </a:p>
          <a:p>
            <a:pPr eaLnBrk="0" fontAlgn="base" hangingPunct="0">
              <a:spcBef>
                <a:spcPct val="0"/>
              </a:spcBef>
              <a:spcAft>
                <a:spcPct val="0"/>
              </a:spcAft>
            </a:pPr>
            <a:endParaRPr lang="es-ES" altLang="es-AR" sz="1800" dirty="0">
              <a:solidFill>
                <a:srgbClr val="212121"/>
              </a:solidFill>
              <a:latin typeface="Trebuchet MS" panose="020B0603020202020204" pitchFamily="34" charset="0"/>
            </a:endParaRPr>
          </a:p>
          <a:p>
            <a:pPr eaLnBrk="0" fontAlgn="base" hangingPunct="0">
              <a:spcBef>
                <a:spcPct val="0"/>
              </a:spcBef>
              <a:spcAft>
                <a:spcPct val="0"/>
              </a:spcAft>
            </a:pPr>
            <a:r>
              <a:rPr lang="es-ES" altLang="es-AR" sz="1800" dirty="0">
                <a:solidFill>
                  <a:srgbClr val="212121"/>
                </a:solidFill>
                <a:latin typeface="Trebuchet MS" panose="020B0603020202020204" pitchFamily="34" charset="0"/>
              </a:rPr>
              <a:t>Son excelentes herramientas a la hora de analizar datos. Se crean desde </a:t>
            </a:r>
            <a:r>
              <a:rPr lang="es-ES" altLang="es-AR" sz="1800" dirty="0" err="1">
                <a:solidFill>
                  <a:srgbClr val="212121"/>
                </a:solidFill>
                <a:latin typeface="Trebuchet MS" panose="020B0603020202020204" pitchFamily="34" charset="0"/>
              </a:rPr>
              <a:t>PowerPivot</a:t>
            </a:r>
            <a:r>
              <a:rPr lang="es-ES" altLang="es-AR" sz="1800" dirty="0">
                <a:solidFill>
                  <a:srgbClr val="212121"/>
                </a:solidFill>
                <a:latin typeface="Trebuchet MS" panose="020B0603020202020204" pitchFamily="34" charset="0"/>
              </a:rPr>
              <a:t> para Excel.</a:t>
            </a:r>
            <a:endParaRPr lang="es-AR" sz="2800" dirty="0">
              <a:latin typeface="Trebuchet MS" panose="020B0603020202020204" pitchFamily="34" charset="0"/>
            </a:endParaRPr>
          </a:p>
        </p:txBody>
      </p:sp>
      <p:sp>
        <p:nvSpPr>
          <p:cNvPr id="2" name="Rectangle 1">
            <a:extLst>
              <a:ext uri="{FF2B5EF4-FFF2-40B4-BE49-F238E27FC236}">
                <a16:creationId xmlns:a16="http://schemas.microsoft.com/office/drawing/2014/main" id="{F066F6FF-277F-4044-B1E0-93F4D0009DE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3B6D7CA2-7C38-4DA6-B632-ED4969FFAAC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800" b="0" i="0" u="none" strike="noStrike" cap="none" normalizeH="0" baseline="0" dirty="0">
              <a:ln>
                <a:noFill/>
              </a:ln>
              <a:solidFill>
                <a:schemeClr val="tx1"/>
              </a:solidFill>
              <a:effectLst/>
              <a:latin typeface="Arial" panose="020B0604020202020204" pitchFamily="34" charset="0"/>
            </a:endParaRPr>
          </a:p>
        </p:txBody>
      </p:sp>
      <p:pic>
        <p:nvPicPr>
          <p:cNvPr id="6" name="Imagen 5">
            <a:extLst>
              <a:ext uri="{FF2B5EF4-FFF2-40B4-BE49-F238E27FC236}">
                <a16:creationId xmlns:a16="http://schemas.microsoft.com/office/drawing/2014/main" id="{0155D53E-4073-429B-8712-BEDE39762BFB}"/>
              </a:ext>
            </a:extLst>
          </p:cNvPr>
          <p:cNvPicPr>
            <a:picLocks noChangeAspect="1"/>
          </p:cNvPicPr>
          <p:nvPr/>
        </p:nvPicPr>
        <p:blipFill>
          <a:blip r:embed="rId3"/>
          <a:stretch>
            <a:fillRect/>
          </a:stretch>
        </p:blipFill>
        <p:spPr>
          <a:xfrm>
            <a:off x="504699" y="4181137"/>
            <a:ext cx="8309700" cy="1913959"/>
          </a:xfrm>
          <a:prstGeom prst="rect">
            <a:avLst/>
          </a:prstGeom>
        </p:spPr>
      </p:pic>
    </p:spTree>
    <p:extLst>
      <p:ext uri="{BB962C8B-B14F-4D97-AF65-F5344CB8AC3E}">
        <p14:creationId xmlns:p14="http://schemas.microsoft.com/office/powerpoint/2010/main" val="744934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Tablas dinámicas</a:t>
            </a:r>
          </a:p>
        </p:txBody>
      </p:sp>
      <p:sp>
        <p:nvSpPr>
          <p:cNvPr id="2" name="Rectangle 1">
            <a:extLst>
              <a:ext uri="{FF2B5EF4-FFF2-40B4-BE49-F238E27FC236}">
                <a16:creationId xmlns:a16="http://schemas.microsoft.com/office/drawing/2014/main" id="{F066F6FF-277F-4044-B1E0-93F4D0009DE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3B6D7CA2-7C38-4DA6-B632-ED4969FFAAC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800" b="0" i="0" u="none" strike="noStrike" cap="none" normalizeH="0" baseline="0" dirty="0">
              <a:ln>
                <a:noFill/>
              </a:ln>
              <a:solidFill>
                <a:schemeClr val="tx1"/>
              </a:solidFill>
              <a:effectLst/>
              <a:latin typeface="Arial" panose="020B0604020202020204" pitchFamily="34" charset="0"/>
            </a:endParaRPr>
          </a:p>
        </p:txBody>
      </p:sp>
      <p:pic>
        <p:nvPicPr>
          <p:cNvPr id="7" name="Imagen 6">
            <a:extLst>
              <a:ext uri="{FF2B5EF4-FFF2-40B4-BE49-F238E27FC236}">
                <a16:creationId xmlns:a16="http://schemas.microsoft.com/office/drawing/2014/main" id="{94B3AA66-FAEC-4152-9318-F842F716934A}"/>
              </a:ext>
            </a:extLst>
          </p:cNvPr>
          <p:cNvPicPr>
            <a:picLocks noChangeAspect="1"/>
          </p:cNvPicPr>
          <p:nvPr/>
        </p:nvPicPr>
        <p:blipFill>
          <a:blip r:embed="rId3"/>
          <a:stretch>
            <a:fillRect/>
          </a:stretch>
        </p:blipFill>
        <p:spPr>
          <a:xfrm>
            <a:off x="741769" y="1471990"/>
            <a:ext cx="7835560" cy="4463990"/>
          </a:xfrm>
          <a:prstGeom prst="rect">
            <a:avLst/>
          </a:prstGeom>
        </p:spPr>
      </p:pic>
    </p:spTree>
    <p:extLst>
      <p:ext uri="{BB962C8B-B14F-4D97-AF65-F5344CB8AC3E}">
        <p14:creationId xmlns:p14="http://schemas.microsoft.com/office/powerpoint/2010/main" val="2000618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Gráficos dinámicos</a:t>
            </a:r>
          </a:p>
        </p:txBody>
      </p:sp>
      <p:sp>
        <p:nvSpPr>
          <p:cNvPr id="5" name="CuadroTexto 4">
            <a:extLst>
              <a:ext uri="{FF2B5EF4-FFF2-40B4-BE49-F238E27FC236}">
                <a16:creationId xmlns:a16="http://schemas.microsoft.com/office/drawing/2014/main" id="{CE0C65F3-76CF-404A-8723-DE6B75858FF5}"/>
              </a:ext>
            </a:extLst>
          </p:cNvPr>
          <p:cNvSpPr txBox="1"/>
          <p:nvPr/>
        </p:nvSpPr>
        <p:spPr>
          <a:xfrm>
            <a:off x="583660" y="1721795"/>
            <a:ext cx="8151777" cy="646331"/>
          </a:xfrm>
          <a:prstGeom prst="rect">
            <a:avLst/>
          </a:prstGeom>
          <a:noFill/>
        </p:spPr>
        <p:txBody>
          <a:bodyPr wrap="square" rtlCol="0">
            <a:spAutoFit/>
          </a:bodyPr>
          <a:lstStyle/>
          <a:p>
            <a:pPr eaLnBrk="0" fontAlgn="base" hangingPunct="0">
              <a:spcBef>
                <a:spcPct val="0"/>
              </a:spcBef>
              <a:spcAft>
                <a:spcPct val="0"/>
              </a:spcAft>
            </a:pPr>
            <a:r>
              <a:rPr lang="es-ES" altLang="es-AR" sz="1800" dirty="0">
                <a:solidFill>
                  <a:srgbClr val="212121"/>
                </a:solidFill>
                <a:latin typeface="Trebuchet MS" panose="020B0603020202020204" pitchFamily="34" charset="0"/>
              </a:rPr>
              <a:t>Son representaciones graficas de las tablas dinámicas. Ideales al momento de complementar el análisis de datos.</a:t>
            </a:r>
            <a:endParaRPr lang="es-AR" sz="2800" dirty="0">
              <a:latin typeface="Trebuchet MS" panose="020B0603020202020204" pitchFamily="34" charset="0"/>
            </a:endParaRPr>
          </a:p>
        </p:txBody>
      </p:sp>
      <p:pic>
        <p:nvPicPr>
          <p:cNvPr id="6" name="Imagen 5">
            <a:extLst>
              <a:ext uri="{FF2B5EF4-FFF2-40B4-BE49-F238E27FC236}">
                <a16:creationId xmlns:a16="http://schemas.microsoft.com/office/drawing/2014/main" id="{82DF2FFB-E923-46A6-AD21-D76998AF2EE2}"/>
              </a:ext>
            </a:extLst>
          </p:cNvPr>
          <p:cNvPicPr>
            <a:picLocks noChangeAspect="1"/>
          </p:cNvPicPr>
          <p:nvPr/>
        </p:nvPicPr>
        <p:blipFill>
          <a:blip r:embed="rId3"/>
          <a:stretch>
            <a:fillRect/>
          </a:stretch>
        </p:blipFill>
        <p:spPr>
          <a:xfrm>
            <a:off x="1476466" y="2368126"/>
            <a:ext cx="6366164" cy="3595528"/>
          </a:xfrm>
          <a:prstGeom prst="rect">
            <a:avLst/>
          </a:prstGeom>
        </p:spPr>
      </p:pic>
    </p:spTree>
    <p:extLst>
      <p:ext uri="{BB962C8B-B14F-4D97-AF65-F5344CB8AC3E}">
        <p14:creationId xmlns:p14="http://schemas.microsoft.com/office/powerpoint/2010/main" val="466860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14010" y="758757"/>
            <a:ext cx="8657616" cy="923330"/>
          </a:xfrm>
          <a:prstGeom prst="rect">
            <a:avLst/>
          </a:prstGeom>
          <a:noFill/>
          <a:ln w="76200">
            <a:solidFill>
              <a:srgbClr val="5184B9"/>
            </a:solidFill>
          </a:ln>
        </p:spPr>
        <p:txBody>
          <a:bodyPr wrap="square" rtlCol="0">
            <a:spAutoFit/>
          </a:bodyPr>
          <a:lstStyle/>
          <a:p>
            <a:r>
              <a:rPr lang="es-AR" sz="5400" dirty="0">
                <a:latin typeface="Trebuchet MS" panose="020B0603020202020204" pitchFamily="34" charset="0"/>
              </a:rPr>
              <a:t>Clase 3</a:t>
            </a:r>
          </a:p>
        </p:txBody>
      </p:sp>
      <p:sp>
        <p:nvSpPr>
          <p:cNvPr id="4" name="CuadroTexto 3">
            <a:extLst>
              <a:ext uri="{FF2B5EF4-FFF2-40B4-BE49-F238E27FC236}">
                <a16:creationId xmlns:a16="http://schemas.microsoft.com/office/drawing/2014/main" id="{E540F006-9C74-4BC7-BEC1-6303E66013F6}"/>
              </a:ext>
            </a:extLst>
          </p:cNvPr>
          <p:cNvSpPr txBox="1"/>
          <p:nvPr/>
        </p:nvSpPr>
        <p:spPr>
          <a:xfrm>
            <a:off x="1128409" y="2577830"/>
            <a:ext cx="7412476" cy="1046440"/>
          </a:xfrm>
          <a:prstGeom prst="rect">
            <a:avLst/>
          </a:prstGeom>
          <a:noFill/>
        </p:spPr>
        <p:txBody>
          <a:bodyPr wrap="square" rtlCol="0">
            <a:spAutoFit/>
          </a:bodyPr>
          <a:lstStyle/>
          <a:p>
            <a:pPr marL="285750" indent="-285750">
              <a:buFont typeface="Arial" panose="020B0604020202020204" pitchFamily="34" charset="0"/>
              <a:buChar char="•"/>
            </a:pPr>
            <a:r>
              <a:rPr lang="es-AR" sz="2400" dirty="0">
                <a:latin typeface="Trebuchet MS" panose="020B0603020202020204" pitchFamily="34" charset="0"/>
              </a:rPr>
              <a:t>Cálculos y expresiones DAX</a:t>
            </a:r>
          </a:p>
          <a:p>
            <a:pPr marL="285750" indent="-285750">
              <a:buFont typeface="Arial" panose="020B0604020202020204" pitchFamily="34" charset="0"/>
              <a:buChar char="•"/>
            </a:pPr>
            <a:r>
              <a:rPr lang="es-AR" sz="2400" dirty="0">
                <a:latin typeface="Trebuchet MS" panose="020B0603020202020204" pitchFamily="34" charset="0"/>
              </a:rPr>
              <a:t>Análisis con tablas y gráficos dinámicos</a:t>
            </a:r>
          </a:p>
          <a:p>
            <a:endParaRPr lang="es-A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184B9"/>
        </a:solidFill>
        <a:effectLst/>
      </p:bgPr>
    </p:bg>
    <p:spTree>
      <p:nvGrpSpPr>
        <p:cNvPr id="1" name="Shape 81"/>
        <p:cNvGrpSpPr/>
        <p:nvPr/>
      </p:nvGrpSpPr>
      <p:grpSpPr>
        <a:xfrm>
          <a:off x="0" y="0"/>
          <a:ext cx="0" cy="0"/>
          <a:chOff x="0" y="0"/>
          <a:chExt cx="0" cy="0"/>
        </a:xfrm>
      </p:grpSpPr>
      <p:sp>
        <p:nvSpPr>
          <p:cNvPr id="82" name="Shape 82"/>
          <p:cNvSpPr txBox="1"/>
          <p:nvPr/>
        </p:nvSpPr>
        <p:spPr>
          <a:xfrm>
            <a:off x="0" y="1819275"/>
            <a:ext cx="9144000" cy="2585400"/>
          </a:xfrm>
          <a:prstGeom prst="rect">
            <a:avLst/>
          </a:prstGeom>
          <a:no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Trebuchet MS"/>
              <a:buNone/>
            </a:pPr>
            <a:r>
              <a:rPr lang="es-ES" sz="5400" b="1" i="0" u="none" strike="noStrike" cap="none" dirty="0">
                <a:solidFill>
                  <a:schemeClr val="lt1"/>
                </a:solidFill>
                <a:latin typeface="Trebuchet MS"/>
                <a:ea typeface="Trebuchet MS"/>
                <a:cs typeface="Trebuchet MS"/>
                <a:sym typeface="Trebuchet MS"/>
              </a:rPr>
              <a:t>Cálculos y expresiones DAX</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Cálculos y expresiones DAX</a:t>
            </a:r>
          </a:p>
        </p:txBody>
      </p:sp>
      <p:sp>
        <p:nvSpPr>
          <p:cNvPr id="4" name="CuadroTexto 3">
            <a:extLst>
              <a:ext uri="{FF2B5EF4-FFF2-40B4-BE49-F238E27FC236}">
                <a16:creationId xmlns:a16="http://schemas.microsoft.com/office/drawing/2014/main" id="{E540F006-9C74-4BC7-BEC1-6303E66013F6}"/>
              </a:ext>
            </a:extLst>
          </p:cNvPr>
          <p:cNvSpPr txBox="1"/>
          <p:nvPr/>
        </p:nvSpPr>
        <p:spPr>
          <a:xfrm>
            <a:off x="846307" y="1650833"/>
            <a:ext cx="7821038" cy="3323987"/>
          </a:xfrm>
          <a:prstGeom prst="rect">
            <a:avLst/>
          </a:prstGeom>
          <a:noFill/>
        </p:spPr>
        <p:txBody>
          <a:bodyPr wrap="square" rtlCol="0">
            <a:spAutoFit/>
          </a:bodyPr>
          <a:lstStyle/>
          <a:p>
            <a:pPr marL="457200" lvl="1" indent="-457200">
              <a:buFont typeface="Arial" panose="020B0604020202020204" pitchFamily="34" charset="0"/>
              <a:buChar char="•"/>
            </a:pPr>
            <a:r>
              <a:rPr lang="es-AR" sz="2800" dirty="0">
                <a:latin typeface="Trebuchet MS" panose="020B0603020202020204" pitchFamily="34" charset="0"/>
              </a:rPr>
              <a:t>Sintaxis DAX</a:t>
            </a:r>
          </a:p>
          <a:p>
            <a:pPr marL="457200" lvl="1" indent="-457200">
              <a:buFont typeface="Arial" panose="020B0604020202020204" pitchFamily="34" charset="0"/>
              <a:buChar char="•"/>
            </a:pPr>
            <a:r>
              <a:rPr lang="es-AR" sz="2800" dirty="0">
                <a:latin typeface="Trebuchet MS" panose="020B0603020202020204" pitchFamily="34" charset="0"/>
              </a:rPr>
              <a:t>Columnas calculadas</a:t>
            </a:r>
          </a:p>
          <a:p>
            <a:pPr marL="457200" lvl="1" indent="-457200">
              <a:buFont typeface="Arial" panose="020B0604020202020204" pitchFamily="34" charset="0"/>
              <a:buChar char="•"/>
            </a:pPr>
            <a:r>
              <a:rPr lang="es-AR" sz="2800" dirty="0">
                <a:latin typeface="Trebuchet MS" panose="020B0603020202020204" pitchFamily="34" charset="0"/>
              </a:rPr>
              <a:t>Campos calculados (medidas implícitas y explicitas)</a:t>
            </a:r>
          </a:p>
          <a:p>
            <a:pPr marL="457200" lvl="1" indent="-457200">
              <a:buFont typeface="Arial" panose="020B0604020202020204" pitchFamily="34" charset="0"/>
              <a:buChar char="•"/>
            </a:pPr>
            <a:r>
              <a:rPr lang="es-AR" sz="2800" dirty="0">
                <a:latin typeface="Trebuchet MS" panose="020B0603020202020204" pitchFamily="34" charset="0"/>
              </a:rPr>
              <a:t>Indicadores clave de rendimiento</a:t>
            </a:r>
          </a:p>
          <a:p>
            <a:pPr marL="457200" lvl="1" indent="-457200">
              <a:buFont typeface="Arial" panose="020B0604020202020204" pitchFamily="34" charset="0"/>
              <a:buChar char="•"/>
            </a:pPr>
            <a:r>
              <a:rPr lang="es-AR" sz="2800" dirty="0">
                <a:latin typeface="Trebuchet MS" panose="020B0603020202020204" pitchFamily="34" charset="0"/>
              </a:rPr>
              <a:t>Funciones de filtrado</a:t>
            </a:r>
          </a:p>
          <a:p>
            <a:pPr marL="457200" lvl="1" indent="-457200">
              <a:buFont typeface="Arial" panose="020B0604020202020204" pitchFamily="34" charset="0"/>
              <a:buChar char="•"/>
            </a:pPr>
            <a:r>
              <a:rPr lang="es-AR" sz="2800" dirty="0">
                <a:latin typeface="Trebuchet MS" panose="020B0603020202020204" pitchFamily="34" charset="0"/>
              </a:rPr>
              <a:t>Funciones de inteligencia de tiempo</a:t>
            </a:r>
            <a:endParaRPr lang="es-AR" sz="2400" dirty="0">
              <a:latin typeface="Trebuchet MS" panose="020B0603020202020204" pitchFamily="34" charset="0"/>
            </a:endParaRPr>
          </a:p>
          <a:p>
            <a:pPr marL="285750" indent="-285750">
              <a:buFont typeface="Arial" panose="020B0604020202020204" pitchFamily="34" charset="0"/>
              <a:buChar char="•"/>
            </a:pPr>
            <a:endParaRPr lang="es-AR" dirty="0"/>
          </a:p>
        </p:txBody>
      </p:sp>
    </p:spTree>
    <p:extLst>
      <p:ext uri="{BB962C8B-B14F-4D97-AF65-F5344CB8AC3E}">
        <p14:creationId xmlns:p14="http://schemas.microsoft.com/office/powerpoint/2010/main" val="3523242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Sintaxis DAX</a:t>
            </a:r>
          </a:p>
        </p:txBody>
      </p:sp>
      <p:sp>
        <p:nvSpPr>
          <p:cNvPr id="4" name="CuadroTexto 3">
            <a:extLst>
              <a:ext uri="{FF2B5EF4-FFF2-40B4-BE49-F238E27FC236}">
                <a16:creationId xmlns:a16="http://schemas.microsoft.com/office/drawing/2014/main" id="{E540F006-9C74-4BC7-BEC1-6303E66013F6}"/>
              </a:ext>
            </a:extLst>
          </p:cNvPr>
          <p:cNvSpPr txBox="1"/>
          <p:nvPr/>
        </p:nvSpPr>
        <p:spPr>
          <a:xfrm>
            <a:off x="642026" y="1533465"/>
            <a:ext cx="8035046" cy="4493538"/>
          </a:xfrm>
          <a:prstGeom prst="rect">
            <a:avLst/>
          </a:prstGeom>
          <a:noFill/>
        </p:spPr>
        <p:txBody>
          <a:bodyPr wrap="square" rtlCol="0">
            <a:spAutoFit/>
          </a:bodyPr>
          <a:lstStyle/>
          <a:p>
            <a:pPr lvl="0" eaLnBrk="0" fontAlgn="base" hangingPunct="0">
              <a:spcBef>
                <a:spcPct val="0"/>
              </a:spcBef>
              <a:spcAft>
                <a:spcPct val="0"/>
              </a:spcAft>
            </a:pPr>
            <a:r>
              <a:rPr lang="es-ES" altLang="es-AR" sz="1800" dirty="0">
                <a:solidFill>
                  <a:srgbClr val="212121"/>
                </a:solidFill>
                <a:latin typeface="Trebuchet MS" panose="020B0603020202020204" pitchFamily="34" charset="0"/>
              </a:rPr>
              <a:t>Una expresión DAX siempre comienza con un signo igual (=). Luego:</a:t>
            </a:r>
          </a:p>
          <a:p>
            <a:pPr marL="285750" lvl="0" indent="-285750" eaLnBrk="0" fontAlgn="base" hangingPunct="0">
              <a:spcBef>
                <a:spcPct val="0"/>
              </a:spcBef>
              <a:spcAft>
                <a:spcPct val="0"/>
              </a:spcAft>
              <a:buFont typeface="Arial" panose="020B0604020202020204" pitchFamily="34" charset="0"/>
              <a:buChar char="•"/>
            </a:pPr>
            <a:r>
              <a:rPr lang="es-ES" altLang="es-AR" sz="1800" dirty="0">
                <a:solidFill>
                  <a:srgbClr val="212121"/>
                </a:solidFill>
                <a:latin typeface="Trebuchet MS" panose="020B0603020202020204" pitchFamily="34" charset="0"/>
              </a:rPr>
              <a:t>Referencias a columnas o tablas. </a:t>
            </a:r>
          </a:p>
          <a:p>
            <a:pPr marL="285750" lvl="0" indent="-285750" eaLnBrk="0" fontAlgn="base" hangingPunct="0">
              <a:spcBef>
                <a:spcPct val="0"/>
              </a:spcBef>
              <a:spcAft>
                <a:spcPct val="0"/>
              </a:spcAft>
              <a:buFont typeface="Arial" panose="020B0604020202020204" pitchFamily="34" charset="0"/>
              <a:buChar char="•"/>
            </a:pPr>
            <a:r>
              <a:rPr lang="es-ES" altLang="es-AR" sz="1800" dirty="0">
                <a:solidFill>
                  <a:srgbClr val="212121"/>
                </a:solidFill>
                <a:latin typeface="Trebuchet MS" panose="020B0603020202020204" pitchFamily="34" charset="0"/>
              </a:rPr>
              <a:t>Operadores (+, -, *, /,&gt; =, &amp;&amp;, etc.), constantes y valores</a:t>
            </a:r>
          </a:p>
          <a:p>
            <a:pPr lvl="0" eaLnBrk="0" fontAlgn="base" hangingPunct="0">
              <a:spcBef>
                <a:spcPct val="0"/>
              </a:spcBef>
              <a:spcAft>
                <a:spcPct val="0"/>
              </a:spcAft>
            </a:pPr>
            <a:endParaRPr lang="es-ES" altLang="es-AR" sz="1800" dirty="0">
              <a:solidFill>
                <a:srgbClr val="212121"/>
              </a:solidFill>
              <a:latin typeface="Trebuchet MS" panose="020B0603020202020204" pitchFamily="34" charset="0"/>
            </a:endParaRPr>
          </a:p>
          <a:p>
            <a:pPr lvl="0" eaLnBrk="0" fontAlgn="base" hangingPunct="0">
              <a:spcBef>
                <a:spcPct val="0"/>
              </a:spcBef>
              <a:spcAft>
                <a:spcPct val="0"/>
              </a:spcAft>
            </a:pPr>
            <a:r>
              <a:rPr lang="es-ES" altLang="es-AR" sz="1800" dirty="0">
                <a:solidFill>
                  <a:srgbClr val="212121"/>
                </a:solidFill>
                <a:latin typeface="Trebuchet MS" panose="020B0603020202020204" pitchFamily="34" charset="0"/>
              </a:rPr>
              <a:t>El resultado de una función DAX y sus argumentos requeridos. Algunas funciones DAX devuelven una tabla en lugar de un valor escalar, y deben estar envueltas en una función DAX que evalúa la tabla y devuelve un valor escalar. A menos que la tabla sea una sola columna, tabla de una sola fila, se trata como un valor escalar. </a:t>
            </a:r>
          </a:p>
          <a:p>
            <a:pPr lvl="0" eaLnBrk="0" fontAlgn="base" hangingPunct="0">
              <a:spcBef>
                <a:spcPct val="0"/>
              </a:spcBef>
              <a:spcAft>
                <a:spcPct val="0"/>
              </a:spcAft>
            </a:pPr>
            <a:endParaRPr lang="es-ES" altLang="es-AR" sz="1800" dirty="0">
              <a:solidFill>
                <a:srgbClr val="212121"/>
              </a:solidFill>
              <a:latin typeface="Trebuchet MS" panose="020B0603020202020204" pitchFamily="34" charset="0"/>
            </a:endParaRPr>
          </a:p>
          <a:p>
            <a:pPr lvl="0" eaLnBrk="0" fontAlgn="base" hangingPunct="0">
              <a:spcBef>
                <a:spcPct val="0"/>
              </a:spcBef>
              <a:spcAft>
                <a:spcPct val="0"/>
              </a:spcAft>
            </a:pPr>
            <a:r>
              <a:rPr lang="es-ES" altLang="es-AR" sz="1800" dirty="0">
                <a:solidFill>
                  <a:srgbClr val="212121"/>
                </a:solidFill>
                <a:latin typeface="Trebuchet MS" panose="020B0603020202020204" pitchFamily="34" charset="0"/>
              </a:rPr>
              <a:t>La mayoría de las funciones de DAX requieren uno o más argumentos, que pueden incluir tablas, columnas, expresiones y valores. Otras funciones DAX, no requieren ningún argumento, pero siempre requieren paréntesis para indicar el argumento nulo. También puede anidarse funciones DAX dentro de otras funciones DAX. </a:t>
            </a:r>
          </a:p>
          <a:p>
            <a:endParaRPr lang="es-AR" sz="1600" dirty="0"/>
          </a:p>
        </p:txBody>
      </p:sp>
      <p:sp>
        <p:nvSpPr>
          <p:cNvPr id="2" name="Rectangle 1">
            <a:extLst>
              <a:ext uri="{FF2B5EF4-FFF2-40B4-BE49-F238E27FC236}">
                <a16:creationId xmlns:a16="http://schemas.microsoft.com/office/drawing/2014/main" id="{D8655A3B-3CD7-4086-B8D3-10360A821DA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0515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Sintaxis DAX</a:t>
            </a:r>
          </a:p>
        </p:txBody>
      </p:sp>
      <p:graphicFrame>
        <p:nvGraphicFramePr>
          <p:cNvPr id="2" name="Tabla 1">
            <a:extLst>
              <a:ext uri="{FF2B5EF4-FFF2-40B4-BE49-F238E27FC236}">
                <a16:creationId xmlns:a16="http://schemas.microsoft.com/office/drawing/2014/main" id="{9952D078-A1C9-466B-BF44-2B4E50FB9AD1}"/>
              </a:ext>
            </a:extLst>
          </p:cNvPr>
          <p:cNvGraphicFramePr>
            <a:graphicFrameLocks noGrp="1"/>
          </p:cNvGraphicFramePr>
          <p:nvPr>
            <p:extLst>
              <p:ext uri="{D42A27DB-BD31-4B8C-83A1-F6EECF244321}">
                <p14:modId xmlns:p14="http://schemas.microsoft.com/office/powerpoint/2010/main" val="1050944246"/>
              </p:ext>
            </p:extLst>
          </p:nvPr>
        </p:nvGraphicFramePr>
        <p:xfrm>
          <a:off x="1475361" y="2058481"/>
          <a:ext cx="6096000" cy="21386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581276308"/>
                    </a:ext>
                  </a:extLst>
                </a:gridCol>
                <a:gridCol w="3048000">
                  <a:extLst>
                    <a:ext uri="{9D8B030D-6E8A-4147-A177-3AD203B41FA5}">
                      <a16:colId xmlns:a16="http://schemas.microsoft.com/office/drawing/2014/main" val="2828028314"/>
                    </a:ext>
                  </a:extLst>
                </a:gridCol>
              </a:tblGrid>
              <a:tr h="370840">
                <a:tc>
                  <a:txBody>
                    <a:bodyPr/>
                    <a:lstStyle/>
                    <a:p>
                      <a:r>
                        <a:rPr lang="es-AR" dirty="0"/>
                        <a:t>Formula Excel</a:t>
                      </a:r>
                    </a:p>
                  </a:txBody>
                  <a:tcPr/>
                </a:tc>
                <a:tc>
                  <a:txBody>
                    <a:bodyPr/>
                    <a:lstStyle/>
                    <a:p>
                      <a:r>
                        <a:rPr lang="es-AR" dirty="0"/>
                        <a:t>Formula DAX</a:t>
                      </a:r>
                    </a:p>
                  </a:txBody>
                  <a:tcPr/>
                </a:tc>
                <a:extLst>
                  <a:ext uri="{0D108BD9-81ED-4DB2-BD59-A6C34878D82A}">
                    <a16:rowId xmlns:a16="http://schemas.microsoft.com/office/drawing/2014/main" val="3481749850"/>
                  </a:ext>
                </a:extLst>
              </a:tr>
              <a:tr h="370840">
                <a:tc>
                  <a:txBody>
                    <a:bodyPr/>
                    <a:lstStyle/>
                    <a:p>
                      <a:r>
                        <a:rPr lang="es-AR" dirty="0"/>
                        <a:t>Se escriben en la barra de formulas de Excel</a:t>
                      </a:r>
                    </a:p>
                  </a:txBody>
                  <a:tcPr/>
                </a:tc>
                <a:tc>
                  <a:txBody>
                    <a:bodyPr/>
                    <a:lstStyle/>
                    <a:p>
                      <a:r>
                        <a:rPr lang="es-AR" dirty="0"/>
                        <a:t>Se escriben en la barra de formulas de </a:t>
                      </a:r>
                      <a:r>
                        <a:rPr lang="es-AR" dirty="0" err="1"/>
                        <a:t>PowerPivot</a:t>
                      </a:r>
                      <a:endParaRPr lang="es-AR" dirty="0"/>
                    </a:p>
                  </a:txBody>
                  <a:tcPr/>
                </a:tc>
                <a:extLst>
                  <a:ext uri="{0D108BD9-81ED-4DB2-BD59-A6C34878D82A}">
                    <a16:rowId xmlns:a16="http://schemas.microsoft.com/office/drawing/2014/main" val="354527401"/>
                  </a:ext>
                </a:extLst>
              </a:tr>
              <a:tr h="370840">
                <a:tc>
                  <a:txBody>
                    <a:bodyPr/>
                    <a:lstStyle/>
                    <a:p>
                      <a:r>
                        <a:rPr lang="es-AR" dirty="0"/>
                        <a:t>Pueden referenciar celdas o rangos</a:t>
                      </a:r>
                    </a:p>
                  </a:txBody>
                  <a:tcPr/>
                </a:tc>
                <a:tc>
                  <a:txBody>
                    <a:bodyPr/>
                    <a:lstStyle/>
                    <a:p>
                      <a:r>
                        <a:rPr lang="es-AR" dirty="0"/>
                        <a:t>Referencian tablas o columnas; es posible filtrar datos para obtener porciones de datos </a:t>
                      </a:r>
                    </a:p>
                  </a:txBody>
                  <a:tcPr/>
                </a:tc>
                <a:extLst>
                  <a:ext uri="{0D108BD9-81ED-4DB2-BD59-A6C34878D82A}">
                    <a16:rowId xmlns:a16="http://schemas.microsoft.com/office/drawing/2014/main" val="3144947624"/>
                  </a:ext>
                </a:extLst>
              </a:tr>
              <a:tr h="370840">
                <a:tc>
                  <a:txBody>
                    <a:bodyPr/>
                    <a:lstStyle/>
                    <a:p>
                      <a:r>
                        <a:rPr lang="es-AR" dirty="0"/>
                        <a:t>No soporta conversión implícita de datos</a:t>
                      </a:r>
                    </a:p>
                  </a:txBody>
                  <a:tcPr/>
                </a:tc>
                <a:tc>
                  <a:txBody>
                    <a:bodyPr/>
                    <a:lstStyle/>
                    <a:p>
                      <a:r>
                        <a:rPr lang="es-AR" dirty="0"/>
                        <a:t>Realiza conversiones implícitas de datos durante los cálculos</a:t>
                      </a:r>
                    </a:p>
                  </a:txBody>
                  <a:tcPr/>
                </a:tc>
                <a:extLst>
                  <a:ext uri="{0D108BD9-81ED-4DB2-BD59-A6C34878D82A}">
                    <a16:rowId xmlns:a16="http://schemas.microsoft.com/office/drawing/2014/main" val="3890540466"/>
                  </a:ext>
                </a:extLst>
              </a:tr>
            </a:tbl>
          </a:graphicData>
        </a:graphic>
      </p:graphicFrame>
    </p:spTree>
    <p:extLst>
      <p:ext uri="{BB962C8B-B14F-4D97-AF65-F5344CB8AC3E}">
        <p14:creationId xmlns:p14="http://schemas.microsoft.com/office/powerpoint/2010/main" val="2594207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Sintaxis DAX</a:t>
            </a:r>
          </a:p>
        </p:txBody>
      </p:sp>
      <p:sp>
        <p:nvSpPr>
          <p:cNvPr id="4" name="CuadroTexto 3">
            <a:extLst>
              <a:ext uri="{FF2B5EF4-FFF2-40B4-BE49-F238E27FC236}">
                <a16:creationId xmlns:a16="http://schemas.microsoft.com/office/drawing/2014/main" id="{E540F006-9C74-4BC7-BEC1-6303E66013F6}"/>
              </a:ext>
            </a:extLst>
          </p:cNvPr>
          <p:cNvSpPr txBox="1"/>
          <p:nvPr/>
        </p:nvSpPr>
        <p:spPr>
          <a:xfrm>
            <a:off x="642026" y="1438498"/>
            <a:ext cx="8035046" cy="1200329"/>
          </a:xfrm>
          <a:prstGeom prst="rect">
            <a:avLst/>
          </a:prstGeom>
          <a:noFill/>
        </p:spPr>
        <p:txBody>
          <a:bodyPr wrap="square" rtlCol="0">
            <a:spAutoFit/>
          </a:bodyPr>
          <a:lstStyle/>
          <a:p>
            <a:pPr lvl="0" eaLnBrk="0" fontAlgn="base" hangingPunct="0">
              <a:spcBef>
                <a:spcPct val="0"/>
              </a:spcBef>
              <a:spcAft>
                <a:spcPct val="0"/>
              </a:spcAft>
            </a:pPr>
            <a:r>
              <a:rPr lang="es-ES" altLang="es-AR" sz="1800" dirty="0">
                <a:solidFill>
                  <a:srgbClr val="212121"/>
                </a:solidFill>
                <a:latin typeface="Trebuchet MS" panose="020B0603020202020204" pitchFamily="34" charset="0"/>
              </a:rPr>
              <a:t>Ejemplos:</a:t>
            </a:r>
          </a:p>
          <a:p>
            <a:r>
              <a:rPr lang="en-US" sz="1800" dirty="0">
                <a:solidFill>
                  <a:srgbClr val="212121"/>
                </a:solidFill>
                <a:latin typeface="Trebuchet MS" panose="020B0603020202020204" pitchFamily="34" charset="0"/>
              </a:rPr>
              <a:t>=[</a:t>
            </a:r>
            <a:r>
              <a:rPr lang="en-US" sz="1800" dirty="0" err="1">
                <a:solidFill>
                  <a:srgbClr val="212121"/>
                </a:solidFill>
                <a:latin typeface="Trebuchet MS" panose="020B0603020202020204" pitchFamily="34" charset="0"/>
              </a:rPr>
              <a:t>Nombre</a:t>
            </a:r>
            <a:r>
              <a:rPr lang="en-US" sz="1800" dirty="0">
                <a:solidFill>
                  <a:srgbClr val="212121"/>
                </a:solidFill>
                <a:latin typeface="Trebuchet MS" panose="020B0603020202020204" pitchFamily="34" charset="0"/>
              </a:rPr>
              <a:t>]&amp;” “&amp;[</a:t>
            </a:r>
            <a:r>
              <a:rPr lang="en-US" sz="1800" dirty="0" err="1">
                <a:solidFill>
                  <a:srgbClr val="212121"/>
                </a:solidFill>
                <a:latin typeface="Trebuchet MS" panose="020B0603020202020204" pitchFamily="34" charset="0"/>
              </a:rPr>
              <a:t>Apellido</a:t>
            </a:r>
            <a:r>
              <a:rPr lang="en-US" sz="1800" dirty="0">
                <a:solidFill>
                  <a:srgbClr val="212121"/>
                </a:solidFill>
                <a:latin typeface="Trebuchet MS" panose="020B0603020202020204" pitchFamily="34" charset="0"/>
              </a:rPr>
              <a:t>]</a:t>
            </a:r>
          </a:p>
          <a:p>
            <a:r>
              <a:rPr lang="en-US" sz="1800" dirty="0">
                <a:solidFill>
                  <a:srgbClr val="212121"/>
                </a:solidFill>
                <a:latin typeface="Trebuchet MS" panose="020B0603020202020204" pitchFamily="34" charset="0"/>
              </a:rPr>
              <a:t>=CONCATENATE([</a:t>
            </a:r>
            <a:r>
              <a:rPr lang="en-US" sz="1800" dirty="0" err="1">
                <a:solidFill>
                  <a:srgbClr val="212121"/>
                </a:solidFill>
                <a:latin typeface="Trebuchet MS" panose="020B0603020202020204" pitchFamily="34" charset="0"/>
              </a:rPr>
              <a:t>Nombre</a:t>
            </a:r>
            <a:r>
              <a:rPr lang="en-US" sz="1800" dirty="0">
                <a:solidFill>
                  <a:srgbClr val="212121"/>
                </a:solidFill>
                <a:latin typeface="Trebuchet MS" panose="020B0603020202020204" pitchFamily="34" charset="0"/>
              </a:rPr>
              <a:t>],CONCATENATE(" ",[</a:t>
            </a:r>
            <a:r>
              <a:rPr lang="en-US" sz="1800" dirty="0" err="1">
                <a:solidFill>
                  <a:srgbClr val="212121"/>
                </a:solidFill>
                <a:latin typeface="Trebuchet MS" panose="020B0603020202020204" pitchFamily="34" charset="0"/>
              </a:rPr>
              <a:t>Apellidos</a:t>
            </a:r>
            <a:r>
              <a:rPr lang="en-US" sz="1800" dirty="0">
                <a:solidFill>
                  <a:srgbClr val="212121"/>
                </a:solidFill>
                <a:latin typeface="Trebuchet MS" panose="020B0603020202020204" pitchFamily="34" charset="0"/>
              </a:rPr>
              <a:t>]))</a:t>
            </a:r>
          </a:p>
          <a:p>
            <a:r>
              <a:rPr lang="en-US" sz="1800" dirty="0">
                <a:solidFill>
                  <a:srgbClr val="212121"/>
                </a:solidFill>
                <a:latin typeface="Trebuchet MS" panose="020B0603020202020204" pitchFamily="34" charset="0"/>
              </a:rPr>
              <a:t>=</a:t>
            </a:r>
            <a:r>
              <a:rPr lang="en-US" sz="1800" dirty="0" err="1">
                <a:solidFill>
                  <a:srgbClr val="212121"/>
                </a:solidFill>
                <a:latin typeface="Trebuchet MS" panose="020B0603020202020204" pitchFamily="34" charset="0"/>
              </a:rPr>
              <a:t>Ganancia</a:t>
            </a:r>
            <a:r>
              <a:rPr lang="en-US" sz="1800" dirty="0">
                <a:solidFill>
                  <a:srgbClr val="212121"/>
                </a:solidFill>
                <a:latin typeface="Trebuchet MS" panose="020B0603020202020204" pitchFamily="34" charset="0"/>
              </a:rPr>
              <a:t>:=[Ventas] – [</a:t>
            </a:r>
            <a:r>
              <a:rPr lang="en-US" sz="1800" dirty="0" err="1">
                <a:solidFill>
                  <a:srgbClr val="212121"/>
                </a:solidFill>
                <a:latin typeface="Trebuchet MS" panose="020B0603020202020204" pitchFamily="34" charset="0"/>
              </a:rPr>
              <a:t>Costos</a:t>
            </a:r>
            <a:r>
              <a:rPr lang="en-US" sz="1800" dirty="0">
                <a:solidFill>
                  <a:srgbClr val="212121"/>
                </a:solidFill>
                <a:latin typeface="Trebuchet MS" panose="020B0603020202020204" pitchFamily="34" charset="0"/>
              </a:rPr>
              <a:t>]</a:t>
            </a:r>
          </a:p>
        </p:txBody>
      </p:sp>
      <p:sp>
        <p:nvSpPr>
          <p:cNvPr id="2" name="Rectangle 1">
            <a:extLst>
              <a:ext uri="{FF2B5EF4-FFF2-40B4-BE49-F238E27FC236}">
                <a16:creationId xmlns:a16="http://schemas.microsoft.com/office/drawing/2014/main" id="{D8655A3B-3CD7-4086-B8D3-10360A821DA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800" b="0" i="0" u="none" strike="noStrike" cap="none" normalizeH="0" baseline="0" dirty="0">
              <a:ln>
                <a:noFill/>
              </a:ln>
              <a:solidFill>
                <a:schemeClr val="tx1"/>
              </a:solidFill>
              <a:effectLst/>
              <a:latin typeface="Arial" panose="020B0604020202020204" pitchFamily="34" charset="0"/>
            </a:endParaRPr>
          </a:p>
        </p:txBody>
      </p:sp>
      <p:pic>
        <p:nvPicPr>
          <p:cNvPr id="5" name="Imagen 4">
            <a:extLst>
              <a:ext uri="{FF2B5EF4-FFF2-40B4-BE49-F238E27FC236}">
                <a16:creationId xmlns:a16="http://schemas.microsoft.com/office/drawing/2014/main" id="{4B47400F-5DB8-4F89-8590-6207B540B9A2}"/>
              </a:ext>
            </a:extLst>
          </p:cNvPr>
          <p:cNvPicPr>
            <a:picLocks noChangeAspect="1"/>
          </p:cNvPicPr>
          <p:nvPr/>
        </p:nvPicPr>
        <p:blipFill>
          <a:blip r:embed="rId3"/>
          <a:stretch>
            <a:fillRect/>
          </a:stretch>
        </p:blipFill>
        <p:spPr>
          <a:xfrm>
            <a:off x="688057" y="3718679"/>
            <a:ext cx="3600761" cy="2424113"/>
          </a:xfrm>
          <a:prstGeom prst="rect">
            <a:avLst/>
          </a:prstGeom>
        </p:spPr>
      </p:pic>
      <p:pic>
        <p:nvPicPr>
          <p:cNvPr id="6" name="Imagen 5">
            <a:extLst>
              <a:ext uri="{FF2B5EF4-FFF2-40B4-BE49-F238E27FC236}">
                <a16:creationId xmlns:a16="http://schemas.microsoft.com/office/drawing/2014/main" id="{F76ACE46-CF2C-4B54-9388-33984BA52718}"/>
              </a:ext>
            </a:extLst>
          </p:cNvPr>
          <p:cNvPicPr>
            <a:picLocks noChangeAspect="1"/>
          </p:cNvPicPr>
          <p:nvPr/>
        </p:nvPicPr>
        <p:blipFill>
          <a:blip r:embed="rId4"/>
          <a:stretch>
            <a:fillRect/>
          </a:stretch>
        </p:blipFill>
        <p:spPr>
          <a:xfrm>
            <a:off x="5106663" y="2503409"/>
            <a:ext cx="3265609" cy="3639383"/>
          </a:xfrm>
          <a:prstGeom prst="rect">
            <a:avLst/>
          </a:prstGeom>
        </p:spPr>
      </p:pic>
      <p:sp>
        <p:nvSpPr>
          <p:cNvPr id="7" name="CuadroTexto 6">
            <a:extLst>
              <a:ext uri="{FF2B5EF4-FFF2-40B4-BE49-F238E27FC236}">
                <a16:creationId xmlns:a16="http://schemas.microsoft.com/office/drawing/2014/main" id="{8A30CF1A-7087-43BA-B3BE-370C7283757D}"/>
              </a:ext>
            </a:extLst>
          </p:cNvPr>
          <p:cNvSpPr txBox="1"/>
          <p:nvPr/>
        </p:nvSpPr>
        <p:spPr>
          <a:xfrm>
            <a:off x="350831" y="2733793"/>
            <a:ext cx="4362450" cy="923330"/>
          </a:xfrm>
          <a:prstGeom prst="rect">
            <a:avLst/>
          </a:prstGeom>
          <a:noFill/>
        </p:spPr>
        <p:txBody>
          <a:bodyPr wrap="square" rtlCol="0">
            <a:spAutoFit/>
          </a:bodyPr>
          <a:lstStyle/>
          <a:p>
            <a:r>
              <a:rPr lang="es-AR" sz="1800" dirty="0">
                <a:solidFill>
                  <a:srgbClr val="212121"/>
                </a:solidFill>
                <a:latin typeface="Trebuchet MS" panose="020B0603020202020204" pitchFamily="34" charset="0"/>
              </a:rPr>
              <a:t>Los 2 primeros ejemplos definen una columna calculada, el ultimo define una medida</a:t>
            </a:r>
          </a:p>
        </p:txBody>
      </p:sp>
    </p:spTree>
    <p:extLst>
      <p:ext uri="{BB962C8B-B14F-4D97-AF65-F5344CB8AC3E}">
        <p14:creationId xmlns:p14="http://schemas.microsoft.com/office/powerpoint/2010/main" val="4209020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Columnas calculadas</a:t>
            </a:r>
          </a:p>
        </p:txBody>
      </p:sp>
      <p:sp>
        <p:nvSpPr>
          <p:cNvPr id="4" name="CuadroTexto 3">
            <a:extLst>
              <a:ext uri="{FF2B5EF4-FFF2-40B4-BE49-F238E27FC236}">
                <a16:creationId xmlns:a16="http://schemas.microsoft.com/office/drawing/2014/main" id="{E540F006-9C74-4BC7-BEC1-6303E66013F6}"/>
              </a:ext>
            </a:extLst>
          </p:cNvPr>
          <p:cNvSpPr txBox="1"/>
          <p:nvPr/>
        </p:nvSpPr>
        <p:spPr>
          <a:xfrm>
            <a:off x="593389" y="1498059"/>
            <a:ext cx="7821038" cy="3139321"/>
          </a:xfrm>
          <a:prstGeom prst="rect">
            <a:avLst/>
          </a:prstGeom>
          <a:noFill/>
        </p:spPr>
        <p:txBody>
          <a:bodyPr wrap="square" rtlCol="0">
            <a:spAutoFit/>
          </a:bodyPr>
          <a:lstStyle/>
          <a:p>
            <a:br>
              <a:rPr lang="es-AR" sz="1800" dirty="0">
                <a:latin typeface="Trebuchet MS" panose="020B0603020202020204" pitchFamily="34" charset="0"/>
              </a:rPr>
            </a:br>
            <a:r>
              <a:rPr lang="es-AR" sz="1800" dirty="0">
                <a:latin typeface="Trebuchet MS" panose="020B0603020202020204" pitchFamily="34" charset="0"/>
              </a:rPr>
              <a:t>Cuando se crea un modelo de datos en </a:t>
            </a:r>
            <a:r>
              <a:rPr lang="es-AR" sz="1800" dirty="0" err="1">
                <a:latin typeface="Trebuchet MS" panose="020B0603020202020204" pitchFamily="34" charset="0"/>
              </a:rPr>
              <a:t>Power</a:t>
            </a:r>
            <a:r>
              <a:rPr lang="es-AR" sz="1800" dirty="0">
                <a:latin typeface="Trebuchet MS" panose="020B0603020202020204" pitchFamily="34" charset="0"/>
              </a:rPr>
              <a:t> </a:t>
            </a:r>
            <a:r>
              <a:rPr lang="es-AR" sz="1800" dirty="0" err="1">
                <a:latin typeface="Trebuchet MS" panose="020B0603020202020204" pitchFamily="34" charset="0"/>
              </a:rPr>
              <a:t>Pivot</a:t>
            </a:r>
            <a:r>
              <a:rPr lang="es-AR" sz="1800" dirty="0">
                <a:latin typeface="Trebuchet MS" panose="020B0603020202020204" pitchFamily="34" charset="0"/>
              </a:rPr>
              <a:t> para Excel, puede ampliarse una tabla creando nuevas columnas. El contenido de las columnas está definido por una expresión DAX evaluada fila por fila. Se escribe la expresión en la barra de fórmula cuando selecciona la última columna a la derecha - "Agregar columna". Se puede renombrar antes o después de definir la expresión. La fórmula DAX que escribe no contiene el nombre de la columna y comienza con el símbolo de asignación (=).</a:t>
            </a:r>
          </a:p>
          <a:p>
            <a:br>
              <a:rPr lang="es-AR" sz="1800" dirty="0"/>
            </a:br>
            <a:r>
              <a:rPr lang="es-AR" sz="1800" dirty="0">
                <a:latin typeface="Trebuchet MS" panose="020B0603020202020204" pitchFamily="34" charset="0"/>
              </a:rPr>
              <a:t>Una columna calculada es como cualquier otra columna de una tabla y puede usarse en un informe o para definir una relación si es necesario. </a:t>
            </a:r>
          </a:p>
        </p:txBody>
      </p:sp>
    </p:spTree>
    <p:extLst>
      <p:ext uri="{BB962C8B-B14F-4D97-AF65-F5344CB8AC3E}">
        <p14:creationId xmlns:p14="http://schemas.microsoft.com/office/powerpoint/2010/main" val="3691753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1077218"/>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Campos calculados (medidas implícitas y explicitas)</a:t>
            </a:r>
          </a:p>
        </p:txBody>
      </p:sp>
      <p:sp>
        <p:nvSpPr>
          <p:cNvPr id="2" name="Rectangle 1">
            <a:extLst>
              <a:ext uri="{FF2B5EF4-FFF2-40B4-BE49-F238E27FC236}">
                <a16:creationId xmlns:a16="http://schemas.microsoft.com/office/drawing/2014/main" id="{842D36A0-99F5-4ACB-926A-65A8068D8399}"/>
              </a:ext>
            </a:extLst>
          </p:cNvPr>
          <p:cNvSpPr>
            <a:spLocks noChangeArrowheads="1"/>
          </p:cNvSpPr>
          <p:nvPr/>
        </p:nvSpPr>
        <p:spPr bwMode="auto">
          <a:xfrm>
            <a:off x="413426" y="1981004"/>
            <a:ext cx="8492246"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es-ES" altLang="es-AR" sz="1800" dirty="0">
                <a:solidFill>
                  <a:srgbClr val="212121"/>
                </a:solidFill>
                <a:latin typeface="Trebuchet MS" panose="020B0603020202020204" pitchFamily="34" charset="0"/>
              </a:rPr>
              <a:t>Un campo calculado (o medida) en una tabla del Modelo de Datos es un calculo numérico que se usa para análisis de datos y se obtiene por una expresión DAX que agrega valores (suma, calcula un promedio, cuenta, etc.) de muchas filas de una tabla. </a:t>
            </a:r>
          </a:p>
          <a:p>
            <a:pPr lvl="0" eaLnBrk="0" fontAlgn="base" hangingPunct="0">
              <a:spcBef>
                <a:spcPct val="0"/>
              </a:spcBef>
              <a:spcAft>
                <a:spcPct val="0"/>
              </a:spcAft>
            </a:pPr>
            <a:endParaRPr lang="es-ES" altLang="es-AR" sz="1800" dirty="0">
              <a:solidFill>
                <a:srgbClr val="212121"/>
              </a:solidFill>
              <a:latin typeface="Trebuchet MS" panose="020B0603020202020204" pitchFamily="34" charset="0"/>
            </a:endParaRPr>
          </a:p>
          <a:p>
            <a:pPr lvl="0" eaLnBrk="0" fontAlgn="base" hangingPunct="0">
              <a:spcBef>
                <a:spcPct val="0"/>
              </a:spcBef>
              <a:spcAft>
                <a:spcPct val="0"/>
              </a:spcAft>
            </a:pPr>
            <a:r>
              <a:rPr lang="es-ES" altLang="es-AR" sz="1800" dirty="0">
                <a:solidFill>
                  <a:srgbClr val="212121"/>
                </a:solidFill>
                <a:latin typeface="Trebuchet MS" panose="020B0603020202020204" pitchFamily="34" charset="0"/>
              </a:rPr>
              <a:t>Las medidas pueden ser explicitas o implícitas. Excel crea medidas implícitas automáticamente usando funciones de agregación comunes. Por ejemplo, Suma de Ventas, puede usarse en una tabla dinámica para análisis. Una medida explícita se crea escribiendo en la barra de formulas la expresión DAX, y se le puede dar formato especifico, por ejemplo Moneda con 2 decimales.</a:t>
            </a:r>
          </a:p>
          <a:p>
            <a:pPr eaLnBrk="0" fontAlgn="base" hangingPunct="0">
              <a:spcBef>
                <a:spcPct val="0"/>
              </a:spcBef>
              <a:spcAft>
                <a:spcPct val="0"/>
              </a:spcAft>
            </a:pPr>
            <a:endParaRPr lang="es-ES" altLang="es-AR" sz="1800" dirty="0">
              <a:solidFill>
                <a:srgbClr val="212121"/>
              </a:solidFill>
              <a:latin typeface="Trebuchet MS" panose="020B0603020202020204" pitchFamily="34" charset="0"/>
            </a:endParaRPr>
          </a:p>
          <a:p>
            <a:pPr eaLnBrk="0" fontAlgn="base" hangingPunct="0">
              <a:spcBef>
                <a:spcPct val="0"/>
              </a:spcBef>
              <a:spcAft>
                <a:spcPct val="0"/>
              </a:spcAft>
            </a:pPr>
            <a:r>
              <a:rPr lang="es-ES" altLang="es-AR" sz="1800" dirty="0">
                <a:solidFill>
                  <a:srgbClr val="212121"/>
                </a:solidFill>
                <a:latin typeface="Trebuchet MS" panose="020B0603020202020204" pitchFamily="34" charset="0"/>
              </a:rPr>
              <a:t>Pueden usarse luego, en  cualquier tabla dinámica o gráfico y en informes </a:t>
            </a:r>
            <a:r>
              <a:rPr lang="es-ES" altLang="es-AR" sz="1800" dirty="0" err="1">
                <a:solidFill>
                  <a:srgbClr val="212121"/>
                </a:solidFill>
                <a:latin typeface="Trebuchet MS" panose="020B0603020202020204" pitchFamily="34" charset="0"/>
              </a:rPr>
              <a:t>PowerView</a:t>
            </a:r>
            <a:r>
              <a:rPr lang="es-ES" altLang="es-AR" sz="1800" dirty="0">
                <a:solidFill>
                  <a:srgbClr val="212121"/>
                </a:solidFill>
                <a:latin typeface="Trebuchet MS" panose="020B0603020202020204" pitchFamily="34" charset="0"/>
              </a:rPr>
              <a:t>. Además, pueden extenderse para convertirse en un KPI.</a:t>
            </a:r>
          </a:p>
          <a:p>
            <a:pPr lvl="0" eaLnBrk="0" fontAlgn="base" hangingPunct="0">
              <a:spcBef>
                <a:spcPct val="0"/>
              </a:spcBef>
              <a:spcAft>
                <a:spcPct val="0"/>
              </a:spcAft>
            </a:pPr>
            <a:endParaRPr lang="es-ES" altLang="es-AR" sz="1800" dirty="0">
              <a:solidFill>
                <a:srgbClr val="212121"/>
              </a:solidFill>
              <a:latin typeface="Trebuchet MS" panose="020B0603020202020204" pitchFamily="34" charset="0"/>
            </a:endParaRPr>
          </a:p>
          <a:p>
            <a:pPr eaLnBrk="0" fontAlgn="base" hangingPunct="0">
              <a:spcBef>
                <a:spcPct val="0"/>
              </a:spcBef>
              <a:spcAft>
                <a:spcPct val="0"/>
              </a:spcAft>
            </a:pPr>
            <a:r>
              <a:rPr lang="es-AR" altLang="es-AR" sz="1800" dirty="0" err="1">
                <a:latin typeface="Trebuchet MS" panose="020B0603020202020204" pitchFamily="34" charset="0"/>
              </a:rPr>
              <a:t>PorcentajeMargen</a:t>
            </a:r>
            <a:r>
              <a:rPr lang="es-AR" altLang="es-AR" sz="1800" dirty="0">
                <a:latin typeface="Trebuchet MS" panose="020B0603020202020204" pitchFamily="34" charset="0"/>
              </a:rPr>
              <a:t> := </a:t>
            </a:r>
            <a:r>
              <a:rPr lang="es-AR" altLang="es-AR" sz="1800" dirty="0">
                <a:solidFill>
                  <a:srgbClr val="0070FF"/>
                </a:solidFill>
                <a:latin typeface="Trebuchet MS" panose="020B0603020202020204" pitchFamily="34" charset="0"/>
              </a:rPr>
              <a:t>DIVIDE</a:t>
            </a:r>
            <a:r>
              <a:rPr lang="es-AR" altLang="es-AR" sz="1800" dirty="0">
                <a:solidFill>
                  <a:srgbClr val="333333"/>
                </a:solidFill>
                <a:latin typeface="Trebuchet MS" panose="020B0603020202020204" pitchFamily="34" charset="0"/>
              </a:rPr>
              <a:t>(</a:t>
            </a:r>
            <a:r>
              <a:rPr lang="es-AR" altLang="es-AR" sz="1800" dirty="0">
                <a:solidFill>
                  <a:srgbClr val="0070FF"/>
                </a:solidFill>
                <a:latin typeface="Trebuchet MS" panose="020B0603020202020204" pitchFamily="34" charset="0"/>
              </a:rPr>
              <a:t>SUM</a:t>
            </a:r>
            <a:r>
              <a:rPr lang="es-AR" altLang="es-AR" sz="1800" dirty="0">
                <a:solidFill>
                  <a:srgbClr val="333333"/>
                </a:solidFill>
                <a:latin typeface="Trebuchet MS" panose="020B0603020202020204" pitchFamily="34" charset="0"/>
              </a:rPr>
              <a:t>(</a:t>
            </a:r>
            <a:r>
              <a:rPr lang="es-AR" altLang="es-AR" sz="1800" dirty="0">
                <a:latin typeface="Trebuchet MS" panose="020B0603020202020204" pitchFamily="34" charset="0"/>
              </a:rPr>
              <a:t>Ventas[Margen]</a:t>
            </a:r>
            <a:r>
              <a:rPr lang="es-AR" altLang="es-AR" sz="1800" dirty="0">
                <a:solidFill>
                  <a:srgbClr val="333333"/>
                </a:solidFill>
                <a:latin typeface="Trebuchet MS" panose="020B0603020202020204" pitchFamily="34" charset="0"/>
              </a:rPr>
              <a:t>)</a:t>
            </a:r>
            <a:r>
              <a:rPr lang="es-AR" altLang="es-AR" sz="1800" dirty="0">
                <a:latin typeface="Trebuchet MS" panose="020B0603020202020204" pitchFamily="34" charset="0"/>
              </a:rPr>
              <a:t>, </a:t>
            </a:r>
            <a:r>
              <a:rPr lang="es-AR" altLang="es-AR" sz="1800" dirty="0">
                <a:solidFill>
                  <a:srgbClr val="0070FF"/>
                </a:solidFill>
                <a:latin typeface="Trebuchet MS" panose="020B0603020202020204" pitchFamily="34" charset="0"/>
              </a:rPr>
              <a:t>SUM</a:t>
            </a:r>
            <a:r>
              <a:rPr lang="es-AR" altLang="es-AR" sz="1800" dirty="0">
                <a:solidFill>
                  <a:srgbClr val="333333"/>
                </a:solidFill>
                <a:latin typeface="Trebuchet MS" panose="020B0603020202020204" pitchFamily="34" charset="0"/>
              </a:rPr>
              <a:t>(</a:t>
            </a:r>
            <a:r>
              <a:rPr lang="es-AR" altLang="es-AR" sz="1800" dirty="0">
                <a:latin typeface="Trebuchet MS" panose="020B0603020202020204" pitchFamily="34" charset="0"/>
              </a:rPr>
              <a:t>Ventas[Venta]</a:t>
            </a:r>
            <a:r>
              <a:rPr lang="es-AR" altLang="es-AR" sz="1800" dirty="0">
                <a:solidFill>
                  <a:srgbClr val="333333"/>
                </a:solidFill>
                <a:latin typeface="Trebuchet MS" panose="020B0603020202020204" pitchFamily="34" charset="0"/>
              </a:rPr>
              <a:t>))</a:t>
            </a:r>
            <a:r>
              <a:rPr lang="es-AR" altLang="es-AR" sz="1800" dirty="0">
                <a:solidFill>
                  <a:schemeClr val="tx1"/>
                </a:solidFill>
                <a:latin typeface="Trebuchet MS" panose="020B0603020202020204" pitchFamily="34" charset="0"/>
              </a:rPr>
              <a:t> </a:t>
            </a:r>
          </a:p>
        </p:txBody>
      </p:sp>
      <p:sp>
        <p:nvSpPr>
          <p:cNvPr id="6" name="Rectangle 3">
            <a:extLst>
              <a:ext uri="{FF2B5EF4-FFF2-40B4-BE49-F238E27FC236}">
                <a16:creationId xmlns:a16="http://schemas.microsoft.com/office/drawing/2014/main" id="{2E1C7C1E-BFC9-46A5-B29B-98338151A7D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963384A5-A2B1-4E00-801D-53F739762022}"/>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113173"/>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TotalTime>
  <Words>1069</Words>
  <Application>Microsoft Office PowerPoint</Application>
  <PresentationFormat>Presentación en pantalla (4:3)</PresentationFormat>
  <Paragraphs>97</Paragraphs>
  <Slides>19</Slides>
  <Notes>19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Arial</vt:lpstr>
      <vt:lpstr>Calibri</vt:lpstr>
      <vt:lpstr>Consolas</vt:lpstr>
      <vt:lpstr>Trebuchet MS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EducacionIT</dc:creator>
  <cp:lastModifiedBy>uno exo</cp:lastModifiedBy>
  <cp:revision>41</cp:revision>
  <dcterms:modified xsi:type="dcterms:W3CDTF">2018-02-07T15:06:09Z</dcterms:modified>
</cp:coreProperties>
</file>