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9" r:id="rId4"/>
    <p:sldId id="263" r:id="rId5"/>
    <p:sldId id="264" r:id="rId6"/>
    <p:sldId id="273" r:id="rId7"/>
    <p:sldId id="274" r:id="rId8"/>
    <p:sldId id="270" r:id="rId9"/>
    <p:sldId id="269" r:id="rId10"/>
    <p:sldId id="265" r:id="rId11"/>
    <p:sldId id="275" r:id="rId12"/>
    <p:sldId id="266" r:id="rId13"/>
    <p:sldId id="271" r:id="rId14"/>
    <p:sldId id="272" r:id="rId15"/>
    <p:sldId id="276" r:id="rId16"/>
    <p:sldId id="267" r:id="rId17"/>
    <p:sldId id="277"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Herramientas BI en Excel - Clase 2" id="{AD7C5724-434D-4FFB-9568-D313BB9958E1}">
          <p14:sldIdLst>
            <p14:sldId id="256"/>
            <p14:sldId id="257"/>
          </p14:sldIdLst>
        </p14:section>
        <p14:section name="Creacion de un modelo de datos con PowerPivot" id="{FE173FC4-0D3B-45E2-BDAB-1C8E91CF9A7D}">
          <p14:sldIdLst>
            <p14:sldId id="259"/>
            <p14:sldId id="263"/>
            <p14:sldId id="264"/>
            <p14:sldId id="273"/>
            <p14:sldId id="274"/>
            <p14:sldId id="270"/>
            <p14:sldId id="269"/>
            <p14:sldId id="265"/>
            <p14:sldId id="275"/>
            <p14:sldId id="266"/>
            <p14:sldId id="271"/>
            <p14:sldId id="272"/>
            <p14:sldId id="276"/>
            <p14:sldId id="267"/>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4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73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SzPct val="127272"/>
              <a:buChar char="●"/>
              <a:defRPr sz="1100" b="0" i="0" u="none" strike="noStrike" cap="none">
                <a:solidFill>
                  <a:schemeClr val="dk1"/>
                </a:solidFill>
                <a:latin typeface="Arial"/>
                <a:ea typeface="Arial"/>
                <a:cs typeface="Arial"/>
                <a:sym typeface="Arial"/>
              </a:defRPr>
            </a:lvl1pPr>
            <a:lvl2pPr marL="457200" marR="0" lvl="1" indent="0" algn="l" rtl="0">
              <a:spcBef>
                <a:spcPts val="0"/>
              </a:spcBef>
              <a:buSzPct val="127272"/>
              <a:buChar char="○"/>
              <a:defRPr sz="1100" b="0" i="0" u="none" strike="noStrike" cap="none">
                <a:solidFill>
                  <a:schemeClr val="dk1"/>
                </a:solidFill>
                <a:latin typeface="Arial"/>
                <a:ea typeface="Arial"/>
                <a:cs typeface="Arial"/>
                <a:sym typeface="Arial"/>
              </a:defRPr>
            </a:lvl2pPr>
            <a:lvl3pPr marL="914400" marR="0" lvl="2" indent="0" algn="l" rtl="0">
              <a:spcBef>
                <a:spcPts val="0"/>
              </a:spcBef>
              <a:buSzPct val="127272"/>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SzPct val="127272"/>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SzPct val="127272"/>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SzPct val="127272"/>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SzPct val="127272"/>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SzPct val="127272"/>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SzPct val="127272"/>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45112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05895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7067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9098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8156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5863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2391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4259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759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79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9856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3852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957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319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2" name="Shape 52"/>
          <p:cNvSpPr txBox="1">
            <a:spLocks noGrp="1"/>
          </p:cNvSpPr>
          <p:nvPr>
            <p:ph type="body" idx="1"/>
          </p:nvPr>
        </p:nvSpPr>
        <p:spPr>
          <a:xfrm rot="5400000">
            <a:off x="2396331" y="57944"/>
            <a:ext cx="4351338" cy="7886700"/>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56"/>
        <p:cNvGrpSpPr/>
        <p:nvPr/>
      </p:nvGrpSpPr>
      <p:grpSpPr>
        <a:xfrm>
          <a:off x="0" y="0"/>
          <a:ext cx="0" cy="0"/>
          <a:chOff x="0" y="0"/>
          <a:chExt cx="0" cy="0"/>
        </a:xfrm>
      </p:grpSpPr>
      <p:sp>
        <p:nvSpPr>
          <p:cNvPr id="57" name="Shape 57"/>
          <p:cNvSpPr txBox="1">
            <a:spLocks noGrp="1"/>
          </p:cNvSpPr>
          <p:nvPr>
            <p:ph type="title"/>
          </p:nvPr>
        </p:nvSpPr>
        <p:spPr>
          <a:xfrm rot="5400000">
            <a:off x="4623593" y="2285206"/>
            <a:ext cx="5811838" cy="1971675"/>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8" name="Shape 58"/>
          <p:cNvSpPr txBox="1">
            <a:spLocks noGrp="1"/>
          </p:cNvSpPr>
          <p:nvPr>
            <p:ph type="body" idx="1"/>
          </p:nvPr>
        </p:nvSpPr>
        <p:spPr>
          <a:xfrm rot="5400000">
            <a:off x="623093" y="370681"/>
            <a:ext cx="5811838" cy="5800725"/>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3" name="Shape 13"/>
          <p:cNvSpPr txBox="1">
            <a:spLocks noGrp="1"/>
          </p:cNvSpPr>
          <p:nvPr>
            <p:ph type="body" idx="1"/>
          </p:nvPr>
        </p:nvSpPr>
        <p:spPr>
          <a:xfrm>
            <a:off x="6286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291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29841"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0" name="Shape 20"/>
          <p:cNvSpPr txBox="1">
            <a:spLocks noGrp="1"/>
          </p:cNvSpPr>
          <p:nvPr>
            <p:ph type="body" idx="1"/>
          </p:nvPr>
        </p:nvSpPr>
        <p:spPr>
          <a:xfrm>
            <a:off x="629842" y="1681163"/>
            <a:ext cx="3868340"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629842" y="2505075"/>
            <a:ext cx="3868340"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3"/>
          </p:nvPr>
        </p:nvSpPr>
        <p:spPr>
          <a:xfrm>
            <a:off x="4629150" y="1681163"/>
            <a:ext cx="3887391"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4"/>
          </p:nvPr>
        </p:nvSpPr>
        <p:spPr>
          <a:xfrm>
            <a:off x="4629150" y="2505075"/>
            <a:ext cx="3887391"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32"/>
        <p:cNvGrpSpPr/>
        <p:nvPr/>
      </p:nvGrpSpPr>
      <p:grpSpPr>
        <a:xfrm>
          <a:off x="0" y="0"/>
          <a:ext cx="0" cy="0"/>
          <a:chOff x="0" y="0"/>
          <a:chExt cx="0" cy="0"/>
        </a:xfrm>
      </p:grpSpPr>
      <p:sp>
        <p:nvSpPr>
          <p:cNvPr id="33" name="Shape 3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8" name="Shape 38"/>
          <p:cNvSpPr txBox="1">
            <a:spLocks noGrp="1"/>
          </p:cNvSpPr>
          <p:nvPr>
            <p:ph type="body" idx="1"/>
          </p:nvPr>
        </p:nvSpPr>
        <p:spPr>
          <a:xfrm>
            <a:off x="3887391" y="987426"/>
            <a:ext cx="4629150" cy="4873625"/>
          </a:xfrm>
          <a:prstGeom prst="rect">
            <a:avLst/>
          </a:prstGeom>
          <a:noFill/>
          <a:ln>
            <a:noFill/>
          </a:ln>
        </p:spPr>
        <p:txBody>
          <a:bodyPr wrap="square"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5" name="Shape 45"/>
          <p:cNvSpPr>
            <a:spLocks noGrp="1"/>
          </p:cNvSpPr>
          <p:nvPr>
            <p:ph type="pic" idx="2"/>
          </p:nvPr>
        </p:nvSpPr>
        <p:spPr>
          <a:xfrm>
            <a:off x="3887391" y="987426"/>
            <a:ext cx="4629150" cy="4873625"/>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583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66666"/>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77777"/>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a:blip r:embed="rId13">
            <a:alphaModFix/>
          </a:blip>
          <a:stretch>
            <a:fillRect/>
          </a:stretch>
        </p:blipFill>
        <p:spPr>
          <a:xfrm>
            <a:off x="0" y="6286500"/>
            <a:ext cx="9144000" cy="571500"/>
          </a:xfrm>
          <a:prstGeom prst="rect">
            <a:avLst/>
          </a:prstGeom>
          <a:noFill/>
          <a:ln>
            <a:noFill/>
          </a:ln>
        </p:spPr>
      </p:pic>
      <p:sp>
        <p:nvSpPr>
          <p:cNvPr id="7" name="Shape 7"/>
          <p:cNvSpPr txBox="1"/>
          <p:nvPr/>
        </p:nvSpPr>
        <p:spPr>
          <a:xfrm>
            <a:off x="21525" y="6308925"/>
            <a:ext cx="6761100" cy="571500"/>
          </a:xfrm>
          <a:prstGeom prst="rect">
            <a:avLst/>
          </a:prstGeom>
          <a:noFill/>
          <a:ln>
            <a:noFill/>
          </a:ln>
        </p:spPr>
        <p:txBody>
          <a:bodyPr wrap="square" lIns="91425" tIns="91425" rIns="91425" bIns="91425" anchor="ctr" anchorCtr="0">
            <a:noAutofit/>
          </a:bodyPr>
          <a:lstStyle/>
          <a:p>
            <a:pPr lvl="0">
              <a:spcBef>
                <a:spcPts val="0"/>
              </a:spcBef>
              <a:buNone/>
            </a:pPr>
            <a:r>
              <a:rPr lang="es-ES" sz="1800" b="1" dirty="0">
                <a:solidFill>
                  <a:srgbClr val="FFFFFF"/>
                </a:solidFill>
                <a:latin typeface="Trebuchet MS"/>
                <a:ea typeface="Trebuchet MS"/>
                <a:cs typeface="Trebuchet MS"/>
                <a:sym typeface="Trebuchet MS"/>
              </a:rPr>
              <a:t>Herramientas BI en Excel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65"/>
        <p:cNvGrpSpPr/>
        <p:nvPr/>
      </p:nvGrpSpPr>
      <p:grpSpPr>
        <a:xfrm>
          <a:off x="0" y="0"/>
          <a:ext cx="0" cy="0"/>
          <a:chOff x="0" y="0"/>
          <a:chExt cx="0" cy="0"/>
        </a:xfrm>
      </p:grpSpPr>
      <p:sp>
        <p:nvSpPr>
          <p:cNvPr id="66" name="Shape 66"/>
          <p:cNvSpPr txBox="1"/>
          <p:nvPr/>
        </p:nvSpPr>
        <p:spPr>
          <a:xfrm>
            <a:off x="0" y="14663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dirty="0">
                <a:solidFill>
                  <a:schemeClr val="lt1"/>
                </a:solidFill>
                <a:latin typeface="Trebuchet MS"/>
                <a:ea typeface="Trebuchet MS"/>
                <a:cs typeface="Trebuchet MS"/>
                <a:sym typeface="Trebuchet MS"/>
              </a:rPr>
              <a:t>Herramientas BI en Excel</a:t>
            </a:r>
          </a:p>
        </p:txBody>
      </p:sp>
      <p:sp>
        <p:nvSpPr>
          <p:cNvPr id="67" name="Shape 67"/>
          <p:cNvSpPr txBox="1"/>
          <p:nvPr/>
        </p:nvSpPr>
        <p:spPr>
          <a:xfrm>
            <a:off x="0" y="4257002"/>
            <a:ext cx="9144000" cy="4617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2400" b="1" i="0" u="none" strike="noStrike" cap="none" dirty="0">
                <a:solidFill>
                  <a:schemeClr val="lt1"/>
                </a:solidFill>
                <a:latin typeface="Trebuchet MS"/>
                <a:ea typeface="Trebuchet MS"/>
                <a:cs typeface="Trebuchet MS"/>
                <a:sym typeface="Trebuchet MS"/>
              </a:rPr>
              <a:t>Clase 2</a:t>
            </a:r>
          </a:p>
          <a:p>
            <a:pPr marL="0" marR="0" lvl="0" indent="0" algn="ctr" rtl="0">
              <a:lnSpc>
                <a:spcPct val="100000"/>
              </a:lnSpc>
              <a:spcBef>
                <a:spcPts val="0"/>
              </a:spcBef>
              <a:spcAft>
                <a:spcPts val="0"/>
              </a:spcAft>
              <a:buClr>
                <a:schemeClr val="lt1"/>
              </a:buClr>
              <a:buSzPct val="25000"/>
              <a:buFont typeface="Trebuchet MS"/>
              <a:buNone/>
            </a:pPr>
            <a:endParaRPr lang="es-ES" sz="2400" b="1" i="0" u="none" strike="noStrike" cap="none" dirty="0">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69387"/>
          </a:xfrm>
          <a:prstGeom prst="rect">
            <a:avLst/>
          </a:prstGeom>
          <a:noFill/>
          <a:ln w="76200">
            <a:solidFill>
              <a:srgbClr val="5184B9"/>
            </a:solidFill>
          </a:ln>
        </p:spPr>
        <p:txBody>
          <a:bodyPr wrap="square" rtlCol="0">
            <a:spAutoFit/>
          </a:bodyPr>
          <a:lstStyle/>
          <a:p>
            <a:r>
              <a:rPr lang="es-AR" sz="3100" b="1" dirty="0">
                <a:latin typeface="Trebuchet MS" panose="020B0603020202020204" pitchFamily="34" charset="0"/>
              </a:rPr>
              <a:t>Cargando tablas Access y otros tipos de datos</a:t>
            </a:r>
          </a:p>
        </p:txBody>
      </p:sp>
      <p:sp>
        <p:nvSpPr>
          <p:cNvPr id="2" name="Rectangle 1">
            <a:extLst>
              <a:ext uri="{FF2B5EF4-FFF2-40B4-BE49-F238E27FC236}">
                <a16:creationId xmlns:a16="http://schemas.microsoft.com/office/drawing/2014/main" id="{842D36A0-99F5-4ACB-926A-65A8068D8399}"/>
              </a:ext>
            </a:extLst>
          </p:cNvPr>
          <p:cNvSpPr>
            <a:spLocks noChangeArrowheads="1"/>
          </p:cNvSpPr>
          <p:nvPr/>
        </p:nvSpPr>
        <p:spPr bwMode="auto">
          <a:xfrm>
            <a:off x="516835" y="1670421"/>
            <a:ext cx="8285428"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para Excel puede importar datos de una amplia variedad de fuentes.</a:t>
            </a: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La importación de datos relacionales es una alternativa más rápida y eficiente.</a:t>
            </a:r>
          </a:p>
          <a:p>
            <a:pPr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Ahorra pasos porque las relaciones de claves externas se usan durante la importación para crear relaciones entre las hojas de trabajo en </a:t>
            </a: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Importar varias tablas y luego eliminar las que no se necesitan permite ahorrar   pasos. Al importar tablas de una en una, será necesario crear relaciones entre las tablas manualmente. Las columnas que contienen datos similares en diferentes fuentes de datos son la base para crear relaciones dentro de </a:t>
            </a: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Al usar orígenes de datos heterogéneos, elegir tablas que tengan columnas que se puedan correlacionar con tablas en otras fuentes de datos que contengan datos idénticos o similares; de otra forma será necesario definirlas.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También es posible vincular tablas en Excel o copiar y pegar datos de aplicaciones, como Excel y Word, que usan un formato HTML en el Portapapeles.</a:t>
            </a:r>
            <a:r>
              <a:rPr lang="es-ES" altLang="es-AR" sz="1800" dirty="0">
                <a:solidFill>
                  <a:schemeClr val="tx1"/>
                </a:solidFill>
                <a:latin typeface="Trebuchet MS" panose="020B0603020202020204" pitchFamily="34" charset="0"/>
              </a:rPr>
              <a:t> </a:t>
            </a:r>
          </a:p>
        </p:txBody>
      </p:sp>
      <p:sp>
        <p:nvSpPr>
          <p:cNvPr id="4" name="Rectangle 1">
            <a:extLst>
              <a:ext uri="{FF2B5EF4-FFF2-40B4-BE49-F238E27FC236}">
                <a16:creationId xmlns:a16="http://schemas.microsoft.com/office/drawing/2014/main" id="{FC003930-3AE4-4F08-9DFA-D56AB84BDD3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3AE8433-C124-4EB0-9C41-67B427BD863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11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69387"/>
          </a:xfrm>
          <a:prstGeom prst="rect">
            <a:avLst/>
          </a:prstGeom>
          <a:noFill/>
          <a:ln w="76200">
            <a:solidFill>
              <a:srgbClr val="5184B9"/>
            </a:solidFill>
          </a:ln>
        </p:spPr>
        <p:txBody>
          <a:bodyPr wrap="square" rtlCol="0">
            <a:spAutoFit/>
          </a:bodyPr>
          <a:lstStyle/>
          <a:p>
            <a:r>
              <a:rPr lang="es-AR" sz="3100" b="1" dirty="0">
                <a:latin typeface="Trebuchet MS" panose="020B0603020202020204" pitchFamily="34" charset="0"/>
              </a:rPr>
              <a:t>Cargando tablas Access y otros tipos de datos</a:t>
            </a:r>
          </a:p>
        </p:txBody>
      </p:sp>
      <p:sp>
        <p:nvSpPr>
          <p:cNvPr id="4" name="Rectangle 1">
            <a:extLst>
              <a:ext uri="{FF2B5EF4-FFF2-40B4-BE49-F238E27FC236}">
                <a16:creationId xmlns:a16="http://schemas.microsoft.com/office/drawing/2014/main" id="{FC003930-3AE4-4F08-9DFA-D56AB84BDD3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3AE8433-C124-4EB0-9C41-67B427BD863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8" name="Imagen 7">
            <a:extLst>
              <a:ext uri="{FF2B5EF4-FFF2-40B4-BE49-F238E27FC236}">
                <a16:creationId xmlns:a16="http://schemas.microsoft.com/office/drawing/2014/main" id="{2412550A-841E-4B8C-91E2-6691C89643D0}"/>
              </a:ext>
            </a:extLst>
          </p:cNvPr>
          <p:cNvPicPr>
            <a:picLocks noChangeAspect="1"/>
          </p:cNvPicPr>
          <p:nvPr/>
        </p:nvPicPr>
        <p:blipFill>
          <a:blip r:embed="rId3"/>
          <a:stretch>
            <a:fillRect/>
          </a:stretch>
        </p:blipFill>
        <p:spPr>
          <a:xfrm>
            <a:off x="474133" y="1479058"/>
            <a:ext cx="8231884" cy="4684675"/>
          </a:xfrm>
          <a:prstGeom prst="rect">
            <a:avLst/>
          </a:prstGeom>
        </p:spPr>
      </p:pic>
    </p:spTree>
    <p:extLst>
      <p:ext uri="{BB962C8B-B14F-4D97-AF65-F5344CB8AC3E}">
        <p14:creationId xmlns:p14="http://schemas.microsoft.com/office/powerpoint/2010/main" val="28557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Relaciones y campos clave</a:t>
            </a:r>
          </a:p>
        </p:txBody>
      </p:sp>
      <p:sp>
        <p:nvSpPr>
          <p:cNvPr id="2" name="Rectangle 1">
            <a:extLst>
              <a:ext uri="{FF2B5EF4-FFF2-40B4-BE49-F238E27FC236}">
                <a16:creationId xmlns:a16="http://schemas.microsoft.com/office/drawing/2014/main" id="{D2D17D54-8592-4F5E-B48C-DA61406427E3}"/>
              </a:ext>
            </a:extLst>
          </p:cNvPr>
          <p:cNvSpPr>
            <a:spLocks noChangeArrowheads="1"/>
          </p:cNvSpPr>
          <p:nvPr/>
        </p:nvSpPr>
        <p:spPr bwMode="auto">
          <a:xfrm>
            <a:off x="744166" y="1757275"/>
            <a:ext cx="7830766"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s-ES" altLang="es-AR" sz="1800" dirty="0">
                <a:solidFill>
                  <a:srgbClr val="212121"/>
                </a:solidFill>
                <a:latin typeface="Trebuchet MS" panose="020B0603020202020204" pitchFamily="34" charset="0"/>
              </a:rPr>
              <a:t>Una relación es una conexión entre dos tablas de datos, basadas en columnas en cada tabla que contienen los mismos datos. Los nombres de columna pueden ser iguales para las dos tablas, pero esto no es un requisito.</a:t>
            </a:r>
            <a:r>
              <a:rPr lang="es-ES" altLang="es-AR" sz="1800" dirty="0">
                <a:solidFill>
                  <a:schemeClr val="tx1"/>
                </a:solidFill>
                <a:latin typeface="Trebuchet MS" panose="020B0603020202020204" pitchFamily="34" charset="0"/>
              </a:rPr>
              <a:t> </a:t>
            </a:r>
          </a:p>
          <a:p>
            <a:pPr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Por ejemplo, las tablas Clientes y Pedidos pueden relacionarse entre sí porque ambas contienen una columna que almacena un código o ID de cliente. </a:t>
            </a:r>
          </a:p>
          <a:p>
            <a:pPr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Cuando se importan varias tablas, </a:t>
            </a: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detecta automáticamente cualquier relación existente entre las tablas.</a:t>
            </a:r>
          </a:p>
        </p:txBody>
      </p:sp>
    </p:spTree>
    <p:extLst>
      <p:ext uri="{BB962C8B-B14F-4D97-AF65-F5344CB8AC3E}">
        <p14:creationId xmlns:p14="http://schemas.microsoft.com/office/powerpoint/2010/main" val="67306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Relaciones y campos clave</a:t>
            </a:r>
          </a:p>
        </p:txBody>
      </p:sp>
      <p:sp>
        <p:nvSpPr>
          <p:cNvPr id="2" name="Rectangle 1">
            <a:extLst>
              <a:ext uri="{FF2B5EF4-FFF2-40B4-BE49-F238E27FC236}">
                <a16:creationId xmlns:a16="http://schemas.microsoft.com/office/drawing/2014/main" id="{D2D17D54-8592-4F5E-B48C-DA61406427E3}"/>
              </a:ext>
            </a:extLst>
          </p:cNvPr>
          <p:cNvSpPr>
            <a:spLocks noChangeArrowheads="1"/>
          </p:cNvSpPr>
          <p:nvPr/>
        </p:nvSpPr>
        <p:spPr bwMode="auto">
          <a:xfrm>
            <a:off x="486382" y="1990747"/>
            <a:ext cx="7830766"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AR" sz="1800" dirty="0">
                <a:solidFill>
                  <a:srgbClr val="212121"/>
                </a:solidFill>
                <a:latin typeface="inherit"/>
              </a:rPr>
              <a:t>La relación entre Clientes y Pedidos es una relación de uno a muchos. Todos los clientes pueden tener pedidos múltiples, pero un pedido no puede tener múltiples clientes. Otros tipos de relaciones son uno a uno y muchos a muchos. La tabla </a:t>
            </a:r>
            <a:r>
              <a:rPr lang="es-ES" altLang="es-AR" sz="1800" dirty="0" err="1">
                <a:solidFill>
                  <a:srgbClr val="212121"/>
                </a:solidFill>
                <a:latin typeface="inherit"/>
              </a:rPr>
              <a:t>DescuentoClientes</a:t>
            </a:r>
            <a:r>
              <a:rPr lang="es-ES" altLang="es-AR" sz="1800" dirty="0">
                <a:solidFill>
                  <a:srgbClr val="212121"/>
                </a:solidFill>
                <a:latin typeface="inherit"/>
              </a:rPr>
              <a:t>, que define una tasa de descuento única para cada cliente, </a:t>
            </a:r>
            <a:r>
              <a:rPr lang="es-ES" altLang="es-AR" sz="1800" dirty="0" err="1">
                <a:solidFill>
                  <a:srgbClr val="212121"/>
                </a:solidFill>
                <a:latin typeface="inherit"/>
              </a:rPr>
              <a:t>estaria</a:t>
            </a:r>
            <a:r>
              <a:rPr lang="es-ES" altLang="es-AR" sz="1800" dirty="0">
                <a:solidFill>
                  <a:srgbClr val="212121"/>
                </a:solidFill>
                <a:latin typeface="inherit"/>
              </a:rPr>
              <a:t> en una relación uno a uno con la tabla Clientes. Las relaciones de muchos a muchos no son compatibles en un modelo de datos. Un ejemplo de una relación de muchos a muchos es una relación directa entre Productos y Clientes, en la que un cliente puede comprar muchos productos y muchos clientes pueden comprar el mismo producto. Se utiliza una tabla intermedia pedidos, y un par de relaciones uno a muchos, donde un cliente puede realizar muchos pedidos y cada pedido </a:t>
            </a:r>
            <a:r>
              <a:rPr lang="es-ES" altLang="es-AR" sz="1800" dirty="0" err="1">
                <a:solidFill>
                  <a:srgbClr val="212121"/>
                </a:solidFill>
                <a:latin typeface="inherit"/>
              </a:rPr>
              <a:t>pued</a:t>
            </a:r>
            <a:r>
              <a:rPr lang="es-ES" altLang="es-AR" sz="1800" dirty="0">
                <a:solidFill>
                  <a:srgbClr val="212121"/>
                </a:solidFill>
                <a:latin typeface="inherit"/>
              </a:rPr>
              <a:t> incluir varios productos.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56314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Relaciones y campos clave</a:t>
            </a:r>
          </a:p>
        </p:txBody>
      </p:sp>
      <p:sp>
        <p:nvSpPr>
          <p:cNvPr id="2" name="Rectangle 1">
            <a:extLst>
              <a:ext uri="{FF2B5EF4-FFF2-40B4-BE49-F238E27FC236}">
                <a16:creationId xmlns:a16="http://schemas.microsoft.com/office/drawing/2014/main" id="{D2D17D54-8592-4F5E-B48C-DA61406427E3}"/>
              </a:ext>
            </a:extLst>
          </p:cNvPr>
          <p:cNvSpPr>
            <a:spLocks noChangeArrowheads="1"/>
          </p:cNvSpPr>
          <p:nvPr/>
        </p:nvSpPr>
        <p:spPr bwMode="auto">
          <a:xfrm>
            <a:off x="486382" y="1790695"/>
            <a:ext cx="7830766" cy="3724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s-ES" altLang="es-AR" sz="1800" dirty="0">
                <a:solidFill>
                  <a:srgbClr val="212121"/>
                </a:solidFill>
                <a:latin typeface="inherit"/>
              </a:rPr>
              <a:t>Un modelo de datos puede tener múltiples relaciones entre dos tablas. Para crear cálculos precisos, Excel necesita una ruta única de una tabla a la siguiente. Por lo tanto, solo una relación entre cada par de tablas está activa a la vez (se muestra con línea solida). Las otras están inactivas, pero se puede especificar una relación inactiva en fórmulas y consultas (se muestra con línea punteada). Por ejemplo, la tabla Pedidos y la tabla Fechas. Podría haber tres relaciones entre esas tablas, un pedido puede tener Fecha de pedido, Fecha de facturación y Fecha de entrega.</a:t>
            </a:r>
            <a:endParaRPr lang="es-ES" altLang="es-AR" sz="800" dirty="0">
              <a:solidFill>
                <a:schemeClr val="tx1"/>
              </a:solidFill>
              <a:latin typeface="inherit"/>
            </a:endParaRPr>
          </a:p>
          <a:p>
            <a:pPr lvl="0" eaLnBrk="0" fontAlgn="base" hangingPunct="0">
              <a:spcBef>
                <a:spcPct val="0"/>
              </a:spcBef>
              <a:spcAft>
                <a:spcPct val="0"/>
              </a:spcAft>
            </a:pPr>
            <a:endParaRPr lang="es-ES" altLang="es-AR" sz="800" dirty="0">
              <a:solidFill>
                <a:schemeClr val="tx1"/>
              </a:solidFill>
              <a:latin typeface="inherit"/>
            </a:endParaRPr>
          </a:p>
          <a:p>
            <a:pPr eaLnBrk="0" fontAlgn="base" hangingPunct="0">
              <a:spcBef>
                <a:spcPct val="0"/>
              </a:spcBef>
              <a:spcAft>
                <a:spcPct val="0"/>
              </a:spcAft>
            </a:pPr>
            <a:r>
              <a:rPr lang="es-ES" altLang="es-AR" sz="1800" dirty="0">
                <a:solidFill>
                  <a:srgbClr val="212121"/>
                </a:solidFill>
                <a:latin typeface="inherit"/>
              </a:rPr>
              <a:t>Requisitos: Cada tabla debe tener una sola columna que identifique de manera única cada fila en esa tabla. Esta columna a menudo se denomina clave principal Los valores de datos en la columna de búsqueda deben ser únicos. En otras palabras, la columna no puede contener duplicados. Los tipos de datos en la columna de origen y la columna de búsqueda deben ser compatibles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117879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Relaciones y campos clave</a:t>
            </a:r>
          </a:p>
        </p:txBody>
      </p:sp>
      <p:pic>
        <p:nvPicPr>
          <p:cNvPr id="4" name="Imagen 3">
            <a:extLst>
              <a:ext uri="{FF2B5EF4-FFF2-40B4-BE49-F238E27FC236}">
                <a16:creationId xmlns:a16="http://schemas.microsoft.com/office/drawing/2014/main" id="{C59DA201-F0D7-4D07-8A87-A89D74A1AA0B}"/>
              </a:ext>
            </a:extLst>
          </p:cNvPr>
          <p:cNvPicPr>
            <a:picLocks noChangeAspect="1"/>
          </p:cNvPicPr>
          <p:nvPr/>
        </p:nvPicPr>
        <p:blipFill>
          <a:blip r:embed="rId3"/>
          <a:stretch>
            <a:fillRect/>
          </a:stretch>
        </p:blipFill>
        <p:spPr>
          <a:xfrm>
            <a:off x="714082" y="1524000"/>
            <a:ext cx="7890933" cy="4438650"/>
          </a:xfrm>
          <a:prstGeom prst="rect">
            <a:avLst/>
          </a:prstGeom>
        </p:spPr>
      </p:pic>
    </p:spTree>
    <p:extLst>
      <p:ext uri="{BB962C8B-B14F-4D97-AF65-F5344CB8AC3E}">
        <p14:creationId xmlns:p14="http://schemas.microsoft.com/office/powerpoint/2010/main" val="61555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Jerarquías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22572" y="1595336"/>
            <a:ext cx="7821038" cy="3724096"/>
          </a:xfrm>
          <a:prstGeom prst="rect">
            <a:avLst/>
          </a:prstGeom>
          <a:noFill/>
        </p:spPr>
        <p:txBody>
          <a:bodyPr wrap="square" rtlCol="0">
            <a:spAutoFit/>
          </a:bodyPr>
          <a:lstStyle/>
          <a:p>
            <a:pPr lvl="1"/>
            <a:r>
              <a:rPr lang="es-ES" altLang="es-AR" sz="1800" dirty="0">
                <a:solidFill>
                  <a:srgbClr val="212121"/>
                </a:solidFill>
                <a:latin typeface="Trebuchet MS" panose="020B0603020202020204" pitchFamily="34" charset="0"/>
              </a:rPr>
              <a:t>Una jerarquía es una lista de columnas anidadas en una tabla de datos que se consideran como un único elemento cuando luego se utiliza en una tabla dinámica. </a:t>
            </a:r>
          </a:p>
          <a:p>
            <a:pPr lvl="1"/>
            <a:endParaRPr lang="es-ES" altLang="es-AR" sz="1800" dirty="0">
              <a:solidFill>
                <a:srgbClr val="212121"/>
              </a:solidFill>
              <a:latin typeface="Trebuchet MS" panose="020B0603020202020204" pitchFamily="34" charset="0"/>
            </a:endParaRPr>
          </a:p>
          <a:p>
            <a:pPr lvl="1"/>
            <a:r>
              <a:rPr lang="es-ES" altLang="es-AR" sz="1800" dirty="0">
                <a:solidFill>
                  <a:srgbClr val="212121"/>
                </a:solidFill>
                <a:latin typeface="Trebuchet MS" panose="020B0603020202020204" pitchFamily="34" charset="0"/>
              </a:rPr>
              <a:t>Por ejemplo, si una tabla de datos tiene las columnas País, Estado, Ciudad, se puede definir una jerarquía para combinar las tres columnas en un campo. </a:t>
            </a:r>
          </a:p>
          <a:p>
            <a:pPr lvl="1"/>
            <a:endParaRPr lang="es-ES" altLang="es-AR" sz="1800" dirty="0">
              <a:solidFill>
                <a:srgbClr val="212121"/>
              </a:solidFill>
              <a:latin typeface="Trebuchet MS" panose="020B0603020202020204" pitchFamily="34" charset="0"/>
            </a:endParaRPr>
          </a:p>
          <a:p>
            <a:pPr lvl="1"/>
            <a:r>
              <a:rPr lang="es-ES" altLang="es-AR" sz="1800" dirty="0">
                <a:solidFill>
                  <a:srgbClr val="212121"/>
                </a:solidFill>
                <a:latin typeface="Trebuchet MS" panose="020B0603020202020204" pitchFamily="34" charset="0"/>
              </a:rPr>
              <a:t>En la lista de campos, la jerarquía aparece como un campo que se podrá explorar. Por lo tanto, puede agregar solo un campo a la tabla dinámica, en lugar de los tres campos individuales de la jerarquía.</a:t>
            </a:r>
            <a:r>
              <a:rPr lang="es-ES" altLang="es-AR" sz="1800" dirty="0">
                <a:solidFill>
                  <a:schemeClr val="tx1"/>
                </a:solidFill>
                <a:latin typeface="Trebuchet MS" panose="020B0603020202020204" pitchFamily="34" charset="0"/>
              </a:rPr>
              <a:t> </a:t>
            </a:r>
          </a:p>
          <a:p>
            <a:pPr marL="457200" lvl="1" indent="-457200">
              <a:buFont typeface="Arial" panose="020B0604020202020204" pitchFamily="34" charset="0"/>
              <a:buChar char="•"/>
            </a:pPr>
            <a:endParaRPr lang="es-AR" sz="2400" dirty="0">
              <a:latin typeface="Trebuchet MS" panose="020B0603020202020204" pitchFamily="34" charset="0"/>
            </a:endParaRP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333186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Jerarquías</a:t>
            </a:r>
          </a:p>
        </p:txBody>
      </p:sp>
      <p:pic>
        <p:nvPicPr>
          <p:cNvPr id="2" name="Imagen 1">
            <a:extLst>
              <a:ext uri="{FF2B5EF4-FFF2-40B4-BE49-F238E27FC236}">
                <a16:creationId xmlns:a16="http://schemas.microsoft.com/office/drawing/2014/main" id="{447F744E-CEEC-4A91-864C-F1978915E39C}"/>
              </a:ext>
            </a:extLst>
          </p:cNvPr>
          <p:cNvPicPr>
            <a:picLocks noChangeAspect="1"/>
          </p:cNvPicPr>
          <p:nvPr/>
        </p:nvPicPr>
        <p:blipFill>
          <a:blip r:embed="rId3"/>
          <a:stretch>
            <a:fillRect/>
          </a:stretch>
        </p:blipFill>
        <p:spPr>
          <a:xfrm>
            <a:off x="639999" y="1581150"/>
            <a:ext cx="8039100" cy="4521994"/>
          </a:xfrm>
          <a:prstGeom prst="rect">
            <a:avLst/>
          </a:prstGeom>
        </p:spPr>
      </p:pic>
    </p:spTree>
    <p:extLst>
      <p:ext uri="{BB962C8B-B14F-4D97-AF65-F5344CB8AC3E}">
        <p14:creationId xmlns:p14="http://schemas.microsoft.com/office/powerpoint/2010/main" val="20148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14010" y="758757"/>
            <a:ext cx="8657616" cy="923330"/>
          </a:xfrm>
          <a:prstGeom prst="rect">
            <a:avLst/>
          </a:prstGeom>
          <a:noFill/>
          <a:ln w="76200">
            <a:solidFill>
              <a:srgbClr val="5184B9"/>
            </a:solidFill>
          </a:ln>
        </p:spPr>
        <p:txBody>
          <a:bodyPr wrap="square" rtlCol="0">
            <a:spAutoFit/>
          </a:bodyPr>
          <a:lstStyle/>
          <a:p>
            <a:r>
              <a:rPr lang="es-AR" sz="5400" dirty="0">
                <a:latin typeface="Trebuchet MS" panose="020B0603020202020204" pitchFamily="34" charset="0"/>
              </a:rPr>
              <a:t>Clase 2</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1128409" y="2577830"/>
            <a:ext cx="7148111" cy="677108"/>
          </a:xfrm>
          <a:prstGeom prst="rect">
            <a:avLst/>
          </a:prstGeom>
          <a:noFill/>
        </p:spPr>
        <p:txBody>
          <a:bodyPr wrap="none" rtlCol="0">
            <a:spAutoFit/>
          </a:bodyPr>
          <a:lstStyle/>
          <a:p>
            <a:pPr marL="285750" indent="-285750">
              <a:buFont typeface="Arial" panose="020B0604020202020204" pitchFamily="34" charset="0"/>
              <a:buChar char="•"/>
            </a:pPr>
            <a:r>
              <a:rPr lang="es-AR" sz="2400" dirty="0">
                <a:latin typeface="Trebuchet MS" panose="020B0603020202020204" pitchFamily="34" charset="0"/>
              </a:rPr>
              <a:t>Creación de un modelo de datos con </a:t>
            </a:r>
            <a:r>
              <a:rPr lang="es-AR" sz="2400" dirty="0" err="1">
                <a:latin typeface="Trebuchet MS" panose="020B0603020202020204" pitchFamily="34" charset="0"/>
              </a:rPr>
              <a:t>PowerPivot</a:t>
            </a:r>
            <a:endParaRPr lang="es-AR" sz="2400" dirty="0">
              <a:latin typeface="Trebuchet MS" panose="020B0603020202020204" pitchFamily="34" charset="0"/>
            </a:endParaRPr>
          </a:p>
          <a:p>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81"/>
        <p:cNvGrpSpPr/>
        <p:nvPr/>
      </p:nvGrpSpPr>
      <p:grpSpPr>
        <a:xfrm>
          <a:off x="0" y="0"/>
          <a:ext cx="0" cy="0"/>
          <a:chOff x="0" y="0"/>
          <a:chExt cx="0" cy="0"/>
        </a:xfrm>
      </p:grpSpPr>
      <p:sp>
        <p:nvSpPr>
          <p:cNvPr id="82" name="Shape 82"/>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Creación de un modelo de datos con </a:t>
            </a:r>
            <a:r>
              <a:rPr lang="es-ES" sz="5400" b="1" i="0" u="none" strike="noStrike" cap="none" dirty="0" err="1">
                <a:solidFill>
                  <a:schemeClr val="lt1"/>
                </a:solidFill>
                <a:latin typeface="Trebuchet MS"/>
                <a:ea typeface="Trebuchet MS"/>
                <a:cs typeface="Trebuchet MS"/>
                <a:sym typeface="Trebuchet MS"/>
              </a:rPr>
              <a:t>PowerPivot</a:t>
            </a:r>
            <a:endParaRPr lang="es-ES" sz="5400" b="1" i="0" u="none" strike="noStrike" cap="none" dirty="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38609"/>
          </a:xfrm>
          <a:prstGeom prst="rect">
            <a:avLst/>
          </a:prstGeom>
          <a:noFill/>
          <a:ln w="76200">
            <a:solidFill>
              <a:srgbClr val="5184B9"/>
            </a:solidFill>
          </a:ln>
        </p:spPr>
        <p:txBody>
          <a:bodyPr wrap="square" rtlCol="0">
            <a:spAutoFit/>
          </a:bodyPr>
          <a:lstStyle/>
          <a:p>
            <a:r>
              <a:rPr lang="es-AR" sz="2900" b="1" dirty="0">
                <a:latin typeface="Trebuchet MS" panose="020B0603020202020204" pitchFamily="34" charset="0"/>
              </a:rPr>
              <a:t>Creación de un modelo de datos con </a:t>
            </a:r>
            <a:r>
              <a:rPr lang="es-AR" sz="2900" b="1" dirty="0" err="1">
                <a:latin typeface="Trebuchet MS" panose="020B0603020202020204" pitchFamily="34" charset="0"/>
              </a:rPr>
              <a:t>PowerPivot</a:t>
            </a:r>
            <a:endParaRPr lang="es-AR" sz="2900" b="1" dirty="0">
              <a:latin typeface="Trebuchet MS" panose="020B0603020202020204" pitchFamily="34" charset="0"/>
            </a:endParaRPr>
          </a:p>
        </p:txBody>
      </p:sp>
      <p:sp>
        <p:nvSpPr>
          <p:cNvPr id="4" name="CuadroTexto 3">
            <a:extLst>
              <a:ext uri="{FF2B5EF4-FFF2-40B4-BE49-F238E27FC236}">
                <a16:creationId xmlns:a16="http://schemas.microsoft.com/office/drawing/2014/main" id="{E540F006-9C74-4BC7-BEC1-6303E66013F6}"/>
              </a:ext>
            </a:extLst>
          </p:cNvPr>
          <p:cNvSpPr txBox="1"/>
          <p:nvPr/>
        </p:nvSpPr>
        <p:spPr>
          <a:xfrm>
            <a:off x="846307" y="1650833"/>
            <a:ext cx="7821038" cy="3323987"/>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Modelo de datos</a:t>
            </a:r>
          </a:p>
          <a:p>
            <a:pPr marL="457200" lvl="1" indent="-457200">
              <a:buFont typeface="Arial" panose="020B0604020202020204" pitchFamily="34" charset="0"/>
              <a:buChar char="•"/>
            </a:pPr>
            <a:r>
              <a:rPr lang="es-AR" sz="2800" dirty="0">
                <a:latin typeface="Trebuchet MS" panose="020B0603020202020204" pitchFamily="34" charset="0"/>
              </a:rPr>
              <a:t>Tipos de datos</a:t>
            </a:r>
          </a:p>
          <a:p>
            <a:pPr marL="457200" lvl="1" indent="-457200">
              <a:buFont typeface="Arial" panose="020B0604020202020204" pitchFamily="34" charset="0"/>
              <a:buChar char="•"/>
            </a:pPr>
            <a:r>
              <a:rPr lang="es-AR" sz="2800" dirty="0">
                <a:latin typeface="Trebuchet MS" panose="020B0603020202020204" pitchFamily="34" charset="0"/>
              </a:rPr>
              <a:t>Cargando tablas Excel</a:t>
            </a:r>
          </a:p>
          <a:p>
            <a:pPr marL="457200" lvl="1" indent="-457200">
              <a:buFont typeface="Arial" panose="020B0604020202020204" pitchFamily="34" charset="0"/>
              <a:buChar char="•"/>
            </a:pPr>
            <a:r>
              <a:rPr lang="es-AR" sz="2800" dirty="0">
                <a:latin typeface="Trebuchet MS" panose="020B0603020202020204" pitchFamily="34" charset="0"/>
              </a:rPr>
              <a:t>Cargando tablas Access y otros tipos de datos</a:t>
            </a:r>
          </a:p>
          <a:p>
            <a:pPr marL="457200" lvl="1" indent="-457200">
              <a:buFont typeface="Arial" panose="020B0604020202020204" pitchFamily="34" charset="0"/>
              <a:buChar char="•"/>
            </a:pPr>
            <a:r>
              <a:rPr lang="es-AR" sz="2800" dirty="0">
                <a:latin typeface="Trebuchet MS" panose="020B0603020202020204" pitchFamily="34" charset="0"/>
              </a:rPr>
              <a:t>Relaciones y campos clave</a:t>
            </a:r>
          </a:p>
          <a:p>
            <a:pPr marL="457200" lvl="1" indent="-457200">
              <a:buFont typeface="Arial" panose="020B0604020202020204" pitchFamily="34" charset="0"/>
              <a:buChar char="•"/>
            </a:pPr>
            <a:r>
              <a:rPr lang="es-AR" sz="2800" dirty="0">
                <a:latin typeface="Trebuchet MS" panose="020B0603020202020204" pitchFamily="34" charset="0"/>
              </a:rPr>
              <a:t>Jerarquías</a:t>
            </a:r>
            <a:endParaRPr lang="es-AR" sz="2400" dirty="0">
              <a:latin typeface="Trebuchet MS" panose="020B0603020202020204" pitchFamily="34" charset="0"/>
            </a:endParaRP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3523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Modelo de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05839" y="1807185"/>
            <a:ext cx="8142050" cy="4770537"/>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Un modelo de datos es un nuevo enfoque para integrar datos de múltiples tablas, construyendo de manera efectiva una base de datos relacional dentro de un libro Excel.</a:t>
            </a:r>
            <a:r>
              <a:rPr lang="es-ES" altLang="es-AR" sz="1800" dirty="0">
                <a:solidFill>
                  <a:schemeClr val="tx1"/>
                </a:solidFill>
                <a:latin typeface="Trebuchet MS" panose="020B0603020202020204" pitchFamily="34" charset="0"/>
              </a:rPr>
              <a:t> </a:t>
            </a:r>
          </a:p>
          <a:p>
            <a:pPr lvl="0"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Este modelo se visualiza como una colección de tablas (hojas) que muestran campos (columnas). </a:t>
            </a:r>
          </a:p>
          <a:p>
            <a:pPr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Se crea de manera implícita al importar dos o mas tablas de manera simultanea a Excel. Se crea de manera explicita si los datos se  importan desde </a:t>
            </a: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a:t>
            </a:r>
          </a:p>
          <a:p>
            <a:pPr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Seria posible crear un modelo de una única tabla, si se desea contar con las características adicionales que ofrece, tales como conjuntos de datos filtrados, columnas calculadas, campos calculados, indicadores de rendimiento o jerarquías.</a:t>
            </a:r>
          </a:p>
          <a:p>
            <a:pPr lvl="0"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endParaRPr lang="es-AR" sz="1600" dirty="0"/>
          </a:p>
        </p:txBody>
      </p:sp>
    </p:spTree>
    <p:extLst>
      <p:ext uri="{BB962C8B-B14F-4D97-AF65-F5344CB8AC3E}">
        <p14:creationId xmlns:p14="http://schemas.microsoft.com/office/powerpoint/2010/main" val="77051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Modelo de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447473" y="1641814"/>
            <a:ext cx="8142050" cy="3693319"/>
          </a:xfrm>
          <a:prstGeom prst="rect">
            <a:avLst/>
          </a:prstGeom>
          <a:noFill/>
        </p:spPr>
        <p:txBody>
          <a:bodyPr wrap="square" rtlCol="0">
            <a:spAutoFit/>
          </a:bodyPr>
          <a:lstStyle/>
          <a:p>
            <a:pPr eaLnBrk="0" fontAlgn="base" hangingPunct="0">
              <a:spcBef>
                <a:spcPct val="0"/>
              </a:spcBef>
              <a:spcAft>
                <a:spcPct val="0"/>
              </a:spcAft>
            </a:pPr>
            <a:r>
              <a:rPr lang="es-ES" altLang="es-AR" sz="1800" dirty="0">
                <a:solidFill>
                  <a:srgbClr val="212121"/>
                </a:solidFill>
                <a:latin typeface="Trebuchet MS" panose="020B0603020202020204" pitchFamily="34" charset="0"/>
              </a:rPr>
              <a:t>Un modelo de datos se usa para mejorar y enriquecer la experiencia de generación de informes, en particular cuando son necesarias tablas dinámicas u otras visualizaciones destinadas a la exploración y el análisis de datos. Si bien es importante, el modelos de datos se guarda en segundo plano para que pueda concentrarse en el análisis y las visualizaciones. </a:t>
            </a:r>
          </a:p>
          <a:p>
            <a:pPr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Para construir el modelo, se usa el complemento </a:t>
            </a: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en Excel, al que se accede presionando Administrar en la solapa </a:t>
            </a: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a:t>
            </a:r>
          </a:p>
          <a:p>
            <a:pPr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rPr>
              <a:t>No será posible cargar datos manualmente en el modelo, sino que los mismos se importan de diversos orígenes. Es posible pegar datos en una tabla para agregar o reemplazar su contenido. Además, podrán refrescarse los datos cuando sea necesario. </a:t>
            </a:r>
            <a:endParaRPr lang="es-AR" sz="1600" dirty="0"/>
          </a:p>
        </p:txBody>
      </p:sp>
      <p:sp>
        <p:nvSpPr>
          <p:cNvPr id="2" name="Rectangle 1">
            <a:extLst>
              <a:ext uri="{FF2B5EF4-FFF2-40B4-BE49-F238E27FC236}">
                <a16:creationId xmlns:a16="http://schemas.microsoft.com/office/drawing/2014/main" id="{67C90DBD-2BF2-4F05-BFB9-B26D4D7663C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2E21DE68-022B-4C01-81DD-0C8EFF14F596}"/>
              </a:ext>
            </a:extLst>
          </p:cNvPr>
          <p:cNvPicPr>
            <a:picLocks noChangeAspect="1"/>
          </p:cNvPicPr>
          <p:nvPr/>
        </p:nvPicPr>
        <p:blipFill>
          <a:blip r:embed="rId3"/>
          <a:stretch>
            <a:fillRect/>
          </a:stretch>
        </p:blipFill>
        <p:spPr>
          <a:xfrm>
            <a:off x="2908570" y="5126663"/>
            <a:ext cx="5680953" cy="1013503"/>
          </a:xfrm>
          <a:prstGeom prst="rect">
            <a:avLst/>
          </a:prstGeom>
        </p:spPr>
      </p:pic>
    </p:spTree>
    <p:extLst>
      <p:ext uri="{BB962C8B-B14F-4D97-AF65-F5344CB8AC3E}">
        <p14:creationId xmlns:p14="http://schemas.microsoft.com/office/powerpoint/2010/main" val="137663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Modelo de datos</a:t>
            </a:r>
          </a:p>
        </p:txBody>
      </p:sp>
      <p:sp>
        <p:nvSpPr>
          <p:cNvPr id="2" name="Rectangle 1">
            <a:extLst>
              <a:ext uri="{FF2B5EF4-FFF2-40B4-BE49-F238E27FC236}">
                <a16:creationId xmlns:a16="http://schemas.microsoft.com/office/drawing/2014/main" id="{67C90DBD-2BF2-4F05-BFB9-B26D4D7663C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E3D3A898-B023-40D4-84C8-3F923C25E610}"/>
              </a:ext>
            </a:extLst>
          </p:cNvPr>
          <p:cNvPicPr>
            <a:picLocks noChangeAspect="1"/>
          </p:cNvPicPr>
          <p:nvPr/>
        </p:nvPicPr>
        <p:blipFill>
          <a:blip r:embed="rId3"/>
          <a:stretch>
            <a:fillRect/>
          </a:stretch>
        </p:blipFill>
        <p:spPr>
          <a:xfrm>
            <a:off x="894944" y="1586824"/>
            <a:ext cx="7402749" cy="4164046"/>
          </a:xfrm>
          <a:prstGeom prst="rect">
            <a:avLst/>
          </a:prstGeom>
        </p:spPr>
      </p:pic>
    </p:spTree>
    <p:extLst>
      <p:ext uri="{BB962C8B-B14F-4D97-AF65-F5344CB8AC3E}">
        <p14:creationId xmlns:p14="http://schemas.microsoft.com/office/powerpoint/2010/main" val="291167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Tipos de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719848" y="1904462"/>
            <a:ext cx="8025318" cy="1877437"/>
          </a:xfrm>
          <a:prstGeom prst="rect">
            <a:avLst/>
          </a:prstGeom>
          <a:noFill/>
        </p:spPr>
        <p:txBody>
          <a:bodyPr wrap="square" rtlCol="0">
            <a:spAutoFit/>
          </a:bodyPr>
          <a:lstStyle/>
          <a:p>
            <a:pPr lvl="0" eaLnBrk="0" fontAlgn="base" hangingPunct="0">
              <a:spcBef>
                <a:spcPct val="0"/>
              </a:spcBef>
              <a:spcAft>
                <a:spcPct val="0"/>
              </a:spcAft>
            </a:pPr>
            <a:r>
              <a:rPr lang="es-ES" altLang="es-AR" sz="2000" dirty="0">
                <a:solidFill>
                  <a:srgbClr val="212121"/>
                </a:solidFill>
                <a:latin typeface="inherit"/>
              </a:rPr>
              <a:t>Cuando se agregan datos al modelo, </a:t>
            </a:r>
            <a:r>
              <a:rPr lang="es-ES" altLang="es-AR" sz="2000" dirty="0" err="1">
                <a:solidFill>
                  <a:srgbClr val="212121"/>
                </a:solidFill>
                <a:latin typeface="inherit"/>
              </a:rPr>
              <a:t>PowerPivot</a:t>
            </a:r>
            <a:r>
              <a:rPr lang="es-ES" altLang="es-AR" sz="2000" dirty="0">
                <a:solidFill>
                  <a:srgbClr val="212121"/>
                </a:solidFill>
                <a:latin typeface="inherit"/>
              </a:rPr>
              <a:t> para Excel verifica las columnas de datos para ver qué tipos de datos contiene cada columna. </a:t>
            </a:r>
          </a:p>
          <a:p>
            <a:pPr lvl="0" eaLnBrk="0" fontAlgn="base" hangingPunct="0">
              <a:spcBef>
                <a:spcPct val="0"/>
              </a:spcBef>
              <a:spcAft>
                <a:spcPct val="0"/>
              </a:spcAft>
            </a:pPr>
            <a:endParaRPr lang="es-ES" altLang="es-AR" sz="2000" dirty="0">
              <a:solidFill>
                <a:srgbClr val="212121"/>
              </a:solidFill>
              <a:latin typeface="inherit"/>
            </a:endParaRPr>
          </a:p>
          <a:p>
            <a:pPr lvl="0" eaLnBrk="0" fontAlgn="base" hangingPunct="0">
              <a:spcBef>
                <a:spcPct val="0"/>
              </a:spcBef>
              <a:spcAft>
                <a:spcPct val="0"/>
              </a:spcAft>
            </a:pPr>
            <a:r>
              <a:rPr lang="es-ES" altLang="es-AR" sz="2000" dirty="0">
                <a:solidFill>
                  <a:srgbClr val="212121"/>
                </a:solidFill>
                <a:latin typeface="inherit"/>
              </a:rPr>
              <a:t>Si los datos en esa columna son consistentes, asigna el tipo de datos más preciso a la columna. Los tipos de datos disponibles:</a:t>
            </a:r>
          </a:p>
          <a:p>
            <a:endParaRPr lang="es-AR" sz="1600" dirty="0"/>
          </a:p>
        </p:txBody>
      </p:sp>
      <p:sp>
        <p:nvSpPr>
          <p:cNvPr id="6" name="CuadroTexto 5">
            <a:extLst>
              <a:ext uri="{FF2B5EF4-FFF2-40B4-BE49-F238E27FC236}">
                <a16:creationId xmlns:a16="http://schemas.microsoft.com/office/drawing/2014/main" id="{C80CCB1D-A47F-4C15-A2D6-C66020E6BB80}"/>
              </a:ext>
            </a:extLst>
          </p:cNvPr>
          <p:cNvSpPr txBox="1"/>
          <p:nvPr/>
        </p:nvSpPr>
        <p:spPr>
          <a:xfrm>
            <a:off x="1643974" y="3706238"/>
            <a:ext cx="5826868" cy="1231106"/>
          </a:xfrm>
          <a:prstGeom prst="rect">
            <a:avLst/>
          </a:prstGeom>
          <a:noFill/>
        </p:spPr>
        <p:txBody>
          <a:bodyPr wrap="square" numCol="2" rtlCol="0">
            <a:spAutoFit/>
          </a:bodyPr>
          <a:lstStyle/>
          <a:p>
            <a:pPr marL="342900" lvl="0" indent="-342900" eaLnBrk="0" fontAlgn="base" hangingPunct="0">
              <a:spcBef>
                <a:spcPct val="0"/>
              </a:spcBef>
              <a:spcAft>
                <a:spcPct val="0"/>
              </a:spcAft>
              <a:buFont typeface="Arial" panose="020B0604020202020204" pitchFamily="34" charset="0"/>
              <a:buChar char="•"/>
            </a:pPr>
            <a:r>
              <a:rPr lang="es-ES" altLang="es-AR" sz="2000" dirty="0">
                <a:solidFill>
                  <a:srgbClr val="212121"/>
                </a:solidFill>
                <a:latin typeface="inherit"/>
              </a:rPr>
              <a:t>Texto</a:t>
            </a:r>
          </a:p>
          <a:p>
            <a:pPr marL="342900" lvl="0" indent="-342900" eaLnBrk="0" fontAlgn="base" hangingPunct="0">
              <a:spcBef>
                <a:spcPct val="0"/>
              </a:spcBef>
              <a:spcAft>
                <a:spcPct val="0"/>
              </a:spcAft>
              <a:buFont typeface="Arial" panose="020B0604020202020204" pitchFamily="34" charset="0"/>
              <a:buChar char="•"/>
            </a:pPr>
            <a:r>
              <a:rPr lang="es-ES" altLang="es-AR" sz="2000" dirty="0">
                <a:solidFill>
                  <a:srgbClr val="212121"/>
                </a:solidFill>
                <a:latin typeface="inherit"/>
              </a:rPr>
              <a:t>Numero Entero</a:t>
            </a:r>
          </a:p>
          <a:p>
            <a:pPr marL="342900" lvl="0" indent="-342900" eaLnBrk="0" fontAlgn="base" hangingPunct="0">
              <a:spcBef>
                <a:spcPct val="0"/>
              </a:spcBef>
              <a:spcAft>
                <a:spcPct val="0"/>
              </a:spcAft>
              <a:buFont typeface="Arial" panose="020B0604020202020204" pitchFamily="34" charset="0"/>
              <a:buChar char="•"/>
            </a:pPr>
            <a:r>
              <a:rPr lang="es-ES" altLang="es-AR" sz="2000" dirty="0" err="1">
                <a:solidFill>
                  <a:srgbClr val="212121"/>
                </a:solidFill>
                <a:latin typeface="inherit"/>
              </a:rPr>
              <a:t>Nuemero</a:t>
            </a:r>
            <a:r>
              <a:rPr lang="es-ES" altLang="es-AR" sz="2000" dirty="0">
                <a:solidFill>
                  <a:srgbClr val="212121"/>
                </a:solidFill>
                <a:latin typeface="inherit"/>
              </a:rPr>
              <a:t> Decimal</a:t>
            </a:r>
          </a:p>
          <a:p>
            <a:pPr marL="342900" lvl="0" indent="-342900" eaLnBrk="0" fontAlgn="base" hangingPunct="0">
              <a:spcBef>
                <a:spcPct val="0"/>
              </a:spcBef>
              <a:spcAft>
                <a:spcPct val="0"/>
              </a:spcAft>
              <a:buFont typeface="Arial" panose="020B0604020202020204" pitchFamily="34" charset="0"/>
              <a:buChar char="•"/>
            </a:pPr>
            <a:r>
              <a:rPr lang="es-ES" altLang="es-AR" sz="2000" dirty="0">
                <a:solidFill>
                  <a:srgbClr val="212121"/>
                </a:solidFill>
                <a:latin typeface="inherit"/>
              </a:rPr>
              <a:t>Moneda</a:t>
            </a:r>
          </a:p>
          <a:p>
            <a:pPr marL="342900" lvl="0" indent="-342900" eaLnBrk="0" fontAlgn="base" hangingPunct="0">
              <a:spcBef>
                <a:spcPct val="0"/>
              </a:spcBef>
              <a:spcAft>
                <a:spcPct val="0"/>
              </a:spcAft>
              <a:buFont typeface="Arial" panose="020B0604020202020204" pitchFamily="34" charset="0"/>
              <a:buChar char="•"/>
            </a:pPr>
            <a:r>
              <a:rPr lang="es-ES" altLang="es-AR" sz="2000" dirty="0">
                <a:solidFill>
                  <a:srgbClr val="212121"/>
                </a:solidFill>
                <a:latin typeface="inherit"/>
              </a:rPr>
              <a:t>TRUE/FALSE</a:t>
            </a:r>
          </a:p>
          <a:p>
            <a:pPr marL="342900" lvl="0" indent="-342900" eaLnBrk="0" fontAlgn="base" hangingPunct="0">
              <a:spcBef>
                <a:spcPct val="0"/>
              </a:spcBef>
              <a:spcAft>
                <a:spcPct val="0"/>
              </a:spcAft>
              <a:buFont typeface="Arial" panose="020B0604020202020204" pitchFamily="34" charset="0"/>
              <a:buChar char="•"/>
            </a:pPr>
            <a:r>
              <a:rPr lang="es-ES" altLang="es-AR" sz="2000" dirty="0">
                <a:solidFill>
                  <a:srgbClr val="212121"/>
                </a:solidFill>
                <a:latin typeface="inherit"/>
              </a:rPr>
              <a:t>Fecha</a:t>
            </a:r>
          </a:p>
          <a:p>
            <a:endParaRPr lang="es-AR" dirty="0"/>
          </a:p>
        </p:txBody>
      </p:sp>
      <p:pic>
        <p:nvPicPr>
          <p:cNvPr id="2" name="Imagen 1">
            <a:extLst>
              <a:ext uri="{FF2B5EF4-FFF2-40B4-BE49-F238E27FC236}">
                <a16:creationId xmlns:a16="http://schemas.microsoft.com/office/drawing/2014/main" id="{67A4E4D5-D988-4C98-A1E4-C4EFA0EE522B}"/>
              </a:ext>
            </a:extLst>
          </p:cNvPr>
          <p:cNvPicPr>
            <a:picLocks noChangeAspect="1"/>
          </p:cNvPicPr>
          <p:nvPr/>
        </p:nvPicPr>
        <p:blipFill>
          <a:blip r:embed="rId3"/>
          <a:stretch>
            <a:fillRect/>
          </a:stretch>
        </p:blipFill>
        <p:spPr>
          <a:xfrm>
            <a:off x="321888" y="4765204"/>
            <a:ext cx="8675321" cy="1285401"/>
          </a:xfrm>
          <a:prstGeom prst="rect">
            <a:avLst/>
          </a:prstGeom>
        </p:spPr>
      </p:pic>
    </p:spTree>
    <p:extLst>
      <p:ext uri="{BB962C8B-B14F-4D97-AF65-F5344CB8AC3E}">
        <p14:creationId xmlns:p14="http://schemas.microsoft.com/office/powerpoint/2010/main" val="13942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Cargando tablas Excel</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93389" y="1498059"/>
            <a:ext cx="7821038" cy="923330"/>
          </a:xfrm>
          <a:prstGeom prst="rect">
            <a:avLst/>
          </a:prstGeom>
          <a:noFill/>
        </p:spPr>
        <p:txBody>
          <a:bodyPr wrap="square" rtlCol="0">
            <a:spAutoFit/>
          </a:bodyPr>
          <a:lstStyle/>
          <a:p>
            <a:r>
              <a:rPr lang="es-ES" sz="1800" dirty="0">
                <a:latin typeface="Trebuchet MS" panose="020B0603020202020204" pitchFamily="34" charset="0"/>
              </a:rPr>
              <a:t>Es posible incorporar al modelo, información que se encuentra en libros Excel. Tener en cuenta que se importaran hojas completas, por lo que será necesario dar formato a los datos previamente.</a:t>
            </a:r>
            <a:endParaRPr lang="es-AR" sz="1800" dirty="0">
              <a:latin typeface="Trebuchet MS" panose="020B0603020202020204" pitchFamily="34" charset="0"/>
            </a:endParaRPr>
          </a:p>
        </p:txBody>
      </p:sp>
      <p:pic>
        <p:nvPicPr>
          <p:cNvPr id="2" name="Imagen 1">
            <a:extLst>
              <a:ext uri="{FF2B5EF4-FFF2-40B4-BE49-F238E27FC236}">
                <a16:creationId xmlns:a16="http://schemas.microsoft.com/office/drawing/2014/main" id="{91EC842F-86DC-4854-8501-4F152BEF4D08}"/>
              </a:ext>
            </a:extLst>
          </p:cNvPr>
          <p:cNvPicPr>
            <a:picLocks noChangeAspect="1"/>
          </p:cNvPicPr>
          <p:nvPr/>
        </p:nvPicPr>
        <p:blipFill>
          <a:blip r:embed="rId3"/>
          <a:stretch>
            <a:fillRect/>
          </a:stretch>
        </p:blipFill>
        <p:spPr>
          <a:xfrm>
            <a:off x="1600200" y="2575916"/>
            <a:ext cx="6118698" cy="3441768"/>
          </a:xfrm>
          <a:prstGeom prst="rect">
            <a:avLst/>
          </a:prstGeom>
        </p:spPr>
      </p:pic>
    </p:spTree>
    <p:extLst>
      <p:ext uri="{BB962C8B-B14F-4D97-AF65-F5344CB8AC3E}">
        <p14:creationId xmlns:p14="http://schemas.microsoft.com/office/powerpoint/2010/main" val="369175385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1822</TotalTime>
  <Words>1135</Words>
  <Application>Microsoft Office PowerPoint</Application>
  <PresentationFormat>Presentación en pantalla (4:3)</PresentationFormat>
  <Paragraphs>67</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inherit</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EducacionIT</dc:creator>
  <cp:lastModifiedBy>uno exo</cp:lastModifiedBy>
  <cp:revision>43</cp:revision>
  <dcterms:modified xsi:type="dcterms:W3CDTF">2018-02-07T14:39:42Z</dcterms:modified>
</cp:coreProperties>
</file>