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9" r:id="rId4"/>
    <p:sldId id="263" r:id="rId5"/>
    <p:sldId id="264" r:id="rId6"/>
    <p:sldId id="275" r:id="rId7"/>
    <p:sldId id="269" r:id="rId8"/>
    <p:sldId id="276" r:id="rId9"/>
    <p:sldId id="265" r:id="rId10"/>
    <p:sldId id="278" r:id="rId11"/>
    <p:sldId id="266" r:id="rId12"/>
    <p:sldId id="277" r:id="rId13"/>
    <p:sldId id="262" r:id="rId14"/>
    <p:sldId id="268" r:id="rId15"/>
    <p:sldId id="270" r:id="rId16"/>
    <p:sldId id="271" r:id="rId17"/>
    <p:sldId id="279" r:id="rId18"/>
    <p:sldId id="272" r:id="rId19"/>
    <p:sldId id="280" r:id="rId20"/>
    <p:sldId id="273" r:id="rId21"/>
    <p:sldId id="274" r:id="rId22"/>
    <p:sldId id="281"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Herramientas BI en Excel - Clase 5" id="{AD7C5724-434D-4FFB-9568-D313BB9958E1}">
          <p14:sldIdLst>
            <p14:sldId id="256"/>
            <p14:sldId id="257"/>
          </p14:sldIdLst>
        </p14:section>
        <p14:section name="Carga y transformacion de datos" id="{FE173FC4-0D3B-45E2-BDAB-1C8E91CF9A7D}">
          <p14:sldIdLst>
            <p14:sldId id="259"/>
            <p14:sldId id="263"/>
            <p14:sldId id="264"/>
            <p14:sldId id="275"/>
            <p14:sldId id="269"/>
            <p14:sldId id="276"/>
            <p14:sldId id="265"/>
            <p14:sldId id="278"/>
            <p14:sldId id="266"/>
            <p14:sldId id="277"/>
          </p14:sldIdLst>
        </p14:section>
        <p14:section name="Mapas" id="{89995762-480C-44A5-BA29-F0B321C2B677}">
          <p14:sldIdLst>
            <p14:sldId id="262"/>
            <p14:sldId id="268"/>
            <p14:sldId id="270"/>
            <p14:sldId id="271"/>
            <p14:sldId id="279"/>
            <p14:sldId id="272"/>
            <p14:sldId id="280"/>
            <p14:sldId id="273"/>
            <p14:sldId id="274"/>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84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t" anchorCtr="0"/>
          <a:lstStyle>
            <a:lvl1pPr marL="0" marR="0" lvl="0" indent="0" algn="l" rtl="0">
              <a:spcBef>
                <a:spcPts val="0"/>
              </a:spcBef>
              <a:buSzPct val="127272"/>
              <a:buChar char="●"/>
              <a:defRPr sz="1100" b="0" i="0" u="none" strike="noStrike" cap="none">
                <a:solidFill>
                  <a:schemeClr val="dk1"/>
                </a:solidFill>
                <a:latin typeface="Arial"/>
                <a:ea typeface="Arial"/>
                <a:cs typeface="Arial"/>
                <a:sym typeface="Arial"/>
              </a:defRPr>
            </a:lvl1pPr>
            <a:lvl2pPr marL="457200" marR="0" lvl="1" indent="0" algn="l" rtl="0">
              <a:spcBef>
                <a:spcPts val="0"/>
              </a:spcBef>
              <a:buSzPct val="127272"/>
              <a:buChar char="○"/>
              <a:defRPr sz="1100" b="0" i="0" u="none" strike="noStrike" cap="none">
                <a:solidFill>
                  <a:schemeClr val="dk1"/>
                </a:solidFill>
                <a:latin typeface="Arial"/>
                <a:ea typeface="Arial"/>
                <a:cs typeface="Arial"/>
                <a:sym typeface="Arial"/>
              </a:defRPr>
            </a:lvl2pPr>
            <a:lvl3pPr marL="914400" marR="0" lvl="2" indent="0" algn="l" rtl="0">
              <a:spcBef>
                <a:spcPts val="0"/>
              </a:spcBef>
              <a:buSzPct val="127272"/>
              <a:buChar char="■"/>
              <a:defRPr sz="1100" b="0" i="0" u="none" strike="noStrike" cap="none">
                <a:solidFill>
                  <a:schemeClr val="dk1"/>
                </a:solidFill>
                <a:latin typeface="Arial"/>
                <a:ea typeface="Arial"/>
                <a:cs typeface="Arial"/>
                <a:sym typeface="Arial"/>
              </a:defRPr>
            </a:lvl3pPr>
            <a:lvl4pPr marL="1371600" marR="0" lvl="3" indent="0" algn="l" rtl="0">
              <a:spcBef>
                <a:spcPts val="0"/>
              </a:spcBef>
              <a:buSzPct val="127272"/>
              <a:buChar char="●"/>
              <a:defRPr sz="1100" b="0" i="0" u="none" strike="noStrike" cap="none">
                <a:solidFill>
                  <a:schemeClr val="dk1"/>
                </a:solidFill>
                <a:latin typeface="Arial"/>
                <a:ea typeface="Arial"/>
                <a:cs typeface="Arial"/>
                <a:sym typeface="Arial"/>
              </a:defRPr>
            </a:lvl4pPr>
            <a:lvl5pPr marL="1828800" marR="0" lvl="4" indent="0" algn="l" rtl="0">
              <a:spcBef>
                <a:spcPts val="0"/>
              </a:spcBef>
              <a:buSzPct val="127272"/>
              <a:buChar char="○"/>
              <a:defRPr sz="1100" b="0" i="0" u="none" strike="noStrike" cap="none">
                <a:solidFill>
                  <a:schemeClr val="dk1"/>
                </a:solidFill>
                <a:latin typeface="Arial"/>
                <a:ea typeface="Arial"/>
                <a:cs typeface="Arial"/>
                <a:sym typeface="Arial"/>
              </a:defRPr>
            </a:lvl5pPr>
            <a:lvl6pPr marL="2286000" marR="0" lvl="5" indent="0" algn="l" rtl="0">
              <a:spcBef>
                <a:spcPts val="0"/>
              </a:spcBef>
              <a:buSzPct val="127272"/>
              <a:buChar char="■"/>
              <a:defRPr sz="1100" b="0" i="0" u="none" strike="noStrike" cap="none">
                <a:solidFill>
                  <a:schemeClr val="dk1"/>
                </a:solidFill>
                <a:latin typeface="Arial"/>
                <a:ea typeface="Arial"/>
                <a:cs typeface="Arial"/>
                <a:sym typeface="Arial"/>
              </a:defRPr>
            </a:lvl6pPr>
            <a:lvl7pPr marL="2743200" marR="0" lvl="6" indent="0" algn="l" rtl="0">
              <a:spcBef>
                <a:spcPts val="0"/>
              </a:spcBef>
              <a:buSzPct val="127272"/>
              <a:buChar char="●"/>
              <a:defRPr sz="1100" b="0" i="0" u="none" strike="noStrike" cap="none">
                <a:solidFill>
                  <a:schemeClr val="dk1"/>
                </a:solidFill>
                <a:latin typeface="Arial"/>
                <a:ea typeface="Arial"/>
                <a:cs typeface="Arial"/>
                <a:sym typeface="Arial"/>
              </a:defRPr>
            </a:lvl7pPr>
            <a:lvl8pPr marL="3200400" marR="0" lvl="7" indent="0" algn="l" rtl="0">
              <a:spcBef>
                <a:spcPts val="0"/>
              </a:spcBef>
              <a:buSzPct val="127272"/>
              <a:buChar char="○"/>
              <a:defRPr sz="1100" b="0" i="0" u="none" strike="noStrike" cap="none">
                <a:solidFill>
                  <a:schemeClr val="dk1"/>
                </a:solidFill>
                <a:latin typeface="Arial"/>
                <a:ea typeface="Arial"/>
                <a:cs typeface="Arial"/>
                <a:sym typeface="Arial"/>
              </a:defRPr>
            </a:lvl8pPr>
            <a:lvl9pPr marL="3657600" marR="0" lvl="8" indent="0" algn="l" rtl="0">
              <a:spcBef>
                <a:spcPts val="0"/>
              </a:spcBef>
              <a:buSzPct val="127272"/>
              <a:buChar char="■"/>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7521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70679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207307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40525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33454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33835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27901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32273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519990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11926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00654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15087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 name="Shape 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17594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1795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38800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23195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241531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70" name="Shape 7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45112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28650"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52" name="Shape 52"/>
          <p:cNvSpPr txBox="1">
            <a:spLocks noGrp="1"/>
          </p:cNvSpPr>
          <p:nvPr>
            <p:ph type="body" idx="1"/>
          </p:nvPr>
        </p:nvSpPr>
        <p:spPr>
          <a:xfrm rot="5400000">
            <a:off x="2396331" y="57944"/>
            <a:ext cx="4351338" cy="7886700"/>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Shape 54"/>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Shape 55"/>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56"/>
        <p:cNvGrpSpPr/>
        <p:nvPr/>
      </p:nvGrpSpPr>
      <p:grpSpPr>
        <a:xfrm>
          <a:off x="0" y="0"/>
          <a:ext cx="0" cy="0"/>
          <a:chOff x="0" y="0"/>
          <a:chExt cx="0" cy="0"/>
        </a:xfrm>
      </p:grpSpPr>
      <p:sp>
        <p:nvSpPr>
          <p:cNvPr id="57" name="Shape 57"/>
          <p:cNvSpPr txBox="1">
            <a:spLocks noGrp="1"/>
          </p:cNvSpPr>
          <p:nvPr>
            <p:ph type="title"/>
          </p:nvPr>
        </p:nvSpPr>
        <p:spPr>
          <a:xfrm rot="5400000">
            <a:off x="4623593" y="2285206"/>
            <a:ext cx="5811838" cy="1971675"/>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58" name="Shape 58"/>
          <p:cNvSpPr txBox="1">
            <a:spLocks noGrp="1"/>
          </p:cNvSpPr>
          <p:nvPr>
            <p:ph type="body" idx="1"/>
          </p:nvPr>
        </p:nvSpPr>
        <p:spPr>
          <a:xfrm rot="5400000">
            <a:off x="623093" y="370681"/>
            <a:ext cx="5811838" cy="5800725"/>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Shape 60"/>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61" name="Shape 61"/>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1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628650"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13" name="Shape 13"/>
          <p:cNvSpPr txBox="1">
            <a:spLocks noGrp="1"/>
          </p:cNvSpPr>
          <p:nvPr>
            <p:ph type="body" idx="1"/>
          </p:nvPr>
        </p:nvSpPr>
        <p:spPr>
          <a:xfrm>
            <a:off x="628650" y="1825625"/>
            <a:ext cx="3886200" cy="4351338"/>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body" idx="2"/>
          </p:nvPr>
        </p:nvSpPr>
        <p:spPr>
          <a:xfrm>
            <a:off x="4629150" y="1825625"/>
            <a:ext cx="3886200" cy="4351338"/>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 name="Shape 16"/>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Shape 17"/>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629841"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20" name="Shape 20"/>
          <p:cNvSpPr txBox="1">
            <a:spLocks noGrp="1"/>
          </p:cNvSpPr>
          <p:nvPr>
            <p:ph type="body" idx="1"/>
          </p:nvPr>
        </p:nvSpPr>
        <p:spPr>
          <a:xfrm>
            <a:off x="629842" y="1681163"/>
            <a:ext cx="3868340" cy="823912"/>
          </a:xfrm>
          <a:prstGeom prst="rect">
            <a:avLst/>
          </a:prstGeom>
          <a:noFill/>
          <a:ln>
            <a:noFill/>
          </a:ln>
        </p:spPr>
        <p:txBody>
          <a:bodyPr wrap="square" lIns="91425" tIns="91425" rIns="91425" bIns="91425" anchor="b" anchorCtr="0"/>
          <a:lstStyle>
            <a:lvl1pPr marL="0" marR="0" lvl="0" indent="0" algn="l" rtl="0">
              <a:lnSpc>
                <a:spcPct val="90000"/>
              </a:lnSpc>
              <a:spcBef>
                <a:spcPts val="750"/>
              </a:spcBef>
              <a:buClr>
                <a:schemeClr val="dk1"/>
              </a:buClr>
              <a:buSzPct val="77777"/>
              <a:buFont typeface="Arial"/>
              <a:buChar char="●"/>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93333"/>
              <a:buFont typeface="Arial"/>
              <a:buChar char="○"/>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103703"/>
              <a:buFont typeface="Arial"/>
              <a:buChar char="■"/>
              <a:defRPr sz="1350" b="1"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body" idx="2"/>
          </p:nvPr>
        </p:nvSpPr>
        <p:spPr>
          <a:xfrm>
            <a:off x="629842" y="2505075"/>
            <a:ext cx="3868340" cy="3684588"/>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body" idx="3"/>
          </p:nvPr>
        </p:nvSpPr>
        <p:spPr>
          <a:xfrm>
            <a:off x="4629150" y="1681163"/>
            <a:ext cx="3887391" cy="823912"/>
          </a:xfrm>
          <a:prstGeom prst="rect">
            <a:avLst/>
          </a:prstGeom>
          <a:noFill/>
          <a:ln>
            <a:noFill/>
          </a:ln>
        </p:spPr>
        <p:txBody>
          <a:bodyPr wrap="square" lIns="91425" tIns="91425" rIns="91425" bIns="91425" anchor="b" anchorCtr="0"/>
          <a:lstStyle>
            <a:lvl1pPr marL="0" marR="0" lvl="0" indent="0" algn="l" rtl="0">
              <a:lnSpc>
                <a:spcPct val="90000"/>
              </a:lnSpc>
              <a:spcBef>
                <a:spcPts val="750"/>
              </a:spcBef>
              <a:buClr>
                <a:schemeClr val="dk1"/>
              </a:buClr>
              <a:buSzPct val="77777"/>
              <a:buFont typeface="Arial"/>
              <a:buChar char="●"/>
              <a:defRPr sz="1800" b="1"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93333"/>
              <a:buFont typeface="Arial"/>
              <a:buChar char="○"/>
              <a:defRPr sz="1500" b="1"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103703"/>
              <a:buFont typeface="Arial"/>
              <a:buChar char="■"/>
              <a:defRPr sz="1350" b="1"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116666"/>
              <a:buFont typeface="Arial"/>
              <a:buChar char="■"/>
              <a:defRPr sz="1200" b="1"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body" idx="4"/>
          </p:nvPr>
        </p:nvSpPr>
        <p:spPr>
          <a:xfrm>
            <a:off x="4629150" y="2505075"/>
            <a:ext cx="3887391" cy="3684588"/>
          </a:xfrm>
          <a:prstGeom prst="rect">
            <a:avLst/>
          </a:prstGeom>
          <a:noFill/>
          <a:ln>
            <a:noFill/>
          </a:ln>
        </p:spPr>
        <p:txBody>
          <a:bodyPr wrap="square" lIns="91425" tIns="91425" rIns="91425" bIns="91425" anchor="t" anchorCtr="0"/>
          <a:lstStyle>
            <a:lvl1pPr marL="171450" marR="0" lvl="0" indent="-38100" algn="l" rtl="0">
              <a:lnSpc>
                <a:spcPct val="90000"/>
              </a:lnSpc>
              <a:spcBef>
                <a:spcPts val="750"/>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1000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 name="Shape 25"/>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Shape 26"/>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olo el título">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628650" y="365126"/>
            <a:ext cx="7886700" cy="1325563"/>
          </a:xfrm>
          <a:prstGeom prst="rect">
            <a:avLst/>
          </a:prstGeom>
          <a:noFill/>
          <a:ln>
            <a:noFill/>
          </a:ln>
        </p:spPr>
        <p:txBody>
          <a:bodyPr wrap="square" lIns="91425" tIns="91425" rIns="91425" bIns="91425" anchor="ctr" anchorCtr="0"/>
          <a:lstStyle>
            <a:lvl1pPr marL="0" marR="0" lvl="0" indent="0" algn="l" rtl="0">
              <a:lnSpc>
                <a:spcPct val="90000"/>
              </a:lnSpc>
              <a:spcBef>
                <a:spcPts val="0"/>
              </a:spcBef>
              <a:buClr>
                <a:schemeClr val="dk1"/>
              </a:buClr>
              <a:buSzPct val="42424"/>
              <a:buFont typeface="Calibri"/>
              <a:buNone/>
              <a:defRPr sz="33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29" name="Shape 29"/>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 name="Shape 30"/>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 name="Shape 31"/>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32"/>
        <p:cNvGrpSpPr/>
        <p:nvPr/>
      </p:nvGrpSpPr>
      <p:grpSpPr>
        <a:xfrm>
          <a:off x="0" y="0"/>
          <a:ext cx="0" cy="0"/>
          <a:chOff x="0" y="0"/>
          <a:chExt cx="0" cy="0"/>
        </a:xfrm>
      </p:grpSpPr>
      <p:sp>
        <p:nvSpPr>
          <p:cNvPr id="33" name="Shape 33"/>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Shape 34"/>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 name="Shape 35"/>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629841" y="457200"/>
            <a:ext cx="2949178"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58333"/>
              <a:buFont typeface="Calibri"/>
              <a:buNone/>
              <a:defRPr sz="2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38" name="Shape 38"/>
          <p:cNvSpPr txBox="1">
            <a:spLocks noGrp="1"/>
          </p:cNvSpPr>
          <p:nvPr>
            <p:ph type="body" idx="1"/>
          </p:nvPr>
        </p:nvSpPr>
        <p:spPr>
          <a:xfrm>
            <a:off x="3887391" y="987426"/>
            <a:ext cx="4629150" cy="4873625"/>
          </a:xfrm>
          <a:prstGeom prst="rect">
            <a:avLst/>
          </a:prstGeom>
          <a:noFill/>
          <a:ln>
            <a:noFill/>
          </a:ln>
        </p:spPr>
        <p:txBody>
          <a:bodyPr wrap="square" lIns="91425" tIns="91425" rIns="91425" bIns="91425" anchor="t" anchorCtr="0"/>
          <a:lstStyle>
            <a:lvl1pPr marL="171450" marR="0" lvl="0" indent="-19050" algn="l" rtl="0">
              <a:lnSpc>
                <a:spcPct val="90000"/>
              </a:lnSpc>
              <a:spcBef>
                <a:spcPts val="75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514350" marR="0" lvl="1" indent="-38100" algn="l" rtl="0">
              <a:lnSpc>
                <a:spcPct val="90000"/>
              </a:lnSpc>
              <a:spcBef>
                <a:spcPts val="375"/>
              </a:spcBef>
              <a:buClr>
                <a:schemeClr val="dk1"/>
              </a:buClr>
              <a:buSzPct val="100000"/>
              <a:buFont typeface="Arial"/>
              <a:buChar char="•"/>
              <a:defRPr sz="2100" b="0" i="0" u="none" strike="noStrike" cap="none">
                <a:solidFill>
                  <a:schemeClr val="dk1"/>
                </a:solidFill>
                <a:latin typeface="Calibri"/>
                <a:ea typeface="Calibri"/>
                <a:cs typeface="Calibri"/>
                <a:sym typeface="Calibri"/>
              </a:defRPr>
            </a:lvl2pPr>
            <a:lvl3pPr marL="857250" marR="0" lvl="2"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200150" marR="0" lvl="3"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4pPr>
            <a:lvl5pPr marL="1543050" marR="0" lvl="4"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5pPr>
            <a:lvl6pPr marL="1885950" marR="0" lvl="5"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6pPr>
            <a:lvl7pPr marL="2228850" marR="0" lvl="6"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7pPr>
            <a:lvl8pPr marL="2571750" marR="0" lvl="7"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8pPr>
            <a:lvl9pPr marL="2914650" marR="0" lvl="8"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629841" y="2057400"/>
            <a:ext cx="2949178" cy="3811588"/>
          </a:xfrm>
          <a:prstGeom prst="rect">
            <a:avLst/>
          </a:prstGeom>
          <a:noFill/>
          <a:ln>
            <a:noFill/>
          </a:ln>
        </p:spPr>
        <p:txBody>
          <a:bodyPr wrap="square" lIns="91425" tIns="91425" rIns="91425" bIns="91425" anchor="t" anchorCtr="0"/>
          <a:lstStyle>
            <a:lvl1pPr marL="0" marR="0" lvl="0" indent="0" algn="l" rtl="0">
              <a:lnSpc>
                <a:spcPct val="90000"/>
              </a:lnSpc>
              <a:spcBef>
                <a:spcPts val="750"/>
              </a:spcBef>
              <a:buClr>
                <a:schemeClr val="dk1"/>
              </a:buClr>
              <a:buSzPct val="116666"/>
              <a:buFont typeface="Arial"/>
              <a:buChar char="●"/>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133333"/>
              <a:buFont typeface="Arial"/>
              <a:buChar char="○"/>
              <a:defRPr sz="105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155555"/>
              <a:buFont typeface="Arial"/>
              <a:buChar char="■"/>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41" name="Shape 41"/>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629841" y="457200"/>
            <a:ext cx="2949178" cy="1600200"/>
          </a:xfrm>
          <a:prstGeom prst="rect">
            <a:avLst/>
          </a:prstGeom>
          <a:noFill/>
          <a:ln>
            <a:noFill/>
          </a:ln>
        </p:spPr>
        <p:txBody>
          <a:bodyPr wrap="square" lIns="91425" tIns="91425" rIns="91425" bIns="91425" anchor="b" anchorCtr="0"/>
          <a:lstStyle>
            <a:lvl1pPr marL="0" marR="0" lvl="0" indent="0" algn="l" rtl="0">
              <a:lnSpc>
                <a:spcPct val="90000"/>
              </a:lnSpc>
              <a:spcBef>
                <a:spcPts val="0"/>
              </a:spcBef>
              <a:buClr>
                <a:schemeClr val="dk1"/>
              </a:buClr>
              <a:buSzPct val="58333"/>
              <a:buFont typeface="Calibri"/>
              <a:buNone/>
              <a:defRPr sz="2400" b="0" i="0" u="none" strike="noStrike" cap="none">
                <a:solidFill>
                  <a:schemeClr val="dk1"/>
                </a:solidFill>
                <a:latin typeface="Calibri"/>
                <a:ea typeface="Calibri"/>
                <a:cs typeface="Calibri"/>
                <a:sym typeface="Calibri"/>
              </a:defRPr>
            </a:lvl1pPr>
            <a:lvl2pPr lvl="1" indent="0">
              <a:spcBef>
                <a:spcPts val="0"/>
              </a:spcBef>
              <a:buSzPct val="77777"/>
              <a:buNone/>
              <a:defRPr sz="1800"/>
            </a:lvl2pPr>
            <a:lvl3pPr lvl="2" indent="0">
              <a:spcBef>
                <a:spcPts val="0"/>
              </a:spcBef>
              <a:buSzPct val="77777"/>
              <a:buNone/>
              <a:defRPr sz="1800"/>
            </a:lvl3pPr>
            <a:lvl4pPr lvl="3" indent="0">
              <a:spcBef>
                <a:spcPts val="0"/>
              </a:spcBef>
              <a:buSzPct val="77777"/>
              <a:buNone/>
              <a:defRPr sz="1800"/>
            </a:lvl4pPr>
            <a:lvl5pPr lvl="4" indent="0">
              <a:spcBef>
                <a:spcPts val="0"/>
              </a:spcBef>
              <a:buSzPct val="77777"/>
              <a:buNone/>
              <a:defRPr sz="1800"/>
            </a:lvl5pPr>
            <a:lvl6pPr lvl="5" indent="0">
              <a:spcBef>
                <a:spcPts val="0"/>
              </a:spcBef>
              <a:buSzPct val="77777"/>
              <a:buNone/>
              <a:defRPr sz="1800"/>
            </a:lvl6pPr>
            <a:lvl7pPr lvl="6" indent="0">
              <a:spcBef>
                <a:spcPts val="0"/>
              </a:spcBef>
              <a:buSzPct val="77777"/>
              <a:buNone/>
              <a:defRPr sz="1800"/>
            </a:lvl7pPr>
            <a:lvl8pPr lvl="7" indent="0">
              <a:spcBef>
                <a:spcPts val="0"/>
              </a:spcBef>
              <a:buSzPct val="77777"/>
              <a:buNone/>
              <a:defRPr sz="1800"/>
            </a:lvl8pPr>
            <a:lvl9pPr lvl="8" indent="0">
              <a:spcBef>
                <a:spcPts val="0"/>
              </a:spcBef>
              <a:buSzPct val="77777"/>
              <a:buNone/>
              <a:defRPr sz="1800"/>
            </a:lvl9pPr>
          </a:lstStyle>
          <a:p>
            <a:endParaRPr/>
          </a:p>
        </p:txBody>
      </p:sp>
      <p:sp>
        <p:nvSpPr>
          <p:cNvPr id="45" name="Shape 45"/>
          <p:cNvSpPr>
            <a:spLocks noGrp="1"/>
          </p:cNvSpPr>
          <p:nvPr>
            <p:ph type="pic" idx="2"/>
          </p:nvPr>
        </p:nvSpPr>
        <p:spPr>
          <a:xfrm>
            <a:off x="3887391" y="987426"/>
            <a:ext cx="4629150" cy="4873625"/>
          </a:xfrm>
          <a:prstGeom prst="rect">
            <a:avLst/>
          </a:prstGeom>
          <a:noFill/>
          <a:ln>
            <a:noFill/>
          </a:ln>
        </p:spPr>
        <p:txBody>
          <a:bodyPr wrap="square" lIns="91425" tIns="91425" rIns="91425" bIns="91425" anchor="t" anchorCtr="0"/>
          <a:lstStyle>
            <a:lvl1pPr marL="0" marR="0" lvl="0" indent="0" algn="l" rtl="0">
              <a:lnSpc>
                <a:spcPct val="90000"/>
              </a:lnSpc>
              <a:spcBef>
                <a:spcPts val="750"/>
              </a:spcBef>
              <a:buClr>
                <a:schemeClr val="dk1"/>
              </a:buClr>
              <a:buSzPct val="58333"/>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66666"/>
              <a:buFont typeface="Arial"/>
              <a:buNone/>
              <a:defRPr sz="210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77777"/>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93333"/>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body" idx="1"/>
          </p:nvPr>
        </p:nvSpPr>
        <p:spPr>
          <a:xfrm>
            <a:off x="629841" y="2057400"/>
            <a:ext cx="2949178" cy="3811588"/>
          </a:xfrm>
          <a:prstGeom prst="rect">
            <a:avLst/>
          </a:prstGeom>
          <a:noFill/>
          <a:ln>
            <a:noFill/>
          </a:ln>
        </p:spPr>
        <p:txBody>
          <a:bodyPr wrap="square" lIns="91425" tIns="91425" rIns="91425" bIns="91425" anchor="t" anchorCtr="0"/>
          <a:lstStyle>
            <a:lvl1pPr marL="0" marR="0" lvl="0" indent="0" algn="l" rtl="0">
              <a:lnSpc>
                <a:spcPct val="90000"/>
              </a:lnSpc>
              <a:spcBef>
                <a:spcPts val="750"/>
              </a:spcBef>
              <a:buClr>
                <a:schemeClr val="dk1"/>
              </a:buClr>
              <a:buSzPct val="116666"/>
              <a:buFont typeface="Arial"/>
              <a:buChar char="●"/>
              <a:defRPr sz="12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buClr>
                <a:schemeClr val="dk1"/>
              </a:buClr>
              <a:buSzPct val="133333"/>
              <a:buFont typeface="Arial"/>
              <a:buChar char="○"/>
              <a:defRPr sz="1050" b="0" i="0" u="none" strike="noStrike" cap="none">
                <a:solidFill>
                  <a:schemeClr val="dk1"/>
                </a:solidFill>
                <a:latin typeface="Calibri"/>
                <a:ea typeface="Calibri"/>
                <a:cs typeface="Calibri"/>
                <a:sym typeface="Calibri"/>
              </a:defRPr>
            </a:lvl2pPr>
            <a:lvl3pPr marL="685800" marR="0" lvl="2" indent="0" algn="l" rtl="0">
              <a:lnSpc>
                <a:spcPct val="90000"/>
              </a:lnSpc>
              <a:spcBef>
                <a:spcPts val="375"/>
              </a:spcBef>
              <a:buClr>
                <a:schemeClr val="dk1"/>
              </a:buClr>
              <a:buSzPct val="155555"/>
              <a:buFont typeface="Arial"/>
              <a:buChar char="■"/>
              <a:defRPr sz="9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4pPr>
            <a:lvl5pPr marL="1371600" marR="0" lvl="4"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5pPr>
            <a:lvl6pPr marL="1714500" marR="0" lvl="5"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6pPr>
            <a:lvl7pPr marL="2057400" marR="0" lvl="6"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7pPr>
            <a:lvl8pPr marL="2400300" marR="0" lvl="7"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8pPr>
            <a:lvl9pPr marL="2743200" marR="0" lvl="8" indent="0" algn="l" rtl="0">
              <a:lnSpc>
                <a:spcPct val="90000"/>
              </a:lnSpc>
              <a:spcBef>
                <a:spcPts val="375"/>
              </a:spcBef>
              <a:buClr>
                <a:schemeClr val="dk1"/>
              </a:buClr>
              <a:buSzPct val="186666"/>
              <a:buFont typeface="Arial"/>
              <a:buChar char="■"/>
              <a:defRPr sz="75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dt" idx="10"/>
          </p:nvPr>
        </p:nvSpPr>
        <p:spPr>
          <a:xfrm>
            <a:off x="628650" y="6356351"/>
            <a:ext cx="2057400" cy="365125"/>
          </a:xfrm>
          <a:prstGeom prst="rect">
            <a:avLst/>
          </a:prstGeom>
          <a:noFill/>
          <a:ln>
            <a:noFill/>
          </a:ln>
        </p:spPr>
        <p:txBody>
          <a:bodyPr wrap="square" lIns="91425" tIns="91425" rIns="91425" bIns="91425" anchor="ctr" anchorCtr="0"/>
          <a:lstStyle>
            <a:lvl1pPr marL="0" marR="0" lvl="0" indent="0" algn="l"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48" name="Shape 48"/>
          <p:cNvSpPr txBox="1">
            <a:spLocks noGrp="1"/>
          </p:cNvSpPr>
          <p:nvPr>
            <p:ph type="ftr" idx="11"/>
          </p:nvPr>
        </p:nvSpPr>
        <p:spPr>
          <a:xfrm>
            <a:off x="3028950" y="6356351"/>
            <a:ext cx="3086100" cy="365125"/>
          </a:xfrm>
          <a:prstGeom prst="rect">
            <a:avLst/>
          </a:prstGeom>
          <a:noFill/>
          <a:ln>
            <a:noFill/>
          </a:ln>
        </p:spPr>
        <p:txBody>
          <a:bodyPr wrap="square" lIns="91425" tIns="91425" rIns="91425" bIns="91425" anchor="ctr" anchorCtr="0"/>
          <a:lstStyle>
            <a:lvl1pPr marL="0" marR="0" lvl="0" indent="0" algn="ctr" rtl="0">
              <a:lnSpc>
                <a:spcPct val="100000"/>
              </a:lnSpc>
              <a:spcBef>
                <a:spcPts val="0"/>
              </a:spcBef>
              <a:spcAft>
                <a:spcPts val="0"/>
              </a:spcAft>
              <a:buClr>
                <a:srgbClr val="888888"/>
              </a:buClr>
              <a:buSzPct val="155555"/>
              <a:buFont typeface="Arial"/>
              <a:buNone/>
              <a:defRPr sz="900" b="0" i="0" u="none" strike="noStrike" cap="none">
                <a:solidFill>
                  <a:srgbClr val="888888"/>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SzPct val="100000"/>
              <a:buFont typeface="Arial"/>
              <a:buNone/>
              <a:defRPr sz="1400" b="0" i="0" u="none" strike="noStrike" cap="none">
                <a:solidFill>
                  <a:srgbClr val="000000"/>
                </a:solidFill>
                <a:latin typeface="Arial"/>
                <a:ea typeface="Arial"/>
                <a:cs typeface="Arial"/>
                <a:sym typeface="Arial"/>
              </a:defRPr>
            </a:lvl9pPr>
          </a:lstStyle>
          <a:p>
            <a:endParaRPr/>
          </a:p>
        </p:txBody>
      </p:sp>
      <p:sp>
        <p:nvSpPr>
          <p:cNvPr id="49" name="Shape 49"/>
          <p:cNvSpPr txBox="1">
            <a:spLocks noGrp="1"/>
          </p:cNvSpPr>
          <p:nvPr>
            <p:ph type="sldNum" idx="12"/>
          </p:nvPr>
        </p:nvSpPr>
        <p:spPr>
          <a:xfrm>
            <a:off x="6457950" y="6356351"/>
            <a:ext cx="2057400" cy="365125"/>
          </a:xfrm>
          <a:prstGeom prst="rect">
            <a:avLst/>
          </a:prstGeom>
          <a:noFill/>
          <a:ln>
            <a:noFill/>
          </a:ln>
        </p:spPr>
        <p:txBody>
          <a:bodyPr wrap="square"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ES" sz="1200" b="0" i="0" u="none" strike="noStrike" cap="none">
                <a:solidFill>
                  <a:srgbClr val="888888"/>
                </a:solidFill>
                <a:latin typeface="Calibri"/>
                <a:ea typeface="Calibri"/>
                <a:cs typeface="Calibri"/>
                <a:sym typeface="Calibri"/>
              </a:rPr>
              <a:t>‹Nº›</a:t>
            </a:fld>
            <a:endParaRPr lang="es-E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a:blip r:embed="rId13">
            <a:alphaModFix/>
          </a:blip>
          <a:stretch>
            <a:fillRect/>
          </a:stretch>
        </p:blipFill>
        <p:spPr>
          <a:xfrm>
            <a:off x="0" y="6286500"/>
            <a:ext cx="9144000" cy="571500"/>
          </a:xfrm>
          <a:prstGeom prst="rect">
            <a:avLst/>
          </a:prstGeom>
          <a:noFill/>
          <a:ln>
            <a:noFill/>
          </a:ln>
        </p:spPr>
      </p:pic>
      <p:sp>
        <p:nvSpPr>
          <p:cNvPr id="7" name="Shape 7"/>
          <p:cNvSpPr txBox="1"/>
          <p:nvPr/>
        </p:nvSpPr>
        <p:spPr>
          <a:xfrm>
            <a:off x="21525" y="6308925"/>
            <a:ext cx="6761100" cy="571500"/>
          </a:xfrm>
          <a:prstGeom prst="rect">
            <a:avLst/>
          </a:prstGeom>
          <a:noFill/>
          <a:ln>
            <a:noFill/>
          </a:ln>
        </p:spPr>
        <p:txBody>
          <a:bodyPr wrap="square" lIns="91425" tIns="91425" rIns="91425" bIns="91425" anchor="ctr" anchorCtr="0">
            <a:noAutofit/>
          </a:bodyPr>
          <a:lstStyle/>
          <a:p>
            <a:pPr lvl="0">
              <a:spcBef>
                <a:spcPts val="0"/>
              </a:spcBef>
              <a:buNone/>
            </a:pPr>
            <a:r>
              <a:rPr lang="es-ES" sz="1800" b="1" dirty="0">
                <a:solidFill>
                  <a:srgbClr val="FFFFFF"/>
                </a:solidFill>
                <a:latin typeface="Trebuchet MS"/>
                <a:ea typeface="Trebuchet MS"/>
                <a:cs typeface="Trebuchet MS"/>
                <a:sym typeface="Trebuchet MS"/>
              </a:rPr>
              <a:t>Herramientas BI en Excel</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184B9"/>
        </a:solidFill>
        <a:effectLst/>
      </p:bgPr>
    </p:bg>
    <p:spTree>
      <p:nvGrpSpPr>
        <p:cNvPr id="1" name="Shape 65"/>
        <p:cNvGrpSpPr/>
        <p:nvPr/>
      </p:nvGrpSpPr>
      <p:grpSpPr>
        <a:xfrm>
          <a:off x="0" y="0"/>
          <a:ext cx="0" cy="0"/>
          <a:chOff x="0" y="0"/>
          <a:chExt cx="0" cy="0"/>
        </a:xfrm>
      </p:grpSpPr>
      <p:sp>
        <p:nvSpPr>
          <p:cNvPr id="66" name="Shape 66"/>
          <p:cNvSpPr txBox="1"/>
          <p:nvPr/>
        </p:nvSpPr>
        <p:spPr>
          <a:xfrm>
            <a:off x="0" y="1466375"/>
            <a:ext cx="9144000" cy="25854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Trebuchet MS"/>
              <a:buNone/>
            </a:pPr>
            <a:r>
              <a:rPr lang="es-ES" sz="5400" b="1" dirty="0">
                <a:solidFill>
                  <a:schemeClr val="lt1"/>
                </a:solidFill>
                <a:latin typeface="Trebuchet MS"/>
                <a:ea typeface="Trebuchet MS"/>
                <a:cs typeface="Trebuchet MS"/>
                <a:sym typeface="Trebuchet MS"/>
              </a:rPr>
              <a:t>Herramientas BI en Excel</a:t>
            </a:r>
          </a:p>
        </p:txBody>
      </p:sp>
      <p:sp>
        <p:nvSpPr>
          <p:cNvPr id="67" name="Shape 67"/>
          <p:cNvSpPr txBox="1"/>
          <p:nvPr/>
        </p:nvSpPr>
        <p:spPr>
          <a:xfrm>
            <a:off x="0" y="4257002"/>
            <a:ext cx="9144000" cy="4617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Trebuchet MS"/>
              <a:buNone/>
            </a:pPr>
            <a:r>
              <a:rPr lang="es-ES" sz="2400" b="1" i="0" u="none" strike="noStrike" cap="none" dirty="0">
                <a:solidFill>
                  <a:schemeClr val="lt1"/>
                </a:solidFill>
                <a:latin typeface="Trebuchet MS"/>
                <a:ea typeface="Trebuchet MS"/>
                <a:cs typeface="Trebuchet MS"/>
                <a:sym typeface="Trebuchet MS"/>
              </a:rPr>
              <a:t>Clase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Agrupando y modelando datos</a:t>
            </a:r>
          </a:p>
        </p:txBody>
      </p:sp>
      <p:pic>
        <p:nvPicPr>
          <p:cNvPr id="4" name="Imagen 3">
            <a:extLst>
              <a:ext uri="{FF2B5EF4-FFF2-40B4-BE49-F238E27FC236}">
                <a16:creationId xmlns:a16="http://schemas.microsoft.com/office/drawing/2014/main" id="{0AA09D19-FF4E-4230-AE5F-CD062100D379}"/>
              </a:ext>
            </a:extLst>
          </p:cNvPr>
          <p:cNvPicPr>
            <a:picLocks noChangeAspect="1"/>
          </p:cNvPicPr>
          <p:nvPr/>
        </p:nvPicPr>
        <p:blipFill>
          <a:blip r:embed="rId3"/>
          <a:stretch>
            <a:fillRect/>
          </a:stretch>
        </p:blipFill>
        <p:spPr>
          <a:xfrm>
            <a:off x="928991" y="1625735"/>
            <a:ext cx="7461115" cy="4196877"/>
          </a:xfrm>
          <a:prstGeom prst="rect">
            <a:avLst/>
          </a:prstGeom>
        </p:spPr>
      </p:pic>
    </p:spTree>
    <p:extLst>
      <p:ext uri="{BB962C8B-B14F-4D97-AF65-F5344CB8AC3E}">
        <p14:creationId xmlns:p14="http://schemas.microsoft.com/office/powerpoint/2010/main" val="1830750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1077218"/>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Agregando columnas personalizadas (calculadas)</a:t>
            </a:r>
          </a:p>
        </p:txBody>
      </p:sp>
      <p:sp>
        <p:nvSpPr>
          <p:cNvPr id="2" name="Rectangle 1">
            <a:extLst>
              <a:ext uri="{FF2B5EF4-FFF2-40B4-BE49-F238E27FC236}">
                <a16:creationId xmlns:a16="http://schemas.microsoft.com/office/drawing/2014/main" id="{D2D17D54-8592-4F5E-B48C-DA61406427E3}"/>
              </a:ext>
            </a:extLst>
          </p:cNvPr>
          <p:cNvSpPr>
            <a:spLocks noChangeArrowheads="1"/>
          </p:cNvSpPr>
          <p:nvPr/>
        </p:nvSpPr>
        <p:spPr bwMode="auto">
          <a:xfrm>
            <a:off x="744166" y="2296929"/>
            <a:ext cx="7830766"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s-ES" altLang="es-AR" sz="1800" dirty="0">
              <a:solidFill>
                <a:schemeClr val="tx1"/>
              </a:solidFill>
              <a:latin typeface="Trebuchet MS" panose="020B0603020202020204" pitchFamily="34" charset="0"/>
            </a:endParaRPr>
          </a:p>
          <a:p>
            <a:pPr eaLnBrk="0" fontAlgn="base" hangingPunct="0">
              <a:spcBef>
                <a:spcPct val="0"/>
              </a:spcBef>
              <a:spcAft>
                <a:spcPct val="0"/>
              </a:spcAft>
            </a:pPr>
            <a:r>
              <a:rPr lang="es-ES" altLang="es-AR" sz="1800" dirty="0">
                <a:solidFill>
                  <a:srgbClr val="212121"/>
                </a:solidFill>
                <a:latin typeface="Trebuchet MS" panose="020B0603020202020204" pitchFamily="34" charset="0"/>
                <a:cs typeface="Arial" panose="020B0604020202020204" pitchFamily="34" charset="0"/>
              </a:rPr>
              <a:t>Una columna personalizada (calculada) es una columna donde el valor de una celda se calcula utilizando una fórmula. Se definen trabajando en el Editor de Consultas. </a:t>
            </a:r>
            <a:r>
              <a:rPr lang="es-AR" altLang="es-AR" sz="1800" dirty="0">
                <a:solidFill>
                  <a:srgbClr val="212121"/>
                </a:solidFill>
                <a:latin typeface="Trebuchet MS" panose="020B0603020202020204" pitchFamily="34" charset="0"/>
                <a:cs typeface="Arial" panose="020B0604020202020204" pitchFamily="34" charset="0"/>
              </a:rPr>
              <a:t>E</a:t>
            </a:r>
            <a:r>
              <a:rPr lang="es-AR" sz="1800" dirty="0">
                <a:solidFill>
                  <a:srgbClr val="212121"/>
                </a:solidFill>
                <a:latin typeface="Trebuchet MS" panose="020B0603020202020204" pitchFamily="34" charset="0"/>
                <a:cs typeface="Arial" panose="020B0604020202020204" pitchFamily="34" charset="0"/>
              </a:rPr>
              <a:t>s como cualquier otra columna de una tabla y puede usarse en un informe o para definir una relación si es necesario. Se definen usando lenguaje M, que incorpora una variedad de funciones que pueden aplicarse en expresiones complejas.</a:t>
            </a:r>
            <a:endParaRPr lang="es-ES" altLang="es-AR" sz="1800" dirty="0">
              <a:solidFill>
                <a:srgbClr val="212121"/>
              </a:solidFill>
              <a:latin typeface="Trebuchet MS" panose="020B0603020202020204" pitchFamily="34" charset="0"/>
              <a:cs typeface="Arial" panose="020B0604020202020204" pitchFamily="34" charset="0"/>
            </a:endParaRPr>
          </a:p>
          <a:p>
            <a:pPr eaLnBrk="0" fontAlgn="base" hangingPunct="0">
              <a:spcBef>
                <a:spcPct val="0"/>
              </a:spcBef>
              <a:spcAft>
                <a:spcPct val="0"/>
              </a:spcAft>
            </a:pPr>
            <a:endParaRPr lang="es-ES" altLang="es-AR" sz="1800" dirty="0">
              <a:solidFill>
                <a:srgbClr val="212121"/>
              </a:solidFill>
              <a:latin typeface="inherit"/>
              <a:cs typeface="Arial" panose="020B0604020202020204" pitchFamily="34" charset="0"/>
            </a:endParaRPr>
          </a:p>
          <a:p>
            <a:pPr eaLnBrk="0" fontAlgn="base" hangingPunct="0">
              <a:spcBef>
                <a:spcPct val="0"/>
              </a:spcBef>
              <a:spcAft>
                <a:spcPct val="0"/>
              </a:spcAft>
            </a:pPr>
            <a:endParaRPr lang="es-ES" altLang="es-AR" sz="1800" dirty="0">
              <a:solidFill>
                <a:srgbClr val="212121"/>
              </a:solidFill>
              <a:latin typeface="inheri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Trebuchet MS" panose="020B0603020202020204" pitchFamily="34" charset="0"/>
            </a:endParaRPr>
          </a:p>
        </p:txBody>
      </p:sp>
      <p:sp>
        <p:nvSpPr>
          <p:cNvPr id="5" name="Rectangle 2">
            <a:extLst>
              <a:ext uri="{FF2B5EF4-FFF2-40B4-BE49-F238E27FC236}">
                <a16:creationId xmlns:a16="http://schemas.microsoft.com/office/drawing/2014/main" id="{4435429F-9B3F-46B7-89FD-422CA9461C9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0A3D50B0-FD6F-4604-B722-C045E6F51258}"/>
              </a:ext>
            </a:extLst>
          </p:cNvPr>
          <p:cNvSpPr>
            <a:spLocks noChangeArrowheads="1"/>
          </p:cNvSpPr>
          <p:nvPr/>
        </p:nvSpPr>
        <p:spPr bwMode="auto">
          <a:xfrm>
            <a:off x="0" y="-483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AR" sz="1800" b="0" i="0" u="none" strike="noStrike" cap="none" normalizeH="0" baseline="0" dirty="0">
                <a:ln>
                  <a:noFill/>
                </a:ln>
                <a:solidFill>
                  <a:schemeClr val="tx1"/>
                </a:solidFill>
                <a:effectLst/>
                <a:latin typeface="Arial" panose="020B0604020202020204" pitchFamily="34" charset="0"/>
              </a:rPr>
            </a:b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3067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1077218"/>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Agregando columnas personalizadas (calculadas)</a:t>
            </a:r>
          </a:p>
        </p:txBody>
      </p:sp>
      <p:sp>
        <p:nvSpPr>
          <p:cNvPr id="5" name="Rectangle 2">
            <a:extLst>
              <a:ext uri="{FF2B5EF4-FFF2-40B4-BE49-F238E27FC236}">
                <a16:creationId xmlns:a16="http://schemas.microsoft.com/office/drawing/2014/main" id="{4435429F-9B3F-46B7-89FD-422CA9461C9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0A3D50B0-FD6F-4604-B722-C045E6F51258}"/>
              </a:ext>
            </a:extLst>
          </p:cNvPr>
          <p:cNvSpPr>
            <a:spLocks noChangeArrowheads="1"/>
          </p:cNvSpPr>
          <p:nvPr/>
        </p:nvSpPr>
        <p:spPr bwMode="auto">
          <a:xfrm>
            <a:off x="0" y="-483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AR" sz="1800" b="0" i="0" u="none" strike="noStrike" cap="none" normalizeH="0" baseline="0" dirty="0">
                <a:ln>
                  <a:noFill/>
                </a:ln>
                <a:solidFill>
                  <a:schemeClr val="tx1"/>
                </a:solidFill>
                <a:effectLst/>
                <a:latin typeface="Arial" panose="020B0604020202020204" pitchFamily="34" charset="0"/>
              </a:rPr>
            </a:b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pic>
        <p:nvPicPr>
          <p:cNvPr id="6" name="Imagen 5">
            <a:extLst>
              <a:ext uri="{FF2B5EF4-FFF2-40B4-BE49-F238E27FC236}">
                <a16:creationId xmlns:a16="http://schemas.microsoft.com/office/drawing/2014/main" id="{81951433-15CB-4D7D-AD66-0CD4C111A8B4}"/>
              </a:ext>
            </a:extLst>
          </p:cNvPr>
          <p:cNvPicPr>
            <a:picLocks noChangeAspect="1"/>
          </p:cNvPicPr>
          <p:nvPr/>
        </p:nvPicPr>
        <p:blipFill>
          <a:blip r:embed="rId3"/>
          <a:stretch>
            <a:fillRect/>
          </a:stretch>
        </p:blipFill>
        <p:spPr>
          <a:xfrm>
            <a:off x="919264" y="2005113"/>
            <a:ext cx="7480570" cy="4207821"/>
          </a:xfrm>
          <a:prstGeom prst="rect">
            <a:avLst/>
          </a:prstGeom>
        </p:spPr>
      </p:pic>
    </p:spTree>
    <p:extLst>
      <p:ext uri="{BB962C8B-B14F-4D97-AF65-F5344CB8AC3E}">
        <p14:creationId xmlns:p14="http://schemas.microsoft.com/office/powerpoint/2010/main" val="21380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184B9"/>
        </a:solidFill>
        <a:effectLst/>
      </p:bgPr>
    </p:bg>
    <p:spTree>
      <p:nvGrpSpPr>
        <p:cNvPr id="1" name="Shape 96"/>
        <p:cNvGrpSpPr/>
        <p:nvPr/>
      </p:nvGrpSpPr>
      <p:grpSpPr>
        <a:xfrm>
          <a:off x="0" y="0"/>
          <a:ext cx="0" cy="0"/>
          <a:chOff x="0" y="0"/>
          <a:chExt cx="0" cy="0"/>
        </a:xfrm>
      </p:grpSpPr>
      <p:sp>
        <p:nvSpPr>
          <p:cNvPr id="97" name="Shape 97"/>
          <p:cNvSpPr txBox="1"/>
          <p:nvPr/>
        </p:nvSpPr>
        <p:spPr>
          <a:xfrm>
            <a:off x="0" y="1819275"/>
            <a:ext cx="9144000" cy="25854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Trebuchet MS"/>
              <a:buNone/>
            </a:pPr>
            <a:r>
              <a:rPr lang="es-ES" sz="5400" b="1" i="0" u="none" strike="noStrike" cap="none" dirty="0">
                <a:solidFill>
                  <a:schemeClr val="lt1"/>
                </a:solidFill>
                <a:latin typeface="Trebuchet MS"/>
                <a:ea typeface="Trebuchet MS"/>
                <a:cs typeface="Trebuchet MS"/>
                <a:sym typeface="Trebuchet MS"/>
              </a:rPr>
              <a:t>Mapas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Mapas</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544751" y="2149812"/>
            <a:ext cx="7821038" cy="2677656"/>
          </a:xfrm>
          <a:prstGeom prst="rect">
            <a:avLst/>
          </a:prstGeom>
          <a:noFill/>
        </p:spPr>
        <p:txBody>
          <a:bodyPr wrap="square" rtlCol="0">
            <a:spAutoFit/>
          </a:bodyPr>
          <a:lstStyle/>
          <a:p>
            <a:pPr marL="457200" lvl="1" indent="-457200">
              <a:buFont typeface="Arial" panose="020B0604020202020204" pitchFamily="34" charset="0"/>
              <a:buChar char="•"/>
            </a:pPr>
            <a:r>
              <a:rPr lang="es-AR" sz="2800" dirty="0">
                <a:latin typeface="Trebuchet MS" panose="020B0603020202020204" pitchFamily="34" charset="0"/>
              </a:rPr>
              <a:t>Preparación de datos</a:t>
            </a:r>
          </a:p>
          <a:p>
            <a:pPr marL="457200" lvl="1" indent="-457200">
              <a:buFont typeface="Arial" panose="020B0604020202020204" pitchFamily="34" charset="0"/>
              <a:buChar char="•"/>
            </a:pPr>
            <a:r>
              <a:rPr lang="es-AR" sz="2800" dirty="0">
                <a:latin typeface="Trebuchet MS" panose="020B0603020202020204" pitchFamily="34" charset="0"/>
              </a:rPr>
              <a:t>Mapas básicos</a:t>
            </a:r>
          </a:p>
          <a:p>
            <a:pPr marL="457200" lvl="1" indent="-457200">
              <a:buFont typeface="Arial" panose="020B0604020202020204" pitchFamily="34" charset="0"/>
              <a:buChar char="•"/>
            </a:pPr>
            <a:r>
              <a:rPr lang="es-AR" sz="2800" dirty="0">
                <a:latin typeface="Trebuchet MS" panose="020B0603020202020204" pitchFamily="34" charset="0"/>
              </a:rPr>
              <a:t>Mapas de regiones y calor</a:t>
            </a:r>
          </a:p>
          <a:p>
            <a:pPr marL="457200" lvl="1" indent="-457200">
              <a:buFont typeface="Arial" panose="020B0604020202020204" pitchFamily="34" charset="0"/>
              <a:buChar char="•"/>
            </a:pPr>
            <a:r>
              <a:rPr lang="es-AR" sz="2800" dirty="0">
                <a:latin typeface="Trebuchet MS" panose="020B0603020202020204" pitchFamily="34" charset="0"/>
              </a:rPr>
              <a:t>Agregando capas</a:t>
            </a:r>
          </a:p>
          <a:p>
            <a:pPr marL="457200" lvl="1" indent="-457200">
              <a:buFont typeface="Arial" panose="020B0604020202020204" pitchFamily="34" charset="0"/>
              <a:buChar char="•"/>
            </a:pPr>
            <a:r>
              <a:rPr lang="es-AR" sz="2800" dirty="0">
                <a:latin typeface="Trebuchet MS" panose="020B0603020202020204" pitchFamily="34" charset="0"/>
              </a:rPr>
              <a:t>Analizando datos a lo largo del tiempo</a:t>
            </a:r>
          </a:p>
          <a:p>
            <a:pPr marL="285750" indent="-285750">
              <a:buFont typeface="Arial" panose="020B0604020202020204" pitchFamily="34" charset="0"/>
              <a:buChar char="•"/>
            </a:pPr>
            <a:endParaRPr lang="es-AR" sz="2800" dirty="0">
              <a:latin typeface="Trebuchet MS" panose="020B0603020202020204" pitchFamily="34" charset="0"/>
            </a:endParaRPr>
          </a:p>
        </p:txBody>
      </p:sp>
    </p:spTree>
    <p:extLst>
      <p:ext uri="{BB962C8B-B14F-4D97-AF65-F5344CB8AC3E}">
        <p14:creationId xmlns:p14="http://schemas.microsoft.com/office/powerpoint/2010/main" val="1039191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Preparación de datos</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632300" y="1420237"/>
            <a:ext cx="7821038" cy="5078313"/>
          </a:xfrm>
          <a:prstGeom prst="rect">
            <a:avLst/>
          </a:prstGeom>
          <a:noFill/>
        </p:spPr>
        <p:txBody>
          <a:bodyPr wrap="square" rtlCol="0">
            <a:spAutoFit/>
          </a:bodyPr>
          <a:lstStyle/>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Para obtener los mejores resultados con mapas 3D (</a:t>
            </a:r>
            <a:r>
              <a:rPr lang="es-ES" altLang="es-AR" sz="1800" dirty="0" err="1">
                <a:solidFill>
                  <a:srgbClr val="212121"/>
                </a:solidFill>
                <a:latin typeface="Trebuchet MS" panose="020B0603020202020204" pitchFamily="34" charset="0"/>
              </a:rPr>
              <a:t>PowerMap</a:t>
            </a:r>
            <a:r>
              <a:rPr lang="es-ES" altLang="es-AR" sz="1800">
                <a:solidFill>
                  <a:srgbClr val="212121"/>
                </a:solidFill>
                <a:latin typeface="Trebuchet MS" panose="020B0603020202020204" pitchFamily="34" charset="0"/>
              </a:rPr>
              <a:t>), </a:t>
            </a:r>
            <a:r>
              <a:rPr lang="es-ES" altLang="es-AR" sz="1800" dirty="0">
                <a:solidFill>
                  <a:srgbClr val="212121"/>
                </a:solidFill>
                <a:latin typeface="Trebuchet MS" panose="020B0603020202020204" pitchFamily="34" charset="0"/>
              </a:rPr>
              <a:t>es recomendable preparar los datos.  Las columnas deben contar con encabezados para que se interpreten correctamente al trazar las coordenadas geográficas. El uso de etiquetas significativas es útil cuando se diseña el recorrido. </a:t>
            </a:r>
          </a:p>
          <a:p>
            <a:pPr lvl="0"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Los datos deben estar estructurados de manera que haya al menos un valor geográfico por fila de datos, que podría ser latitud/longitud, ciudad, país/región, código postal, estado/provincia o dirección. </a:t>
            </a:r>
          </a:p>
          <a:p>
            <a:pPr lvl="0"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La precisión de los mapas en 3D depende de la cantidad y variedad de datos geográficos que se proporcionen y los resultados de búsqueda de Bing. Debido a que hay varias ciudades en el mundo que comparten el mismo nombre, es útil tener una columna País para que se pueda reconocer la ciudad correcta. Se requiere al menos un campo de fecha u hora por fila de datos si es necesario ver datos a lo largo del tiempo. </a:t>
            </a:r>
          </a:p>
          <a:p>
            <a:pPr lvl="0"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Los mapas 3D no admiten jerarquías.</a:t>
            </a:r>
          </a:p>
        </p:txBody>
      </p:sp>
      <p:sp>
        <p:nvSpPr>
          <p:cNvPr id="2" name="Rectangle 1">
            <a:extLst>
              <a:ext uri="{FF2B5EF4-FFF2-40B4-BE49-F238E27FC236}">
                <a16:creationId xmlns:a16="http://schemas.microsoft.com/office/drawing/2014/main" id="{A46CCD07-B44C-4DD5-BB02-C72AFD277F7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4934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Mapas básicos</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544751" y="1741250"/>
            <a:ext cx="7821038" cy="2462213"/>
          </a:xfrm>
          <a:prstGeom prst="rect">
            <a:avLst/>
          </a:prstGeom>
          <a:noFill/>
        </p:spPr>
        <p:txBody>
          <a:bodyPr wrap="square" rtlCol="0">
            <a:spAutoFit/>
          </a:bodyPr>
          <a:lstStyle/>
          <a:p>
            <a:r>
              <a:rPr lang="es-ES" altLang="es-AR" sz="1800" dirty="0">
                <a:solidFill>
                  <a:srgbClr val="212121"/>
                </a:solidFill>
                <a:latin typeface="Trebuchet MS" panose="020B0603020202020204" pitchFamily="34" charset="0"/>
              </a:rPr>
              <a:t>Mapas 3D es una herramienta de visualización tridimensional de datos que posibilita ver información de nuevas maneras. Permite descubrir ideas que quizás no se ven en las tablas y gráficos bidimensionales tradicionales. Se inicia creando un recorrido con una escena que representa un mapa. Al agregar más escenas al recorrido, pueden crearse nuevas vistas de los datos que se centren en ubicaciones geográficas específicas o períodos de tiempo. </a:t>
            </a:r>
            <a:endParaRPr lang="es-ES" altLang="es-AR" sz="1800" dirty="0">
              <a:solidFill>
                <a:schemeClr val="tx1"/>
              </a:solidFill>
              <a:latin typeface="Trebuchet MS" panose="020B0603020202020204" pitchFamily="34" charset="0"/>
            </a:endParaRPr>
          </a:p>
          <a:p>
            <a:endParaRPr lang="es-AR" sz="2800" dirty="0">
              <a:latin typeface="Trebuchet MS" panose="020B0603020202020204" pitchFamily="34" charset="0"/>
            </a:endParaRPr>
          </a:p>
        </p:txBody>
      </p:sp>
      <p:sp>
        <p:nvSpPr>
          <p:cNvPr id="2" name="Rectangle 1">
            <a:extLst>
              <a:ext uri="{FF2B5EF4-FFF2-40B4-BE49-F238E27FC236}">
                <a16:creationId xmlns:a16="http://schemas.microsoft.com/office/drawing/2014/main" id="{8FA4F43E-FE19-4683-81B0-6F382A8E58B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6860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Mapas básicos</a:t>
            </a:r>
          </a:p>
        </p:txBody>
      </p:sp>
      <p:sp>
        <p:nvSpPr>
          <p:cNvPr id="2" name="Rectangle 1">
            <a:extLst>
              <a:ext uri="{FF2B5EF4-FFF2-40B4-BE49-F238E27FC236}">
                <a16:creationId xmlns:a16="http://schemas.microsoft.com/office/drawing/2014/main" id="{8FA4F43E-FE19-4683-81B0-6F382A8E58B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pic>
        <p:nvPicPr>
          <p:cNvPr id="5" name="Imagen 4">
            <a:extLst>
              <a:ext uri="{FF2B5EF4-FFF2-40B4-BE49-F238E27FC236}">
                <a16:creationId xmlns:a16="http://schemas.microsoft.com/office/drawing/2014/main" id="{E6D26D76-DBAE-4540-AB91-7847359AE464}"/>
              </a:ext>
            </a:extLst>
          </p:cNvPr>
          <p:cNvPicPr>
            <a:picLocks noChangeAspect="1"/>
          </p:cNvPicPr>
          <p:nvPr/>
        </p:nvPicPr>
        <p:blipFill>
          <a:blip r:embed="rId3"/>
          <a:stretch>
            <a:fillRect/>
          </a:stretch>
        </p:blipFill>
        <p:spPr>
          <a:xfrm>
            <a:off x="836579" y="1528459"/>
            <a:ext cx="7641616" cy="4298409"/>
          </a:xfrm>
          <a:prstGeom prst="rect">
            <a:avLst/>
          </a:prstGeom>
        </p:spPr>
      </p:pic>
    </p:spTree>
    <p:extLst>
      <p:ext uri="{BB962C8B-B14F-4D97-AF65-F5344CB8AC3E}">
        <p14:creationId xmlns:p14="http://schemas.microsoft.com/office/powerpoint/2010/main" val="4224203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Mapas de regiones y calor</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544751" y="2149812"/>
            <a:ext cx="7821038" cy="3293209"/>
          </a:xfrm>
          <a:prstGeom prst="rect">
            <a:avLst/>
          </a:prstGeom>
          <a:noFill/>
        </p:spPr>
        <p:txBody>
          <a:bodyPr wrap="square" rtlCol="0">
            <a:spAutoFit/>
          </a:bodyPr>
          <a:lstStyle/>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Al crear una visualización con Mapas 3D, Bing traza automáticamente los datos en un gráfico de columnas sobre el mapa. </a:t>
            </a:r>
          </a:p>
          <a:p>
            <a:pPr lvl="0"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Puede cambiarse a un mapa de calor, donde los colores representan los datos, lo que facilita la vista de muchos datos rápidamente. </a:t>
            </a:r>
          </a:p>
          <a:p>
            <a:pPr lvl="0"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Con gráficos de regiones pueden crearse visualizaciones tales como mapas de estados rojos/azules que muestran resultados de elecciones políticas, participación de mercado por país o ingresos personales por códigos postales.</a:t>
            </a:r>
            <a:r>
              <a:rPr lang="es-ES" altLang="es-AR" sz="1800" dirty="0">
                <a:solidFill>
                  <a:schemeClr val="tx1"/>
                </a:solidFill>
                <a:latin typeface="Trebuchet MS" panose="020B0603020202020204" pitchFamily="34" charset="0"/>
              </a:rPr>
              <a:t> </a:t>
            </a:r>
          </a:p>
          <a:p>
            <a:endParaRPr lang="es-AR" sz="2800" dirty="0">
              <a:latin typeface="Trebuchet MS" panose="020B0603020202020204" pitchFamily="34" charset="0"/>
            </a:endParaRPr>
          </a:p>
        </p:txBody>
      </p:sp>
      <p:sp>
        <p:nvSpPr>
          <p:cNvPr id="2" name="Rectangle 1">
            <a:extLst>
              <a:ext uri="{FF2B5EF4-FFF2-40B4-BE49-F238E27FC236}">
                <a16:creationId xmlns:a16="http://schemas.microsoft.com/office/drawing/2014/main" id="{2FDC0746-A921-474E-8102-9CA83DC48DD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3044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Mapas de regiones y calor</a:t>
            </a:r>
          </a:p>
        </p:txBody>
      </p:sp>
      <p:sp>
        <p:nvSpPr>
          <p:cNvPr id="2" name="Rectangle 1">
            <a:extLst>
              <a:ext uri="{FF2B5EF4-FFF2-40B4-BE49-F238E27FC236}">
                <a16:creationId xmlns:a16="http://schemas.microsoft.com/office/drawing/2014/main" id="{2FDC0746-A921-474E-8102-9CA83DC48DD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pic>
        <p:nvPicPr>
          <p:cNvPr id="5" name="Imagen 4">
            <a:extLst>
              <a:ext uri="{FF2B5EF4-FFF2-40B4-BE49-F238E27FC236}">
                <a16:creationId xmlns:a16="http://schemas.microsoft.com/office/drawing/2014/main" id="{69D87BC4-2577-48D4-8E0C-C16E89D63956}"/>
              </a:ext>
            </a:extLst>
          </p:cNvPr>
          <p:cNvPicPr>
            <a:picLocks noChangeAspect="1"/>
          </p:cNvPicPr>
          <p:nvPr/>
        </p:nvPicPr>
        <p:blipFill>
          <a:blip r:embed="rId3"/>
          <a:stretch>
            <a:fillRect/>
          </a:stretch>
        </p:blipFill>
        <p:spPr>
          <a:xfrm>
            <a:off x="1145354" y="1474032"/>
            <a:ext cx="7028390" cy="2296259"/>
          </a:xfrm>
          <a:prstGeom prst="rect">
            <a:avLst/>
          </a:prstGeom>
        </p:spPr>
      </p:pic>
      <p:pic>
        <p:nvPicPr>
          <p:cNvPr id="6" name="Imagen 5">
            <a:extLst>
              <a:ext uri="{FF2B5EF4-FFF2-40B4-BE49-F238E27FC236}">
                <a16:creationId xmlns:a16="http://schemas.microsoft.com/office/drawing/2014/main" id="{6D62B705-3920-48AA-8812-DABFB6469C50}"/>
              </a:ext>
            </a:extLst>
          </p:cNvPr>
          <p:cNvPicPr>
            <a:picLocks noChangeAspect="1"/>
          </p:cNvPicPr>
          <p:nvPr/>
        </p:nvPicPr>
        <p:blipFill>
          <a:blip r:embed="rId4"/>
          <a:stretch>
            <a:fillRect/>
          </a:stretch>
        </p:blipFill>
        <p:spPr>
          <a:xfrm>
            <a:off x="1145354" y="3900791"/>
            <a:ext cx="6863020" cy="2227787"/>
          </a:xfrm>
          <a:prstGeom prst="rect">
            <a:avLst/>
          </a:prstGeom>
        </p:spPr>
      </p:pic>
    </p:spTree>
    <p:extLst>
      <p:ext uri="{BB962C8B-B14F-4D97-AF65-F5344CB8AC3E}">
        <p14:creationId xmlns:p14="http://schemas.microsoft.com/office/powerpoint/2010/main" val="1475799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14010" y="758757"/>
            <a:ext cx="8657616" cy="923330"/>
          </a:xfrm>
          <a:prstGeom prst="rect">
            <a:avLst/>
          </a:prstGeom>
          <a:noFill/>
          <a:ln w="76200">
            <a:solidFill>
              <a:srgbClr val="5184B9"/>
            </a:solidFill>
          </a:ln>
        </p:spPr>
        <p:txBody>
          <a:bodyPr wrap="square" rtlCol="0">
            <a:spAutoFit/>
          </a:bodyPr>
          <a:lstStyle/>
          <a:p>
            <a:r>
              <a:rPr lang="es-AR" sz="5400" dirty="0">
                <a:latin typeface="Trebuchet MS" panose="020B0603020202020204" pitchFamily="34" charset="0"/>
              </a:rPr>
              <a:t>Clase 5</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1128409" y="2577830"/>
            <a:ext cx="4951997" cy="1046440"/>
          </a:xfrm>
          <a:prstGeom prst="rect">
            <a:avLst/>
          </a:prstGeom>
          <a:noFill/>
        </p:spPr>
        <p:txBody>
          <a:bodyPr wrap="none" rtlCol="0">
            <a:spAutoFit/>
          </a:bodyPr>
          <a:lstStyle/>
          <a:p>
            <a:pPr marL="285750" indent="-285750">
              <a:buFont typeface="Arial" panose="020B0604020202020204" pitchFamily="34" charset="0"/>
              <a:buChar char="•"/>
            </a:pPr>
            <a:r>
              <a:rPr lang="es-AR" sz="2400" dirty="0">
                <a:latin typeface="Trebuchet MS" panose="020B0603020202020204" pitchFamily="34" charset="0"/>
              </a:rPr>
              <a:t>Carga y transformación de datos</a:t>
            </a:r>
          </a:p>
          <a:p>
            <a:pPr marL="285750" indent="-285750">
              <a:buFont typeface="Arial" panose="020B0604020202020204" pitchFamily="34" charset="0"/>
              <a:buChar char="•"/>
            </a:pPr>
            <a:r>
              <a:rPr lang="es-AR" sz="2400" dirty="0">
                <a:latin typeface="Trebuchet MS" panose="020B0603020202020204" pitchFamily="34" charset="0"/>
              </a:rPr>
              <a:t>Mapas</a:t>
            </a:r>
          </a:p>
          <a:p>
            <a:endParaRPr lang="es-A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Agregando capas</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749030" y="1566152"/>
            <a:ext cx="7821038" cy="1200329"/>
          </a:xfrm>
          <a:prstGeom prst="rect">
            <a:avLst/>
          </a:prstGeom>
          <a:noFill/>
        </p:spPr>
        <p:txBody>
          <a:bodyPr wrap="square" rtlCol="0">
            <a:spAutoFit/>
          </a:bodyPr>
          <a:lstStyle/>
          <a:p>
            <a:r>
              <a:rPr lang="es-AR" sz="1800" dirty="0">
                <a:latin typeface="Trebuchet MS" panose="020B0603020202020204" pitchFamily="34" charset="0"/>
              </a:rPr>
              <a:t>Cada mapa consiste de una o más capas que muestran elementos visuales específicos. Por ejemplo, podría crearse una capa que cuente los negocios de cada ciudad, y una segunda capa que muestre los ingresos de cada ciudad. </a:t>
            </a:r>
            <a:endParaRPr lang="es-AR" sz="2800" dirty="0">
              <a:latin typeface="Trebuchet MS" panose="020B0603020202020204" pitchFamily="34" charset="0"/>
            </a:endParaRPr>
          </a:p>
        </p:txBody>
      </p:sp>
      <p:pic>
        <p:nvPicPr>
          <p:cNvPr id="2" name="Imagen 1">
            <a:extLst>
              <a:ext uri="{FF2B5EF4-FFF2-40B4-BE49-F238E27FC236}">
                <a16:creationId xmlns:a16="http://schemas.microsoft.com/office/drawing/2014/main" id="{DE50A85A-91D2-4C37-AF59-FBC629275CD9}"/>
              </a:ext>
            </a:extLst>
          </p:cNvPr>
          <p:cNvPicPr>
            <a:picLocks noChangeAspect="1"/>
          </p:cNvPicPr>
          <p:nvPr/>
        </p:nvPicPr>
        <p:blipFill>
          <a:blip r:embed="rId3"/>
          <a:stretch>
            <a:fillRect/>
          </a:stretch>
        </p:blipFill>
        <p:spPr>
          <a:xfrm>
            <a:off x="2285999" y="2497057"/>
            <a:ext cx="6282831" cy="3534092"/>
          </a:xfrm>
          <a:prstGeom prst="rect">
            <a:avLst/>
          </a:prstGeom>
        </p:spPr>
      </p:pic>
    </p:spTree>
    <p:extLst>
      <p:ext uri="{BB962C8B-B14F-4D97-AF65-F5344CB8AC3E}">
        <p14:creationId xmlns:p14="http://schemas.microsoft.com/office/powerpoint/2010/main" val="2685813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Analizando datos a lo largo del tiempo</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661483" y="1760706"/>
            <a:ext cx="7821038" cy="4401205"/>
          </a:xfrm>
          <a:prstGeom prst="rect">
            <a:avLst/>
          </a:prstGeom>
          <a:noFill/>
        </p:spPr>
        <p:txBody>
          <a:bodyPr wrap="square" rtlCol="0">
            <a:spAutoFit/>
          </a:bodyPr>
          <a:lstStyle/>
          <a:p>
            <a:pPr eaLnBrk="0" fontAlgn="base" hangingPunct="0">
              <a:spcBef>
                <a:spcPct val="0"/>
              </a:spcBef>
              <a:spcAft>
                <a:spcPct val="0"/>
              </a:spcAft>
            </a:pPr>
            <a:r>
              <a:rPr lang="es-ES" altLang="es-AR" sz="1800" dirty="0">
                <a:solidFill>
                  <a:srgbClr val="212121"/>
                </a:solidFill>
                <a:latin typeface="Trebuchet MS" panose="020B0603020202020204" pitchFamily="34" charset="0"/>
              </a:rPr>
              <a:t>Una vez que se hayan trazado inicialmente los datos geográficos, pueden elegirse valores para resaltar (como datos demográficos, ventas o velocidad del viento) y, si hay un campo basado en tiempo, pueden verse los valores sobre el mapa cambiando en el tiempo. </a:t>
            </a:r>
          </a:p>
          <a:p>
            <a:pPr lvl="0"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Además, es posible controlar por cuánto tiempo se reproduce una escena y establecer fechas de inicio y finalización personalizadas para enfocarse en el período de tiempo exacto que se desee. </a:t>
            </a:r>
          </a:p>
          <a:p>
            <a:pPr lvl="0"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Las columnas de fecha y hora deben formatearse como el tipo de fecha y hora en los datos de origen. Los valores en Excel pueden parecerse a una fecha u hora, pero es posible que tengan el formato de texto. Si los valores de fecha no funcionan como espera en Mapas 3D, vuelva a los datos de origen y verifique el tipo de datos. </a:t>
            </a:r>
            <a:endParaRPr lang="es-ES" altLang="es-AR" sz="1800" dirty="0">
              <a:solidFill>
                <a:schemeClr val="tx1"/>
              </a:solidFill>
              <a:latin typeface="Trebuchet MS" panose="020B0603020202020204" pitchFamily="34" charset="0"/>
            </a:endParaRPr>
          </a:p>
          <a:p>
            <a:pPr marL="285750" indent="-285750">
              <a:buFont typeface="Arial" panose="020B0604020202020204" pitchFamily="34" charset="0"/>
              <a:buChar char="•"/>
            </a:pPr>
            <a:endParaRPr lang="es-AR" sz="2800" dirty="0">
              <a:latin typeface="Trebuchet MS" panose="020B0603020202020204" pitchFamily="34" charset="0"/>
            </a:endParaRPr>
          </a:p>
        </p:txBody>
      </p:sp>
      <p:sp>
        <p:nvSpPr>
          <p:cNvPr id="2" name="Rectangle 1">
            <a:extLst>
              <a:ext uri="{FF2B5EF4-FFF2-40B4-BE49-F238E27FC236}">
                <a16:creationId xmlns:a16="http://schemas.microsoft.com/office/drawing/2014/main" id="{98254ACD-3946-494A-8330-2685A294813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9385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Analizando datos a lo largo del tiempo</a:t>
            </a:r>
          </a:p>
        </p:txBody>
      </p:sp>
      <p:sp>
        <p:nvSpPr>
          <p:cNvPr id="2" name="Rectangle 1">
            <a:extLst>
              <a:ext uri="{FF2B5EF4-FFF2-40B4-BE49-F238E27FC236}">
                <a16:creationId xmlns:a16="http://schemas.microsoft.com/office/drawing/2014/main" id="{98254ACD-3946-494A-8330-2685A294813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pic>
        <p:nvPicPr>
          <p:cNvPr id="5" name="Imagen 4">
            <a:extLst>
              <a:ext uri="{FF2B5EF4-FFF2-40B4-BE49-F238E27FC236}">
                <a16:creationId xmlns:a16="http://schemas.microsoft.com/office/drawing/2014/main" id="{59182B66-C5B1-4B26-B537-B7FE81F132C9}"/>
              </a:ext>
            </a:extLst>
          </p:cNvPr>
          <p:cNvPicPr>
            <a:picLocks noChangeAspect="1"/>
          </p:cNvPicPr>
          <p:nvPr/>
        </p:nvPicPr>
        <p:blipFill>
          <a:blip r:embed="rId3"/>
          <a:stretch>
            <a:fillRect/>
          </a:stretch>
        </p:blipFill>
        <p:spPr>
          <a:xfrm>
            <a:off x="778213" y="1577097"/>
            <a:ext cx="7762672" cy="4366503"/>
          </a:xfrm>
          <a:prstGeom prst="rect">
            <a:avLst/>
          </a:prstGeom>
        </p:spPr>
      </p:pic>
    </p:spTree>
    <p:extLst>
      <p:ext uri="{BB962C8B-B14F-4D97-AF65-F5344CB8AC3E}">
        <p14:creationId xmlns:p14="http://schemas.microsoft.com/office/powerpoint/2010/main" val="442796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184B9"/>
        </a:solidFill>
        <a:effectLst/>
      </p:bgPr>
    </p:bg>
    <p:spTree>
      <p:nvGrpSpPr>
        <p:cNvPr id="1" name="Shape 81"/>
        <p:cNvGrpSpPr/>
        <p:nvPr/>
      </p:nvGrpSpPr>
      <p:grpSpPr>
        <a:xfrm>
          <a:off x="0" y="0"/>
          <a:ext cx="0" cy="0"/>
          <a:chOff x="0" y="0"/>
          <a:chExt cx="0" cy="0"/>
        </a:xfrm>
      </p:grpSpPr>
      <p:sp>
        <p:nvSpPr>
          <p:cNvPr id="82" name="Shape 82"/>
          <p:cNvSpPr txBox="1"/>
          <p:nvPr/>
        </p:nvSpPr>
        <p:spPr>
          <a:xfrm>
            <a:off x="0" y="1819275"/>
            <a:ext cx="9144000" cy="2585400"/>
          </a:xfrm>
          <a:prstGeom prst="rect">
            <a:avLst/>
          </a:prstGeom>
          <a:noFill/>
          <a:ln>
            <a:noFill/>
          </a:ln>
        </p:spPr>
        <p:txBody>
          <a:bodyPr wrap="square" lIns="91425" tIns="45700" rIns="91425" bIns="45700" anchor="t" anchorCtr="0">
            <a:noAutofit/>
          </a:bodyPr>
          <a:lstStyle/>
          <a:p>
            <a:pPr marL="0" marR="0" lvl="0" indent="0" algn="ctr" rtl="0">
              <a:lnSpc>
                <a:spcPct val="100000"/>
              </a:lnSpc>
              <a:spcBef>
                <a:spcPts val="0"/>
              </a:spcBef>
              <a:spcAft>
                <a:spcPts val="0"/>
              </a:spcAft>
              <a:buClr>
                <a:schemeClr val="lt1"/>
              </a:buClr>
              <a:buSzPct val="25000"/>
              <a:buFont typeface="Trebuchet MS"/>
              <a:buNone/>
            </a:pPr>
            <a:r>
              <a:rPr lang="es-ES" sz="5400" b="1" i="0" u="none" strike="noStrike" cap="none" dirty="0">
                <a:solidFill>
                  <a:schemeClr val="lt1"/>
                </a:solidFill>
                <a:latin typeface="Trebuchet MS"/>
                <a:ea typeface="Trebuchet MS"/>
                <a:cs typeface="Trebuchet MS"/>
                <a:sym typeface="Trebuchet MS"/>
              </a:rPr>
              <a:t>Carga y transformación de datos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Carga y transformación de datos</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846307" y="1650833"/>
            <a:ext cx="7821038" cy="2400657"/>
          </a:xfrm>
          <a:prstGeom prst="rect">
            <a:avLst/>
          </a:prstGeom>
          <a:noFill/>
        </p:spPr>
        <p:txBody>
          <a:bodyPr wrap="square" rtlCol="0">
            <a:spAutoFit/>
          </a:bodyPr>
          <a:lstStyle/>
          <a:p>
            <a:pPr marL="457200" lvl="1" indent="-457200">
              <a:buFont typeface="Arial" panose="020B0604020202020204" pitchFamily="34" charset="0"/>
              <a:buChar char="•"/>
            </a:pPr>
            <a:r>
              <a:rPr lang="es-AR" sz="2800" dirty="0">
                <a:latin typeface="Trebuchet MS" panose="020B0603020202020204" pitchFamily="34" charset="0"/>
              </a:rPr>
              <a:t>Importando datos</a:t>
            </a:r>
          </a:p>
          <a:p>
            <a:pPr marL="457200" lvl="1" indent="-457200">
              <a:buFont typeface="Arial" panose="020B0604020202020204" pitchFamily="34" charset="0"/>
              <a:buChar char="•"/>
            </a:pPr>
            <a:r>
              <a:rPr lang="es-AR" sz="2800" dirty="0">
                <a:latin typeface="Trebuchet MS" panose="020B0603020202020204" pitchFamily="34" charset="0"/>
              </a:rPr>
              <a:t>Limpiando y filtrando datos</a:t>
            </a:r>
          </a:p>
          <a:p>
            <a:pPr marL="457200" lvl="1" indent="-457200">
              <a:buFont typeface="Arial" panose="020B0604020202020204" pitchFamily="34" charset="0"/>
              <a:buChar char="•"/>
            </a:pPr>
            <a:r>
              <a:rPr lang="es-AR" sz="2800" dirty="0">
                <a:latin typeface="Trebuchet MS" panose="020B0603020202020204" pitchFamily="34" charset="0"/>
              </a:rPr>
              <a:t>Agrupando y modelando datos</a:t>
            </a:r>
          </a:p>
          <a:p>
            <a:pPr marL="457200" lvl="1" indent="-457200">
              <a:buFont typeface="Arial" panose="020B0604020202020204" pitchFamily="34" charset="0"/>
              <a:buChar char="•"/>
            </a:pPr>
            <a:r>
              <a:rPr lang="es-AR" sz="2800" dirty="0">
                <a:latin typeface="Trebuchet MS" panose="020B0603020202020204" pitchFamily="34" charset="0"/>
              </a:rPr>
              <a:t>Agregando columnas calculadas</a:t>
            </a:r>
          </a:p>
          <a:p>
            <a:pPr lvl="1"/>
            <a:endParaRPr lang="es-AR" sz="2400" dirty="0">
              <a:latin typeface="Trebuchet MS" panose="020B0603020202020204" pitchFamily="34" charset="0"/>
            </a:endParaRPr>
          </a:p>
          <a:p>
            <a:pPr marL="285750" indent="-285750">
              <a:buFont typeface="Arial" panose="020B0604020202020204" pitchFamily="34" charset="0"/>
              <a:buChar char="•"/>
            </a:pPr>
            <a:endParaRPr lang="es-AR" dirty="0"/>
          </a:p>
        </p:txBody>
      </p:sp>
    </p:spTree>
    <p:extLst>
      <p:ext uri="{BB962C8B-B14F-4D97-AF65-F5344CB8AC3E}">
        <p14:creationId xmlns:p14="http://schemas.microsoft.com/office/powerpoint/2010/main" val="352324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Importando datos</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719847" y="1904462"/>
            <a:ext cx="7879403" cy="4493538"/>
          </a:xfrm>
          <a:prstGeom prst="rect">
            <a:avLst/>
          </a:prstGeom>
          <a:noFill/>
        </p:spPr>
        <p:txBody>
          <a:bodyPr wrap="square" rtlCol="0">
            <a:spAutoFit/>
          </a:bodyPr>
          <a:lstStyle/>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Obtener y Transformar (</a:t>
            </a:r>
            <a:r>
              <a:rPr lang="es-ES" altLang="es-AR" sz="1800" dirty="0" err="1">
                <a:solidFill>
                  <a:srgbClr val="212121"/>
                </a:solidFill>
                <a:latin typeface="Trebuchet MS" panose="020B0603020202020204" pitchFamily="34" charset="0"/>
              </a:rPr>
              <a:t>PowerQuery</a:t>
            </a:r>
            <a:r>
              <a:rPr lang="es-ES" altLang="es-AR" sz="1800" dirty="0">
                <a:solidFill>
                  <a:srgbClr val="212121"/>
                </a:solidFill>
                <a:latin typeface="Trebuchet MS" panose="020B0603020202020204" pitchFamily="34" charset="0"/>
              </a:rPr>
              <a:t>) es una herramienta que permite extraer, transformar y cargar datos en Excel o en un modelo </a:t>
            </a:r>
            <a:r>
              <a:rPr lang="es-ES" altLang="es-AR" sz="1800" dirty="0" err="1">
                <a:solidFill>
                  <a:srgbClr val="212121"/>
                </a:solidFill>
                <a:latin typeface="Trebuchet MS" panose="020B0603020202020204" pitchFamily="34" charset="0"/>
              </a:rPr>
              <a:t>PowerPivot</a:t>
            </a:r>
            <a:r>
              <a:rPr lang="es-ES" altLang="es-AR" sz="1800" dirty="0">
                <a:solidFill>
                  <a:srgbClr val="212121"/>
                </a:solidFill>
                <a:latin typeface="Trebuchet MS" panose="020B0603020202020204" pitchFamily="34" charset="0"/>
              </a:rPr>
              <a:t>. Útil para combinar datos de múltiples archivos, cargar datos de distintos orígenes, darles forma, limpiarlos, vincularlos sin necesidad de usar BUSCARV.</a:t>
            </a:r>
          </a:p>
          <a:p>
            <a:pPr lvl="0"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La interfaz del usuario esta construida sobre un lenguaje muy poderoso llamado M.</a:t>
            </a:r>
          </a:p>
          <a:p>
            <a:pPr lvl="0"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pPr lvl="0" eaLnBrk="0" fontAlgn="base" hangingPunct="0">
              <a:spcBef>
                <a:spcPct val="0"/>
              </a:spcBef>
              <a:spcAft>
                <a:spcPct val="0"/>
              </a:spcAft>
            </a:pPr>
            <a:r>
              <a:rPr lang="es-ES" altLang="es-AR" sz="1800" dirty="0">
                <a:solidFill>
                  <a:srgbClr val="212121"/>
                </a:solidFill>
                <a:latin typeface="Trebuchet MS" panose="020B0603020202020204" pitchFamily="34" charset="0"/>
              </a:rPr>
              <a:t>Es posible importar datos desde archivos (Excel, CSV, XML, JSON, carpetas), bases de datos (SQL, Access, SSAS, SAP HANA), Azure (SQL, </a:t>
            </a:r>
            <a:r>
              <a:rPr lang="es-ES" altLang="es-AR" sz="1800" dirty="0" err="1">
                <a:solidFill>
                  <a:srgbClr val="212121"/>
                </a:solidFill>
                <a:latin typeface="Trebuchet MS" panose="020B0603020202020204" pitchFamily="34" charset="0"/>
              </a:rPr>
              <a:t>HDInsight</a:t>
            </a:r>
            <a:r>
              <a:rPr lang="es-ES" altLang="es-AR" sz="1800" dirty="0">
                <a:solidFill>
                  <a:srgbClr val="212121"/>
                </a:solidFill>
                <a:latin typeface="Trebuchet MS" panose="020B0603020202020204" pitchFamily="34" charset="0"/>
              </a:rPr>
              <a:t>, Data Lake), servicios en línea (listas SharePoint, Dynamics 365, Facebook, Exchange, Salesforce), otros orígenes (</a:t>
            </a:r>
            <a:r>
              <a:rPr lang="es-ES" altLang="es-AR" sz="1800" dirty="0" err="1">
                <a:solidFill>
                  <a:srgbClr val="212121"/>
                </a:solidFill>
                <a:latin typeface="Trebuchet MS" panose="020B0603020202020204" pitchFamily="34" charset="0"/>
              </a:rPr>
              <a:t>Odata</a:t>
            </a:r>
            <a:r>
              <a:rPr lang="es-ES" altLang="es-AR" sz="1800" dirty="0">
                <a:solidFill>
                  <a:srgbClr val="212121"/>
                </a:solidFill>
                <a:latin typeface="Trebuchet MS" panose="020B0603020202020204" pitchFamily="34" charset="0"/>
              </a:rPr>
              <a:t>, Active </a:t>
            </a:r>
            <a:r>
              <a:rPr lang="es-ES" altLang="es-AR" sz="1800" dirty="0" err="1">
                <a:solidFill>
                  <a:srgbClr val="212121"/>
                </a:solidFill>
                <a:latin typeface="Trebuchet MS" panose="020B0603020202020204" pitchFamily="34" charset="0"/>
              </a:rPr>
              <a:t>Directory</a:t>
            </a:r>
            <a:r>
              <a:rPr lang="es-ES" altLang="es-AR" sz="1800" dirty="0">
                <a:solidFill>
                  <a:srgbClr val="212121"/>
                </a:solidFill>
                <a:latin typeface="Trebuchet MS" panose="020B0603020202020204" pitchFamily="34" charset="0"/>
              </a:rPr>
              <a:t>, </a:t>
            </a:r>
            <a:r>
              <a:rPr lang="es-ES" altLang="es-AR" sz="1800" dirty="0" err="1">
                <a:solidFill>
                  <a:srgbClr val="212121"/>
                </a:solidFill>
                <a:latin typeface="Trebuchet MS" panose="020B0603020202020204" pitchFamily="34" charset="0"/>
              </a:rPr>
              <a:t>Hadoop</a:t>
            </a:r>
            <a:r>
              <a:rPr lang="es-ES" altLang="es-AR" sz="1800" dirty="0">
                <a:solidFill>
                  <a:srgbClr val="212121"/>
                </a:solidFill>
                <a:latin typeface="Trebuchet MS" panose="020B0603020202020204" pitchFamily="34" charset="0"/>
              </a:rPr>
              <a:t>)</a:t>
            </a:r>
          </a:p>
          <a:p>
            <a:pPr lvl="0" eaLnBrk="0" fontAlgn="base" hangingPunct="0">
              <a:spcBef>
                <a:spcPct val="0"/>
              </a:spcBef>
              <a:spcAft>
                <a:spcPct val="0"/>
              </a:spcAft>
            </a:pPr>
            <a:endParaRPr lang="es-ES" altLang="es-AR" sz="1800" dirty="0">
              <a:solidFill>
                <a:srgbClr val="212121"/>
              </a:solidFill>
              <a:latin typeface="Trebuchet MS" panose="020B0603020202020204" pitchFamily="34" charset="0"/>
            </a:endParaRPr>
          </a:p>
          <a:p>
            <a:endParaRPr lang="es-AR" sz="1600" dirty="0"/>
          </a:p>
        </p:txBody>
      </p:sp>
    </p:spTree>
    <p:extLst>
      <p:ext uri="{BB962C8B-B14F-4D97-AF65-F5344CB8AC3E}">
        <p14:creationId xmlns:p14="http://schemas.microsoft.com/office/powerpoint/2010/main" val="770515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Importando datos</a:t>
            </a:r>
          </a:p>
        </p:txBody>
      </p:sp>
      <p:pic>
        <p:nvPicPr>
          <p:cNvPr id="2" name="Imagen 1">
            <a:extLst>
              <a:ext uri="{FF2B5EF4-FFF2-40B4-BE49-F238E27FC236}">
                <a16:creationId xmlns:a16="http://schemas.microsoft.com/office/drawing/2014/main" id="{71B8DCE6-3CFE-481D-AB8F-2907D69AC1D3}"/>
              </a:ext>
            </a:extLst>
          </p:cNvPr>
          <p:cNvPicPr>
            <a:picLocks noChangeAspect="1"/>
          </p:cNvPicPr>
          <p:nvPr/>
        </p:nvPicPr>
        <p:blipFill>
          <a:blip r:embed="rId3"/>
          <a:stretch>
            <a:fillRect/>
          </a:stretch>
        </p:blipFill>
        <p:spPr>
          <a:xfrm>
            <a:off x="709039" y="1509003"/>
            <a:ext cx="7901020" cy="4444324"/>
          </a:xfrm>
          <a:prstGeom prst="rect">
            <a:avLst/>
          </a:prstGeom>
        </p:spPr>
      </p:pic>
    </p:spTree>
    <p:extLst>
      <p:ext uri="{BB962C8B-B14F-4D97-AF65-F5344CB8AC3E}">
        <p14:creationId xmlns:p14="http://schemas.microsoft.com/office/powerpoint/2010/main" val="60704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Limpiando y filtrando datos</a:t>
            </a:r>
          </a:p>
        </p:txBody>
      </p:sp>
      <p:sp>
        <p:nvSpPr>
          <p:cNvPr id="4" name="CuadroTexto 3">
            <a:extLst>
              <a:ext uri="{FF2B5EF4-FFF2-40B4-BE49-F238E27FC236}">
                <a16:creationId xmlns:a16="http://schemas.microsoft.com/office/drawing/2014/main" id="{E540F006-9C74-4BC7-BEC1-6303E66013F6}"/>
              </a:ext>
            </a:extLst>
          </p:cNvPr>
          <p:cNvSpPr txBox="1"/>
          <p:nvPr/>
        </p:nvSpPr>
        <p:spPr>
          <a:xfrm>
            <a:off x="350196" y="1498059"/>
            <a:ext cx="8511702" cy="4524315"/>
          </a:xfrm>
          <a:prstGeom prst="rect">
            <a:avLst/>
          </a:prstGeom>
          <a:noFill/>
        </p:spPr>
        <p:txBody>
          <a:bodyPr wrap="square" rtlCol="0">
            <a:spAutoFit/>
          </a:bodyPr>
          <a:lstStyle/>
          <a:p>
            <a:r>
              <a:rPr lang="es-AR" sz="1800" dirty="0">
                <a:latin typeface="Trebuchet MS" panose="020B0603020202020204" pitchFamily="34" charset="0"/>
              </a:rPr>
              <a:t>El </a:t>
            </a:r>
            <a:r>
              <a:rPr lang="es-AR" sz="1800" b="1" dirty="0">
                <a:latin typeface="Trebuchet MS" panose="020B0603020202020204" pitchFamily="34" charset="0"/>
              </a:rPr>
              <a:t>editor de consultas</a:t>
            </a:r>
            <a:r>
              <a:rPr lang="es-AR" sz="1800" dirty="0">
                <a:latin typeface="Trebuchet MS" panose="020B0603020202020204" pitchFamily="34" charset="0"/>
              </a:rPr>
              <a:t> permite examinar, definir y realizar operaciones de transformación de los datos que se han importado. La idea es </a:t>
            </a:r>
            <a:r>
              <a:rPr lang="es-AR" altLang="es-AR" sz="1800" dirty="0">
                <a:solidFill>
                  <a:schemeClr val="tx1"/>
                </a:solidFill>
                <a:latin typeface="Trebuchet MS" panose="020B0603020202020204" pitchFamily="34" charset="0"/>
                <a:ea typeface="Calibri" panose="020F0502020204030204" pitchFamily="34" charset="0"/>
                <a:cs typeface="Times New Roman" panose="02020603050405020304" pitchFamily="18" charset="0"/>
              </a:rPr>
              <a:t>crear una serie de pasos que procesan los datos que se toman de algún origen y cuyo resultado será una tabla de salida de datos. Cada paso generalmente usa la salida del paso anterior como punto de partida. La actualización de la consulta procesa todos los pasos sucesivamente. Al seleccionar un paso, se obtiene una vista previa de la consulta.</a:t>
            </a:r>
            <a:r>
              <a:rPr lang="es-AR" altLang="es-AR" sz="1800" dirty="0">
                <a:solidFill>
                  <a:schemeClr val="tx1"/>
                </a:solidFill>
                <a:latin typeface="Trebuchet MS" panose="020B0603020202020204" pitchFamily="34" charset="0"/>
              </a:rPr>
              <a:t> </a:t>
            </a:r>
          </a:p>
          <a:p>
            <a:endParaRPr lang="es-AR" altLang="es-AR" sz="1800" dirty="0">
              <a:solidFill>
                <a:schemeClr val="tx1"/>
              </a:solidFill>
              <a:latin typeface="Trebuchet MS" panose="020B0603020202020204" pitchFamily="34" charset="0"/>
            </a:endParaRPr>
          </a:p>
          <a:p>
            <a:r>
              <a:rPr lang="es-AR" altLang="es-AR" sz="1800" dirty="0">
                <a:solidFill>
                  <a:schemeClr val="tx1"/>
                </a:solidFill>
                <a:latin typeface="Trebuchet MS" panose="020B0603020202020204" pitchFamily="34" charset="0"/>
              </a:rPr>
              <a:t>Dentro de estas transformaciones, pueden limpiarse los datos quitando columnas, filas o datos con errores; o</a:t>
            </a:r>
            <a:r>
              <a:rPr lang="es-AR" sz="1800" dirty="0"/>
              <a:t>rdenando las filas de la tabla en los resultados de la consulta según un criterio, como el valor numérico o alfabético de una o varias columnas, o en orden ascendente o descendente; combinando valores de dos o mas columnas.</a:t>
            </a:r>
          </a:p>
          <a:p>
            <a:endParaRPr lang="es-AR" altLang="es-AR" sz="1800" dirty="0">
              <a:solidFill>
                <a:schemeClr val="tx1"/>
              </a:solidFill>
              <a:latin typeface="Trebuchet MS" panose="020B0603020202020204" pitchFamily="34" charset="0"/>
            </a:endParaRPr>
          </a:p>
          <a:p>
            <a:r>
              <a:rPr lang="es-AR" altLang="es-AR" sz="1800" dirty="0">
                <a:solidFill>
                  <a:schemeClr val="tx1"/>
                </a:solidFill>
                <a:latin typeface="Trebuchet MS" panose="020B0603020202020204" pitchFamily="34" charset="0"/>
              </a:rPr>
              <a:t>Además, es posible f</a:t>
            </a:r>
            <a:r>
              <a:rPr lang="es-AR" sz="1800" dirty="0"/>
              <a:t>iltrar una tabla para reducir el tamaño de los resultados de la consulta, excluyendo filas o columnas en función de su tamaño, valor o condición.</a:t>
            </a:r>
          </a:p>
        </p:txBody>
      </p:sp>
    </p:spTree>
    <p:extLst>
      <p:ext uri="{BB962C8B-B14F-4D97-AF65-F5344CB8AC3E}">
        <p14:creationId xmlns:p14="http://schemas.microsoft.com/office/powerpoint/2010/main" val="3691753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Limpiando y filtrando datos</a:t>
            </a:r>
          </a:p>
        </p:txBody>
      </p:sp>
      <p:pic>
        <p:nvPicPr>
          <p:cNvPr id="2" name="Imagen 1">
            <a:extLst>
              <a:ext uri="{FF2B5EF4-FFF2-40B4-BE49-F238E27FC236}">
                <a16:creationId xmlns:a16="http://schemas.microsoft.com/office/drawing/2014/main" id="{1CA94490-5653-472F-8C70-AA6AEAA8B828}"/>
              </a:ext>
            </a:extLst>
          </p:cNvPr>
          <p:cNvPicPr>
            <a:picLocks noChangeAspect="1"/>
          </p:cNvPicPr>
          <p:nvPr/>
        </p:nvPicPr>
        <p:blipFill>
          <a:blip r:embed="rId3"/>
          <a:stretch>
            <a:fillRect/>
          </a:stretch>
        </p:blipFill>
        <p:spPr>
          <a:xfrm>
            <a:off x="714983" y="1586725"/>
            <a:ext cx="7889131" cy="4437636"/>
          </a:xfrm>
          <a:prstGeom prst="rect">
            <a:avLst/>
          </a:prstGeom>
        </p:spPr>
      </p:pic>
    </p:spTree>
    <p:extLst>
      <p:ext uri="{BB962C8B-B14F-4D97-AF65-F5344CB8AC3E}">
        <p14:creationId xmlns:p14="http://schemas.microsoft.com/office/powerpoint/2010/main" val="220613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3" name="CuadroTexto 2">
            <a:extLst>
              <a:ext uri="{FF2B5EF4-FFF2-40B4-BE49-F238E27FC236}">
                <a16:creationId xmlns:a16="http://schemas.microsoft.com/office/drawing/2014/main" id="{C90CBC01-45EC-44ED-9201-C5E30347B1A5}"/>
              </a:ext>
            </a:extLst>
          </p:cNvPr>
          <p:cNvSpPr txBox="1"/>
          <p:nvPr/>
        </p:nvSpPr>
        <p:spPr>
          <a:xfrm>
            <a:off x="282102" y="758757"/>
            <a:ext cx="8754894" cy="584775"/>
          </a:xfrm>
          <a:prstGeom prst="rect">
            <a:avLst/>
          </a:prstGeom>
          <a:noFill/>
          <a:ln w="76200">
            <a:solidFill>
              <a:srgbClr val="5184B9"/>
            </a:solidFill>
          </a:ln>
        </p:spPr>
        <p:txBody>
          <a:bodyPr wrap="square" rtlCol="0">
            <a:spAutoFit/>
          </a:bodyPr>
          <a:lstStyle/>
          <a:p>
            <a:r>
              <a:rPr lang="es-AR" sz="3200" b="1" dirty="0">
                <a:latin typeface="Trebuchet MS" panose="020B0603020202020204" pitchFamily="34" charset="0"/>
              </a:rPr>
              <a:t>Agrupando y modelando datos</a:t>
            </a:r>
          </a:p>
        </p:txBody>
      </p:sp>
      <p:sp>
        <p:nvSpPr>
          <p:cNvPr id="2" name="Rectangle 1">
            <a:extLst>
              <a:ext uri="{FF2B5EF4-FFF2-40B4-BE49-F238E27FC236}">
                <a16:creationId xmlns:a16="http://schemas.microsoft.com/office/drawing/2014/main" id="{842D36A0-99F5-4ACB-926A-65A8068D8399}"/>
              </a:ext>
            </a:extLst>
          </p:cNvPr>
          <p:cNvSpPr>
            <a:spLocks noChangeArrowheads="1"/>
          </p:cNvSpPr>
          <p:nvPr/>
        </p:nvSpPr>
        <p:spPr bwMode="auto">
          <a:xfrm>
            <a:off x="282102" y="2192442"/>
            <a:ext cx="8285428"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s-AR" sz="1800" dirty="0">
                <a:latin typeface="Trebuchet MS" panose="020B0603020202020204" pitchFamily="34" charset="0"/>
              </a:rPr>
              <a:t>Por otro lado, es factible agrupar los valores de varias filas en un único valor o generar agregaciones de cualquier columna para mostrar el resultado de una operación de grupo (como Suma, Recuento, Promedio, Mín. y Máx.).</a:t>
            </a:r>
          </a:p>
          <a:p>
            <a:endParaRPr lang="es-AR" sz="1800" dirty="0">
              <a:latin typeface="Trebuchet MS" panose="020B0603020202020204" pitchFamily="34" charset="0"/>
            </a:endParaRPr>
          </a:p>
          <a:p>
            <a:r>
              <a:rPr lang="es-AR" sz="1800" dirty="0">
                <a:latin typeface="Trebuchet MS" panose="020B0603020202020204" pitchFamily="34" charset="0"/>
              </a:rPr>
              <a:t>Incluso se pueden modelar los datos, expandiendo una columna que contiene una tabla asociada para mostrar los datos relacionados, pudiéndose extraer todos los valores de columna o algunos de ellos de la tabla relacionada; insertando columnas personalizadas; combinando varias consultas anexando o combinando los valores; dividiendo una columna de texto en varias columnas </a:t>
            </a:r>
          </a:p>
        </p:txBody>
      </p:sp>
    </p:spTree>
    <p:extLst>
      <p:ext uri="{BB962C8B-B14F-4D97-AF65-F5344CB8AC3E}">
        <p14:creationId xmlns:p14="http://schemas.microsoft.com/office/powerpoint/2010/main" val="316113173"/>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950</Words>
  <Application>Microsoft Office PowerPoint</Application>
  <PresentationFormat>Presentación en pantalla (4:3)</PresentationFormat>
  <Paragraphs>71</Paragraphs>
  <Slides>22</Slides>
  <Notes>22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Arial</vt:lpstr>
      <vt:lpstr>Calibri</vt:lpstr>
      <vt:lpstr>inherit</vt:lpstr>
      <vt:lpstr>Times New Roman</vt:lpstr>
      <vt:lpstr>Trebuchet MS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EducacionIT</dc:creator>
  <cp:lastModifiedBy>felifer</cp:lastModifiedBy>
  <cp:revision>37</cp:revision>
  <dcterms:modified xsi:type="dcterms:W3CDTF">2018-02-07T15:35:17Z</dcterms:modified>
</cp:coreProperties>
</file>