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73" r:id="rId5"/>
    <p:sldId id="275" r:id="rId6"/>
    <p:sldId id="274" r:id="rId7"/>
    <p:sldId id="277" r:id="rId8"/>
    <p:sldId id="279" r:id="rId9"/>
    <p:sldId id="280" r:id="rId10"/>
    <p:sldId id="287" r:id="rId11"/>
    <p:sldId id="283" r:id="rId12"/>
    <p:sldId id="276" r:id="rId13"/>
    <p:sldId id="278" r:id="rId14"/>
    <p:sldId id="281" r:id="rId15"/>
    <p:sldId id="286" r:id="rId16"/>
    <p:sldId id="284" r:id="rId17"/>
    <p:sldId id="285" r:id="rId18"/>
    <p:sldId id="272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el Lutenber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17A08C-176B-42A9-A4E4-954180A64D49}">
  <a:tblStyle styleId="{8C17A08C-176B-42A9-A4E4-954180A64D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3" autoAdjust="0"/>
  </p:normalViewPr>
  <p:slideViewPr>
    <p:cSldViewPr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6-21T12:47:14.084" idx="1">
    <p:pos x="6000" y="0"/>
    <p:text>Idem, el homero de fondo no queda muy profesional.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8-BIT ROM FUNCTION </a:t>
            </a:r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 (</a:t>
            </a:r>
            <a:r>
              <a:rPr lang="es-ES" dirty="0" err="1" smtClean="0"/>
              <a:t>Unique</a:t>
            </a:r>
            <a:r>
              <a:rPr lang="es-ES" dirty="0" smtClean="0"/>
              <a:t> </a:t>
            </a:r>
            <a:r>
              <a:rPr lang="es-ES" dirty="0" err="1" smtClean="0"/>
              <a:t>device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selected</a:t>
            </a:r>
            <a:r>
              <a:rPr lang="es-ES" baseline="0" dirty="0" smtClean="0"/>
              <a:t>): este </a:t>
            </a:r>
            <a:r>
              <a:rPr lang="es-ES" baseline="0" dirty="0" err="1" smtClean="0"/>
              <a:t>envio</a:t>
            </a:r>
            <a:r>
              <a:rPr lang="es-ES" baseline="0" dirty="0" smtClean="0"/>
              <a:t> de comando corresponde únicamente en caso de que </a:t>
            </a:r>
            <a:r>
              <a:rPr lang="es-ES" baseline="0" dirty="0" err="1" smtClean="0"/>
              <a:t>querramos</a:t>
            </a:r>
            <a:r>
              <a:rPr lang="es-ES" baseline="0" dirty="0" smtClean="0"/>
              <a:t> seleccionar un único esclavo dentro del bus 1-Wire (obviamente no aplica para buses con un único esclavo).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81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1-Wire devices are offered in conventional transistor (TO-92) and IC packages (TSOC, SOIC, SOT23). Designed for contact applications and easy attachment, the 2-contact SFN</a:t>
            </a:r>
            <a:r>
              <a:rPr lang="en-US" sz="1100" b="0" i="0" u="none" strike="noStrike" cap="none" baseline="30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package accommodates parasitically powered 1-Wire devices (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Figure 2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 The 16mm-diameter stainless steel iButton</a:t>
            </a:r>
            <a:r>
              <a:rPr lang="en-US" sz="1100" b="0" i="0" u="none" strike="noStrike" cap="none" baseline="30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®2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package protects 1-Wire devices from harsh environments, making them suitable for indoor and out door use (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Figure 3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 Many devices are also available in flip chip (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Figure 4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and UCSP</a:t>
            </a:r>
            <a:r>
              <a:rPr lang="en-US" sz="1100" b="0" i="0" u="none" strike="noStrike" cap="none" baseline="30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™3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Figure 5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versions.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735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73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99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05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996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00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64-Bit</a:t>
            </a:r>
            <a:r>
              <a:rPr lang="es-AR" baseline="0" dirty="0" smtClean="0"/>
              <a:t> ID se comporta como una MAC ADDRESS, código único e irrepetible entre todos los dispositivos 1-Wire.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181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Es a modo ilustrativo… tener en cuenta</a:t>
            </a:r>
            <a:r>
              <a:rPr lang="es-AR" baseline="0" dirty="0" smtClean="0"/>
              <a:t> que en topologías complejas (estrella o redes </a:t>
            </a:r>
            <a:r>
              <a:rPr lang="es-AR" baseline="0" dirty="0" err="1" smtClean="0"/>
              <a:t>switcheadas</a:t>
            </a:r>
            <a:r>
              <a:rPr lang="es-AR" baseline="0" dirty="0" smtClean="0"/>
              <a:t>), aparecen otros factores a considerar: impedancia distribuida, problemas con las fuentes parásitas distribuidas, los tiempos de propagación según el largo de los cables,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2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Hay 4 operaciones atómicas básicas</a:t>
            </a:r>
            <a:r>
              <a:rPr lang="es-AR" baseline="0" dirty="0" smtClean="0"/>
              <a:t> con las que se construyen las comunicaciones mediante 1-Wire.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AR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1-Wire communication begins with a reset-/presence-detect cycle (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Figure 1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 To get from idle to active, the voltage on the 1-Wire bus must fall from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below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threshold,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To get from active to idle, the voltage needs to rise from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ILMAX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past the threshold,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time it takes for the voltage to make this rise is seen in Figure 1 as "ε," and its duration depends both on the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pullup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resistor, R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used and the capacitance of the 1-Wire network attached. The voltage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ILMAX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relevant for the slave when determining a logical level, not for triggering any events.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 master uses slew-rate control on the falling edge, the master must pull down the line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RSTL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+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 compensate for the edge. A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RSTL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duration of 480µs or longer exits the Overdrive Mode, returning the device to standard speed. If a slave is in Overdrive Mode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RSTL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no longer than 80µs, the device remains in Overdrive Mode. If a slave is in Overdrive Mode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RSTL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 </a:t>
            </a:r>
            <a:r>
              <a:rPr lang="en-US" sz="1100" b="0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80µs and 480µs, the device will reset but the communication speed is undetermined.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After the bus master has released the line, it goes into receive mode. Now the 1-Wire bus is pulled to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through the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pullup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resistor. When the threshold,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is crossed, the slave waits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PDH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and then transmits a presence pulse by pulling the line low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PDL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To detect a presence pulse, the master must test the logical state of the 1-Wire line at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RSTH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window must be at least the sum of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PDHMAX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PDLMAX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RECMIN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Immediately after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RSTH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expired, a slave with the new front-end is ready for data communication.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Read/Write Time Slots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After the reset-/presence-detect cycle is completed, a 1-Wire slave is ready for communication using time slots. Each time slot carries a single bit. Write time slots transport data from the bus master to a slave. Read time slots transfer data from a slave to the master.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Figure 2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illustrates the definitions of the write and read time slots.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time slot begins with the master pulling the data line low. As the voltage on the 1-Wire line falls below the threshold,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slave starts its internal timing generator, which determines when the data line is sampled during a write time slot and how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long data is valid during a read time slot.</a:t>
            </a:r>
          </a:p>
        </p:txBody>
      </p:sp>
    </p:spTree>
    <p:extLst>
      <p:ext uri="{BB962C8B-B14F-4D97-AF65-F5344CB8AC3E}">
        <p14:creationId xmlns:p14="http://schemas.microsoft.com/office/powerpoint/2010/main" val="147050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Master-to-Slave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a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write-one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time slot, the voltage on the data line must have crossed the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threshold before the write-one low time, t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W1LMAX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is expired. For a </a:t>
            </a: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write-zero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time slot, the voltage on the data line must stay below the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threshold until the write-zero low time, t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W0LMIN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is expired. After the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threshold has been crossed, a slave needs a recovery time,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REC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before it is ready for the next time slot.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94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Slave-to-Master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read-data time slot begins like a write-one time slot. The voltage on the data line must remain below V</a:t>
            </a:r>
            <a:r>
              <a:rPr lang="en-US" sz="1100" b="0" i="0" u="none" strike="noStrike" cap="none" baseline="-25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until the read-low time,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is expired. During the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window, when responding with a 0, a slave starts pulling the data line low; its internal timing generator determines when this pulldown ends and the voltage starts rising again. When responding with a 1, a slave does not hold the data line low, and the voltage starts rising as soon as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over. The sum of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RL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+ δ (rise time) on one side and the internal timing generator of the slave on the other side define the master sampling window,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MSRMIN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MSRMAX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in which the master must perform a read from the data line. After reading from the data line, the master must wait until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100" b="0" i="0" u="none" strike="noStrike" cap="none" baseline="-2500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SLOT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expired.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63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07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uroMoreyra/sapi_oneWire" TargetMode="External"/><Relationship Id="rId7" Type="http://schemas.openxmlformats.org/officeDocument/2006/relationships/hyperlink" Target="https://www.maximintegrated.com/en/app-notes/index.mvp/id/14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maximintegrated.com/en/app-notes/index.mvp/id/74" TargetMode="External"/><Relationship Id="rId5" Type="http://schemas.openxmlformats.org/officeDocument/2006/relationships/hyperlink" Target="https://www.maximintegrated.com/en/app-notes/index.mvp/id/126" TargetMode="External"/><Relationship Id="rId4" Type="http://schemas.openxmlformats.org/officeDocument/2006/relationships/hyperlink" Target="https://www.maximintegrated.com/en/products/1-wire/flash/overview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10450" y="388900"/>
            <a:ext cx="8123100" cy="24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 smtClean="0">
                <a:latin typeface="Arial"/>
                <a:ea typeface="Arial"/>
                <a:cs typeface="Arial"/>
                <a:sym typeface="Arial"/>
              </a:rPr>
              <a:t>Biblioteca 1-Wire para sAPI</a:t>
            </a:r>
            <a:br>
              <a:rPr lang="es-AR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s-AR" sz="3200" dirty="0" smtClean="0">
                <a:latin typeface="Arial"/>
                <a:ea typeface="Arial"/>
                <a:cs typeface="Arial"/>
                <a:sym typeface="Arial"/>
              </a:rPr>
              <a:t>Proyecto CIAA</a:t>
            </a:r>
            <a:endParaRPr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s" sz="1600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" sz="16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s" sz="2000" b="1" dirty="0" smtClean="0">
                <a:latin typeface="Arial"/>
                <a:ea typeface="Arial"/>
                <a:cs typeface="Arial"/>
                <a:sym typeface="Arial"/>
              </a:rPr>
              <a:t>Protocolos de Comunicación en Sistemas Embebidos</a:t>
            </a:r>
            <a:r>
              <a:rPr lang="es" sz="2000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" sz="20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s" sz="2000" dirty="0" smtClean="0">
                <a:latin typeface="Arial"/>
                <a:ea typeface="Arial"/>
                <a:cs typeface="Arial"/>
                <a:sym typeface="Arial"/>
              </a:rPr>
              <a:t>Carrera </a:t>
            </a:r>
            <a:r>
              <a:rPr lang="es" sz="2000" dirty="0">
                <a:latin typeface="Arial"/>
                <a:ea typeface="Arial"/>
                <a:cs typeface="Arial"/>
                <a:sym typeface="Arial"/>
              </a:rPr>
              <a:t>de Especialización de Sistemas Embebidos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510450" y="3182350"/>
            <a:ext cx="4808100" cy="18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Autor: Ing. Mauro Moreyra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dirty="0" smtClean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Agosto </a:t>
            </a:r>
            <a:r>
              <a:rPr lang="es" sz="1600" dirty="0"/>
              <a:t>2018</a:t>
            </a:r>
            <a:endParaRPr sz="1600" dirty="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482" y="3892617"/>
            <a:ext cx="2935924" cy="9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5"/>
          <a:stretch/>
        </p:blipFill>
        <p:spPr>
          <a:xfrm>
            <a:off x="3722501" y="3899628"/>
            <a:ext cx="1698997" cy="960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91630"/>
            <a:ext cx="8764908" cy="237626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971600" y="2931790"/>
            <a:ext cx="144016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1691680" y="3291830"/>
            <a:ext cx="208823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4788024" y="3291830"/>
            <a:ext cx="165618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Protocolo 1-Wire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Comunicación en tres fases</a:t>
            </a:r>
            <a:endParaRPr lang="es-AR" sz="36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08961"/>
            <a:ext cx="7502707" cy="739053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 flipH="1">
            <a:off x="3347865" y="3867894"/>
            <a:ext cx="1440159" cy="34011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 rot="16200000">
            <a:off x="6094403" y="2196652"/>
            <a:ext cx="216024" cy="3821292"/>
          </a:xfrm>
          <a:prstGeom prst="rightBrace">
            <a:avLst>
              <a:gd name="adj1" fmla="val 0"/>
              <a:gd name="adj2" fmla="val 6329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19"/>
          <p:cNvCxnSpPr>
            <a:endCxn id="17" idx="1"/>
          </p:cNvCxnSpPr>
          <p:nvPr/>
        </p:nvCxnSpPr>
        <p:spPr>
          <a:xfrm>
            <a:off x="6582150" y="2715766"/>
            <a:ext cx="128382" cy="128352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553100" y="3406046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(OPTIONAL)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59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6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Protocolo 1-Wire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Dispositivos 1-Wire: </a:t>
            </a:r>
            <a:r>
              <a:rPr lang="es-AR" sz="3600" b="1" dirty="0" err="1" smtClean="0"/>
              <a:t>iButtons</a:t>
            </a:r>
            <a:endParaRPr lang="es-AR" sz="3600" b="1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err="1" smtClean="0"/>
              <a:t>Identification</a:t>
            </a:r>
            <a:r>
              <a:rPr lang="es-ES" dirty="0" smtClean="0"/>
              <a:t> </a:t>
            </a:r>
            <a:r>
              <a:rPr lang="es-ES" dirty="0" err="1"/>
              <a:t>only</a:t>
            </a:r>
            <a:endParaRPr lang="es-ES" dirty="0"/>
          </a:p>
          <a:p>
            <a:r>
              <a:rPr lang="es-ES" dirty="0" err="1"/>
              <a:t>Identification</a:t>
            </a:r>
            <a:r>
              <a:rPr lang="es-ES" dirty="0"/>
              <a:t> plus control</a:t>
            </a:r>
          </a:p>
          <a:p>
            <a:r>
              <a:rPr lang="es-ES" dirty="0" err="1"/>
              <a:t>Identification</a:t>
            </a:r>
            <a:r>
              <a:rPr lang="es-ES" dirty="0"/>
              <a:t> plus </a:t>
            </a:r>
            <a:r>
              <a:rPr lang="es-ES" dirty="0" err="1"/>
              <a:t>temperature</a:t>
            </a:r>
            <a:endParaRPr lang="es-ES" dirty="0"/>
          </a:p>
          <a:p>
            <a:r>
              <a:rPr lang="es-ES" dirty="0" err="1"/>
              <a:t>Identification</a:t>
            </a:r>
            <a:r>
              <a:rPr lang="es-ES" dirty="0"/>
              <a:t> plus </a:t>
            </a:r>
            <a:r>
              <a:rPr lang="es-ES" dirty="0" smtClean="0"/>
              <a:t>time (RTC)</a:t>
            </a:r>
            <a:endParaRPr lang="es-ES" dirty="0"/>
          </a:p>
          <a:p>
            <a:r>
              <a:rPr lang="es-ES" dirty="0" err="1"/>
              <a:t>Identification</a:t>
            </a:r>
            <a:r>
              <a:rPr lang="es-ES" dirty="0"/>
              <a:t> plus NV SRAM</a:t>
            </a:r>
          </a:p>
          <a:p>
            <a:r>
              <a:rPr lang="es-ES" dirty="0" err="1"/>
              <a:t>Identification</a:t>
            </a:r>
            <a:r>
              <a:rPr lang="es-ES" dirty="0"/>
              <a:t> plus </a:t>
            </a:r>
            <a:r>
              <a:rPr lang="es-ES" dirty="0" smtClean="0"/>
              <a:t>OTP </a:t>
            </a:r>
            <a:r>
              <a:rPr lang="es-ES" dirty="0"/>
              <a:t>EPROM</a:t>
            </a:r>
          </a:p>
          <a:p>
            <a:r>
              <a:rPr lang="es-ES" dirty="0" err="1"/>
              <a:t>Identification</a:t>
            </a:r>
            <a:r>
              <a:rPr lang="es-ES" dirty="0"/>
              <a:t> plus EEPROM</a:t>
            </a:r>
          </a:p>
          <a:p>
            <a:r>
              <a:rPr lang="es-ES" dirty="0" err="1"/>
              <a:t>Identification</a:t>
            </a:r>
            <a:r>
              <a:rPr lang="es-ES" dirty="0"/>
              <a:t> plus SHA-1 </a:t>
            </a:r>
            <a:r>
              <a:rPr lang="es-ES" dirty="0" err="1"/>
              <a:t>secure</a:t>
            </a:r>
            <a:r>
              <a:rPr lang="es-ES" dirty="0"/>
              <a:t> EEPROM</a:t>
            </a:r>
          </a:p>
          <a:p>
            <a:r>
              <a:rPr lang="es-ES" dirty="0" err="1"/>
              <a:t>Identification</a:t>
            </a:r>
            <a:r>
              <a:rPr lang="es-ES" dirty="0"/>
              <a:t> plus </a:t>
            </a:r>
            <a:r>
              <a:rPr lang="es-ES" dirty="0" err="1" smtClean="0"/>
              <a:t>logging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88046"/>
            <a:ext cx="1378287" cy="137828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245859"/>
            <a:ext cx="2891926" cy="15948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23109" r="4932" b="24071"/>
          <a:stretch/>
        </p:blipFill>
        <p:spPr>
          <a:xfrm>
            <a:off x="5220072" y="2860675"/>
            <a:ext cx="3462135" cy="20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79512" y="1203598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dirty="0" smtClean="0"/>
              <a:t>Estrategia: </a:t>
            </a:r>
            <a:br>
              <a:rPr lang="es-AR" sz="2400" dirty="0" smtClean="0"/>
            </a:br>
            <a:r>
              <a:rPr lang="es-AR" sz="2400" dirty="0" smtClean="0"/>
              <a:t>Bit-</a:t>
            </a:r>
            <a:r>
              <a:rPr lang="es-AR" sz="2400" dirty="0" err="1" smtClean="0"/>
              <a:t>Banging</a:t>
            </a:r>
            <a:r>
              <a:rPr lang="es-AR" sz="2400" dirty="0" smtClean="0"/>
              <a:t> por SW</a:t>
            </a:r>
            <a:br>
              <a:rPr lang="es-AR" sz="2400" dirty="0" smtClean="0"/>
            </a:br>
            <a:r>
              <a:rPr lang="es-AR" sz="2400" dirty="0" smtClean="0"/>
              <a:t>+ </a:t>
            </a:r>
            <a:r>
              <a:rPr lang="es-AR" sz="2400" dirty="0" err="1" smtClean="0"/>
              <a:t>delay</a:t>
            </a:r>
            <a:r>
              <a:rPr lang="es-AR" sz="2400" dirty="0" smtClean="0"/>
              <a:t> bloqueantes.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dirty="0" smtClean="0"/>
              <a:t>Funciones públicas</a:t>
            </a:r>
            <a:br>
              <a:rPr lang="es-AR" sz="2400" dirty="0" smtClean="0"/>
            </a:br>
            <a:r>
              <a:rPr lang="es-AR" sz="2400" dirty="0" smtClean="0"/>
              <a:t>básicas (ROM).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dirty="0" smtClean="0"/>
              <a:t>Funciones privadas</a:t>
            </a:r>
            <a:br>
              <a:rPr lang="es-AR" sz="2400" dirty="0" smtClean="0"/>
            </a:br>
            <a:r>
              <a:rPr lang="es-AR" sz="2400" dirty="0" smtClean="0"/>
              <a:t>para añadir soporte</a:t>
            </a:r>
            <a:br>
              <a:rPr lang="es-AR" sz="2400" dirty="0" smtClean="0"/>
            </a:br>
            <a:r>
              <a:rPr lang="es-AR" sz="2400" dirty="0" smtClean="0"/>
              <a:t>a más comandos y</a:t>
            </a:r>
            <a:br>
              <a:rPr lang="es-AR" sz="2400" dirty="0" smtClean="0"/>
            </a:br>
            <a:r>
              <a:rPr lang="es-AR" sz="2400" dirty="0" smtClean="0"/>
              <a:t>dispositivos.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endParaRPr lang="es-AR" sz="2400" dirty="0" smtClean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endParaRPr lang="es-AR" sz="2400" dirty="0" smtClean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59807"/>
              </p:ext>
            </p:extLst>
          </p:nvPr>
        </p:nvGraphicFramePr>
        <p:xfrm>
          <a:off x="3624064" y="1419622"/>
          <a:ext cx="5354621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Picture" r:id="rId4" imgW="6661080" imgH="4074840" progId="Word.Picture.8">
                  <p:embed/>
                </p:oleObj>
              </mc:Choice>
              <mc:Fallback>
                <p:oleObj name="Picture" r:id="rId4" imgW="6661080" imgH="40748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064" y="1419622"/>
                        <a:ext cx="5354621" cy="338437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860032" y="1923678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6us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084168" y="192367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64us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724128" y="249974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60us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876256" y="249974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10us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292080" y="3219822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9us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228184" y="321982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55us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16016" y="437195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0us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364088" y="437195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480us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156176" y="437195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70us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876256" y="437195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410us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596336" y="235572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dirty="0" smtClean="0">
                <a:solidFill>
                  <a:srgbClr val="00B0F0"/>
                </a:solidFill>
              </a:rPr>
              <a:t>@ STANDARD SPEED</a:t>
            </a:r>
            <a:endParaRPr lang="es-AR" sz="1200" b="1" dirty="0">
              <a:solidFill>
                <a:srgbClr val="00B0F0"/>
              </a:solidFill>
            </a:endParaRPr>
          </a:p>
        </p:txBody>
      </p:sp>
      <p:sp>
        <p:nvSpPr>
          <p:cNvPr id="21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Biblioteca 1-Wire sAPI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Características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34845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251520" y="1243582"/>
            <a:ext cx="8520600" cy="3416400"/>
          </a:xfrm>
        </p:spPr>
        <p:txBody>
          <a:bodyPr/>
          <a:lstStyle/>
          <a:p>
            <a:r>
              <a:rPr lang="es-AR" sz="2400" dirty="0" smtClean="0"/>
              <a:t>Secuencia para consulta de datos de ROM. 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51670"/>
            <a:ext cx="8343968" cy="2901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Biblioteca 1-Wire sAPI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Testing: Medición con analizador lógico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15614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6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Biblioteca 1-Wire sAPI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Demo</a:t>
            </a:r>
            <a:endParaRPr lang="es-AR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7614"/>
            <a:ext cx="2742457" cy="355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11710"/>
            <a:ext cx="3631094" cy="268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95486"/>
            <a:ext cx="2855536" cy="191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0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75606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</a:pPr>
            <a:r>
              <a:rPr lang="es-AR" sz="1400" b="1" dirty="0"/>
              <a:t>Repositorio sAPI 1-Wire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400" dirty="0">
                <a:hlinkClick r:id="rId3"/>
              </a:rPr>
              <a:t>https://github.com/MauroMoreyra/sapi_oneWire</a:t>
            </a:r>
            <a:endParaRPr lang="es-AR" sz="1400" dirty="0"/>
          </a:p>
          <a:p>
            <a:pPr>
              <a:buSzPct val="80000"/>
            </a:pPr>
            <a:endParaRPr lang="es-AR" sz="1400" dirty="0" smtClean="0"/>
          </a:p>
          <a:p>
            <a:pPr>
              <a:buSzPct val="80000"/>
            </a:pPr>
            <a:r>
              <a:rPr lang="es-AR" sz="1400" dirty="0" smtClean="0"/>
              <a:t>1-Wire </a:t>
            </a:r>
            <a:r>
              <a:rPr lang="es-AR" sz="1400" dirty="0" err="1" smtClean="0"/>
              <a:t>Overview</a:t>
            </a:r>
            <a:r>
              <a:rPr lang="es-AR" sz="1400" dirty="0" smtClean="0"/>
              <a:t/>
            </a:r>
            <a:br>
              <a:rPr lang="es-AR" sz="1400" dirty="0" smtClean="0"/>
            </a:br>
            <a:r>
              <a:rPr lang="es-AR" sz="1200" dirty="0" smtClean="0">
                <a:hlinkClick r:id="rId4"/>
              </a:rPr>
              <a:t>https</a:t>
            </a:r>
            <a:r>
              <a:rPr lang="es-AR" sz="1200" dirty="0">
                <a:hlinkClick r:id="rId4"/>
              </a:rPr>
              <a:t>://www.maximintegrated.com/en/products/1-wire/flash/overview</a:t>
            </a:r>
            <a:r>
              <a:rPr lang="es-AR" sz="1200" dirty="0" smtClean="0">
                <a:hlinkClick r:id="rId4"/>
              </a:rPr>
              <a:t>/</a:t>
            </a:r>
            <a:endParaRPr lang="es-AR" sz="1200" dirty="0" smtClean="0"/>
          </a:p>
          <a:p>
            <a:pPr>
              <a:buSzPct val="80000"/>
            </a:pPr>
            <a:r>
              <a:rPr lang="es-AR" sz="1400" dirty="0"/>
              <a:t>1-Wire </a:t>
            </a:r>
            <a:r>
              <a:rPr lang="es-AR" sz="1400" dirty="0" err="1"/>
              <a:t>Communication</a:t>
            </a:r>
            <a:r>
              <a:rPr lang="es-AR" sz="1400" dirty="0"/>
              <a:t> </a:t>
            </a:r>
            <a:r>
              <a:rPr lang="es-AR" sz="1400" dirty="0" err="1"/>
              <a:t>Through</a:t>
            </a:r>
            <a:r>
              <a:rPr lang="es-AR" sz="1400" dirty="0"/>
              <a:t> </a:t>
            </a:r>
            <a:r>
              <a:rPr lang="es-AR" sz="1400" dirty="0" smtClean="0"/>
              <a:t>Software</a:t>
            </a:r>
            <a:br>
              <a:rPr lang="es-AR" sz="1400" dirty="0" smtClean="0"/>
            </a:br>
            <a:r>
              <a:rPr lang="es-AR" sz="1200" dirty="0" smtClean="0">
                <a:hlinkClick r:id="rId5"/>
              </a:rPr>
              <a:t>https</a:t>
            </a:r>
            <a:r>
              <a:rPr lang="es-AR" sz="1200" dirty="0">
                <a:hlinkClick r:id="rId5"/>
              </a:rPr>
              <a:t>://www.maximintegrated.com/en/app-notes/index.mvp/id/126</a:t>
            </a:r>
            <a:r>
              <a:rPr lang="es-AR" sz="1200" dirty="0" smtClean="0">
                <a:hlinkClick r:id="rId5"/>
              </a:rPr>
              <a:t>#</a:t>
            </a:r>
            <a:endParaRPr lang="es-AR" sz="1200" dirty="0" smtClean="0"/>
          </a:p>
          <a:p>
            <a:pPr>
              <a:buSzPct val="80000"/>
            </a:pPr>
            <a:r>
              <a:rPr lang="en-US" sz="1400" dirty="0"/>
              <a:t>Reading and Writing 1-Wire® Devices Through Serial </a:t>
            </a:r>
            <a:r>
              <a:rPr lang="en-US" sz="1400" dirty="0" smtClean="0"/>
              <a:t>Interfaces</a:t>
            </a:r>
            <a:br>
              <a:rPr lang="en-US" sz="1400" dirty="0" smtClean="0"/>
            </a:br>
            <a:r>
              <a:rPr lang="es-AR" sz="1200" dirty="0" smtClean="0">
                <a:hlinkClick r:id="rId6"/>
              </a:rPr>
              <a:t>https</a:t>
            </a:r>
            <a:r>
              <a:rPr lang="es-AR" sz="1200" dirty="0">
                <a:hlinkClick r:id="rId6"/>
              </a:rPr>
              <a:t>://</a:t>
            </a:r>
            <a:r>
              <a:rPr lang="es-AR" sz="1200" dirty="0" smtClean="0">
                <a:hlinkClick r:id="rId6"/>
              </a:rPr>
              <a:t>www.maximintegrated.com/en/app-notes/index.mvp/id/74</a:t>
            </a:r>
            <a:endParaRPr lang="es-AR" sz="1200" dirty="0" smtClean="0"/>
          </a:p>
          <a:p>
            <a:pPr>
              <a:buSzPct val="80000"/>
            </a:pPr>
            <a:r>
              <a:rPr lang="en-US" sz="1400" dirty="0" smtClean="0"/>
              <a:t>Overview </a:t>
            </a:r>
            <a:r>
              <a:rPr lang="en-US" sz="1400" dirty="0"/>
              <a:t>of 1-Wire Technology and Its </a:t>
            </a:r>
            <a:r>
              <a:rPr lang="en-US" sz="1400" dirty="0" smtClean="0"/>
              <a:t>Use</a:t>
            </a:r>
            <a:br>
              <a:rPr lang="en-US" sz="1400" dirty="0" smtClean="0"/>
            </a:br>
            <a:r>
              <a:rPr lang="es-AR" sz="1200" dirty="0" smtClean="0">
                <a:hlinkClick r:id="rId7"/>
              </a:rPr>
              <a:t>https</a:t>
            </a:r>
            <a:r>
              <a:rPr lang="es-AR" sz="1200" dirty="0">
                <a:hlinkClick r:id="rId7"/>
              </a:rPr>
              <a:t>://</a:t>
            </a:r>
            <a:r>
              <a:rPr lang="es-AR" sz="1200" dirty="0" smtClean="0">
                <a:hlinkClick r:id="rId7"/>
              </a:rPr>
              <a:t>www.maximintegrated.com/en/app-notes/index.mvp/id/1796</a:t>
            </a:r>
          </a:p>
          <a:p>
            <a:pPr>
              <a:buSzPct val="80000"/>
            </a:pPr>
            <a:r>
              <a:rPr lang="en-US" sz="1400" dirty="0" smtClean="0"/>
              <a:t>Complete 1-Wire command codes</a:t>
            </a:r>
            <a:r>
              <a:rPr lang="es-AR" sz="1400" dirty="0">
                <a:hlinkClick r:id="rId7"/>
              </a:rPr>
              <a:t/>
            </a:r>
            <a:br>
              <a:rPr lang="es-AR" sz="1400" dirty="0">
                <a:hlinkClick r:id="rId7"/>
              </a:rPr>
            </a:br>
            <a:r>
              <a:rPr lang="es-AR" sz="1200" dirty="0">
                <a:hlinkClick r:id="rId7"/>
              </a:rPr>
              <a:t>http://owfs.sourceforge.net/family.html</a:t>
            </a:r>
            <a:endParaRPr lang="es-AR" sz="1200" dirty="0" smtClean="0">
              <a:hlinkClick r:id="rId7"/>
            </a:endParaRPr>
          </a:p>
          <a:p>
            <a:pPr>
              <a:buSzPct val="80000"/>
            </a:pPr>
            <a:r>
              <a:rPr lang="en-US" sz="1400" dirty="0"/>
              <a:t>Guidelines for Reliable Long Line 1-Wire </a:t>
            </a:r>
            <a:r>
              <a:rPr lang="en-US" sz="1400" dirty="0" smtClean="0"/>
              <a:t>Networks</a:t>
            </a:r>
            <a:r>
              <a:rPr lang="es-AR" sz="1400" dirty="0"/>
              <a:t/>
            </a:r>
            <a:br>
              <a:rPr lang="es-AR" sz="1400" dirty="0"/>
            </a:br>
            <a:r>
              <a:rPr lang="es-AR" sz="1200" dirty="0" smtClean="0">
                <a:hlinkClick r:id="rId7"/>
              </a:rPr>
              <a:t>https</a:t>
            </a:r>
            <a:r>
              <a:rPr lang="es-AR" sz="1200" dirty="0">
                <a:hlinkClick r:id="rId7"/>
              </a:rPr>
              <a:t>://</a:t>
            </a:r>
            <a:r>
              <a:rPr lang="es-AR" sz="1200" dirty="0" smtClean="0">
                <a:hlinkClick r:id="rId7"/>
              </a:rPr>
              <a:t>www.maximintegrated.com/en/app-notes/index.mvp/id/148</a:t>
            </a:r>
            <a:endParaRPr lang="es-AR" sz="700" dirty="0"/>
          </a:p>
          <a:p>
            <a:pPr>
              <a:buSzPct val="80000"/>
            </a:pPr>
            <a:endParaRPr lang="es-AR" sz="1100" b="1" dirty="0" smtClean="0"/>
          </a:p>
          <a:p>
            <a:pPr>
              <a:buSzPct val="80000"/>
            </a:pPr>
            <a:endParaRPr lang="es-AR" sz="1400" dirty="0"/>
          </a:p>
          <a:p>
            <a:pPr lvl="0"/>
            <a:endParaRPr lang="es-ES" sz="1400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sp>
        <p:nvSpPr>
          <p:cNvPr id="6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/>
              <a:t>Repositorio GitHub </a:t>
            </a:r>
            <a:r>
              <a:rPr lang="es-AR" sz="3600" b="1" dirty="0" smtClean="0"/>
              <a:t>y Bibliografía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34392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47400" cy="4090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 b="1">
                <a:solidFill>
                  <a:srgbClr val="FFFFFF"/>
                </a:solidFill>
              </a:rPr>
              <a:t>¿Preguntas?</a:t>
            </a:r>
            <a:endParaRPr sz="8000" b="1">
              <a:solidFill>
                <a:srgbClr val="FFFFFF"/>
              </a:solidFill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9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47400" cy="4090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 b="1">
                <a:solidFill>
                  <a:srgbClr val="FFFFFF"/>
                </a:solidFill>
              </a:rPr>
              <a:t>¡Muchas gracias!</a:t>
            </a:r>
            <a:endParaRPr sz="8000" b="1">
              <a:solidFill>
                <a:srgbClr val="FFFFFF"/>
              </a:solidFill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51470"/>
            <a:ext cx="8520600" cy="1100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 smtClean="0"/>
              <a:t>Protocolo 1-Wire</a:t>
            </a:r>
            <a:r>
              <a:rPr lang="es" sz="3600" b="1" dirty="0" smtClean="0"/>
              <a:t/>
            </a:r>
            <a:br>
              <a:rPr lang="es" sz="3600" b="1" dirty="0" smtClean="0"/>
            </a:br>
            <a:r>
              <a:rPr lang="es" sz="3600" b="1" dirty="0" smtClean="0"/>
              <a:t>Conceptos básicos</a:t>
            </a:r>
            <a:endParaRPr sz="3600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31590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dirty="0" smtClean="0"/>
              <a:t>Diseñado por Dallas Semiconductor (±1988), hoy parte de </a:t>
            </a:r>
            <a:r>
              <a:rPr lang="es-AR" sz="2400" dirty="0" err="1" smtClean="0"/>
              <a:t>Maxim</a:t>
            </a:r>
            <a:r>
              <a:rPr lang="es-AR" sz="2400" dirty="0" smtClean="0"/>
              <a:t> </a:t>
            </a:r>
            <a:r>
              <a:rPr lang="es-AR" sz="2400" dirty="0" err="1" smtClean="0"/>
              <a:t>Integrated</a:t>
            </a:r>
            <a:r>
              <a:rPr lang="es-AR" sz="2400" dirty="0"/>
              <a:t> </a:t>
            </a:r>
            <a:r>
              <a:rPr lang="es-AR" sz="2400" dirty="0" smtClean="0"/>
              <a:t>(2001).</a:t>
            </a:r>
            <a:endParaRPr lang="es-AR" sz="24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dirty="0" smtClean="0"/>
              <a:t>Provee transferencia de datos a baja velocidad (estándar hasta 15.4 Kbps, </a:t>
            </a:r>
            <a:r>
              <a:rPr lang="es-AR" sz="2400" dirty="0" err="1" smtClean="0"/>
              <a:t>overdrive</a:t>
            </a:r>
            <a:r>
              <a:rPr lang="es-AR" sz="2400" dirty="0" smtClean="0"/>
              <a:t> hasta 125 Kbps) y energía (</a:t>
            </a:r>
            <a:r>
              <a:rPr lang="es-AR" sz="2400" dirty="0" err="1" smtClean="0"/>
              <a:t>power</a:t>
            </a:r>
            <a:r>
              <a:rPr lang="es-AR" sz="2400" dirty="0" smtClean="0"/>
              <a:t>) sobre un único cable + GND.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dirty="0" smtClean="0"/>
              <a:t>Comunicación </a:t>
            </a:r>
            <a:r>
              <a:rPr lang="es-AR" sz="2400" dirty="0" err="1" smtClean="0"/>
              <a:t>half-duplex</a:t>
            </a:r>
            <a:r>
              <a:rPr lang="es-AR" sz="2400" dirty="0" smtClean="0"/>
              <a:t> (bidireccional).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dirty="0" smtClean="0"/>
              <a:t>No requiere clock: el bus se sincroniza con </a:t>
            </a:r>
            <a:r>
              <a:rPr lang="es-AR" sz="2400" dirty="0" smtClean="0"/>
              <a:t>los flancos negativos de </a:t>
            </a:r>
            <a:r>
              <a:rPr lang="es-AR" sz="2400" smtClean="0"/>
              <a:t>los pulsos </a:t>
            </a:r>
            <a:r>
              <a:rPr lang="es-AR" sz="2400" dirty="0" smtClean="0"/>
              <a:t>del master.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dirty="0" smtClean="0"/>
              <a:t>Opera con niveles CMOS/TTL.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8183"/>
            <a:ext cx="1980352" cy="65331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77" y="394306"/>
            <a:ext cx="2073823" cy="584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6372200" y="2067694"/>
            <a:ext cx="864096" cy="648072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9622"/>
            <a:ext cx="8208915" cy="32403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71600" y="1707654"/>
            <a:ext cx="12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 smtClean="0">
                <a:solidFill>
                  <a:srgbClr val="FF0000"/>
                </a:solidFill>
                <a:latin typeface="Proxima Nova" panose="020B0604020202020204" charset="0"/>
              </a:rPr>
              <a:t>MAESTRO</a:t>
            </a:r>
            <a:endParaRPr lang="es-AR" sz="1600" b="1" dirty="0">
              <a:solidFill>
                <a:srgbClr val="FF0000"/>
              </a:solidFill>
              <a:latin typeface="Proxima Nova" panose="020B060402020202020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059832" y="357986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800" b="1" dirty="0" smtClean="0">
                <a:solidFill>
                  <a:srgbClr val="FF0000"/>
                </a:solidFill>
                <a:latin typeface="Proxima Nova" panose="020B0604020202020204" charset="0"/>
              </a:rPr>
              <a:t>ESCLAVOS</a:t>
            </a:r>
            <a:br>
              <a:rPr lang="es-AR" sz="1800" b="1" dirty="0" smtClean="0">
                <a:solidFill>
                  <a:srgbClr val="FF0000"/>
                </a:solidFill>
                <a:latin typeface="Proxima Nova" panose="020B0604020202020204" charset="0"/>
              </a:rPr>
            </a:br>
            <a:r>
              <a:rPr lang="es-AR" sz="1800" b="1" dirty="0" smtClean="0">
                <a:solidFill>
                  <a:srgbClr val="FF0000"/>
                </a:solidFill>
                <a:latin typeface="Proxima Nova" panose="020B0604020202020204" charset="0"/>
              </a:rPr>
              <a:t>MicroLan™</a:t>
            </a:r>
            <a:endParaRPr lang="es-AR" sz="1800" b="1" dirty="0">
              <a:solidFill>
                <a:srgbClr val="FF0000"/>
              </a:solidFill>
              <a:latin typeface="Proxima Nova" panose="020B060402020202020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03848" y="199568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 smtClean="0">
                <a:solidFill>
                  <a:srgbClr val="FF0000"/>
                </a:solidFill>
                <a:latin typeface="Proxima Nova" panose="020B0604020202020204" charset="0"/>
              </a:rPr>
              <a:t>2k2 </a:t>
            </a:r>
            <a:r>
              <a:rPr lang="es-AR" sz="1800" b="1" dirty="0" smtClean="0">
                <a:solidFill>
                  <a:srgbClr val="FF0000"/>
                </a:solidFill>
              </a:rPr>
              <a:t>✓</a:t>
            </a:r>
            <a:endParaRPr lang="es-AR" sz="1800" b="1" dirty="0">
              <a:solidFill>
                <a:srgbClr val="FF0000"/>
              </a:solidFill>
              <a:latin typeface="Proxima Nova" panose="020B060402020202020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588224" y="37238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 smtClean="0">
                <a:solidFill>
                  <a:srgbClr val="FF0000"/>
                </a:solidFill>
                <a:latin typeface="Proxima Nova" panose="020B0604020202020204" charset="0"/>
              </a:rPr>
              <a:t>“LASERED ROM”</a:t>
            </a:r>
            <a:endParaRPr lang="es-AR" sz="1600" b="1" dirty="0">
              <a:solidFill>
                <a:srgbClr val="FF0000"/>
              </a:solidFill>
              <a:latin typeface="Proxima Nova" panose="020B060402020202020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0" t="26710" r="2648" b="14151"/>
          <a:stretch/>
        </p:blipFill>
        <p:spPr>
          <a:xfrm>
            <a:off x="6300192" y="4111037"/>
            <a:ext cx="2176140" cy="8369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Protocolo 1-Wire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Esquemático bus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321547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9662"/>
            <a:ext cx="3456384" cy="8751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9662"/>
            <a:ext cx="4000302" cy="274026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75806"/>
            <a:ext cx="3448270" cy="1440160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83568" y="1491630"/>
            <a:ext cx="12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 smtClean="0">
                <a:solidFill>
                  <a:srgbClr val="FF0000"/>
                </a:solidFill>
                <a:latin typeface="Proxima Nova" panose="020B0604020202020204" charset="0"/>
              </a:rPr>
              <a:t>Lineal</a:t>
            </a:r>
            <a:endParaRPr lang="es-AR" sz="1600" b="1" dirty="0">
              <a:solidFill>
                <a:srgbClr val="FF0000"/>
              </a:solidFill>
              <a:latin typeface="Proxima Nova" panose="020B060402020202020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427984" y="1491630"/>
            <a:ext cx="12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 smtClean="0">
                <a:solidFill>
                  <a:srgbClr val="FF0000"/>
                </a:solidFill>
                <a:latin typeface="Proxima Nova" panose="020B0604020202020204" charset="0"/>
              </a:rPr>
              <a:t>Estrella</a:t>
            </a:r>
            <a:endParaRPr lang="es-AR" sz="1600" b="1" dirty="0">
              <a:solidFill>
                <a:srgbClr val="FF0000"/>
              </a:solidFill>
              <a:latin typeface="Proxima Nova" panose="020B060402020202020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83568" y="2787774"/>
            <a:ext cx="129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b="1" dirty="0" err="1" smtClean="0">
                <a:solidFill>
                  <a:srgbClr val="FF0000"/>
                </a:solidFill>
                <a:latin typeface="Proxima Nova" panose="020B0604020202020204" charset="0"/>
              </a:rPr>
              <a:t>Stubbed</a:t>
            </a:r>
            <a:endParaRPr lang="es-AR" sz="1600" b="1" dirty="0">
              <a:solidFill>
                <a:srgbClr val="FF0000"/>
              </a:solidFill>
              <a:latin typeface="Proxima Nova" panose="020B0604020202020204" charset="0"/>
            </a:endParaRPr>
          </a:p>
        </p:txBody>
      </p:sp>
      <p:sp>
        <p:nvSpPr>
          <p:cNvPr id="20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Protocolo 1-Wire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Topologías de red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24408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23450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b="1" dirty="0" smtClean="0"/>
              <a:t>Pulso de </a:t>
            </a:r>
            <a:r>
              <a:rPr lang="es-AR" sz="2400" b="1" dirty="0" err="1" smtClean="0"/>
              <a:t>reset</a:t>
            </a:r>
            <a:r>
              <a:rPr lang="es-AR" sz="2400" b="1" dirty="0" smtClean="0"/>
              <a:t> </a:t>
            </a:r>
            <a:r>
              <a:rPr lang="es-AR" sz="2400" dirty="0" smtClean="0"/>
              <a:t>(Master) y </a:t>
            </a:r>
            <a:r>
              <a:rPr lang="es-AR" sz="2400" b="1" dirty="0" smtClean="0"/>
              <a:t>pulso de presencia </a:t>
            </a:r>
            <a:r>
              <a:rPr lang="es-AR" sz="2400" dirty="0" smtClean="0"/>
              <a:t>(Esclavo).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51670"/>
            <a:ext cx="7356310" cy="2880320"/>
          </a:xfrm>
          <a:prstGeom prst="rect">
            <a:avLst/>
          </a:prstGeom>
        </p:spPr>
      </p:pic>
      <p:sp>
        <p:nvSpPr>
          <p:cNvPr id="9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Protocolo 1-Wire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Señalización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40553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23450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b="1" dirty="0" err="1" smtClean="0"/>
              <a:t>Write-One</a:t>
            </a:r>
            <a:r>
              <a:rPr lang="es-AR" sz="2400" dirty="0" smtClean="0"/>
              <a:t> time slot.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8017733" cy="2520280"/>
          </a:xfrm>
          <a:prstGeom prst="rect">
            <a:avLst/>
          </a:prstGeom>
        </p:spPr>
      </p:pic>
      <p:sp>
        <p:nvSpPr>
          <p:cNvPr id="9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Protocolo 1-Wire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Señalización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41447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23450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b="1" dirty="0" err="1" smtClean="0"/>
              <a:t>Write</a:t>
            </a:r>
            <a:r>
              <a:rPr lang="es-AR" sz="2400" b="1" dirty="0" smtClean="0"/>
              <a:t>-Zero</a:t>
            </a:r>
            <a:r>
              <a:rPr lang="es-AR" sz="2400" dirty="0" smtClean="0"/>
              <a:t> time slot.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95686"/>
            <a:ext cx="8064896" cy="2520280"/>
          </a:xfrm>
          <a:prstGeom prst="rect">
            <a:avLst/>
          </a:prstGeom>
        </p:spPr>
      </p:pic>
      <p:sp>
        <p:nvSpPr>
          <p:cNvPr id="8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Protocolo 1-Wire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Señalización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13951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23450"/>
            <a:ext cx="8520600" cy="3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s-AR" sz="2400" b="1" dirty="0" err="1" smtClean="0"/>
              <a:t>Read</a:t>
            </a:r>
            <a:r>
              <a:rPr lang="es-AR" sz="2400" b="1" dirty="0" smtClean="0"/>
              <a:t>-Data</a:t>
            </a:r>
            <a:r>
              <a:rPr lang="es-AR" sz="2400" dirty="0" smtClean="0"/>
              <a:t> time slot.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1655"/>
            <a:ext cx="7920880" cy="2606319"/>
          </a:xfrm>
          <a:prstGeom prst="rect">
            <a:avLst/>
          </a:prstGeom>
        </p:spPr>
      </p:pic>
      <p:sp>
        <p:nvSpPr>
          <p:cNvPr id="8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Protocolo 1-Wire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Señalización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2822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7" name="Shape 113"/>
          <p:cNvSpPr txBox="1">
            <a:spLocks/>
          </p:cNvSpPr>
          <p:nvPr/>
        </p:nvSpPr>
        <p:spPr>
          <a:xfrm>
            <a:off x="311700" y="51470"/>
            <a:ext cx="8520600" cy="11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3600" dirty="0" smtClean="0"/>
              <a:t>Protocolo 1-Wire</a:t>
            </a:r>
            <a:r>
              <a:rPr lang="es-AR" sz="3600" b="1" dirty="0" smtClean="0"/>
              <a:t/>
            </a:r>
            <a:br>
              <a:rPr lang="es-AR" sz="3600" b="1" dirty="0" smtClean="0"/>
            </a:br>
            <a:r>
              <a:rPr lang="es-AR" sz="3600" b="1" dirty="0" smtClean="0"/>
              <a:t>Comandos ROM</a:t>
            </a:r>
            <a:endParaRPr lang="es-AR" sz="3600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58719"/>
              </p:ext>
            </p:extLst>
          </p:nvPr>
        </p:nvGraphicFramePr>
        <p:xfrm>
          <a:off x="467545" y="1347610"/>
          <a:ext cx="8208912" cy="357804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val="398777702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64303340"/>
                    </a:ext>
                  </a:extLst>
                </a:gridCol>
                <a:gridCol w="5112569">
                  <a:extLst>
                    <a:ext uri="{9D8B030D-6E8A-4147-A177-3AD203B41FA5}">
                      <a16:colId xmlns:a16="http://schemas.microsoft.com/office/drawing/2014/main" val="1880404504"/>
                    </a:ext>
                  </a:extLst>
                </a:gridCol>
              </a:tblGrid>
              <a:tr h="552601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Comando</a:t>
                      </a:r>
                      <a:endParaRPr lang="es-ES" sz="1800" b="1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Código</a:t>
                      </a:r>
                      <a:endParaRPr lang="es-ES" sz="1800" b="1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Descripción</a:t>
                      </a:r>
                      <a:endParaRPr lang="es-ES" sz="1800" b="1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547516"/>
                  </a:ext>
                </a:extLst>
              </a:tr>
              <a:tr h="552601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 err="1" smtClean="0"/>
                        <a:t>Read</a:t>
                      </a:r>
                      <a:r>
                        <a:rPr lang="es-AR" sz="1800" b="1" dirty="0" smtClean="0"/>
                        <a:t> ROM</a:t>
                      </a:r>
                      <a:endParaRPr lang="es-ES" sz="1800" b="1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0x33</a:t>
                      </a:r>
                      <a:endParaRPr lang="es-ES" sz="1800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Leer 64-bit ID (un esclavo)</a:t>
                      </a:r>
                      <a:endParaRPr lang="es-ES" sz="1800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284642"/>
                  </a:ext>
                </a:extLst>
              </a:tr>
              <a:tr h="552601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 err="1" smtClean="0"/>
                        <a:t>Skip</a:t>
                      </a:r>
                      <a:r>
                        <a:rPr lang="es-AR" sz="1800" b="1" dirty="0" smtClean="0"/>
                        <a:t> ROM</a:t>
                      </a:r>
                      <a:endParaRPr lang="es-ES" sz="1800" b="1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0xCC</a:t>
                      </a:r>
                      <a:endParaRPr lang="es-ES" sz="1800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Direccionar todos los esclavos conectados al bus</a:t>
                      </a:r>
                      <a:endParaRPr lang="es-ES" sz="1800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761442"/>
                  </a:ext>
                </a:extLst>
              </a:tr>
              <a:tr h="552601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 smtClean="0"/>
                        <a:t>Match ROM </a:t>
                      </a:r>
                      <a:endParaRPr lang="es-ES" sz="1800" b="1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0x55</a:t>
                      </a:r>
                      <a:endParaRPr lang="es-ES" sz="1800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Direccionar función a un único esclavo conectado al bu</a:t>
                      </a:r>
                      <a:endParaRPr lang="es-ES" sz="1800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061599"/>
                  </a:ext>
                </a:extLst>
              </a:tr>
              <a:tr h="552601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 err="1" smtClean="0"/>
                        <a:t>Search</a:t>
                      </a:r>
                      <a:r>
                        <a:rPr lang="es-AR" sz="1800" b="1" dirty="0" smtClean="0"/>
                        <a:t> ROM </a:t>
                      </a:r>
                      <a:endParaRPr lang="es-ES" sz="1800" b="1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dirty="0" smtClean="0"/>
                        <a:t>0xF0</a:t>
                      </a:r>
                      <a:endParaRPr lang="es-ES" sz="1800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Descubrir el ID de todos los esclavos conectados al bus</a:t>
                      </a:r>
                      <a:endParaRPr lang="es-ES" sz="1800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96348"/>
                  </a:ext>
                </a:extLst>
              </a:tr>
              <a:tr h="55260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300" dirty="0" smtClean="0"/>
                        <a:t> </a:t>
                      </a:r>
                      <a:r>
                        <a:rPr lang="es-AR" sz="1800" dirty="0" smtClean="0"/>
                        <a:t/>
                      </a:r>
                      <a:br>
                        <a:rPr lang="es-AR" sz="1800" dirty="0" smtClean="0"/>
                      </a:br>
                      <a:r>
                        <a:rPr lang="es-AR" sz="1800" dirty="0" smtClean="0"/>
                        <a:t>  Otros comandos: </a:t>
                      </a:r>
                      <a:r>
                        <a:rPr lang="es-AR" sz="1800" dirty="0" err="1" smtClean="0"/>
                        <a:t>Read</a:t>
                      </a:r>
                      <a:r>
                        <a:rPr lang="es-AR" sz="1800" dirty="0" smtClean="0"/>
                        <a:t> </a:t>
                      </a:r>
                      <a:r>
                        <a:rPr lang="es-AR" sz="1800" dirty="0" err="1" smtClean="0"/>
                        <a:t>scratch</a:t>
                      </a:r>
                      <a:r>
                        <a:rPr lang="es-AR" sz="1800" dirty="0" smtClean="0"/>
                        <a:t>; </a:t>
                      </a:r>
                      <a:r>
                        <a:rPr lang="es-AR" sz="1800" dirty="0" err="1" smtClean="0"/>
                        <a:t>Write</a:t>
                      </a:r>
                      <a:r>
                        <a:rPr lang="es-AR" sz="1800" dirty="0" smtClean="0"/>
                        <a:t> </a:t>
                      </a:r>
                      <a:r>
                        <a:rPr lang="es-AR" sz="1800" dirty="0" err="1" smtClean="0"/>
                        <a:t>scratch</a:t>
                      </a:r>
                      <a:r>
                        <a:rPr lang="es-AR" sz="1800" dirty="0" smtClean="0"/>
                        <a:t>; </a:t>
                      </a:r>
                      <a:r>
                        <a:rPr lang="es-AR" sz="1800" dirty="0" err="1" smtClean="0"/>
                        <a:t>Read</a:t>
                      </a:r>
                      <a:r>
                        <a:rPr lang="es-AR" sz="1800" dirty="0" smtClean="0"/>
                        <a:t> status; </a:t>
                      </a:r>
                      <a:r>
                        <a:rPr lang="es-AR" sz="1800" dirty="0" err="1" smtClean="0"/>
                        <a:t>Write</a:t>
                      </a:r>
                      <a:r>
                        <a:rPr lang="es-AR" sz="1800" dirty="0" smtClean="0"/>
                        <a:t> status; etc.</a:t>
                      </a:r>
                      <a:endParaRPr lang="es-ES" sz="1800" dirty="0">
                        <a:latin typeface="Proxima Nova" panose="020B060402020202020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30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8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511</Words>
  <Application>Microsoft Office PowerPoint</Application>
  <PresentationFormat>Presentación en pantalla (16:9)</PresentationFormat>
  <Paragraphs>122</Paragraphs>
  <Slides>17</Slides>
  <Notes>17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Proxima Nova</vt:lpstr>
      <vt:lpstr>Simple Light</vt:lpstr>
      <vt:lpstr>Spearmint</vt:lpstr>
      <vt:lpstr>Picture</vt:lpstr>
      <vt:lpstr>Biblioteca 1-Wire para sAPI Proyecto CIAA   Protocolos de Comunicación en Sistemas Embebidos Carrera de Especialización de Sistemas Embebidos</vt:lpstr>
      <vt:lpstr>Protocolo 1-Wire Conceptos básicos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1-Wire para sAPI    Protocolos de Comunicación en Sistemas Embebidos Carrera de Especialización de Sistemas Embebidos</dc:title>
  <dc:creator>Mauro Oscar Moreyra</dc:creator>
  <cp:lastModifiedBy>Mauro</cp:lastModifiedBy>
  <cp:revision>64</cp:revision>
  <dcterms:modified xsi:type="dcterms:W3CDTF">2018-08-25T02:41:06Z</dcterms:modified>
</cp:coreProperties>
</file>