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ebp" ContentType="image/webp"/>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1" r:id="rId1"/>
  </p:sldMasterIdLst>
  <p:sldIdLst>
    <p:sldId id="257" r:id="rId2"/>
    <p:sldId id="256" r:id="rId3"/>
    <p:sldId id="259" r:id="rId4"/>
    <p:sldId id="261" r:id="rId5"/>
    <p:sldId id="264" r:id="rId6"/>
    <p:sldId id="263" r:id="rId7"/>
    <p:sldId id="265" r:id="rId8"/>
    <p:sldId id="267" r:id="rId9"/>
    <p:sldId id="268" r:id="rId10"/>
    <p:sldId id="269" r:id="rId11"/>
    <p:sldId id="272" r:id="rId12"/>
    <p:sldId id="271" r:id="rId13"/>
    <p:sldId id="270"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ción predeterminada" id="{A1BB78AE-A46A-438C-B609-3275255078A0}">
          <p14:sldIdLst>
            <p14:sldId id="257"/>
            <p14:sldId id="256"/>
            <p14:sldId id="259"/>
            <p14:sldId id="261"/>
            <p14:sldId id="264"/>
            <p14:sldId id="263"/>
            <p14:sldId id="265"/>
            <p14:sldId id="267"/>
            <p14:sldId id="268"/>
            <p14:sldId id="269"/>
            <p14:sldId id="272"/>
            <p14:sldId id="271"/>
            <p14:sldId id="27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Estilo temático 1 - Énfasis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E3FDE45-AF77-4B5C-9715-49D594BDF05E}" styleName="Estilo claro 1 - Acento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Estilo claro 1 - Acento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Estilo claro 1 - Acento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D27102A9-8310-4765-A935-A1911B00CA55}" styleName="Estilo claro 1 - Acento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FD0F851-EC5A-4D38-B0AD-8093EC10F338}" styleName="Estilo claro 1 - Acento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83" autoAdjust="0"/>
    <p:restoredTop sz="94660"/>
  </p:normalViewPr>
  <p:slideViewPr>
    <p:cSldViewPr snapToGrid="0">
      <p:cViewPr varScale="1">
        <p:scale>
          <a:sx n="69" d="100"/>
          <a:sy n="69" d="100"/>
        </p:scale>
        <p:origin x="66" y="552"/>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B4B3AF81-1FDC-4814-AC6A-5ED538C68054}" type="datetimeFigureOut">
              <a:rPr lang="es-419" smtClean="0"/>
              <a:t>5/3/2023</a:t>
            </a:fld>
            <a:endParaRPr lang="es-419"/>
          </a:p>
        </p:txBody>
      </p:sp>
      <p:sp>
        <p:nvSpPr>
          <p:cNvPr id="5" name="Footer Placeholder 4"/>
          <p:cNvSpPr>
            <a:spLocks noGrp="1"/>
          </p:cNvSpPr>
          <p:nvPr>
            <p:ph type="ftr" sz="quarter" idx="11"/>
          </p:nvPr>
        </p:nvSpPr>
        <p:spPr/>
        <p:txBody>
          <a:bodyPr/>
          <a:lstStyle/>
          <a:p>
            <a:endParaRPr lang="es-419"/>
          </a:p>
        </p:txBody>
      </p:sp>
      <p:sp>
        <p:nvSpPr>
          <p:cNvPr id="6" name="Slide Number Placeholder 5"/>
          <p:cNvSpPr>
            <a:spLocks noGrp="1"/>
          </p:cNvSpPr>
          <p:nvPr>
            <p:ph type="sldNum" sz="quarter" idx="12"/>
          </p:nvPr>
        </p:nvSpPr>
        <p:spPr/>
        <p:txBody>
          <a:bodyPr/>
          <a:lstStyle/>
          <a:p>
            <a:fld id="{2E2750B1-DB08-49E0-B6C0-F6256C98E067}" type="slidenum">
              <a:rPr lang="es-419" smtClean="0"/>
              <a:t>‹Nº›</a:t>
            </a:fld>
            <a:endParaRPr lang="es-419"/>
          </a:p>
        </p:txBody>
      </p:sp>
    </p:spTree>
    <p:extLst>
      <p:ext uri="{BB962C8B-B14F-4D97-AF65-F5344CB8AC3E}">
        <p14:creationId xmlns:p14="http://schemas.microsoft.com/office/powerpoint/2010/main" val="42923447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4B3AF81-1FDC-4814-AC6A-5ED538C68054}" type="datetimeFigureOut">
              <a:rPr lang="es-419" smtClean="0"/>
              <a:t>5/3/2023</a:t>
            </a:fld>
            <a:endParaRPr lang="es-419"/>
          </a:p>
        </p:txBody>
      </p:sp>
      <p:sp>
        <p:nvSpPr>
          <p:cNvPr id="5" name="Footer Placeholder 4"/>
          <p:cNvSpPr>
            <a:spLocks noGrp="1"/>
          </p:cNvSpPr>
          <p:nvPr>
            <p:ph type="ftr" sz="quarter" idx="11"/>
          </p:nvPr>
        </p:nvSpPr>
        <p:spPr/>
        <p:txBody>
          <a:bodyPr/>
          <a:lstStyle/>
          <a:p>
            <a:endParaRPr lang="es-419"/>
          </a:p>
        </p:txBody>
      </p:sp>
      <p:sp>
        <p:nvSpPr>
          <p:cNvPr id="6" name="Slide Number Placeholder 5"/>
          <p:cNvSpPr>
            <a:spLocks noGrp="1"/>
          </p:cNvSpPr>
          <p:nvPr>
            <p:ph type="sldNum" sz="quarter" idx="12"/>
          </p:nvPr>
        </p:nvSpPr>
        <p:spPr/>
        <p:txBody>
          <a:bodyPr/>
          <a:lstStyle/>
          <a:p>
            <a:fld id="{2E2750B1-DB08-49E0-B6C0-F6256C98E067}" type="slidenum">
              <a:rPr lang="es-419" smtClean="0"/>
              <a:t>‹Nº›</a:t>
            </a:fld>
            <a:endParaRPr lang="es-419"/>
          </a:p>
        </p:txBody>
      </p:sp>
    </p:spTree>
    <p:extLst>
      <p:ext uri="{BB962C8B-B14F-4D97-AF65-F5344CB8AC3E}">
        <p14:creationId xmlns:p14="http://schemas.microsoft.com/office/powerpoint/2010/main" val="25243201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4B3AF81-1FDC-4814-AC6A-5ED538C68054}" type="datetimeFigureOut">
              <a:rPr lang="es-419" smtClean="0"/>
              <a:t>5/3/2023</a:t>
            </a:fld>
            <a:endParaRPr lang="es-419"/>
          </a:p>
        </p:txBody>
      </p:sp>
      <p:sp>
        <p:nvSpPr>
          <p:cNvPr id="5" name="Footer Placeholder 4"/>
          <p:cNvSpPr>
            <a:spLocks noGrp="1"/>
          </p:cNvSpPr>
          <p:nvPr>
            <p:ph type="ftr" sz="quarter" idx="11"/>
          </p:nvPr>
        </p:nvSpPr>
        <p:spPr/>
        <p:txBody>
          <a:bodyPr/>
          <a:lstStyle/>
          <a:p>
            <a:endParaRPr lang="es-419"/>
          </a:p>
        </p:txBody>
      </p:sp>
      <p:sp>
        <p:nvSpPr>
          <p:cNvPr id="6" name="Slide Number Placeholder 5"/>
          <p:cNvSpPr>
            <a:spLocks noGrp="1"/>
          </p:cNvSpPr>
          <p:nvPr>
            <p:ph type="sldNum" sz="quarter" idx="12"/>
          </p:nvPr>
        </p:nvSpPr>
        <p:spPr/>
        <p:txBody>
          <a:bodyPr/>
          <a:lstStyle/>
          <a:p>
            <a:fld id="{2E2750B1-DB08-49E0-B6C0-F6256C98E067}" type="slidenum">
              <a:rPr lang="es-419" smtClean="0"/>
              <a:t>‹Nº›</a:t>
            </a:fld>
            <a:endParaRPr lang="es-419"/>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8120659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4B3AF81-1FDC-4814-AC6A-5ED538C68054}" type="datetimeFigureOut">
              <a:rPr lang="es-419" smtClean="0"/>
              <a:t>5/3/2023</a:t>
            </a:fld>
            <a:endParaRPr lang="es-419"/>
          </a:p>
        </p:txBody>
      </p:sp>
      <p:sp>
        <p:nvSpPr>
          <p:cNvPr id="5" name="Footer Placeholder 4"/>
          <p:cNvSpPr>
            <a:spLocks noGrp="1"/>
          </p:cNvSpPr>
          <p:nvPr>
            <p:ph type="ftr" sz="quarter" idx="11"/>
          </p:nvPr>
        </p:nvSpPr>
        <p:spPr/>
        <p:txBody>
          <a:bodyPr/>
          <a:lstStyle/>
          <a:p>
            <a:endParaRPr lang="es-419"/>
          </a:p>
        </p:txBody>
      </p:sp>
      <p:sp>
        <p:nvSpPr>
          <p:cNvPr id="6" name="Slide Number Placeholder 5"/>
          <p:cNvSpPr>
            <a:spLocks noGrp="1"/>
          </p:cNvSpPr>
          <p:nvPr>
            <p:ph type="sldNum" sz="quarter" idx="12"/>
          </p:nvPr>
        </p:nvSpPr>
        <p:spPr/>
        <p:txBody>
          <a:bodyPr/>
          <a:lstStyle/>
          <a:p>
            <a:fld id="{2E2750B1-DB08-49E0-B6C0-F6256C98E067}" type="slidenum">
              <a:rPr lang="es-419" smtClean="0"/>
              <a:t>‹Nº›</a:t>
            </a:fld>
            <a:endParaRPr lang="es-419"/>
          </a:p>
        </p:txBody>
      </p:sp>
    </p:spTree>
    <p:extLst>
      <p:ext uri="{BB962C8B-B14F-4D97-AF65-F5344CB8AC3E}">
        <p14:creationId xmlns:p14="http://schemas.microsoft.com/office/powerpoint/2010/main" val="9252870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4B3AF81-1FDC-4814-AC6A-5ED538C68054}" type="datetimeFigureOut">
              <a:rPr lang="es-419" smtClean="0"/>
              <a:t>5/3/2023</a:t>
            </a:fld>
            <a:endParaRPr lang="es-419"/>
          </a:p>
        </p:txBody>
      </p:sp>
      <p:sp>
        <p:nvSpPr>
          <p:cNvPr id="5" name="Footer Placeholder 4"/>
          <p:cNvSpPr>
            <a:spLocks noGrp="1"/>
          </p:cNvSpPr>
          <p:nvPr>
            <p:ph type="ftr" sz="quarter" idx="11"/>
          </p:nvPr>
        </p:nvSpPr>
        <p:spPr/>
        <p:txBody>
          <a:bodyPr/>
          <a:lstStyle/>
          <a:p>
            <a:endParaRPr lang="es-419"/>
          </a:p>
        </p:txBody>
      </p:sp>
      <p:sp>
        <p:nvSpPr>
          <p:cNvPr id="6" name="Slide Number Placeholder 5"/>
          <p:cNvSpPr>
            <a:spLocks noGrp="1"/>
          </p:cNvSpPr>
          <p:nvPr>
            <p:ph type="sldNum" sz="quarter" idx="12"/>
          </p:nvPr>
        </p:nvSpPr>
        <p:spPr/>
        <p:txBody>
          <a:bodyPr/>
          <a:lstStyle/>
          <a:p>
            <a:fld id="{2E2750B1-DB08-49E0-B6C0-F6256C98E067}" type="slidenum">
              <a:rPr lang="es-419" smtClean="0"/>
              <a:t>‹Nº›</a:t>
            </a:fld>
            <a:endParaRPr lang="es-419"/>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9052722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4B3AF81-1FDC-4814-AC6A-5ED538C68054}" type="datetimeFigureOut">
              <a:rPr lang="es-419" smtClean="0"/>
              <a:t>5/3/2023</a:t>
            </a:fld>
            <a:endParaRPr lang="es-419"/>
          </a:p>
        </p:txBody>
      </p:sp>
      <p:sp>
        <p:nvSpPr>
          <p:cNvPr id="5" name="Footer Placeholder 4"/>
          <p:cNvSpPr>
            <a:spLocks noGrp="1"/>
          </p:cNvSpPr>
          <p:nvPr>
            <p:ph type="ftr" sz="quarter" idx="11"/>
          </p:nvPr>
        </p:nvSpPr>
        <p:spPr/>
        <p:txBody>
          <a:bodyPr/>
          <a:lstStyle/>
          <a:p>
            <a:endParaRPr lang="es-419"/>
          </a:p>
        </p:txBody>
      </p:sp>
      <p:sp>
        <p:nvSpPr>
          <p:cNvPr id="6" name="Slide Number Placeholder 5"/>
          <p:cNvSpPr>
            <a:spLocks noGrp="1"/>
          </p:cNvSpPr>
          <p:nvPr>
            <p:ph type="sldNum" sz="quarter" idx="12"/>
          </p:nvPr>
        </p:nvSpPr>
        <p:spPr/>
        <p:txBody>
          <a:bodyPr/>
          <a:lstStyle/>
          <a:p>
            <a:fld id="{2E2750B1-DB08-49E0-B6C0-F6256C98E067}" type="slidenum">
              <a:rPr lang="es-419" smtClean="0"/>
              <a:t>‹Nº›</a:t>
            </a:fld>
            <a:endParaRPr lang="es-419"/>
          </a:p>
        </p:txBody>
      </p:sp>
    </p:spTree>
    <p:extLst>
      <p:ext uri="{BB962C8B-B14F-4D97-AF65-F5344CB8AC3E}">
        <p14:creationId xmlns:p14="http://schemas.microsoft.com/office/powerpoint/2010/main" val="32447152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4B3AF81-1FDC-4814-AC6A-5ED538C68054}" type="datetimeFigureOut">
              <a:rPr lang="es-419" smtClean="0"/>
              <a:t>5/3/2023</a:t>
            </a:fld>
            <a:endParaRPr lang="es-419"/>
          </a:p>
        </p:txBody>
      </p:sp>
      <p:sp>
        <p:nvSpPr>
          <p:cNvPr id="5" name="Footer Placeholder 4"/>
          <p:cNvSpPr>
            <a:spLocks noGrp="1"/>
          </p:cNvSpPr>
          <p:nvPr>
            <p:ph type="ftr" sz="quarter" idx="11"/>
          </p:nvPr>
        </p:nvSpPr>
        <p:spPr/>
        <p:txBody>
          <a:bodyPr/>
          <a:lstStyle/>
          <a:p>
            <a:endParaRPr lang="es-419"/>
          </a:p>
        </p:txBody>
      </p:sp>
      <p:sp>
        <p:nvSpPr>
          <p:cNvPr id="6" name="Slide Number Placeholder 5"/>
          <p:cNvSpPr>
            <a:spLocks noGrp="1"/>
          </p:cNvSpPr>
          <p:nvPr>
            <p:ph type="sldNum" sz="quarter" idx="12"/>
          </p:nvPr>
        </p:nvSpPr>
        <p:spPr/>
        <p:txBody>
          <a:bodyPr/>
          <a:lstStyle/>
          <a:p>
            <a:fld id="{2E2750B1-DB08-49E0-B6C0-F6256C98E067}" type="slidenum">
              <a:rPr lang="es-419" smtClean="0"/>
              <a:t>‹Nº›</a:t>
            </a:fld>
            <a:endParaRPr lang="es-419"/>
          </a:p>
        </p:txBody>
      </p:sp>
    </p:spTree>
    <p:extLst>
      <p:ext uri="{BB962C8B-B14F-4D97-AF65-F5344CB8AC3E}">
        <p14:creationId xmlns:p14="http://schemas.microsoft.com/office/powerpoint/2010/main" val="24985795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4B3AF81-1FDC-4814-AC6A-5ED538C68054}" type="datetimeFigureOut">
              <a:rPr lang="es-419" smtClean="0"/>
              <a:t>5/3/2023</a:t>
            </a:fld>
            <a:endParaRPr lang="es-419"/>
          </a:p>
        </p:txBody>
      </p:sp>
      <p:sp>
        <p:nvSpPr>
          <p:cNvPr id="5" name="Footer Placeholder 4"/>
          <p:cNvSpPr>
            <a:spLocks noGrp="1"/>
          </p:cNvSpPr>
          <p:nvPr>
            <p:ph type="ftr" sz="quarter" idx="11"/>
          </p:nvPr>
        </p:nvSpPr>
        <p:spPr/>
        <p:txBody>
          <a:bodyPr/>
          <a:lstStyle/>
          <a:p>
            <a:endParaRPr lang="es-419"/>
          </a:p>
        </p:txBody>
      </p:sp>
      <p:sp>
        <p:nvSpPr>
          <p:cNvPr id="6" name="Slide Number Placeholder 5"/>
          <p:cNvSpPr>
            <a:spLocks noGrp="1"/>
          </p:cNvSpPr>
          <p:nvPr>
            <p:ph type="sldNum" sz="quarter" idx="12"/>
          </p:nvPr>
        </p:nvSpPr>
        <p:spPr/>
        <p:txBody>
          <a:bodyPr/>
          <a:lstStyle/>
          <a:p>
            <a:fld id="{2E2750B1-DB08-49E0-B6C0-F6256C98E067}" type="slidenum">
              <a:rPr lang="es-419" smtClean="0"/>
              <a:t>‹Nº›</a:t>
            </a:fld>
            <a:endParaRPr lang="es-419"/>
          </a:p>
        </p:txBody>
      </p:sp>
    </p:spTree>
    <p:extLst>
      <p:ext uri="{BB962C8B-B14F-4D97-AF65-F5344CB8AC3E}">
        <p14:creationId xmlns:p14="http://schemas.microsoft.com/office/powerpoint/2010/main" val="12374941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4B3AF81-1FDC-4814-AC6A-5ED538C68054}" type="datetimeFigureOut">
              <a:rPr lang="es-419" smtClean="0"/>
              <a:t>5/3/2023</a:t>
            </a:fld>
            <a:endParaRPr lang="es-419"/>
          </a:p>
        </p:txBody>
      </p:sp>
      <p:sp>
        <p:nvSpPr>
          <p:cNvPr id="5" name="Footer Placeholder 4"/>
          <p:cNvSpPr>
            <a:spLocks noGrp="1"/>
          </p:cNvSpPr>
          <p:nvPr>
            <p:ph type="ftr" sz="quarter" idx="11"/>
          </p:nvPr>
        </p:nvSpPr>
        <p:spPr/>
        <p:txBody>
          <a:bodyPr/>
          <a:lstStyle/>
          <a:p>
            <a:endParaRPr lang="es-419"/>
          </a:p>
        </p:txBody>
      </p:sp>
      <p:sp>
        <p:nvSpPr>
          <p:cNvPr id="6" name="Slide Number Placeholder 5"/>
          <p:cNvSpPr>
            <a:spLocks noGrp="1"/>
          </p:cNvSpPr>
          <p:nvPr>
            <p:ph type="sldNum" sz="quarter" idx="12"/>
          </p:nvPr>
        </p:nvSpPr>
        <p:spPr/>
        <p:txBody>
          <a:bodyPr/>
          <a:lstStyle/>
          <a:p>
            <a:fld id="{2E2750B1-DB08-49E0-B6C0-F6256C98E067}" type="slidenum">
              <a:rPr lang="es-419" smtClean="0"/>
              <a:t>‹Nº›</a:t>
            </a:fld>
            <a:endParaRPr lang="es-419"/>
          </a:p>
        </p:txBody>
      </p:sp>
    </p:spTree>
    <p:extLst>
      <p:ext uri="{BB962C8B-B14F-4D97-AF65-F5344CB8AC3E}">
        <p14:creationId xmlns:p14="http://schemas.microsoft.com/office/powerpoint/2010/main" val="10812184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4B3AF81-1FDC-4814-AC6A-5ED538C68054}" type="datetimeFigureOut">
              <a:rPr lang="es-419" smtClean="0"/>
              <a:t>5/3/2023</a:t>
            </a:fld>
            <a:endParaRPr lang="es-419"/>
          </a:p>
        </p:txBody>
      </p:sp>
      <p:sp>
        <p:nvSpPr>
          <p:cNvPr id="5" name="Footer Placeholder 4"/>
          <p:cNvSpPr>
            <a:spLocks noGrp="1"/>
          </p:cNvSpPr>
          <p:nvPr>
            <p:ph type="ftr" sz="quarter" idx="11"/>
          </p:nvPr>
        </p:nvSpPr>
        <p:spPr/>
        <p:txBody>
          <a:bodyPr/>
          <a:lstStyle/>
          <a:p>
            <a:endParaRPr lang="es-419"/>
          </a:p>
        </p:txBody>
      </p:sp>
      <p:sp>
        <p:nvSpPr>
          <p:cNvPr id="6" name="Slide Number Placeholder 5"/>
          <p:cNvSpPr>
            <a:spLocks noGrp="1"/>
          </p:cNvSpPr>
          <p:nvPr>
            <p:ph type="sldNum" sz="quarter" idx="12"/>
          </p:nvPr>
        </p:nvSpPr>
        <p:spPr/>
        <p:txBody>
          <a:bodyPr/>
          <a:lstStyle/>
          <a:p>
            <a:fld id="{2E2750B1-DB08-49E0-B6C0-F6256C98E067}" type="slidenum">
              <a:rPr lang="es-419" smtClean="0"/>
              <a:t>‹Nº›</a:t>
            </a:fld>
            <a:endParaRPr lang="es-419"/>
          </a:p>
        </p:txBody>
      </p:sp>
    </p:spTree>
    <p:extLst>
      <p:ext uri="{BB962C8B-B14F-4D97-AF65-F5344CB8AC3E}">
        <p14:creationId xmlns:p14="http://schemas.microsoft.com/office/powerpoint/2010/main" val="41337484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B4B3AF81-1FDC-4814-AC6A-5ED538C68054}" type="datetimeFigureOut">
              <a:rPr lang="es-419" smtClean="0"/>
              <a:t>5/3/2023</a:t>
            </a:fld>
            <a:endParaRPr lang="es-419"/>
          </a:p>
        </p:txBody>
      </p:sp>
      <p:sp>
        <p:nvSpPr>
          <p:cNvPr id="6" name="Footer Placeholder 5"/>
          <p:cNvSpPr>
            <a:spLocks noGrp="1"/>
          </p:cNvSpPr>
          <p:nvPr>
            <p:ph type="ftr" sz="quarter" idx="11"/>
          </p:nvPr>
        </p:nvSpPr>
        <p:spPr/>
        <p:txBody>
          <a:bodyPr/>
          <a:lstStyle/>
          <a:p>
            <a:endParaRPr lang="es-419"/>
          </a:p>
        </p:txBody>
      </p:sp>
      <p:sp>
        <p:nvSpPr>
          <p:cNvPr id="7" name="Slide Number Placeholder 6"/>
          <p:cNvSpPr>
            <a:spLocks noGrp="1"/>
          </p:cNvSpPr>
          <p:nvPr>
            <p:ph type="sldNum" sz="quarter" idx="12"/>
          </p:nvPr>
        </p:nvSpPr>
        <p:spPr/>
        <p:txBody>
          <a:bodyPr/>
          <a:lstStyle/>
          <a:p>
            <a:fld id="{2E2750B1-DB08-49E0-B6C0-F6256C98E067}" type="slidenum">
              <a:rPr lang="es-419" smtClean="0"/>
              <a:t>‹Nº›</a:t>
            </a:fld>
            <a:endParaRPr lang="es-419"/>
          </a:p>
        </p:txBody>
      </p:sp>
    </p:spTree>
    <p:extLst>
      <p:ext uri="{BB962C8B-B14F-4D97-AF65-F5344CB8AC3E}">
        <p14:creationId xmlns:p14="http://schemas.microsoft.com/office/powerpoint/2010/main" val="14035769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B4B3AF81-1FDC-4814-AC6A-5ED538C68054}" type="datetimeFigureOut">
              <a:rPr lang="es-419" smtClean="0"/>
              <a:t>5/3/2023</a:t>
            </a:fld>
            <a:endParaRPr lang="es-419"/>
          </a:p>
        </p:txBody>
      </p:sp>
      <p:sp>
        <p:nvSpPr>
          <p:cNvPr id="8" name="Footer Placeholder 7"/>
          <p:cNvSpPr>
            <a:spLocks noGrp="1"/>
          </p:cNvSpPr>
          <p:nvPr>
            <p:ph type="ftr" sz="quarter" idx="11"/>
          </p:nvPr>
        </p:nvSpPr>
        <p:spPr/>
        <p:txBody>
          <a:bodyPr/>
          <a:lstStyle/>
          <a:p>
            <a:endParaRPr lang="es-419"/>
          </a:p>
        </p:txBody>
      </p:sp>
      <p:sp>
        <p:nvSpPr>
          <p:cNvPr id="9" name="Slide Number Placeholder 8"/>
          <p:cNvSpPr>
            <a:spLocks noGrp="1"/>
          </p:cNvSpPr>
          <p:nvPr>
            <p:ph type="sldNum" sz="quarter" idx="12"/>
          </p:nvPr>
        </p:nvSpPr>
        <p:spPr/>
        <p:txBody>
          <a:bodyPr/>
          <a:lstStyle/>
          <a:p>
            <a:fld id="{2E2750B1-DB08-49E0-B6C0-F6256C98E067}" type="slidenum">
              <a:rPr lang="es-419" smtClean="0"/>
              <a:t>‹Nº›</a:t>
            </a:fld>
            <a:endParaRPr lang="es-419"/>
          </a:p>
        </p:txBody>
      </p:sp>
    </p:spTree>
    <p:extLst>
      <p:ext uri="{BB962C8B-B14F-4D97-AF65-F5344CB8AC3E}">
        <p14:creationId xmlns:p14="http://schemas.microsoft.com/office/powerpoint/2010/main" val="14385844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B4B3AF81-1FDC-4814-AC6A-5ED538C68054}" type="datetimeFigureOut">
              <a:rPr lang="es-419" smtClean="0"/>
              <a:t>5/3/2023</a:t>
            </a:fld>
            <a:endParaRPr lang="es-419"/>
          </a:p>
        </p:txBody>
      </p:sp>
      <p:sp>
        <p:nvSpPr>
          <p:cNvPr id="4" name="Footer Placeholder 3"/>
          <p:cNvSpPr>
            <a:spLocks noGrp="1"/>
          </p:cNvSpPr>
          <p:nvPr>
            <p:ph type="ftr" sz="quarter" idx="11"/>
          </p:nvPr>
        </p:nvSpPr>
        <p:spPr/>
        <p:txBody>
          <a:bodyPr/>
          <a:lstStyle/>
          <a:p>
            <a:endParaRPr lang="es-419"/>
          </a:p>
        </p:txBody>
      </p:sp>
      <p:sp>
        <p:nvSpPr>
          <p:cNvPr id="5" name="Slide Number Placeholder 4"/>
          <p:cNvSpPr>
            <a:spLocks noGrp="1"/>
          </p:cNvSpPr>
          <p:nvPr>
            <p:ph type="sldNum" sz="quarter" idx="12"/>
          </p:nvPr>
        </p:nvSpPr>
        <p:spPr/>
        <p:txBody>
          <a:bodyPr/>
          <a:lstStyle/>
          <a:p>
            <a:fld id="{2E2750B1-DB08-49E0-B6C0-F6256C98E067}" type="slidenum">
              <a:rPr lang="es-419" smtClean="0"/>
              <a:t>‹Nº›</a:t>
            </a:fld>
            <a:endParaRPr lang="es-419"/>
          </a:p>
        </p:txBody>
      </p:sp>
    </p:spTree>
    <p:extLst>
      <p:ext uri="{BB962C8B-B14F-4D97-AF65-F5344CB8AC3E}">
        <p14:creationId xmlns:p14="http://schemas.microsoft.com/office/powerpoint/2010/main" val="39686912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B3AF81-1FDC-4814-AC6A-5ED538C68054}" type="datetimeFigureOut">
              <a:rPr lang="es-419" smtClean="0"/>
              <a:t>5/3/2023</a:t>
            </a:fld>
            <a:endParaRPr lang="es-419"/>
          </a:p>
        </p:txBody>
      </p:sp>
      <p:sp>
        <p:nvSpPr>
          <p:cNvPr id="3" name="Footer Placeholder 2"/>
          <p:cNvSpPr>
            <a:spLocks noGrp="1"/>
          </p:cNvSpPr>
          <p:nvPr>
            <p:ph type="ftr" sz="quarter" idx="11"/>
          </p:nvPr>
        </p:nvSpPr>
        <p:spPr/>
        <p:txBody>
          <a:bodyPr/>
          <a:lstStyle/>
          <a:p>
            <a:endParaRPr lang="es-419"/>
          </a:p>
        </p:txBody>
      </p:sp>
      <p:sp>
        <p:nvSpPr>
          <p:cNvPr id="4" name="Slide Number Placeholder 3"/>
          <p:cNvSpPr>
            <a:spLocks noGrp="1"/>
          </p:cNvSpPr>
          <p:nvPr>
            <p:ph type="sldNum" sz="quarter" idx="12"/>
          </p:nvPr>
        </p:nvSpPr>
        <p:spPr/>
        <p:txBody>
          <a:bodyPr/>
          <a:lstStyle/>
          <a:p>
            <a:fld id="{2E2750B1-DB08-49E0-B6C0-F6256C98E067}" type="slidenum">
              <a:rPr lang="es-419" smtClean="0"/>
              <a:t>‹Nº›</a:t>
            </a:fld>
            <a:endParaRPr lang="es-419"/>
          </a:p>
        </p:txBody>
      </p:sp>
    </p:spTree>
    <p:extLst>
      <p:ext uri="{BB962C8B-B14F-4D97-AF65-F5344CB8AC3E}">
        <p14:creationId xmlns:p14="http://schemas.microsoft.com/office/powerpoint/2010/main" val="424038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B4B3AF81-1FDC-4814-AC6A-5ED538C68054}" type="datetimeFigureOut">
              <a:rPr lang="es-419" smtClean="0"/>
              <a:t>5/3/2023</a:t>
            </a:fld>
            <a:endParaRPr lang="es-419"/>
          </a:p>
        </p:txBody>
      </p:sp>
      <p:sp>
        <p:nvSpPr>
          <p:cNvPr id="6" name="Footer Placeholder 5"/>
          <p:cNvSpPr>
            <a:spLocks noGrp="1"/>
          </p:cNvSpPr>
          <p:nvPr>
            <p:ph type="ftr" sz="quarter" idx="11"/>
          </p:nvPr>
        </p:nvSpPr>
        <p:spPr/>
        <p:txBody>
          <a:bodyPr/>
          <a:lstStyle/>
          <a:p>
            <a:endParaRPr lang="es-419"/>
          </a:p>
        </p:txBody>
      </p:sp>
      <p:sp>
        <p:nvSpPr>
          <p:cNvPr id="7" name="Slide Number Placeholder 6"/>
          <p:cNvSpPr>
            <a:spLocks noGrp="1"/>
          </p:cNvSpPr>
          <p:nvPr>
            <p:ph type="sldNum" sz="quarter" idx="12"/>
          </p:nvPr>
        </p:nvSpPr>
        <p:spPr/>
        <p:txBody>
          <a:bodyPr/>
          <a:lstStyle/>
          <a:p>
            <a:fld id="{2E2750B1-DB08-49E0-B6C0-F6256C98E067}" type="slidenum">
              <a:rPr lang="es-419" smtClean="0"/>
              <a:t>‹Nº›</a:t>
            </a:fld>
            <a:endParaRPr lang="es-419"/>
          </a:p>
        </p:txBody>
      </p:sp>
    </p:spTree>
    <p:extLst>
      <p:ext uri="{BB962C8B-B14F-4D97-AF65-F5344CB8AC3E}">
        <p14:creationId xmlns:p14="http://schemas.microsoft.com/office/powerpoint/2010/main" val="17030218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6" name="Footer Placeholder 5"/>
          <p:cNvSpPr>
            <a:spLocks noGrp="1"/>
          </p:cNvSpPr>
          <p:nvPr>
            <p:ph type="ftr" sz="quarter" idx="11"/>
          </p:nvPr>
        </p:nvSpPr>
        <p:spPr/>
        <p:txBody>
          <a:bodyPr/>
          <a:lstStyle/>
          <a:p>
            <a:endParaRPr lang="es-419"/>
          </a:p>
        </p:txBody>
      </p:sp>
      <p:sp>
        <p:nvSpPr>
          <p:cNvPr id="7" name="Slide Number Placeholder 6"/>
          <p:cNvSpPr>
            <a:spLocks noGrp="1"/>
          </p:cNvSpPr>
          <p:nvPr>
            <p:ph type="sldNum" sz="quarter" idx="12"/>
          </p:nvPr>
        </p:nvSpPr>
        <p:spPr/>
        <p:txBody>
          <a:bodyPr/>
          <a:lstStyle/>
          <a:p>
            <a:fld id="{2E2750B1-DB08-49E0-B6C0-F6256C98E067}" type="slidenum">
              <a:rPr lang="es-419" smtClean="0"/>
              <a:t>‹Nº›</a:t>
            </a:fld>
            <a:endParaRPr lang="es-419"/>
          </a:p>
        </p:txBody>
      </p:sp>
      <p:sp>
        <p:nvSpPr>
          <p:cNvPr id="5" name="Date Placeholder 4"/>
          <p:cNvSpPr>
            <a:spLocks noGrp="1"/>
          </p:cNvSpPr>
          <p:nvPr>
            <p:ph type="dt" sz="half" idx="10"/>
          </p:nvPr>
        </p:nvSpPr>
        <p:spPr/>
        <p:txBody>
          <a:bodyPr/>
          <a:lstStyle/>
          <a:p>
            <a:fld id="{B4B3AF81-1FDC-4814-AC6A-5ED538C68054}" type="datetimeFigureOut">
              <a:rPr lang="es-419" smtClean="0"/>
              <a:t>5/3/2023</a:t>
            </a:fld>
            <a:endParaRPr lang="es-419"/>
          </a:p>
        </p:txBody>
      </p:sp>
    </p:spTree>
    <p:extLst>
      <p:ext uri="{BB962C8B-B14F-4D97-AF65-F5344CB8AC3E}">
        <p14:creationId xmlns:p14="http://schemas.microsoft.com/office/powerpoint/2010/main" val="2063400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4B3AF81-1FDC-4814-AC6A-5ED538C68054}" type="datetimeFigureOut">
              <a:rPr lang="es-419" smtClean="0"/>
              <a:t>5/3/2023</a:t>
            </a:fld>
            <a:endParaRPr lang="es-419"/>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s-419"/>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E2750B1-DB08-49E0-B6C0-F6256C98E067}" type="slidenum">
              <a:rPr lang="es-419" smtClean="0"/>
              <a:t>‹Nº›</a:t>
            </a:fld>
            <a:endParaRPr lang="es-419"/>
          </a:p>
        </p:txBody>
      </p:sp>
    </p:spTree>
    <p:extLst>
      <p:ext uri="{BB962C8B-B14F-4D97-AF65-F5344CB8AC3E}">
        <p14:creationId xmlns:p14="http://schemas.microsoft.com/office/powerpoint/2010/main" val="651642084"/>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3" r:id="rId12"/>
    <p:sldLayoutId id="2147483724" r:id="rId13"/>
    <p:sldLayoutId id="2147483725" r:id="rId14"/>
    <p:sldLayoutId id="2147483726" r:id="rId15"/>
    <p:sldLayoutId id="2147483727"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5.webp"/><Relationship Id="rId2" Type="http://schemas.openxmlformats.org/officeDocument/2006/relationships/image" Target="../media/image4.png"/><Relationship Id="rId1" Type="http://schemas.openxmlformats.org/officeDocument/2006/relationships/slideLayout" Target="../slideLayouts/slideLayout6.xml"/><Relationship Id="rId6" Type="http://schemas.openxmlformats.org/officeDocument/2006/relationships/hyperlink" Target="https://www.kaggle.com/datasets/jessemostipak/hotel-booking-demand" TargetMode="External"/><Relationship Id="rId5" Type="http://schemas.openxmlformats.org/officeDocument/2006/relationships/image" Target="../media/image7.jpg"/><Relationship Id="rId4" Type="http://schemas.openxmlformats.org/officeDocument/2006/relationships/image" Target="../media/image6.jp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3C3D516-2C54-7143-E35A-61076FFCC3A5}"/>
              </a:ext>
            </a:extLst>
          </p:cNvPr>
          <p:cNvSpPr>
            <a:spLocks noGrp="1"/>
          </p:cNvSpPr>
          <p:nvPr>
            <p:ph type="title"/>
          </p:nvPr>
        </p:nvSpPr>
        <p:spPr>
          <a:xfrm>
            <a:off x="6612808" y="819800"/>
            <a:ext cx="3061854" cy="817417"/>
          </a:xfrm>
        </p:spPr>
        <p:txBody>
          <a:bodyPr>
            <a:normAutofit/>
          </a:bodyPr>
          <a:lstStyle/>
          <a:p>
            <a:pPr algn="ctr"/>
            <a:r>
              <a:rPr lang="es-AR" sz="3000" b="1" u="sng" dirty="0">
                <a:solidFill>
                  <a:schemeClr val="tx1"/>
                </a:solidFill>
                <a:latin typeface="Helvetica Neue"/>
              </a:rPr>
              <a:t>Índice</a:t>
            </a:r>
            <a:endParaRPr lang="es-419" sz="3000" b="1" u="sng" dirty="0">
              <a:solidFill>
                <a:schemeClr val="tx1"/>
              </a:solidFill>
              <a:latin typeface="Helvetica Neue"/>
            </a:endParaRPr>
          </a:p>
        </p:txBody>
      </p:sp>
      <p:sp>
        <p:nvSpPr>
          <p:cNvPr id="3" name="Marcador de contenido 2">
            <a:extLst>
              <a:ext uri="{FF2B5EF4-FFF2-40B4-BE49-F238E27FC236}">
                <a16:creationId xmlns:a16="http://schemas.microsoft.com/office/drawing/2014/main" id="{90773875-EA8E-2BC1-6AB2-6BE80EC780A0}"/>
              </a:ext>
            </a:extLst>
          </p:cNvPr>
          <p:cNvSpPr>
            <a:spLocks noGrp="1"/>
          </p:cNvSpPr>
          <p:nvPr>
            <p:ph idx="1"/>
          </p:nvPr>
        </p:nvSpPr>
        <p:spPr>
          <a:xfrm>
            <a:off x="5306292" y="2003682"/>
            <a:ext cx="5167739" cy="4197056"/>
          </a:xfrm>
        </p:spPr>
        <p:txBody>
          <a:bodyPr>
            <a:normAutofit fontScale="92500" lnSpcReduction="20000"/>
          </a:bodyPr>
          <a:lstStyle/>
          <a:p>
            <a:pPr>
              <a:buFont typeface="Arial" panose="020B0604020202020204" pitchFamily="34" charset="0"/>
              <a:buChar char="•"/>
            </a:pPr>
            <a:r>
              <a:rPr lang="es-AR" sz="2000" i="1" dirty="0">
                <a:latin typeface="+mj-lt"/>
              </a:rPr>
              <a:t>Empresa – Contexto y Problema Comercial</a:t>
            </a:r>
          </a:p>
          <a:p>
            <a:pPr>
              <a:buFont typeface="Arial" panose="020B0604020202020204" pitchFamily="34" charset="0"/>
              <a:buChar char="•"/>
            </a:pPr>
            <a:endParaRPr lang="es-AR" sz="2000" i="1" dirty="0">
              <a:latin typeface="+mj-lt"/>
            </a:endParaRPr>
          </a:p>
          <a:p>
            <a:pPr>
              <a:buFont typeface="Arial" panose="020B0604020202020204" pitchFamily="34" charset="0"/>
              <a:buChar char="•"/>
            </a:pPr>
            <a:r>
              <a:rPr lang="es-AR" sz="2000" i="1" dirty="0">
                <a:latin typeface="+mj-lt"/>
              </a:rPr>
              <a:t>Objetivos – Contexto Analítico</a:t>
            </a:r>
          </a:p>
          <a:p>
            <a:pPr>
              <a:buFont typeface="Arial" panose="020B0604020202020204" pitchFamily="34" charset="0"/>
              <a:buChar char="•"/>
            </a:pPr>
            <a:endParaRPr lang="es-419" sz="2000" i="1" dirty="0">
              <a:latin typeface="+mj-lt"/>
            </a:endParaRPr>
          </a:p>
          <a:p>
            <a:pPr>
              <a:buFont typeface="Arial" panose="020B0604020202020204" pitchFamily="34" charset="0"/>
              <a:buChar char="•"/>
            </a:pPr>
            <a:r>
              <a:rPr lang="es-419" sz="2000" i="1" dirty="0">
                <a:latin typeface="+mj-lt"/>
              </a:rPr>
              <a:t>Análisis Exploratorio de Datos </a:t>
            </a:r>
          </a:p>
          <a:p>
            <a:pPr>
              <a:buFont typeface="Arial" panose="020B0604020202020204" pitchFamily="34" charset="0"/>
              <a:buChar char="•"/>
            </a:pPr>
            <a:endParaRPr lang="es-419" sz="2000" i="1" dirty="0">
              <a:latin typeface="+mj-lt"/>
            </a:endParaRPr>
          </a:p>
          <a:p>
            <a:pPr>
              <a:buFont typeface="Arial" panose="020B0604020202020204" pitchFamily="34" charset="0"/>
              <a:buChar char="•"/>
            </a:pPr>
            <a:r>
              <a:rPr lang="es-419" sz="2000" i="1" dirty="0">
                <a:latin typeface="+mj-lt"/>
              </a:rPr>
              <a:t>Primera Conclusión </a:t>
            </a:r>
          </a:p>
          <a:p>
            <a:pPr>
              <a:buFont typeface="Arial" panose="020B0604020202020204" pitchFamily="34" charset="0"/>
              <a:buChar char="•"/>
            </a:pPr>
            <a:endParaRPr lang="es-419" sz="2000" i="1" dirty="0">
              <a:latin typeface="+mj-lt"/>
            </a:endParaRPr>
          </a:p>
          <a:p>
            <a:pPr>
              <a:buFont typeface="Arial" panose="020B0604020202020204" pitchFamily="34" charset="0"/>
              <a:buChar char="•"/>
            </a:pPr>
            <a:r>
              <a:rPr lang="es-419" sz="2000" i="1" dirty="0">
                <a:latin typeface="+mj-lt"/>
              </a:rPr>
              <a:t>Algoritmos de Clasificación – Métricas</a:t>
            </a:r>
          </a:p>
          <a:p>
            <a:pPr>
              <a:buFont typeface="Arial" panose="020B0604020202020204" pitchFamily="34" charset="0"/>
              <a:buChar char="•"/>
            </a:pPr>
            <a:endParaRPr lang="es-419" sz="2000" i="1" dirty="0">
              <a:latin typeface="+mj-lt"/>
            </a:endParaRPr>
          </a:p>
          <a:p>
            <a:pPr>
              <a:buFont typeface="Arial" panose="020B0604020202020204" pitchFamily="34" charset="0"/>
              <a:buChar char="•"/>
            </a:pPr>
            <a:r>
              <a:rPr lang="es-419" sz="2000" i="1" dirty="0">
                <a:latin typeface="+mj-lt"/>
              </a:rPr>
              <a:t>Conclusiones Finales  </a:t>
            </a:r>
          </a:p>
          <a:p>
            <a:pPr>
              <a:buFont typeface="Arial" panose="020B0604020202020204" pitchFamily="34" charset="0"/>
              <a:buChar char="•"/>
            </a:pPr>
            <a:endParaRPr lang="es-419" sz="2000" i="1" dirty="0">
              <a:latin typeface="Helvetica Neue"/>
            </a:endParaRPr>
          </a:p>
          <a:p>
            <a:pPr>
              <a:buFont typeface="Arial" panose="020B0604020202020204" pitchFamily="34" charset="0"/>
              <a:buChar char="•"/>
            </a:pPr>
            <a:endParaRPr lang="es-419" sz="2000" i="1" dirty="0">
              <a:latin typeface="Helvetica Neue"/>
            </a:endParaRPr>
          </a:p>
          <a:p>
            <a:pPr marL="514350" indent="-514350">
              <a:buFont typeface="+mj-lt"/>
              <a:buAutoNum type="arabicPeriod"/>
            </a:pPr>
            <a:endParaRPr lang="es-AR" dirty="0"/>
          </a:p>
        </p:txBody>
      </p:sp>
      <p:sp>
        <p:nvSpPr>
          <p:cNvPr id="4" name="Título 1">
            <a:extLst>
              <a:ext uri="{FF2B5EF4-FFF2-40B4-BE49-F238E27FC236}">
                <a16:creationId xmlns:a16="http://schemas.microsoft.com/office/drawing/2014/main" id="{4E3A5F97-81FA-3F08-56DF-6B6C7CF50E30}"/>
              </a:ext>
            </a:extLst>
          </p:cNvPr>
          <p:cNvSpPr txBox="1">
            <a:spLocks/>
          </p:cNvSpPr>
          <p:nvPr/>
        </p:nvSpPr>
        <p:spPr>
          <a:xfrm>
            <a:off x="295491" y="510382"/>
            <a:ext cx="4572000" cy="143625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AR" sz="5000" b="1" dirty="0">
                <a:latin typeface="Bahnschrift SemiLight" panose="020B0502040204020203" pitchFamily="34" charset="0"/>
              </a:rPr>
              <a:t>HospeDate S.A.</a:t>
            </a:r>
            <a:endParaRPr lang="es-419" sz="5000" b="1" dirty="0">
              <a:latin typeface="Bahnschrift SemiLight" panose="020B0502040204020203" pitchFamily="34" charset="0"/>
            </a:endParaRPr>
          </a:p>
        </p:txBody>
      </p:sp>
      <p:cxnSp>
        <p:nvCxnSpPr>
          <p:cNvPr id="6" name="Conector recto 5">
            <a:extLst>
              <a:ext uri="{FF2B5EF4-FFF2-40B4-BE49-F238E27FC236}">
                <a16:creationId xmlns:a16="http://schemas.microsoft.com/office/drawing/2014/main" id="{98874630-8D59-5FFE-EBCF-D3ADB2C9EF23}"/>
              </a:ext>
            </a:extLst>
          </p:cNvPr>
          <p:cNvCxnSpPr>
            <a:cxnSpLocks/>
          </p:cNvCxnSpPr>
          <p:nvPr/>
        </p:nvCxnSpPr>
        <p:spPr>
          <a:xfrm>
            <a:off x="5306292" y="0"/>
            <a:ext cx="0" cy="6858000"/>
          </a:xfrm>
          <a:prstGeom prst="line">
            <a:avLst/>
          </a:prstGeom>
        </p:spPr>
        <p:style>
          <a:lnRef idx="1">
            <a:schemeClr val="accent1"/>
          </a:lnRef>
          <a:fillRef idx="0">
            <a:schemeClr val="accent1"/>
          </a:fillRef>
          <a:effectRef idx="0">
            <a:schemeClr val="accent1"/>
          </a:effectRef>
          <a:fontRef idx="minor">
            <a:schemeClr val="tx1"/>
          </a:fontRef>
        </p:style>
      </p:cxnSp>
      <p:sp>
        <p:nvSpPr>
          <p:cNvPr id="5" name="CuadroTexto 4">
            <a:extLst>
              <a:ext uri="{FF2B5EF4-FFF2-40B4-BE49-F238E27FC236}">
                <a16:creationId xmlns:a16="http://schemas.microsoft.com/office/drawing/2014/main" id="{1CC0518A-3346-94E7-6FD2-61CAC3CA288D}"/>
              </a:ext>
            </a:extLst>
          </p:cNvPr>
          <p:cNvSpPr txBox="1"/>
          <p:nvPr/>
        </p:nvSpPr>
        <p:spPr>
          <a:xfrm>
            <a:off x="9674662" y="6143693"/>
            <a:ext cx="2184829" cy="646331"/>
          </a:xfrm>
          <a:prstGeom prst="rect">
            <a:avLst/>
          </a:prstGeom>
          <a:noFill/>
        </p:spPr>
        <p:txBody>
          <a:bodyPr wrap="none" rtlCol="0">
            <a:spAutoFit/>
          </a:bodyPr>
          <a:lstStyle/>
          <a:p>
            <a:r>
              <a:rPr lang="es-AR" b="1" u="sng" dirty="0"/>
              <a:t>Autores: </a:t>
            </a:r>
            <a:r>
              <a:rPr lang="es-AR" dirty="0"/>
              <a:t>Kevin Cruz y</a:t>
            </a:r>
          </a:p>
          <a:p>
            <a:r>
              <a:rPr lang="es-AR" dirty="0"/>
              <a:t>Mauro Nicolas Rivero</a:t>
            </a:r>
          </a:p>
        </p:txBody>
      </p:sp>
      <p:pic>
        <p:nvPicPr>
          <p:cNvPr id="8" name="Imagen 7">
            <a:extLst>
              <a:ext uri="{FF2B5EF4-FFF2-40B4-BE49-F238E27FC236}">
                <a16:creationId xmlns:a16="http://schemas.microsoft.com/office/drawing/2014/main" id="{4373F387-3BAF-36AC-73BC-888572A67F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490" y="1946637"/>
            <a:ext cx="4752144" cy="3883377"/>
          </a:xfrm>
          <a:prstGeom prst="rect">
            <a:avLst/>
          </a:prstGeom>
        </p:spPr>
      </p:pic>
    </p:spTree>
    <p:extLst>
      <p:ext uri="{BB962C8B-B14F-4D97-AF65-F5344CB8AC3E}">
        <p14:creationId xmlns:p14="http://schemas.microsoft.com/office/powerpoint/2010/main" val="21862439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DC40BD6-19AF-A4E4-B668-62ADFB240F96}"/>
              </a:ext>
            </a:extLst>
          </p:cNvPr>
          <p:cNvSpPr>
            <a:spLocks noGrp="1"/>
          </p:cNvSpPr>
          <p:nvPr>
            <p:ph type="title"/>
          </p:nvPr>
        </p:nvSpPr>
        <p:spPr>
          <a:xfrm>
            <a:off x="2866352" y="130811"/>
            <a:ext cx="4809066" cy="581891"/>
          </a:xfrm>
        </p:spPr>
        <p:txBody>
          <a:bodyPr>
            <a:noAutofit/>
          </a:bodyPr>
          <a:lstStyle/>
          <a:p>
            <a:r>
              <a:rPr lang="es-AR" sz="2700" u="sng" dirty="0">
                <a:solidFill>
                  <a:schemeClr val="tx1"/>
                </a:solidFill>
              </a:rPr>
              <a:t>Métricas: Matriz de Confusión</a:t>
            </a:r>
            <a:endParaRPr lang="es-419" sz="2700" u="sng" dirty="0">
              <a:solidFill>
                <a:schemeClr val="tx1"/>
              </a:solidFill>
            </a:endParaRPr>
          </a:p>
        </p:txBody>
      </p:sp>
      <p:sp>
        <p:nvSpPr>
          <p:cNvPr id="8" name="CuadroTexto 7">
            <a:extLst>
              <a:ext uri="{FF2B5EF4-FFF2-40B4-BE49-F238E27FC236}">
                <a16:creationId xmlns:a16="http://schemas.microsoft.com/office/drawing/2014/main" id="{3D96EE2E-17D6-948A-1A79-FD81AF02DE23}"/>
              </a:ext>
            </a:extLst>
          </p:cNvPr>
          <p:cNvSpPr txBox="1"/>
          <p:nvPr/>
        </p:nvSpPr>
        <p:spPr>
          <a:xfrm>
            <a:off x="142831" y="1046139"/>
            <a:ext cx="8530113" cy="4278094"/>
          </a:xfrm>
          <a:prstGeom prst="rect">
            <a:avLst/>
          </a:prstGeom>
          <a:noFill/>
        </p:spPr>
        <p:txBody>
          <a:bodyPr wrap="square">
            <a:spAutoFit/>
          </a:bodyPr>
          <a:lstStyle/>
          <a:p>
            <a:pPr marL="285750" indent="-285750">
              <a:buFont typeface="Wingdings" panose="05000000000000000000" pitchFamily="2" charset="2"/>
              <a:buChar char="ü"/>
            </a:pPr>
            <a:r>
              <a:rPr lang="es-419" sz="1700" b="1" dirty="0"/>
              <a:t>Exactitud =&gt; 84 %</a:t>
            </a:r>
          </a:p>
          <a:p>
            <a:r>
              <a:rPr lang="es-419" sz="1700" dirty="0"/>
              <a:t>    (VN + VP) / (VN + FP + FN + VP) * 100 =&gt; (13315 + 6547) / (13315+1480+2276+6547)</a:t>
            </a:r>
          </a:p>
          <a:p>
            <a:pPr marL="285750" indent="-285750">
              <a:buFont typeface="Wingdings" panose="05000000000000000000" pitchFamily="2" charset="2"/>
              <a:buChar char="ü"/>
            </a:pPr>
            <a:endParaRPr lang="es-419" sz="1700" dirty="0"/>
          </a:p>
          <a:p>
            <a:pPr marL="285750" indent="-285750">
              <a:buFont typeface="Wingdings" panose="05000000000000000000" pitchFamily="2" charset="2"/>
              <a:buChar char="ü"/>
            </a:pPr>
            <a:r>
              <a:rPr lang="es-419" sz="1700" b="1" dirty="0"/>
              <a:t>Precisión =&gt; 82 % </a:t>
            </a:r>
          </a:p>
          <a:p>
            <a:r>
              <a:rPr lang="es-419" sz="1700" dirty="0"/>
              <a:t>    VP / (VP + FP) * 100 =&gt; 6547 / (6547 + 1480)</a:t>
            </a:r>
          </a:p>
          <a:p>
            <a:pPr marL="285750" indent="-285750">
              <a:buFont typeface="Wingdings" panose="05000000000000000000" pitchFamily="2" charset="2"/>
              <a:buChar char="ü"/>
            </a:pPr>
            <a:endParaRPr lang="es-419" sz="1700" dirty="0"/>
          </a:p>
          <a:p>
            <a:pPr marL="285750" indent="-285750">
              <a:buFont typeface="Wingdings" panose="05000000000000000000" pitchFamily="2" charset="2"/>
              <a:buChar char="ü"/>
            </a:pPr>
            <a:r>
              <a:rPr lang="es-419" sz="1700" b="1" dirty="0"/>
              <a:t>Sensibilidad =&gt; 74 %</a:t>
            </a:r>
          </a:p>
          <a:p>
            <a:r>
              <a:rPr lang="es-419" sz="1700" dirty="0"/>
              <a:t>    VP / (VP + FN) * 100 =&gt; 6547 / (6547 + 2276)</a:t>
            </a:r>
          </a:p>
          <a:p>
            <a:pPr marL="285750" indent="-285750">
              <a:buFont typeface="Wingdings" panose="05000000000000000000" pitchFamily="2" charset="2"/>
              <a:buChar char="ü"/>
            </a:pPr>
            <a:endParaRPr lang="es-419" sz="1700" dirty="0"/>
          </a:p>
          <a:p>
            <a:pPr marL="285750" indent="-285750">
              <a:buFont typeface="Wingdings" panose="05000000000000000000" pitchFamily="2" charset="2"/>
              <a:buChar char="ü"/>
            </a:pPr>
            <a:r>
              <a:rPr lang="es-419" sz="1700" b="1" dirty="0"/>
              <a:t>Especificidad =&gt; 90 %</a:t>
            </a:r>
          </a:p>
          <a:p>
            <a:r>
              <a:rPr lang="es-419" sz="1700" dirty="0"/>
              <a:t>    VN / (VN + FP) * 100 =&gt; 13315 / (13315 + 1480)</a:t>
            </a:r>
          </a:p>
          <a:p>
            <a:pPr marL="285750" indent="-285750">
              <a:buFont typeface="Wingdings" panose="05000000000000000000" pitchFamily="2" charset="2"/>
              <a:buChar char="ü"/>
            </a:pPr>
            <a:endParaRPr lang="es-419" sz="1700" dirty="0"/>
          </a:p>
          <a:p>
            <a:pPr marL="285750" indent="-285750">
              <a:buFont typeface="Wingdings" panose="05000000000000000000" pitchFamily="2" charset="2"/>
              <a:buChar char="ü"/>
            </a:pPr>
            <a:r>
              <a:rPr lang="es-419" sz="1700" b="1" dirty="0"/>
              <a:t>F1 Score =&gt; 0.78</a:t>
            </a:r>
          </a:p>
          <a:p>
            <a:r>
              <a:rPr lang="es-419" sz="1700" dirty="0"/>
              <a:t>    2 * (Sensibilidad * Precisión) / (Sensibilidad + Precisión)</a:t>
            </a:r>
          </a:p>
          <a:p>
            <a:r>
              <a:rPr lang="es-419" sz="1700" dirty="0"/>
              <a:t>    2 * (0.7420 * 0.8156) / (0.7420 + 0.8156) = 0.7179</a:t>
            </a:r>
          </a:p>
          <a:p>
            <a:pPr marL="285750" indent="-285750">
              <a:buFont typeface="Wingdings" panose="05000000000000000000" pitchFamily="2" charset="2"/>
              <a:buChar char="ü"/>
            </a:pPr>
            <a:endParaRPr lang="es-419" sz="1700" dirty="0"/>
          </a:p>
        </p:txBody>
      </p:sp>
      <p:sp>
        <p:nvSpPr>
          <p:cNvPr id="4" name="CuadroTexto 3">
            <a:extLst>
              <a:ext uri="{FF2B5EF4-FFF2-40B4-BE49-F238E27FC236}">
                <a16:creationId xmlns:a16="http://schemas.microsoft.com/office/drawing/2014/main" id="{62DEADE2-A322-46E5-A84F-B894E07BBE51}"/>
              </a:ext>
            </a:extLst>
          </p:cNvPr>
          <p:cNvSpPr txBox="1"/>
          <p:nvPr/>
        </p:nvSpPr>
        <p:spPr>
          <a:xfrm>
            <a:off x="498764" y="5657671"/>
            <a:ext cx="2951018" cy="1200329"/>
          </a:xfrm>
          <a:prstGeom prst="rect">
            <a:avLst/>
          </a:prstGeom>
          <a:noFill/>
        </p:spPr>
        <p:txBody>
          <a:bodyPr wrap="square" rtlCol="0">
            <a:spAutoFit/>
          </a:bodyPr>
          <a:lstStyle/>
          <a:p>
            <a:r>
              <a:rPr lang="es-AR" dirty="0"/>
              <a:t>VN = Verdaderos Negativos</a:t>
            </a:r>
          </a:p>
          <a:p>
            <a:r>
              <a:rPr lang="es-AR" dirty="0"/>
              <a:t>FP = Falsos Positivos</a:t>
            </a:r>
          </a:p>
          <a:p>
            <a:r>
              <a:rPr lang="es-AR" dirty="0"/>
              <a:t>FN = Falsos Negativos</a:t>
            </a:r>
          </a:p>
          <a:p>
            <a:r>
              <a:rPr lang="es-AR" dirty="0"/>
              <a:t>VP = Verdaderos Positivos</a:t>
            </a:r>
            <a:endParaRPr lang="es-419" dirty="0"/>
          </a:p>
        </p:txBody>
      </p:sp>
      <p:pic>
        <p:nvPicPr>
          <p:cNvPr id="1026" name="Picture 2">
            <a:extLst>
              <a:ext uri="{FF2B5EF4-FFF2-40B4-BE49-F238E27FC236}">
                <a16:creationId xmlns:a16="http://schemas.microsoft.com/office/drawing/2014/main" id="{4B4B3007-1672-3DA6-67B3-6E42F182BE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78319" y="1826499"/>
            <a:ext cx="5260739" cy="42373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06426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2911ACAB-C498-656D-40B4-3020ADFE6C98}"/>
              </a:ext>
            </a:extLst>
          </p:cNvPr>
          <p:cNvSpPr txBox="1"/>
          <p:nvPr/>
        </p:nvSpPr>
        <p:spPr>
          <a:xfrm>
            <a:off x="917863" y="1755614"/>
            <a:ext cx="7935191" cy="3970318"/>
          </a:xfrm>
          <a:prstGeom prst="rect">
            <a:avLst/>
          </a:prstGeom>
          <a:noFill/>
        </p:spPr>
        <p:txBody>
          <a:bodyPr wrap="square">
            <a:spAutoFit/>
          </a:bodyPr>
          <a:lstStyle/>
          <a:p>
            <a:pPr marL="285750" indent="-285750">
              <a:buFont typeface="Wingdings" panose="05000000000000000000" pitchFamily="2" charset="2"/>
              <a:buChar char="v"/>
            </a:pPr>
            <a:r>
              <a:rPr lang="es-419" sz="1800" dirty="0"/>
              <a:t>La Exactitud del 84 % nos dice que el porcentaje de elementos clasificados correctamente es alto, sobre 23618 reservas,19862 fueron correctamente clasificadas ya sea que efectivamente fueron canceladas (6547) como las que no lo fueron (</a:t>
            </a:r>
            <a:r>
              <a:rPr lang="es-419" dirty="0"/>
              <a:t>13315</a:t>
            </a:r>
            <a:r>
              <a:rPr lang="es-419" sz="1800" dirty="0"/>
              <a:t>).</a:t>
            </a:r>
            <a:endParaRPr lang="es-419" dirty="0"/>
          </a:p>
          <a:p>
            <a:pPr marL="285750" indent="-285750">
              <a:buFont typeface="Wingdings" panose="05000000000000000000" pitchFamily="2" charset="2"/>
              <a:buChar char="v"/>
            </a:pPr>
            <a:endParaRPr lang="es-419" dirty="0"/>
          </a:p>
          <a:p>
            <a:pPr marL="285750" indent="-285750">
              <a:buFont typeface="Wingdings" panose="05000000000000000000" pitchFamily="2" charset="2"/>
              <a:buChar char="v"/>
            </a:pPr>
            <a:endParaRPr lang="es-419" dirty="0"/>
          </a:p>
          <a:p>
            <a:pPr marL="285750" indent="-285750">
              <a:buFont typeface="Wingdings" panose="05000000000000000000" pitchFamily="2" charset="2"/>
              <a:buChar char="v"/>
            </a:pPr>
            <a:r>
              <a:rPr lang="es-419" sz="1800" dirty="0"/>
              <a:t>La Precisión del 82 % nos dice que el porcentaje de elementos clasificados correctamente es alto, sobre 8027 reservas que el modelo predijo que iban a cancelar acertó en 6547 casos</a:t>
            </a:r>
          </a:p>
          <a:p>
            <a:pPr marL="285750" indent="-285750">
              <a:buFont typeface="Wingdings" panose="05000000000000000000" pitchFamily="2" charset="2"/>
              <a:buChar char="v"/>
            </a:pPr>
            <a:endParaRPr lang="es-419" dirty="0"/>
          </a:p>
          <a:p>
            <a:pPr marL="285750" indent="-285750">
              <a:buFont typeface="Wingdings" panose="05000000000000000000" pitchFamily="2" charset="2"/>
              <a:buChar char="v"/>
            </a:pPr>
            <a:endParaRPr lang="es-419" dirty="0"/>
          </a:p>
          <a:p>
            <a:pPr marL="285750" indent="-285750">
              <a:buFont typeface="Wingdings" panose="05000000000000000000" pitchFamily="2" charset="2"/>
              <a:buChar char="v"/>
            </a:pPr>
            <a:r>
              <a:rPr lang="es-419" sz="1800" dirty="0"/>
              <a:t>El </a:t>
            </a:r>
            <a:r>
              <a:rPr lang="es-419" sz="1800" dirty="0" err="1"/>
              <a:t>Recall</a:t>
            </a:r>
            <a:r>
              <a:rPr lang="es-419" sz="1800" dirty="0"/>
              <a:t> fue elegida como la métrica mas importante a tener en cuenta porque indica que tan bien clasificó el modelo las reservas que efectivamente iban a ser canceladas acertando en un 74 %.</a:t>
            </a:r>
          </a:p>
        </p:txBody>
      </p:sp>
      <p:sp>
        <p:nvSpPr>
          <p:cNvPr id="6" name="Título 1">
            <a:extLst>
              <a:ext uri="{FF2B5EF4-FFF2-40B4-BE49-F238E27FC236}">
                <a16:creationId xmlns:a16="http://schemas.microsoft.com/office/drawing/2014/main" id="{87E7C213-7012-3BC6-E783-B0BF761FB8F0}"/>
              </a:ext>
            </a:extLst>
          </p:cNvPr>
          <p:cNvSpPr>
            <a:spLocks noGrp="1"/>
          </p:cNvSpPr>
          <p:nvPr>
            <p:ph type="title"/>
          </p:nvPr>
        </p:nvSpPr>
        <p:spPr>
          <a:xfrm>
            <a:off x="2866352" y="130811"/>
            <a:ext cx="4809066" cy="581891"/>
          </a:xfrm>
        </p:spPr>
        <p:txBody>
          <a:bodyPr>
            <a:noAutofit/>
          </a:bodyPr>
          <a:lstStyle/>
          <a:p>
            <a:r>
              <a:rPr lang="es-AR" sz="2700" u="sng" dirty="0">
                <a:solidFill>
                  <a:schemeClr val="tx1"/>
                </a:solidFill>
              </a:rPr>
              <a:t>Métricas: Matriz de Confusión</a:t>
            </a:r>
            <a:endParaRPr lang="es-419" sz="2700" u="sng" dirty="0">
              <a:solidFill>
                <a:schemeClr val="tx1"/>
              </a:solidFill>
            </a:endParaRPr>
          </a:p>
        </p:txBody>
      </p:sp>
    </p:spTree>
    <p:extLst>
      <p:ext uri="{BB962C8B-B14F-4D97-AF65-F5344CB8AC3E}">
        <p14:creationId xmlns:p14="http://schemas.microsoft.com/office/powerpoint/2010/main" val="4820821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uadroTexto 9">
            <a:extLst>
              <a:ext uri="{FF2B5EF4-FFF2-40B4-BE49-F238E27FC236}">
                <a16:creationId xmlns:a16="http://schemas.microsoft.com/office/drawing/2014/main" id="{672DA73C-2866-EF1E-02D1-0BA352CC407C}"/>
              </a:ext>
            </a:extLst>
          </p:cNvPr>
          <p:cNvSpPr txBox="1"/>
          <p:nvPr/>
        </p:nvSpPr>
        <p:spPr>
          <a:xfrm>
            <a:off x="697069" y="221803"/>
            <a:ext cx="8756072" cy="2708434"/>
          </a:xfrm>
          <a:prstGeom prst="rect">
            <a:avLst/>
          </a:prstGeom>
          <a:noFill/>
        </p:spPr>
        <p:txBody>
          <a:bodyPr wrap="square" rtlCol="0">
            <a:spAutoFit/>
          </a:bodyPr>
          <a:lstStyle/>
          <a:p>
            <a:r>
              <a:rPr lang="es-AR" sz="1700" dirty="0"/>
              <a:t>Luego de correr el modelo con el algoritmo </a:t>
            </a:r>
            <a:r>
              <a:rPr lang="es-AR" sz="1700" dirty="0" err="1"/>
              <a:t>Random</a:t>
            </a:r>
            <a:r>
              <a:rPr lang="es-AR" sz="1700" dirty="0"/>
              <a:t> Forest decidimos hacer lo mismo con otros algoritmos supervisados de clasificación con el objetivo de comparar las métricas y así tener una mayor certeza a la hora de elegir con que modelo quedarnos. Los modelos elegidos fueron:</a:t>
            </a:r>
          </a:p>
          <a:p>
            <a:endParaRPr lang="es-AR" sz="1700" dirty="0"/>
          </a:p>
          <a:p>
            <a:pPr marL="285750" indent="-285750">
              <a:buFont typeface="Wingdings" panose="05000000000000000000" pitchFamily="2" charset="2"/>
              <a:buChar char="Ø"/>
            </a:pPr>
            <a:r>
              <a:rPr lang="es-AR" sz="1700" dirty="0"/>
              <a:t>Regresión Logística</a:t>
            </a:r>
          </a:p>
          <a:p>
            <a:pPr marL="285750" indent="-285750">
              <a:buFont typeface="Wingdings" panose="05000000000000000000" pitchFamily="2" charset="2"/>
              <a:buChar char="Ø"/>
            </a:pPr>
            <a:r>
              <a:rPr lang="es-AR" sz="1700" dirty="0" err="1"/>
              <a:t>Gradient</a:t>
            </a:r>
            <a:r>
              <a:rPr lang="es-AR" sz="1700" dirty="0"/>
              <a:t> </a:t>
            </a:r>
            <a:r>
              <a:rPr lang="es-AR" sz="1700" dirty="0" err="1"/>
              <a:t>Boosting</a:t>
            </a:r>
            <a:endParaRPr lang="es-AR" sz="1700" dirty="0"/>
          </a:p>
          <a:p>
            <a:pPr marL="285750" indent="-285750">
              <a:buFont typeface="Wingdings" panose="05000000000000000000" pitchFamily="2" charset="2"/>
              <a:buChar char="Ø"/>
            </a:pPr>
            <a:r>
              <a:rPr lang="es-AR" sz="1700" dirty="0" err="1"/>
              <a:t>XGBoost</a:t>
            </a:r>
            <a:r>
              <a:rPr lang="es-AR" sz="1700" dirty="0"/>
              <a:t> y </a:t>
            </a:r>
            <a:r>
              <a:rPr lang="es-AR" sz="1700" dirty="0" err="1"/>
              <a:t>XGBoost</a:t>
            </a:r>
            <a:r>
              <a:rPr lang="es-AR" sz="1700" dirty="0"/>
              <a:t> Optimizado</a:t>
            </a:r>
          </a:p>
          <a:p>
            <a:pPr marL="285750" indent="-285750">
              <a:buFont typeface="Wingdings" panose="05000000000000000000" pitchFamily="2" charset="2"/>
              <a:buChar char="Ø"/>
            </a:pPr>
            <a:endParaRPr lang="es-AR" sz="1700" dirty="0"/>
          </a:p>
          <a:p>
            <a:r>
              <a:rPr lang="es-AR" sz="1700" dirty="0"/>
              <a:t>A continuación mostramos una grilla comparativa de las métricas obtenidas: </a:t>
            </a:r>
            <a:endParaRPr lang="es-419" sz="1700" dirty="0"/>
          </a:p>
        </p:txBody>
      </p:sp>
      <p:graphicFrame>
        <p:nvGraphicFramePr>
          <p:cNvPr id="11" name="Tabla 10">
            <a:extLst>
              <a:ext uri="{FF2B5EF4-FFF2-40B4-BE49-F238E27FC236}">
                <a16:creationId xmlns:a16="http://schemas.microsoft.com/office/drawing/2014/main" id="{DC59D507-A751-836D-C40F-46843B8584BE}"/>
              </a:ext>
            </a:extLst>
          </p:cNvPr>
          <p:cNvGraphicFramePr>
            <a:graphicFrameLocks noGrp="1"/>
          </p:cNvGraphicFramePr>
          <p:nvPr>
            <p:extLst>
              <p:ext uri="{D42A27DB-BD31-4B8C-83A1-F6EECF244321}">
                <p14:modId xmlns:p14="http://schemas.microsoft.com/office/powerpoint/2010/main" val="4072481067"/>
              </p:ext>
            </p:extLst>
          </p:nvPr>
        </p:nvGraphicFramePr>
        <p:xfrm>
          <a:off x="697069" y="3224303"/>
          <a:ext cx="8388074" cy="3099110"/>
        </p:xfrm>
        <a:graphic>
          <a:graphicData uri="http://schemas.openxmlformats.org/drawingml/2006/table">
            <a:tbl>
              <a:tblPr firstRow="1" firstCol="1" bandRow="1">
                <a:tableStyleId>{5C22544A-7EE6-4342-B048-85BDC9FD1C3A}</a:tableStyleId>
              </a:tblPr>
              <a:tblGrid>
                <a:gridCol w="241607">
                  <a:extLst>
                    <a:ext uri="{9D8B030D-6E8A-4147-A177-3AD203B41FA5}">
                      <a16:colId xmlns:a16="http://schemas.microsoft.com/office/drawing/2014/main" val="2246997907"/>
                    </a:ext>
                  </a:extLst>
                </a:gridCol>
                <a:gridCol w="1555085">
                  <a:extLst>
                    <a:ext uri="{9D8B030D-6E8A-4147-A177-3AD203B41FA5}">
                      <a16:colId xmlns:a16="http://schemas.microsoft.com/office/drawing/2014/main" val="3830437663"/>
                    </a:ext>
                  </a:extLst>
                </a:gridCol>
                <a:gridCol w="941626">
                  <a:extLst>
                    <a:ext uri="{9D8B030D-6E8A-4147-A177-3AD203B41FA5}">
                      <a16:colId xmlns:a16="http://schemas.microsoft.com/office/drawing/2014/main" val="381169734"/>
                    </a:ext>
                  </a:extLst>
                </a:gridCol>
                <a:gridCol w="941626">
                  <a:extLst>
                    <a:ext uri="{9D8B030D-6E8A-4147-A177-3AD203B41FA5}">
                      <a16:colId xmlns:a16="http://schemas.microsoft.com/office/drawing/2014/main" val="1156845389"/>
                    </a:ext>
                  </a:extLst>
                </a:gridCol>
                <a:gridCol w="941626">
                  <a:extLst>
                    <a:ext uri="{9D8B030D-6E8A-4147-A177-3AD203B41FA5}">
                      <a16:colId xmlns:a16="http://schemas.microsoft.com/office/drawing/2014/main" val="674771750"/>
                    </a:ext>
                  </a:extLst>
                </a:gridCol>
                <a:gridCol w="941626">
                  <a:extLst>
                    <a:ext uri="{9D8B030D-6E8A-4147-A177-3AD203B41FA5}">
                      <a16:colId xmlns:a16="http://schemas.microsoft.com/office/drawing/2014/main" val="4033508283"/>
                    </a:ext>
                  </a:extLst>
                </a:gridCol>
                <a:gridCol w="941626">
                  <a:extLst>
                    <a:ext uri="{9D8B030D-6E8A-4147-A177-3AD203B41FA5}">
                      <a16:colId xmlns:a16="http://schemas.microsoft.com/office/drawing/2014/main" val="3480314872"/>
                    </a:ext>
                  </a:extLst>
                </a:gridCol>
                <a:gridCol w="941626">
                  <a:extLst>
                    <a:ext uri="{9D8B030D-6E8A-4147-A177-3AD203B41FA5}">
                      <a16:colId xmlns:a16="http://schemas.microsoft.com/office/drawing/2014/main" val="4059444570"/>
                    </a:ext>
                  </a:extLst>
                </a:gridCol>
                <a:gridCol w="941626">
                  <a:extLst>
                    <a:ext uri="{9D8B030D-6E8A-4147-A177-3AD203B41FA5}">
                      <a16:colId xmlns:a16="http://schemas.microsoft.com/office/drawing/2014/main" val="2017610462"/>
                    </a:ext>
                  </a:extLst>
                </a:gridCol>
              </a:tblGrid>
              <a:tr h="655526">
                <a:tc>
                  <a:txBody>
                    <a:bodyPr/>
                    <a:lstStyle/>
                    <a:p>
                      <a:pPr algn="l">
                        <a:lnSpc>
                          <a:spcPct val="107000"/>
                        </a:lnSpc>
                      </a:pPr>
                      <a:endParaRPr lang="es-419" sz="1200" dirty="0">
                        <a:effectLst/>
                        <a:latin typeface="Calibri" panose="020F0502020204030204" pitchFamily="34" charset="0"/>
                        <a:cs typeface="Times New Roman" panose="02020603050405020304" pitchFamily="18" charset="0"/>
                      </a:endParaRPr>
                    </a:p>
                  </a:txBody>
                  <a:tcPr marL="58891" marR="58891" marT="58891" marB="58891" anchor="ctr"/>
                </a:tc>
                <a:tc>
                  <a:txBody>
                    <a:bodyPr/>
                    <a:lstStyle/>
                    <a:p>
                      <a:pPr algn="ctr">
                        <a:lnSpc>
                          <a:spcPct val="107000"/>
                        </a:lnSpc>
                        <a:spcBef>
                          <a:spcPts val="1200"/>
                        </a:spcBef>
                        <a:spcAft>
                          <a:spcPts val="800"/>
                        </a:spcAft>
                      </a:pPr>
                      <a:r>
                        <a:rPr lang="es-419" sz="1200" dirty="0" err="1">
                          <a:solidFill>
                            <a:schemeClr val="tx1"/>
                          </a:solidFill>
                          <a:effectLst/>
                        </a:rPr>
                        <a:t>Model</a:t>
                      </a:r>
                      <a:endParaRPr lang="es-419" sz="12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58891" marR="58891" marT="58891" marB="58891" anchor="ctr"/>
                </a:tc>
                <a:tc>
                  <a:txBody>
                    <a:bodyPr/>
                    <a:lstStyle/>
                    <a:p>
                      <a:pPr algn="ctr">
                        <a:lnSpc>
                          <a:spcPct val="107000"/>
                        </a:lnSpc>
                        <a:spcBef>
                          <a:spcPts val="1200"/>
                        </a:spcBef>
                        <a:spcAft>
                          <a:spcPts val="800"/>
                        </a:spcAft>
                      </a:pPr>
                      <a:r>
                        <a:rPr lang="es-419" sz="1200" dirty="0">
                          <a:solidFill>
                            <a:schemeClr val="tx1"/>
                          </a:solidFill>
                          <a:effectLst/>
                        </a:rPr>
                        <a:t>Train </a:t>
                      </a:r>
                      <a:r>
                        <a:rPr lang="es-419" sz="1200" dirty="0" err="1">
                          <a:solidFill>
                            <a:schemeClr val="tx1"/>
                          </a:solidFill>
                          <a:effectLst/>
                        </a:rPr>
                        <a:t>Accuracy</a:t>
                      </a:r>
                      <a:endParaRPr lang="es-419" sz="12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58891" marR="58891" marT="58891" marB="58891" anchor="ctr"/>
                </a:tc>
                <a:tc>
                  <a:txBody>
                    <a:bodyPr/>
                    <a:lstStyle/>
                    <a:p>
                      <a:pPr algn="ctr">
                        <a:lnSpc>
                          <a:spcPct val="107000"/>
                        </a:lnSpc>
                        <a:spcBef>
                          <a:spcPts val="1200"/>
                        </a:spcBef>
                        <a:spcAft>
                          <a:spcPts val="800"/>
                        </a:spcAft>
                      </a:pPr>
                      <a:r>
                        <a:rPr lang="es-419" sz="1200" dirty="0">
                          <a:solidFill>
                            <a:schemeClr val="tx1"/>
                          </a:solidFill>
                          <a:effectLst/>
                        </a:rPr>
                        <a:t>Train </a:t>
                      </a:r>
                      <a:r>
                        <a:rPr lang="es-419" sz="1200" dirty="0" err="1">
                          <a:solidFill>
                            <a:schemeClr val="tx1"/>
                          </a:solidFill>
                          <a:effectLst/>
                        </a:rPr>
                        <a:t>Precision</a:t>
                      </a:r>
                      <a:r>
                        <a:rPr lang="es-419" sz="1200" dirty="0">
                          <a:solidFill>
                            <a:schemeClr val="tx1"/>
                          </a:solidFill>
                          <a:effectLst/>
                        </a:rPr>
                        <a:t> </a:t>
                      </a:r>
                      <a:r>
                        <a:rPr lang="es-419" sz="1200" dirty="0" err="1">
                          <a:solidFill>
                            <a:schemeClr val="tx1"/>
                          </a:solidFill>
                          <a:effectLst/>
                        </a:rPr>
                        <a:t>Pos</a:t>
                      </a:r>
                      <a:endParaRPr lang="es-419" sz="12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58891" marR="58891" marT="58891" marB="58891" anchor="ctr"/>
                </a:tc>
                <a:tc>
                  <a:txBody>
                    <a:bodyPr/>
                    <a:lstStyle/>
                    <a:p>
                      <a:pPr algn="ctr">
                        <a:lnSpc>
                          <a:spcPct val="107000"/>
                        </a:lnSpc>
                        <a:spcBef>
                          <a:spcPts val="1200"/>
                        </a:spcBef>
                        <a:spcAft>
                          <a:spcPts val="800"/>
                        </a:spcAft>
                      </a:pPr>
                      <a:r>
                        <a:rPr lang="es-419" sz="1200" dirty="0">
                          <a:solidFill>
                            <a:schemeClr val="tx1"/>
                          </a:solidFill>
                          <a:effectLst/>
                        </a:rPr>
                        <a:t>Train </a:t>
                      </a:r>
                      <a:r>
                        <a:rPr lang="es-419" sz="1200" dirty="0" err="1">
                          <a:solidFill>
                            <a:schemeClr val="tx1"/>
                          </a:solidFill>
                          <a:effectLst/>
                        </a:rPr>
                        <a:t>Precision</a:t>
                      </a:r>
                      <a:r>
                        <a:rPr lang="es-419" sz="1200" dirty="0">
                          <a:solidFill>
                            <a:schemeClr val="tx1"/>
                          </a:solidFill>
                          <a:effectLst/>
                        </a:rPr>
                        <a:t> </a:t>
                      </a:r>
                      <a:r>
                        <a:rPr lang="es-419" sz="1200" dirty="0" err="1">
                          <a:solidFill>
                            <a:schemeClr val="tx1"/>
                          </a:solidFill>
                          <a:effectLst/>
                        </a:rPr>
                        <a:t>Neg</a:t>
                      </a:r>
                      <a:endParaRPr lang="es-419" sz="12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58891" marR="58891" marT="58891" marB="58891" anchor="ctr"/>
                </a:tc>
                <a:tc>
                  <a:txBody>
                    <a:bodyPr/>
                    <a:lstStyle/>
                    <a:p>
                      <a:pPr algn="ctr">
                        <a:lnSpc>
                          <a:spcPct val="107000"/>
                        </a:lnSpc>
                        <a:spcBef>
                          <a:spcPts val="1200"/>
                        </a:spcBef>
                        <a:spcAft>
                          <a:spcPts val="800"/>
                        </a:spcAft>
                      </a:pPr>
                      <a:r>
                        <a:rPr lang="es-419" sz="1200" dirty="0">
                          <a:solidFill>
                            <a:schemeClr val="tx1"/>
                          </a:solidFill>
                          <a:effectLst/>
                        </a:rPr>
                        <a:t>Test </a:t>
                      </a:r>
                      <a:r>
                        <a:rPr lang="es-419" sz="1200" dirty="0" err="1">
                          <a:solidFill>
                            <a:schemeClr val="tx1"/>
                          </a:solidFill>
                          <a:effectLst/>
                        </a:rPr>
                        <a:t>Recall</a:t>
                      </a:r>
                      <a:r>
                        <a:rPr lang="es-419" sz="1200" dirty="0">
                          <a:solidFill>
                            <a:schemeClr val="tx1"/>
                          </a:solidFill>
                          <a:effectLst/>
                        </a:rPr>
                        <a:t> </a:t>
                      </a:r>
                      <a:r>
                        <a:rPr lang="es-419" sz="1200" dirty="0" err="1">
                          <a:solidFill>
                            <a:schemeClr val="tx1"/>
                          </a:solidFill>
                          <a:effectLst/>
                        </a:rPr>
                        <a:t>Sens</a:t>
                      </a:r>
                      <a:endParaRPr lang="es-419" sz="12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58891" marR="58891" marT="58891" marB="58891" anchor="ctr"/>
                </a:tc>
                <a:tc>
                  <a:txBody>
                    <a:bodyPr/>
                    <a:lstStyle/>
                    <a:p>
                      <a:pPr algn="ctr">
                        <a:lnSpc>
                          <a:spcPct val="107000"/>
                        </a:lnSpc>
                        <a:spcBef>
                          <a:spcPts val="1200"/>
                        </a:spcBef>
                        <a:spcAft>
                          <a:spcPts val="800"/>
                        </a:spcAft>
                      </a:pPr>
                      <a:r>
                        <a:rPr lang="es-419" sz="1200" dirty="0">
                          <a:solidFill>
                            <a:schemeClr val="tx1"/>
                          </a:solidFill>
                          <a:effectLst/>
                        </a:rPr>
                        <a:t>Test </a:t>
                      </a:r>
                      <a:r>
                        <a:rPr lang="es-419" sz="1200" dirty="0" err="1">
                          <a:solidFill>
                            <a:schemeClr val="tx1"/>
                          </a:solidFill>
                          <a:effectLst/>
                        </a:rPr>
                        <a:t>Recall</a:t>
                      </a:r>
                      <a:r>
                        <a:rPr lang="es-419" sz="1200" dirty="0">
                          <a:solidFill>
                            <a:schemeClr val="tx1"/>
                          </a:solidFill>
                          <a:effectLst/>
                        </a:rPr>
                        <a:t> </a:t>
                      </a:r>
                      <a:r>
                        <a:rPr lang="es-419" sz="1200" dirty="0" err="1">
                          <a:solidFill>
                            <a:schemeClr val="tx1"/>
                          </a:solidFill>
                          <a:effectLst/>
                        </a:rPr>
                        <a:t>Esp</a:t>
                      </a:r>
                      <a:endParaRPr lang="es-419" sz="12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58891" marR="58891" marT="58891" marB="58891" anchor="ctr"/>
                </a:tc>
                <a:tc>
                  <a:txBody>
                    <a:bodyPr/>
                    <a:lstStyle/>
                    <a:p>
                      <a:pPr algn="ctr">
                        <a:lnSpc>
                          <a:spcPct val="107000"/>
                        </a:lnSpc>
                        <a:spcBef>
                          <a:spcPts val="1200"/>
                        </a:spcBef>
                        <a:spcAft>
                          <a:spcPts val="800"/>
                        </a:spcAft>
                      </a:pPr>
                      <a:r>
                        <a:rPr lang="es-419" sz="1200" dirty="0">
                          <a:solidFill>
                            <a:schemeClr val="tx1"/>
                          </a:solidFill>
                          <a:effectLst/>
                        </a:rPr>
                        <a:t>F1 Score </a:t>
                      </a:r>
                      <a:r>
                        <a:rPr lang="es-419" sz="1200" dirty="0" err="1">
                          <a:solidFill>
                            <a:schemeClr val="tx1"/>
                          </a:solidFill>
                          <a:effectLst/>
                        </a:rPr>
                        <a:t>Pos</a:t>
                      </a:r>
                      <a:endParaRPr lang="es-419" sz="12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58891" marR="58891" marT="58891" marB="58891" anchor="ctr"/>
                </a:tc>
                <a:tc>
                  <a:txBody>
                    <a:bodyPr/>
                    <a:lstStyle/>
                    <a:p>
                      <a:pPr algn="ctr">
                        <a:lnSpc>
                          <a:spcPct val="107000"/>
                        </a:lnSpc>
                        <a:spcBef>
                          <a:spcPts val="1200"/>
                        </a:spcBef>
                        <a:spcAft>
                          <a:spcPts val="800"/>
                        </a:spcAft>
                      </a:pPr>
                      <a:r>
                        <a:rPr lang="es-419" sz="1200" dirty="0">
                          <a:solidFill>
                            <a:schemeClr val="tx1"/>
                          </a:solidFill>
                          <a:effectLst/>
                        </a:rPr>
                        <a:t>F1 Score </a:t>
                      </a:r>
                      <a:r>
                        <a:rPr lang="es-419" sz="1200" dirty="0" err="1">
                          <a:solidFill>
                            <a:schemeClr val="tx1"/>
                          </a:solidFill>
                          <a:effectLst/>
                        </a:rPr>
                        <a:t>Neg</a:t>
                      </a:r>
                      <a:endParaRPr lang="es-419" sz="12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58891" marR="58891" marT="58891" marB="58891" anchor="ctr"/>
                </a:tc>
                <a:extLst>
                  <a:ext uri="{0D108BD9-81ED-4DB2-BD59-A6C34878D82A}">
                    <a16:rowId xmlns:a16="http://schemas.microsoft.com/office/drawing/2014/main" val="4095389500"/>
                  </a:ext>
                </a:extLst>
              </a:tr>
              <a:tr h="700092">
                <a:tc>
                  <a:txBody>
                    <a:bodyPr/>
                    <a:lstStyle/>
                    <a:p>
                      <a:pPr algn="l">
                        <a:lnSpc>
                          <a:spcPct val="107000"/>
                        </a:lnSpc>
                        <a:spcBef>
                          <a:spcPts val="1200"/>
                        </a:spcBef>
                        <a:spcAft>
                          <a:spcPts val="800"/>
                        </a:spcAft>
                      </a:pPr>
                      <a:r>
                        <a:rPr lang="es-419" sz="1200">
                          <a:solidFill>
                            <a:schemeClr val="tx1"/>
                          </a:solidFill>
                          <a:effectLst/>
                        </a:rPr>
                        <a:t>0</a:t>
                      </a:r>
                      <a:endParaRPr lang="es-419" sz="12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58891" marR="58891" marT="58891" marB="58891" anchor="ctr"/>
                </a:tc>
                <a:tc>
                  <a:txBody>
                    <a:bodyPr/>
                    <a:lstStyle/>
                    <a:p>
                      <a:pPr algn="l">
                        <a:lnSpc>
                          <a:spcPct val="107000"/>
                        </a:lnSpc>
                        <a:spcBef>
                          <a:spcPts val="1200"/>
                        </a:spcBef>
                        <a:spcAft>
                          <a:spcPts val="800"/>
                        </a:spcAft>
                      </a:pPr>
                      <a:r>
                        <a:rPr lang="es-419" sz="1200" dirty="0">
                          <a:effectLst/>
                        </a:rPr>
                        <a:t>Modelo 1: </a:t>
                      </a:r>
                      <a:r>
                        <a:rPr lang="es-419" sz="1200" dirty="0" err="1">
                          <a:effectLst/>
                        </a:rPr>
                        <a:t>Random</a:t>
                      </a:r>
                      <a:r>
                        <a:rPr lang="es-419" sz="1200" dirty="0">
                          <a:effectLst/>
                        </a:rPr>
                        <a:t> Forest </a:t>
                      </a:r>
                      <a:r>
                        <a:rPr lang="es-419" sz="1200" dirty="0" err="1">
                          <a:effectLst/>
                        </a:rPr>
                        <a:t>Classifier</a:t>
                      </a:r>
                      <a:endParaRPr lang="es-419"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8891" marR="58891" marT="58891" marB="58891" anchor="ctr"/>
                </a:tc>
                <a:tc>
                  <a:txBody>
                    <a:bodyPr/>
                    <a:lstStyle/>
                    <a:p>
                      <a:pPr algn="l">
                        <a:lnSpc>
                          <a:spcPct val="107000"/>
                        </a:lnSpc>
                        <a:spcBef>
                          <a:spcPts val="1200"/>
                        </a:spcBef>
                        <a:spcAft>
                          <a:spcPts val="800"/>
                        </a:spcAft>
                      </a:pPr>
                      <a:r>
                        <a:rPr lang="es-419" sz="1200" dirty="0">
                          <a:effectLst/>
                        </a:rPr>
                        <a:t>0.840969</a:t>
                      </a:r>
                      <a:endParaRPr lang="es-419"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8891" marR="58891" marT="58891" marB="58891" anchor="ctr"/>
                </a:tc>
                <a:tc>
                  <a:txBody>
                    <a:bodyPr/>
                    <a:lstStyle/>
                    <a:p>
                      <a:pPr algn="l">
                        <a:lnSpc>
                          <a:spcPct val="107000"/>
                        </a:lnSpc>
                        <a:spcBef>
                          <a:spcPts val="1200"/>
                        </a:spcBef>
                        <a:spcAft>
                          <a:spcPts val="800"/>
                        </a:spcAft>
                      </a:pPr>
                      <a:r>
                        <a:rPr lang="es-419" sz="1200" dirty="0">
                          <a:effectLst/>
                        </a:rPr>
                        <a:t>0.815622</a:t>
                      </a:r>
                      <a:endParaRPr lang="es-419"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8891" marR="58891" marT="58891" marB="58891" anchor="ctr"/>
                </a:tc>
                <a:tc>
                  <a:txBody>
                    <a:bodyPr/>
                    <a:lstStyle/>
                    <a:p>
                      <a:pPr algn="l">
                        <a:lnSpc>
                          <a:spcPct val="107000"/>
                        </a:lnSpc>
                        <a:spcBef>
                          <a:spcPts val="1200"/>
                        </a:spcBef>
                        <a:spcAft>
                          <a:spcPts val="800"/>
                        </a:spcAft>
                      </a:pPr>
                      <a:r>
                        <a:rPr lang="es-419" sz="1200" dirty="0">
                          <a:effectLst/>
                        </a:rPr>
                        <a:t>0.854018</a:t>
                      </a:r>
                      <a:endParaRPr lang="es-419"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8891" marR="58891" marT="58891" marB="58891" anchor="ctr"/>
                </a:tc>
                <a:tc>
                  <a:txBody>
                    <a:bodyPr/>
                    <a:lstStyle/>
                    <a:p>
                      <a:pPr algn="l">
                        <a:lnSpc>
                          <a:spcPct val="107000"/>
                        </a:lnSpc>
                        <a:spcBef>
                          <a:spcPts val="1200"/>
                        </a:spcBef>
                        <a:spcAft>
                          <a:spcPts val="800"/>
                        </a:spcAft>
                      </a:pPr>
                      <a:r>
                        <a:rPr lang="es-419" sz="1200" dirty="0">
                          <a:effectLst/>
                        </a:rPr>
                        <a:t>0.742038</a:t>
                      </a:r>
                      <a:endParaRPr lang="es-419"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8891" marR="58891" marT="58891" marB="58891" anchor="ctr"/>
                </a:tc>
                <a:tc>
                  <a:txBody>
                    <a:bodyPr/>
                    <a:lstStyle/>
                    <a:p>
                      <a:pPr algn="l">
                        <a:lnSpc>
                          <a:spcPct val="107000"/>
                        </a:lnSpc>
                        <a:spcBef>
                          <a:spcPts val="1200"/>
                        </a:spcBef>
                        <a:spcAft>
                          <a:spcPts val="800"/>
                        </a:spcAft>
                      </a:pPr>
                      <a:r>
                        <a:rPr lang="es-419" sz="1200">
                          <a:effectLst/>
                        </a:rPr>
                        <a:t>0.899966</a:t>
                      </a:r>
                      <a:endParaRPr lang="es-419" sz="1200">
                        <a:effectLst/>
                        <a:latin typeface="Calibri" panose="020F0502020204030204" pitchFamily="34" charset="0"/>
                        <a:ea typeface="Calibri" panose="020F0502020204030204" pitchFamily="34" charset="0"/>
                        <a:cs typeface="Times New Roman" panose="02020603050405020304" pitchFamily="18" charset="0"/>
                      </a:endParaRPr>
                    </a:p>
                  </a:txBody>
                  <a:tcPr marL="58891" marR="58891" marT="58891" marB="58891" anchor="ctr"/>
                </a:tc>
                <a:tc>
                  <a:txBody>
                    <a:bodyPr/>
                    <a:lstStyle/>
                    <a:p>
                      <a:pPr algn="l">
                        <a:lnSpc>
                          <a:spcPct val="107000"/>
                        </a:lnSpc>
                        <a:spcBef>
                          <a:spcPts val="1200"/>
                        </a:spcBef>
                        <a:spcAft>
                          <a:spcPts val="800"/>
                        </a:spcAft>
                      </a:pPr>
                      <a:r>
                        <a:rPr lang="es-419" sz="1200">
                          <a:effectLst/>
                        </a:rPr>
                        <a:t>0.777092</a:t>
                      </a:r>
                      <a:endParaRPr lang="es-419" sz="1200">
                        <a:effectLst/>
                        <a:latin typeface="Calibri" panose="020F0502020204030204" pitchFamily="34" charset="0"/>
                        <a:ea typeface="Calibri" panose="020F0502020204030204" pitchFamily="34" charset="0"/>
                        <a:cs typeface="Times New Roman" panose="02020603050405020304" pitchFamily="18" charset="0"/>
                      </a:endParaRPr>
                    </a:p>
                  </a:txBody>
                  <a:tcPr marL="58891" marR="58891" marT="58891" marB="58891" anchor="ctr"/>
                </a:tc>
                <a:tc>
                  <a:txBody>
                    <a:bodyPr/>
                    <a:lstStyle/>
                    <a:p>
                      <a:pPr algn="l">
                        <a:lnSpc>
                          <a:spcPct val="107000"/>
                        </a:lnSpc>
                        <a:spcBef>
                          <a:spcPts val="1200"/>
                        </a:spcBef>
                        <a:spcAft>
                          <a:spcPts val="800"/>
                        </a:spcAft>
                      </a:pPr>
                      <a:r>
                        <a:rPr lang="es-419" sz="1200" dirty="0">
                          <a:effectLst/>
                        </a:rPr>
                        <a:t>0.876390</a:t>
                      </a:r>
                      <a:endParaRPr lang="es-419"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8891" marR="58891" marT="58891" marB="58891" anchor="ctr"/>
                </a:tc>
                <a:extLst>
                  <a:ext uri="{0D108BD9-81ED-4DB2-BD59-A6C34878D82A}">
                    <a16:rowId xmlns:a16="http://schemas.microsoft.com/office/drawing/2014/main" val="307332900"/>
                  </a:ext>
                </a:extLst>
              </a:tr>
              <a:tr h="700092">
                <a:tc>
                  <a:txBody>
                    <a:bodyPr/>
                    <a:lstStyle/>
                    <a:p>
                      <a:pPr algn="l">
                        <a:lnSpc>
                          <a:spcPct val="107000"/>
                        </a:lnSpc>
                        <a:spcBef>
                          <a:spcPts val="1200"/>
                        </a:spcBef>
                        <a:spcAft>
                          <a:spcPts val="800"/>
                        </a:spcAft>
                      </a:pPr>
                      <a:r>
                        <a:rPr lang="es-419" sz="1200" dirty="0">
                          <a:solidFill>
                            <a:schemeClr val="tx1"/>
                          </a:solidFill>
                          <a:effectLst/>
                        </a:rPr>
                        <a:t>1</a:t>
                      </a:r>
                      <a:endParaRPr lang="es-419" sz="12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58891" marR="58891" marT="58891" marB="58891" anchor="ctr"/>
                </a:tc>
                <a:tc>
                  <a:txBody>
                    <a:bodyPr/>
                    <a:lstStyle/>
                    <a:p>
                      <a:pPr algn="l">
                        <a:lnSpc>
                          <a:spcPct val="107000"/>
                        </a:lnSpc>
                        <a:spcBef>
                          <a:spcPts val="1200"/>
                        </a:spcBef>
                        <a:spcAft>
                          <a:spcPts val="800"/>
                        </a:spcAft>
                      </a:pPr>
                      <a:r>
                        <a:rPr lang="es-419" sz="1200" dirty="0">
                          <a:effectLst/>
                        </a:rPr>
                        <a:t>Modelo 2: Regresión </a:t>
                      </a:r>
                      <a:r>
                        <a:rPr lang="es-419" sz="1200" dirty="0" err="1">
                          <a:effectLst/>
                        </a:rPr>
                        <a:t>Logistica</a:t>
                      </a:r>
                      <a:endParaRPr lang="es-419"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8891" marR="58891" marT="58891" marB="58891" anchor="ctr"/>
                </a:tc>
                <a:tc>
                  <a:txBody>
                    <a:bodyPr/>
                    <a:lstStyle/>
                    <a:p>
                      <a:pPr algn="l">
                        <a:lnSpc>
                          <a:spcPct val="107000"/>
                        </a:lnSpc>
                        <a:spcBef>
                          <a:spcPts val="1200"/>
                        </a:spcBef>
                        <a:spcAft>
                          <a:spcPts val="800"/>
                        </a:spcAft>
                      </a:pPr>
                      <a:r>
                        <a:rPr lang="es-419" sz="1200">
                          <a:effectLst/>
                        </a:rPr>
                        <a:t>0.792828</a:t>
                      </a:r>
                      <a:endParaRPr lang="es-419" sz="1200">
                        <a:effectLst/>
                        <a:latin typeface="Calibri" panose="020F0502020204030204" pitchFamily="34" charset="0"/>
                        <a:ea typeface="Calibri" panose="020F0502020204030204" pitchFamily="34" charset="0"/>
                        <a:cs typeface="Times New Roman" panose="02020603050405020304" pitchFamily="18" charset="0"/>
                      </a:endParaRPr>
                    </a:p>
                  </a:txBody>
                  <a:tcPr marL="58891" marR="58891" marT="58891" marB="58891" anchor="ctr"/>
                </a:tc>
                <a:tc>
                  <a:txBody>
                    <a:bodyPr/>
                    <a:lstStyle/>
                    <a:p>
                      <a:pPr algn="l">
                        <a:lnSpc>
                          <a:spcPct val="107000"/>
                        </a:lnSpc>
                        <a:spcBef>
                          <a:spcPts val="1200"/>
                        </a:spcBef>
                        <a:spcAft>
                          <a:spcPts val="800"/>
                        </a:spcAft>
                      </a:pPr>
                      <a:r>
                        <a:rPr lang="es-419" sz="1200">
                          <a:effectLst/>
                        </a:rPr>
                        <a:t>0.816731</a:t>
                      </a:r>
                      <a:endParaRPr lang="es-419" sz="1200">
                        <a:effectLst/>
                        <a:latin typeface="Calibri" panose="020F0502020204030204" pitchFamily="34" charset="0"/>
                        <a:ea typeface="Calibri" panose="020F0502020204030204" pitchFamily="34" charset="0"/>
                        <a:cs typeface="Times New Roman" panose="02020603050405020304" pitchFamily="18" charset="0"/>
                      </a:endParaRPr>
                    </a:p>
                  </a:txBody>
                  <a:tcPr marL="58891" marR="58891" marT="58891" marB="58891" anchor="ctr"/>
                </a:tc>
                <a:tc>
                  <a:txBody>
                    <a:bodyPr/>
                    <a:lstStyle/>
                    <a:p>
                      <a:pPr algn="l">
                        <a:lnSpc>
                          <a:spcPct val="107000"/>
                        </a:lnSpc>
                        <a:spcBef>
                          <a:spcPts val="1200"/>
                        </a:spcBef>
                        <a:spcAft>
                          <a:spcPts val="800"/>
                        </a:spcAft>
                      </a:pPr>
                      <a:r>
                        <a:rPr lang="es-419" sz="1200" dirty="0">
                          <a:effectLst/>
                        </a:rPr>
                        <a:t>0.784311</a:t>
                      </a:r>
                      <a:endParaRPr lang="es-419"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8891" marR="58891" marT="58891" marB="58891" anchor="ctr"/>
                </a:tc>
                <a:tc>
                  <a:txBody>
                    <a:bodyPr/>
                    <a:lstStyle/>
                    <a:p>
                      <a:pPr algn="l">
                        <a:lnSpc>
                          <a:spcPct val="107000"/>
                        </a:lnSpc>
                        <a:spcBef>
                          <a:spcPts val="1200"/>
                        </a:spcBef>
                        <a:spcAft>
                          <a:spcPts val="800"/>
                        </a:spcAft>
                      </a:pPr>
                      <a:r>
                        <a:rPr lang="es-419" sz="1200" dirty="0">
                          <a:effectLst/>
                        </a:rPr>
                        <a:t>0.574294</a:t>
                      </a:r>
                      <a:endParaRPr lang="es-419"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8891" marR="58891" marT="58891" marB="58891" anchor="ctr"/>
                </a:tc>
                <a:tc>
                  <a:txBody>
                    <a:bodyPr/>
                    <a:lstStyle/>
                    <a:p>
                      <a:pPr algn="l">
                        <a:lnSpc>
                          <a:spcPct val="107000"/>
                        </a:lnSpc>
                        <a:spcBef>
                          <a:spcPts val="1200"/>
                        </a:spcBef>
                        <a:spcAft>
                          <a:spcPts val="800"/>
                        </a:spcAft>
                      </a:pPr>
                      <a:r>
                        <a:rPr lang="es-419" sz="1200" dirty="0">
                          <a:effectLst/>
                        </a:rPr>
                        <a:t>0.923150</a:t>
                      </a:r>
                      <a:endParaRPr lang="es-419"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8891" marR="58891" marT="58891" marB="58891" anchor="ctr"/>
                </a:tc>
                <a:tc>
                  <a:txBody>
                    <a:bodyPr/>
                    <a:lstStyle/>
                    <a:p>
                      <a:pPr algn="l">
                        <a:lnSpc>
                          <a:spcPct val="107000"/>
                        </a:lnSpc>
                        <a:spcBef>
                          <a:spcPts val="1200"/>
                        </a:spcBef>
                        <a:spcAft>
                          <a:spcPts val="800"/>
                        </a:spcAft>
                      </a:pPr>
                      <a:r>
                        <a:rPr lang="es-419" sz="1200" dirty="0">
                          <a:effectLst/>
                        </a:rPr>
                        <a:t>0.674386</a:t>
                      </a:r>
                      <a:endParaRPr lang="es-419"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8891" marR="58891" marT="58891" marB="58891" anchor="ctr"/>
                </a:tc>
                <a:tc>
                  <a:txBody>
                    <a:bodyPr/>
                    <a:lstStyle/>
                    <a:p>
                      <a:pPr algn="l">
                        <a:lnSpc>
                          <a:spcPct val="107000"/>
                        </a:lnSpc>
                        <a:spcBef>
                          <a:spcPts val="1200"/>
                        </a:spcBef>
                        <a:spcAft>
                          <a:spcPts val="800"/>
                        </a:spcAft>
                      </a:pPr>
                      <a:r>
                        <a:rPr lang="es-419" sz="1200" dirty="0">
                          <a:effectLst/>
                        </a:rPr>
                        <a:t>0.848086</a:t>
                      </a:r>
                      <a:endParaRPr lang="es-419"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8891" marR="58891" marT="58891" marB="58891" anchor="ctr"/>
                </a:tc>
                <a:extLst>
                  <a:ext uri="{0D108BD9-81ED-4DB2-BD59-A6C34878D82A}">
                    <a16:rowId xmlns:a16="http://schemas.microsoft.com/office/drawing/2014/main" val="2493630939"/>
                  </a:ext>
                </a:extLst>
              </a:tr>
              <a:tr h="700092">
                <a:tc>
                  <a:txBody>
                    <a:bodyPr/>
                    <a:lstStyle/>
                    <a:p>
                      <a:pPr algn="l">
                        <a:lnSpc>
                          <a:spcPct val="107000"/>
                        </a:lnSpc>
                        <a:spcBef>
                          <a:spcPts val="1200"/>
                        </a:spcBef>
                        <a:spcAft>
                          <a:spcPts val="800"/>
                        </a:spcAft>
                      </a:pPr>
                      <a:r>
                        <a:rPr lang="es-419" sz="1200" dirty="0">
                          <a:solidFill>
                            <a:schemeClr val="tx1"/>
                          </a:solidFill>
                          <a:effectLst/>
                        </a:rPr>
                        <a:t>2</a:t>
                      </a:r>
                      <a:endParaRPr lang="es-419" sz="12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58891" marR="58891" marT="58891" marB="58891" anchor="ctr"/>
                </a:tc>
                <a:tc>
                  <a:txBody>
                    <a:bodyPr/>
                    <a:lstStyle/>
                    <a:p>
                      <a:pPr algn="l">
                        <a:lnSpc>
                          <a:spcPct val="107000"/>
                        </a:lnSpc>
                        <a:spcBef>
                          <a:spcPts val="1200"/>
                        </a:spcBef>
                        <a:spcAft>
                          <a:spcPts val="800"/>
                        </a:spcAft>
                      </a:pPr>
                      <a:r>
                        <a:rPr lang="es-419" sz="1200" dirty="0">
                          <a:effectLst/>
                        </a:rPr>
                        <a:t>Modelo 3: </a:t>
                      </a:r>
                      <a:r>
                        <a:rPr lang="es-419" sz="1200" dirty="0" err="1">
                          <a:effectLst/>
                        </a:rPr>
                        <a:t>Gradient</a:t>
                      </a:r>
                      <a:r>
                        <a:rPr lang="es-419" sz="1200" dirty="0">
                          <a:effectLst/>
                        </a:rPr>
                        <a:t> </a:t>
                      </a:r>
                      <a:r>
                        <a:rPr lang="es-419" sz="1200" dirty="0" err="1">
                          <a:effectLst/>
                        </a:rPr>
                        <a:t>Boosting</a:t>
                      </a:r>
                      <a:endParaRPr lang="es-419"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8891" marR="58891" marT="58891" marB="58891" anchor="ctr"/>
                </a:tc>
                <a:tc>
                  <a:txBody>
                    <a:bodyPr/>
                    <a:lstStyle/>
                    <a:p>
                      <a:pPr algn="l">
                        <a:lnSpc>
                          <a:spcPct val="107000"/>
                        </a:lnSpc>
                        <a:spcBef>
                          <a:spcPts val="1200"/>
                        </a:spcBef>
                        <a:spcAft>
                          <a:spcPts val="800"/>
                        </a:spcAft>
                      </a:pPr>
                      <a:r>
                        <a:rPr lang="es-419" sz="1200">
                          <a:effectLst/>
                        </a:rPr>
                        <a:t>0.800406</a:t>
                      </a:r>
                      <a:endParaRPr lang="es-419" sz="1200">
                        <a:effectLst/>
                        <a:latin typeface="Calibri" panose="020F0502020204030204" pitchFamily="34" charset="0"/>
                        <a:ea typeface="Calibri" panose="020F0502020204030204" pitchFamily="34" charset="0"/>
                        <a:cs typeface="Times New Roman" panose="02020603050405020304" pitchFamily="18" charset="0"/>
                      </a:endParaRPr>
                    </a:p>
                  </a:txBody>
                  <a:tcPr marL="58891" marR="58891" marT="58891" marB="58891" anchor="ctr"/>
                </a:tc>
                <a:tc>
                  <a:txBody>
                    <a:bodyPr/>
                    <a:lstStyle/>
                    <a:p>
                      <a:pPr algn="l">
                        <a:lnSpc>
                          <a:spcPct val="107000"/>
                        </a:lnSpc>
                        <a:spcBef>
                          <a:spcPts val="1200"/>
                        </a:spcBef>
                        <a:spcAft>
                          <a:spcPts val="800"/>
                        </a:spcAft>
                      </a:pPr>
                      <a:r>
                        <a:rPr lang="es-419" sz="1200">
                          <a:effectLst/>
                        </a:rPr>
                        <a:t>0.817886</a:t>
                      </a:r>
                      <a:endParaRPr lang="es-419" sz="1200">
                        <a:effectLst/>
                        <a:latin typeface="Calibri" panose="020F0502020204030204" pitchFamily="34" charset="0"/>
                        <a:ea typeface="Calibri" panose="020F0502020204030204" pitchFamily="34" charset="0"/>
                        <a:cs typeface="Times New Roman" panose="02020603050405020304" pitchFamily="18" charset="0"/>
                      </a:endParaRPr>
                    </a:p>
                  </a:txBody>
                  <a:tcPr marL="58891" marR="58891" marT="58891" marB="58891" anchor="ctr"/>
                </a:tc>
                <a:tc>
                  <a:txBody>
                    <a:bodyPr/>
                    <a:lstStyle/>
                    <a:p>
                      <a:pPr algn="l">
                        <a:lnSpc>
                          <a:spcPct val="107000"/>
                        </a:lnSpc>
                        <a:spcBef>
                          <a:spcPts val="1200"/>
                        </a:spcBef>
                        <a:spcAft>
                          <a:spcPts val="800"/>
                        </a:spcAft>
                      </a:pPr>
                      <a:r>
                        <a:rPr lang="es-419" sz="1200" dirty="0">
                          <a:effectLst/>
                        </a:rPr>
                        <a:t>0.793821</a:t>
                      </a:r>
                      <a:endParaRPr lang="es-419"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8891" marR="58891" marT="58891" marB="58891" anchor="ctr"/>
                </a:tc>
                <a:tc>
                  <a:txBody>
                    <a:bodyPr/>
                    <a:lstStyle/>
                    <a:p>
                      <a:pPr algn="l">
                        <a:lnSpc>
                          <a:spcPct val="107000"/>
                        </a:lnSpc>
                        <a:spcBef>
                          <a:spcPts val="1200"/>
                        </a:spcBef>
                        <a:spcAft>
                          <a:spcPts val="800"/>
                        </a:spcAft>
                      </a:pPr>
                      <a:r>
                        <a:rPr lang="es-419" sz="1200" dirty="0">
                          <a:effectLst/>
                        </a:rPr>
                        <a:t>0.599116</a:t>
                      </a:r>
                      <a:endParaRPr lang="es-419"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8891" marR="58891" marT="58891" marB="58891" anchor="ctr"/>
                </a:tc>
                <a:tc>
                  <a:txBody>
                    <a:bodyPr/>
                    <a:lstStyle/>
                    <a:p>
                      <a:pPr algn="l">
                        <a:lnSpc>
                          <a:spcPct val="107000"/>
                        </a:lnSpc>
                        <a:spcBef>
                          <a:spcPts val="1200"/>
                        </a:spcBef>
                        <a:spcAft>
                          <a:spcPts val="800"/>
                        </a:spcAft>
                      </a:pPr>
                      <a:r>
                        <a:rPr lang="es-419" sz="1200" dirty="0">
                          <a:effectLst/>
                        </a:rPr>
                        <a:t>0.920446</a:t>
                      </a:r>
                      <a:endParaRPr lang="es-419"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8891" marR="58891" marT="58891" marB="58891" anchor="ctr"/>
                </a:tc>
                <a:tc>
                  <a:txBody>
                    <a:bodyPr/>
                    <a:lstStyle/>
                    <a:p>
                      <a:pPr algn="l">
                        <a:lnSpc>
                          <a:spcPct val="107000"/>
                        </a:lnSpc>
                        <a:spcBef>
                          <a:spcPts val="1200"/>
                        </a:spcBef>
                        <a:spcAft>
                          <a:spcPts val="800"/>
                        </a:spcAft>
                      </a:pPr>
                      <a:r>
                        <a:rPr lang="es-419" sz="1200" dirty="0">
                          <a:effectLst/>
                        </a:rPr>
                        <a:t>0.691613</a:t>
                      </a:r>
                      <a:endParaRPr lang="es-419"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8891" marR="58891" marT="58891" marB="58891" anchor="ctr"/>
                </a:tc>
                <a:tc>
                  <a:txBody>
                    <a:bodyPr/>
                    <a:lstStyle/>
                    <a:p>
                      <a:pPr algn="l">
                        <a:lnSpc>
                          <a:spcPct val="107000"/>
                        </a:lnSpc>
                        <a:spcBef>
                          <a:spcPts val="1200"/>
                        </a:spcBef>
                        <a:spcAft>
                          <a:spcPts val="800"/>
                        </a:spcAft>
                      </a:pPr>
                      <a:r>
                        <a:rPr lang="es-419" sz="1200" dirty="0">
                          <a:effectLst/>
                        </a:rPr>
                        <a:t>0.852457</a:t>
                      </a:r>
                      <a:endParaRPr lang="es-419"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8891" marR="58891" marT="58891" marB="58891" anchor="ctr"/>
                </a:tc>
                <a:extLst>
                  <a:ext uri="{0D108BD9-81ED-4DB2-BD59-A6C34878D82A}">
                    <a16:rowId xmlns:a16="http://schemas.microsoft.com/office/drawing/2014/main" val="4287997350"/>
                  </a:ext>
                </a:extLst>
              </a:tr>
              <a:tr h="0">
                <a:tc>
                  <a:txBody>
                    <a:bodyPr/>
                    <a:lstStyle/>
                    <a:p>
                      <a:pPr algn="l">
                        <a:lnSpc>
                          <a:spcPct val="107000"/>
                        </a:lnSpc>
                        <a:spcBef>
                          <a:spcPts val="1200"/>
                        </a:spcBef>
                        <a:spcAft>
                          <a:spcPts val="800"/>
                        </a:spcAft>
                      </a:pPr>
                      <a:r>
                        <a:rPr lang="es-419" sz="1200" dirty="0">
                          <a:solidFill>
                            <a:schemeClr val="tx1"/>
                          </a:solidFill>
                          <a:effectLst/>
                        </a:rPr>
                        <a:t>3</a:t>
                      </a:r>
                      <a:endParaRPr lang="es-419" sz="12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58891" marR="58891" marT="58891" marB="58891" anchor="ctr"/>
                </a:tc>
                <a:tc>
                  <a:txBody>
                    <a:bodyPr/>
                    <a:lstStyle/>
                    <a:p>
                      <a:pPr algn="l">
                        <a:lnSpc>
                          <a:spcPct val="107000"/>
                        </a:lnSpc>
                        <a:spcBef>
                          <a:spcPts val="1200"/>
                        </a:spcBef>
                        <a:spcAft>
                          <a:spcPts val="800"/>
                        </a:spcAft>
                      </a:pPr>
                      <a:r>
                        <a:rPr lang="es-419" sz="1200" dirty="0">
                          <a:effectLst/>
                        </a:rPr>
                        <a:t>Modelo 4: </a:t>
                      </a:r>
                      <a:r>
                        <a:rPr lang="es-419" sz="1200" dirty="0" err="1">
                          <a:effectLst/>
                        </a:rPr>
                        <a:t>XGBoost</a:t>
                      </a:r>
                      <a:endParaRPr lang="es-419"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8891" marR="58891" marT="58891" marB="58891" anchor="ctr"/>
                </a:tc>
                <a:tc>
                  <a:txBody>
                    <a:bodyPr/>
                    <a:lstStyle/>
                    <a:p>
                      <a:pPr algn="l">
                        <a:lnSpc>
                          <a:spcPct val="107000"/>
                        </a:lnSpc>
                        <a:spcBef>
                          <a:spcPts val="1200"/>
                        </a:spcBef>
                        <a:spcAft>
                          <a:spcPts val="800"/>
                        </a:spcAft>
                      </a:pPr>
                      <a:r>
                        <a:rPr lang="es-419" sz="1200" dirty="0">
                          <a:effectLst/>
                        </a:rPr>
                        <a:t>0.807858</a:t>
                      </a:r>
                      <a:endParaRPr lang="es-419"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8891" marR="58891" marT="58891" marB="58891" anchor="ctr"/>
                </a:tc>
                <a:tc>
                  <a:txBody>
                    <a:bodyPr/>
                    <a:lstStyle/>
                    <a:p>
                      <a:pPr algn="l">
                        <a:lnSpc>
                          <a:spcPct val="107000"/>
                        </a:lnSpc>
                        <a:spcBef>
                          <a:spcPts val="1200"/>
                        </a:spcBef>
                        <a:spcAft>
                          <a:spcPts val="800"/>
                        </a:spcAft>
                      </a:pPr>
                      <a:r>
                        <a:rPr lang="es-419" sz="1200">
                          <a:effectLst/>
                        </a:rPr>
                        <a:t>0.833775</a:t>
                      </a:r>
                      <a:endParaRPr lang="es-419" sz="1200">
                        <a:effectLst/>
                        <a:latin typeface="Calibri" panose="020F0502020204030204" pitchFamily="34" charset="0"/>
                        <a:ea typeface="Calibri" panose="020F0502020204030204" pitchFamily="34" charset="0"/>
                        <a:cs typeface="Times New Roman" panose="02020603050405020304" pitchFamily="18" charset="0"/>
                      </a:endParaRPr>
                    </a:p>
                  </a:txBody>
                  <a:tcPr marL="58891" marR="58891" marT="58891" marB="58891" anchor="ctr"/>
                </a:tc>
                <a:tc>
                  <a:txBody>
                    <a:bodyPr/>
                    <a:lstStyle/>
                    <a:p>
                      <a:pPr algn="l">
                        <a:lnSpc>
                          <a:spcPct val="107000"/>
                        </a:lnSpc>
                        <a:spcBef>
                          <a:spcPts val="1200"/>
                        </a:spcBef>
                        <a:spcAft>
                          <a:spcPts val="800"/>
                        </a:spcAft>
                      </a:pPr>
                      <a:r>
                        <a:rPr lang="es-419" sz="1200" dirty="0">
                          <a:effectLst/>
                        </a:rPr>
                        <a:t>0.798186</a:t>
                      </a:r>
                      <a:endParaRPr lang="es-419"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8891" marR="58891" marT="58891" marB="58891" anchor="ctr"/>
                </a:tc>
                <a:tc>
                  <a:txBody>
                    <a:bodyPr/>
                    <a:lstStyle/>
                    <a:p>
                      <a:pPr algn="l">
                        <a:lnSpc>
                          <a:spcPct val="107000"/>
                        </a:lnSpc>
                        <a:spcBef>
                          <a:spcPts val="1200"/>
                        </a:spcBef>
                        <a:spcAft>
                          <a:spcPts val="800"/>
                        </a:spcAft>
                      </a:pPr>
                      <a:r>
                        <a:rPr lang="es-419" sz="1200">
                          <a:effectLst/>
                        </a:rPr>
                        <a:t>0.606596</a:t>
                      </a:r>
                      <a:endParaRPr lang="es-419" sz="1200">
                        <a:effectLst/>
                        <a:latin typeface="Calibri" panose="020F0502020204030204" pitchFamily="34" charset="0"/>
                        <a:ea typeface="Calibri" panose="020F0502020204030204" pitchFamily="34" charset="0"/>
                        <a:cs typeface="Times New Roman" panose="02020603050405020304" pitchFamily="18" charset="0"/>
                      </a:endParaRPr>
                    </a:p>
                  </a:txBody>
                  <a:tcPr marL="58891" marR="58891" marT="58891" marB="58891" anchor="ctr"/>
                </a:tc>
                <a:tc>
                  <a:txBody>
                    <a:bodyPr/>
                    <a:lstStyle/>
                    <a:p>
                      <a:pPr algn="l">
                        <a:lnSpc>
                          <a:spcPct val="107000"/>
                        </a:lnSpc>
                        <a:spcBef>
                          <a:spcPts val="1200"/>
                        </a:spcBef>
                        <a:spcAft>
                          <a:spcPts val="800"/>
                        </a:spcAft>
                      </a:pPr>
                      <a:r>
                        <a:rPr lang="es-419" sz="1200">
                          <a:effectLst/>
                        </a:rPr>
                        <a:t>0.927881</a:t>
                      </a:r>
                      <a:endParaRPr lang="es-419" sz="1200">
                        <a:effectLst/>
                        <a:latin typeface="Calibri" panose="020F0502020204030204" pitchFamily="34" charset="0"/>
                        <a:ea typeface="Calibri" panose="020F0502020204030204" pitchFamily="34" charset="0"/>
                        <a:cs typeface="Times New Roman" panose="02020603050405020304" pitchFamily="18" charset="0"/>
                      </a:endParaRPr>
                    </a:p>
                  </a:txBody>
                  <a:tcPr marL="58891" marR="58891" marT="58891" marB="58891" anchor="ctr"/>
                </a:tc>
                <a:tc>
                  <a:txBody>
                    <a:bodyPr/>
                    <a:lstStyle/>
                    <a:p>
                      <a:pPr algn="l">
                        <a:lnSpc>
                          <a:spcPct val="107000"/>
                        </a:lnSpc>
                        <a:spcBef>
                          <a:spcPts val="1200"/>
                        </a:spcBef>
                        <a:spcAft>
                          <a:spcPts val="800"/>
                        </a:spcAft>
                      </a:pPr>
                      <a:r>
                        <a:rPr lang="es-419" sz="1200" dirty="0">
                          <a:effectLst/>
                        </a:rPr>
                        <a:t>0.702270</a:t>
                      </a:r>
                      <a:endParaRPr lang="es-419"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8891" marR="58891" marT="58891" marB="58891" anchor="ctr"/>
                </a:tc>
                <a:tc>
                  <a:txBody>
                    <a:bodyPr/>
                    <a:lstStyle/>
                    <a:p>
                      <a:pPr algn="l">
                        <a:lnSpc>
                          <a:spcPct val="107000"/>
                        </a:lnSpc>
                        <a:spcBef>
                          <a:spcPts val="1200"/>
                        </a:spcBef>
                        <a:spcAft>
                          <a:spcPts val="800"/>
                        </a:spcAft>
                      </a:pPr>
                      <a:r>
                        <a:rPr lang="es-419" sz="1200" dirty="0">
                          <a:effectLst/>
                        </a:rPr>
                        <a:t>0.858161</a:t>
                      </a:r>
                    </a:p>
                  </a:txBody>
                  <a:tcPr marL="58891" marR="58891" marT="58891" marB="58891" anchor="ctr"/>
                </a:tc>
                <a:extLst>
                  <a:ext uri="{0D108BD9-81ED-4DB2-BD59-A6C34878D82A}">
                    <a16:rowId xmlns:a16="http://schemas.microsoft.com/office/drawing/2014/main" val="3460522808"/>
                  </a:ext>
                </a:extLst>
              </a:tr>
            </a:tbl>
          </a:graphicData>
        </a:graphic>
      </p:graphicFrame>
      <p:graphicFrame>
        <p:nvGraphicFramePr>
          <p:cNvPr id="13" name="Tabla 12">
            <a:extLst>
              <a:ext uri="{FF2B5EF4-FFF2-40B4-BE49-F238E27FC236}">
                <a16:creationId xmlns:a16="http://schemas.microsoft.com/office/drawing/2014/main" id="{BD5ACF7E-33FB-1FF2-7B17-4A08227FB6B0}"/>
              </a:ext>
            </a:extLst>
          </p:cNvPr>
          <p:cNvGraphicFramePr>
            <a:graphicFrameLocks noGrp="1"/>
          </p:cNvGraphicFramePr>
          <p:nvPr>
            <p:extLst>
              <p:ext uri="{D42A27DB-BD31-4B8C-83A1-F6EECF244321}">
                <p14:modId xmlns:p14="http://schemas.microsoft.com/office/powerpoint/2010/main" val="2199877355"/>
              </p:ext>
            </p:extLst>
          </p:nvPr>
        </p:nvGraphicFramePr>
        <p:xfrm>
          <a:off x="697069" y="6318492"/>
          <a:ext cx="8388075" cy="414817"/>
        </p:xfrm>
        <a:graphic>
          <a:graphicData uri="http://schemas.openxmlformats.org/drawingml/2006/table">
            <a:tbl>
              <a:tblPr>
                <a:tableStyleId>{0E3FDE45-AF77-4B5C-9715-49D594BDF05E}</a:tableStyleId>
              </a:tblPr>
              <a:tblGrid>
                <a:gridCol w="211369">
                  <a:extLst>
                    <a:ext uri="{9D8B030D-6E8A-4147-A177-3AD203B41FA5}">
                      <a16:colId xmlns:a16="http://schemas.microsoft.com/office/drawing/2014/main" val="3415009332"/>
                    </a:ext>
                  </a:extLst>
                </a:gridCol>
                <a:gridCol w="1609878">
                  <a:extLst>
                    <a:ext uri="{9D8B030D-6E8A-4147-A177-3AD203B41FA5}">
                      <a16:colId xmlns:a16="http://schemas.microsoft.com/office/drawing/2014/main" val="4165462360"/>
                    </a:ext>
                  </a:extLst>
                </a:gridCol>
                <a:gridCol w="969518">
                  <a:extLst>
                    <a:ext uri="{9D8B030D-6E8A-4147-A177-3AD203B41FA5}">
                      <a16:colId xmlns:a16="http://schemas.microsoft.com/office/drawing/2014/main" val="3879580464"/>
                    </a:ext>
                  </a:extLst>
                </a:gridCol>
                <a:gridCol w="932885">
                  <a:extLst>
                    <a:ext uri="{9D8B030D-6E8A-4147-A177-3AD203B41FA5}">
                      <a16:colId xmlns:a16="http://schemas.microsoft.com/office/drawing/2014/main" val="3497683262"/>
                    </a:ext>
                  </a:extLst>
                </a:gridCol>
                <a:gridCol w="932885">
                  <a:extLst>
                    <a:ext uri="{9D8B030D-6E8A-4147-A177-3AD203B41FA5}">
                      <a16:colId xmlns:a16="http://schemas.microsoft.com/office/drawing/2014/main" val="413847021"/>
                    </a:ext>
                  </a:extLst>
                </a:gridCol>
                <a:gridCol w="932885">
                  <a:extLst>
                    <a:ext uri="{9D8B030D-6E8A-4147-A177-3AD203B41FA5}">
                      <a16:colId xmlns:a16="http://schemas.microsoft.com/office/drawing/2014/main" val="3640236746"/>
                    </a:ext>
                  </a:extLst>
                </a:gridCol>
                <a:gridCol w="932885">
                  <a:extLst>
                    <a:ext uri="{9D8B030D-6E8A-4147-A177-3AD203B41FA5}">
                      <a16:colId xmlns:a16="http://schemas.microsoft.com/office/drawing/2014/main" val="3533088046"/>
                    </a:ext>
                  </a:extLst>
                </a:gridCol>
                <a:gridCol w="932885">
                  <a:extLst>
                    <a:ext uri="{9D8B030D-6E8A-4147-A177-3AD203B41FA5}">
                      <a16:colId xmlns:a16="http://schemas.microsoft.com/office/drawing/2014/main" val="661891365"/>
                    </a:ext>
                  </a:extLst>
                </a:gridCol>
                <a:gridCol w="932885">
                  <a:extLst>
                    <a:ext uri="{9D8B030D-6E8A-4147-A177-3AD203B41FA5}">
                      <a16:colId xmlns:a16="http://schemas.microsoft.com/office/drawing/2014/main" val="3517831202"/>
                    </a:ext>
                  </a:extLst>
                </a:gridCol>
              </a:tblGrid>
              <a:tr h="414817">
                <a:tc>
                  <a:txBody>
                    <a:bodyPr/>
                    <a:lstStyle/>
                    <a:p>
                      <a:pPr algn="l" fontAlgn="ctr"/>
                      <a:r>
                        <a:rPr lang="es-419" sz="1200" b="1" dirty="0">
                          <a:effectLst/>
                        </a:rPr>
                        <a:t>4</a:t>
                      </a:r>
                    </a:p>
                  </a:txBody>
                  <a:tcPr marL="39206" marR="39206" marT="19603" marB="19603" anchor="ctr">
                    <a:solidFill>
                      <a:schemeClr val="accent1">
                        <a:lumMod val="50000"/>
                      </a:schemeClr>
                    </a:solidFill>
                  </a:tcPr>
                </a:tc>
                <a:tc>
                  <a:txBody>
                    <a:bodyPr/>
                    <a:lstStyle/>
                    <a:p>
                      <a:pPr algn="l" fontAlgn="ctr"/>
                      <a:r>
                        <a:rPr lang="es-419" sz="1200" dirty="0">
                          <a:effectLst/>
                        </a:rPr>
                        <a:t>Modelo 5: </a:t>
                      </a:r>
                      <a:r>
                        <a:rPr lang="es-419" sz="1200" dirty="0" err="1">
                          <a:effectLst/>
                        </a:rPr>
                        <a:t>XGBoost</a:t>
                      </a:r>
                      <a:r>
                        <a:rPr lang="es-419" sz="1200" dirty="0">
                          <a:effectLst/>
                        </a:rPr>
                        <a:t> </a:t>
                      </a:r>
                      <a:r>
                        <a:rPr lang="es-419" sz="1200" dirty="0" err="1">
                          <a:effectLst/>
                        </a:rPr>
                        <a:t>Op</a:t>
                      </a:r>
                      <a:endParaRPr lang="es-419" sz="1200" dirty="0">
                        <a:effectLst/>
                      </a:endParaRPr>
                    </a:p>
                  </a:txBody>
                  <a:tcPr marL="39206" marR="39206" marT="19603" marB="19603" anchor="ctr"/>
                </a:tc>
                <a:tc>
                  <a:txBody>
                    <a:bodyPr/>
                    <a:lstStyle/>
                    <a:p>
                      <a:pPr algn="l" fontAlgn="ctr"/>
                      <a:r>
                        <a:rPr lang="es-419" sz="1200" dirty="0">
                          <a:effectLst/>
                        </a:rPr>
                        <a:t>0.808112</a:t>
                      </a:r>
                    </a:p>
                  </a:txBody>
                  <a:tcPr marL="39206" marR="39206" marT="19603" marB="19603" anchor="ctr"/>
                </a:tc>
                <a:tc>
                  <a:txBody>
                    <a:bodyPr/>
                    <a:lstStyle/>
                    <a:p>
                      <a:pPr algn="l" fontAlgn="ctr"/>
                      <a:r>
                        <a:rPr lang="es-419" sz="1200" dirty="0">
                          <a:effectLst/>
                        </a:rPr>
                        <a:t>0.865191</a:t>
                      </a:r>
                    </a:p>
                  </a:txBody>
                  <a:tcPr marL="39206" marR="39206" marT="19603" marB="19603" anchor="ctr"/>
                </a:tc>
                <a:tc>
                  <a:txBody>
                    <a:bodyPr/>
                    <a:lstStyle/>
                    <a:p>
                      <a:pPr algn="l" fontAlgn="ctr"/>
                      <a:r>
                        <a:rPr lang="es-419" sz="1200" dirty="0">
                          <a:effectLst/>
                        </a:rPr>
                        <a:t>0.789213</a:t>
                      </a:r>
                    </a:p>
                  </a:txBody>
                  <a:tcPr marL="39206" marR="39206" marT="19603" marB="19603" anchor="ctr"/>
                </a:tc>
                <a:tc>
                  <a:txBody>
                    <a:bodyPr/>
                    <a:lstStyle/>
                    <a:p>
                      <a:pPr algn="l" fontAlgn="ctr"/>
                      <a:r>
                        <a:rPr lang="es-419" sz="1200" dirty="0">
                          <a:effectLst/>
                        </a:rPr>
                        <a:t>0.576108</a:t>
                      </a:r>
                    </a:p>
                  </a:txBody>
                  <a:tcPr marL="39206" marR="39206" marT="19603" marB="19603" anchor="ctr"/>
                </a:tc>
                <a:tc>
                  <a:txBody>
                    <a:bodyPr/>
                    <a:lstStyle/>
                    <a:p>
                      <a:pPr algn="l" fontAlgn="ctr"/>
                      <a:r>
                        <a:rPr lang="es-419" sz="1200" dirty="0">
                          <a:effectLst/>
                        </a:rPr>
                        <a:t>0.946468</a:t>
                      </a:r>
                    </a:p>
                  </a:txBody>
                  <a:tcPr marL="39206" marR="39206" marT="19603" marB="19603" anchor="ctr"/>
                </a:tc>
                <a:tc>
                  <a:txBody>
                    <a:bodyPr/>
                    <a:lstStyle/>
                    <a:p>
                      <a:pPr algn="l" fontAlgn="ctr"/>
                      <a:r>
                        <a:rPr lang="es-419" sz="1200" dirty="0">
                          <a:effectLst/>
                        </a:rPr>
                        <a:t>0.691659</a:t>
                      </a:r>
                    </a:p>
                  </a:txBody>
                  <a:tcPr marL="39206" marR="39206" marT="19603" marB="19603" anchor="ctr"/>
                </a:tc>
                <a:tc>
                  <a:txBody>
                    <a:bodyPr/>
                    <a:lstStyle/>
                    <a:p>
                      <a:pPr algn="l" fontAlgn="ctr"/>
                      <a:r>
                        <a:rPr lang="es-419" sz="1200" dirty="0">
                          <a:effectLst/>
                        </a:rPr>
                        <a:t>0.860717</a:t>
                      </a:r>
                    </a:p>
                  </a:txBody>
                  <a:tcPr marL="39206" marR="39206" marT="19603" marB="19603" anchor="ctr"/>
                </a:tc>
                <a:extLst>
                  <a:ext uri="{0D108BD9-81ED-4DB2-BD59-A6C34878D82A}">
                    <a16:rowId xmlns:a16="http://schemas.microsoft.com/office/drawing/2014/main" val="1706960600"/>
                  </a:ext>
                </a:extLst>
              </a:tr>
            </a:tbl>
          </a:graphicData>
        </a:graphic>
      </p:graphicFrame>
    </p:spTree>
    <p:extLst>
      <p:ext uri="{BB962C8B-B14F-4D97-AF65-F5344CB8AC3E}">
        <p14:creationId xmlns:p14="http://schemas.microsoft.com/office/powerpoint/2010/main" val="7521987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7A794DB-AB3F-995A-D2A4-47BAA4490760}"/>
              </a:ext>
            </a:extLst>
          </p:cNvPr>
          <p:cNvSpPr>
            <a:spLocks noGrp="1"/>
          </p:cNvSpPr>
          <p:nvPr>
            <p:ph type="title"/>
          </p:nvPr>
        </p:nvSpPr>
        <p:spPr>
          <a:xfrm>
            <a:off x="2852497" y="180109"/>
            <a:ext cx="4393430" cy="762000"/>
          </a:xfrm>
        </p:spPr>
        <p:txBody>
          <a:bodyPr/>
          <a:lstStyle/>
          <a:p>
            <a:r>
              <a:rPr lang="es-AR" u="sng" dirty="0">
                <a:solidFill>
                  <a:schemeClr val="tx1"/>
                </a:solidFill>
              </a:rPr>
              <a:t>Conclusiones Finales</a:t>
            </a:r>
            <a:endParaRPr lang="es-419" u="sng" dirty="0">
              <a:solidFill>
                <a:schemeClr val="tx1"/>
              </a:solidFill>
            </a:endParaRPr>
          </a:p>
        </p:txBody>
      </p:sp>
      <p:sp>
        <p:nvSpPr>
          <p:cNvPr id="4" name="CuadroTexto 3">
            <a:extLst>
              <a:ext uri="{FF2B5EF4-FFF2-40B4-BE49-F238E27FC236}">
                <a16:creationId xmlns:a16="http://schemas.microsoft.com/office/drawing/2014/main" id="{77641FC0-1EB4-BEDD-D56E-2298FB84AD0F}"/>
              </a:ext>
            </a:extLst>
          </p:cNvPr>
          <p:cNvSpPr txBox="1"/>
          <p:nvPr/>
        </p:nvSpPr>
        <p:spPr>
          <a:xfrm>
            <a:off x="427951" y="671691"/>
            <a:ext cx="9242521" cy="5078313"/>
          </a:xfrm>
          <a:prstGeom prst="rect">
            <a:avLst/>
          </a:prstGeom>
          <a:noFill/>
        </p:spPr>
        <p:txBody>
          <a:bodyPr wrap="square">
            <a:spAutoFit/>
          </a:bodyPr>
          <a:lstStyle/>
          <a:p>
            <a:endParaRPr lang="es-419" sz="1800" dirty="0"/>
          </a:p>
          <a:p>
            <a:pPr marL="285750" indent="-285750">
              <a:buFont typeface="Wingdings" panose="05000000000000000000" pitchFamily="2" charset="2"/>
              <a:buChar char="v"/>
            </a:pPr>
            <a:endParaRPr lang="es-419" sz="1800" dirty="0"/>
          </a:p>
          <a:p>
            <a:pPr marL="285750" indent="-285750">
              <a:buFont typeface="Wingdings" panose="05000000000000000000" pitchFamily="2" charset="2"/>
              <a:buChar char="v"/>
            </a:pPr>
            <a:r>
              <a:rPr lang="es-MX" sz="1800" dirty="0"/>
              <a:t>El modelo de *</a:t>
            </a:r>
            <a:r>
              <a:rPr lang="es-MX" sz="1800" dirty="0" err="1"/>
              <a:t>boosting</a:t>
            </a:r>
            <a:r>
              <a:rPr lang="es-MX" sz="1800" dirty="0"/>
              <a:t> </a:t>
            </a:r>
            <a:r>
              <a:rPr lang="es-MX" sz="1800" dirty="0" err="1"/>
              <a:t>XGBoost</a:t>
            </a:r>
            <a:r>
              <a:rPr lang="es-MX" sz="1800" dirty="0"/>
              <a:t>* optimizado en base a la búsqueda de </a:t>
            </a:r>
            <a:r>
              <a:rPr lang="es-MX" sz="1800" dirty="0" err="1"/>
              <a:t>hiperparámetros</a:t>
            </a:r>
            <a:r>
              <a:rPr lang="es-MX" sz="1800" dirty="0"/>
              <a:t> del </a:t>
            </a:r>
            <a:r>
              <a:rPr lang="es-MX" sz="1800" dirty="0" err="1"/>
              <a:t>Halving</a:t>
            </a:r>
            <a:r>
              <a:rPr lang="es-MX" sz="1800" dirty="0"/>
              <a:t> </a:t>
            </a:r>
            <a:r>
              <a:rPr lang="es-MX" sz="1800" dirty="0" err="1"/>
              <a:t>Randomized</a:t>
            </a:r>
            <a:r>
              <a:rPr lang="es-MX" sz="1800" dirty="0"/>
              <a:t> </a:t>
            </a:r>
            <a:r>
              <a:rPr lang="es-MX" sz="1800" dirty="0" err="1"/>
              <a:t>SearchCV</a:t>
            </a:r>
            <a:r>
              <a:rPr lang="es-MX" sz="1800" dirty="0"/>
              <a:t> fue el que mejor performance tuvo a la hora de clasificar las reservas que NO iban a ser canceladas con una **Precisión** del 87 % pero también obtuvo el **</a:t>
            </a:r>
            <a:r>
              <a:rPr lang="es-MX" sz="1800" dirty="0" err="1"/>
              <a:t>Recall</a:t>
            </a:r>
            <a:r>
              <a:rPr lang="es-MX" sz="1800" dirty="0"/>
              <a:t>** mas bajo, 55 %, lo que indica que no identifica de manera fiable las reservas pasibles de cancelación nuestro principal objetivo.</a:t>
            </a:r>
          </a:p>
          <a:p>
            <a:pPr marL="285750" indent="-285750">
              <a:buFont typeface="Wingdings" panose="05000000000000000000" pitchFamily="2" charset="2"/>
              <a:buChar char="v"/>
            </a:pPr>
            <a:endParaRPr lang="es-MX" sz="1800" dirty="0"/>
          </a:p>
          <a:p>
            <a:pPr marL="285750" indent="-285750">
              <a:buFont typeface="Wingdings" panose="05000000000000000000" pitchFamily="2" charset="2"/>
              <a:buChar char="v"/>
            </a:pPr>
            <a:endParaRPr lang="es-MX" sz="1800" dirty="0"/>
          </a:p>
          <a:p>
            <a:pPr marL="285750" indent="-285750">
              <a:buFont typeface="Wingdings" panose="05000000000000000000" pitchFamily="2" charset="2"/>
              <a:buChar char="v"/>
            </a:pPr>
            <a:r>
              <a:rPr lang="es-MX" sz="1800" dirty="0"/>
              <a:t>Por eso mismo nos inclinamos a elegir como modelo al **</a:t>
            </a:r>
            <a:r>
              <a:rPr lang="es-MX" sz="1800" dirty="0" err="1"/>
              <a:t>Random</a:t>
            </a:r>
            <a:r>
              <a:rPr lang="es-MX" sz="1800" dirty="0"/>
              <a:t> Forest </a:t>
            </a:r>
            <a:r>
              <a:rPr lang="es-MX" sz="1800" dirty="0" err="1"/>
              <a:t>Classifier</a:t>
            </a:r>
            <a:r>
              <a:rPr lang="es-MX" sz="1800" dirty="0"/>
              <a:t>** optimizado a través del </a:t>
            </a:r>
            <a:r>
              <a:rPr lang="es-MX" sz="1800" dirty="0" err="1"/>
              <a:t>Grid</a:t>
            </a:r>
            <a:r>
              <a:rPr lang="es-MX" sz="1800" dirty="0"/>
              <a:t> </a:t>
            </a:r>
            <a:r>
              <a:rPr lang="es-MX" sz="1800" dirty="0" err="1"/>
              <a:t>SearchCV</a:t>
            </a:r>
            <a:r>
              <a:rPr lang="es-MX" sz="1800" dirty="0"/>
              <a:t> que obtuvo el 74 % de aciertos en clasificar las reservas susceptibles de cancelación sin penalizar tanto la Precisión con un 82 % de aciertos Sabiendo ya las métricas de nuestro modelo estamos conformes con los resultados obtenidos cumpliendo </a:t>
            </a:r>
            <a:r>
              <a:rPr lang="es-MX" sz="1800" dirty="0" err="1"/>
              <a:t>asi</a:t>
            </a:r>
            <a:r>
              <a:rPr lang="es-MX" sz="1800" dirty="0"/>
              <a:t> el primer objetivo propuesto, para el segundo objetivo y en base a las métricas obtenidas, **</a:t>
            </a:r>
            <a:r>
              <a:rPr lang="es-MX" sz="1800" dirty="0" err="1"/>
              <a:t>Accuracy</a:t>
            </a:r>
            <a:r>
              <a:rPr lang="es-MX" sz="1800" dirty="0"/>
              <a:t>** 84 %, **</a:t>
            </a:r>
            <a:r>
              <a:rPr lang="es-MX" sz="1800" dirty="0" err="1"/>
              <a:t>Precision</a:t>
            </a:r>
            <a:r>
              <a:rPr lang="es-MX" sz="1800" dirty="0"/>
              <a:t>** 82% y **</a:t>
            </a:r>
            <a:r>
              <a:rPr lang="es-MX" sz="1800" dirty="0" err="1"/>
              <a:t>Recall</a:t>
            </a:r>
            <a:r>
              <a:rPr lang="es-MX" sz="1800" dirty="0"/>
              <a:t>** 74 % recomendamos la opción de sobreventa de habitaciones con el fin de maximizar el uso de las instalaciones. </a:t>
            </a:r>
            <a:endParaRPr lang="es-419" sz="1800" dirty="0"/>
          </a:p>
        </p:txBody>
      </p:sp>
    </p:spTree>
    <p:extLst>
      <p:ext uri="{BB962C8B-B14F-4D97-AF65-F5344CB8AC3E}">
        <p14:creationId xmlns:p14="http://schemas.microsoft.com/office/powerpoint/2010/main" val="35060840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C9694220-2FDB-83DC-8979-855EB0C347EF}"/>
              </a:ext>
            </a:extLst>
          </p:cNvPr>
          <p:cNvSpPr txBox="1"/>
          <p:nvPr/>
        </p:nvSpPr>
        <p:spPr>
          <a:xfrm>
            <a:off x="-235500" y="29672"/>
            <a:ext cx="5721905" cy="553998"/>
          </a:xfrm>
          <a:prstGeom prst="rect">
            <a:avLst/>
          </a:prstGeom>
          <a:noFill/>
        </p:spPr>
        <p:txBody>
          <a:bodyPr wrap="square">
            <a:spAutoFit/>
          </a:bodyPr>
          <a:lstStyle/>
          <a:p>
            <a:pPr algn="ctr" rtl="0"/>
            <a:r>
              <a:rPr lang="es-MX" sz="3000" i="0" u="sng" dirty="0">
                <a:solidFill>
                  <a:srgbClr val="000000"/>
                </a:solidFill>
                <a:effectLst/>
                <a:latin typeface="Helvetica Neue"/>
              </a:rPr>
              <a:t>Contexto Comercial</a:t>
            </a:r>
          </a:p>
        </p:txBody>
      </p:sp>
      <p:sp>
        <p:nvSpPr>
          <p:cNvPr id="10" name="CuadroTexto 9">
            <a:extLst>
              <a:ext uri="{FF2B5EF4-FFF2-40B4-BE49-F238E27FC236}">
                <a16:creationId xmlns:a16="http://schemas.microsoft.com/office/drawing/2014/main" id="{31B3ACF5-E8BA-D37D-96CC-F7D855D2D0B2}"/>
              </a:ext>
            </a:extLst>
          </p:cNvPr>
          <p:cNvSpPr txBox="1"/>
          <p:nvPr/>
        </p:nvSpPr>
        <p:spPr>
          <a:xfrm>
            <a:off x="6511637" y="29672"/>
            <a:ext cx="4876796" cy="553998"/>
          </a:xfrm>
          <a:prstGeom prst="rect">
            <a:avLst/>
          </a:prstGeom>
          <a:noFill/>
        </p:spPr>
        <p:txBody>
          <a:bodyPr wrap="square">
            <a:spAutoFit/>
          </a:bodyPr>
          <a:lstStyle/>
          <a:p>
            <a:pPr algn="ctr" rtl="0"/>
            <a:r>
              <a:rPr lang="es-MX" sz="3000" u="sng" dirty="0">
                <a:solidFill>
                  <a:srgbClr val="000000"/>
                </a:solidFill>
                <a:latin typeface="Helvetica Neue"/>
              </a:rPr>
              <a:t>Problema</a:t>
            </a:r>
            <a:r>
              <a:rPr lang="es-MX" sz="3000" i="0" u="sng" dirty="0">
                <a:solidFill>
                  <a:srgbClr val="000000"/>
                </a:solidFill>
                <a:latin typeface="Helvetica Neue"/>
              </a:rPr>
              <a:t> Comercial</a:t>
            </a:r>
          </a:p>
        </p:txBody>
      </p:sp>
      <p:cxnSp>
        <p:nvCxnSpPr>
          <p:cNvPr id="2" name="Conector recto 1">
            <a:extLst>
              <a:ext uri="{FF2B5EF4-FFF2-40B4-BE49-F238E27FC236}">
                <a16:creationId xmlns:a16="http://schemas.microsoft.com/office/drawing/2014/main" id="{6612BBA8-3AD2-E952-FF1F-352D7572CDA4}"/>
              </a:ext>
            </a:extLst>
          </p:cNvPr>
          <p:cNvCxnSpPr>
            <a:cxnSpLocks/>
          </p:cNvCxnSpPr>
          <p:nvPr/>
        </p:nvCxnSpPr>
        <p:spPr>
          <a:xfrm>
            <a:off x="5444837" y="0"/>
            <a:ext cx="0" cy="6858000"/>
          </a:xfrm>
          <a:prstGeom prst="line">
            <a:avLst/>
          </a:prstGeom>
        </p:spPr>
        <p:style>
          <a:lnRef idx="1">
            <a:schemeClr val="accent1"/>
          </a:lnRef>
          <a:fillRef idx="0">
            <a:schemeClr val="accent1"/>
          </a:fillRef>
          <a:effectRef idx="0">
            <a:schemeClr val="accent1"/>
          </a:effectRef>
          <a:fontRef idx="minor">
            <a:schemeClr val="tx1"/>
          </a:fontRef>
        </p:style>
      </p:cxnSp>
      <p:sp>
        <p:nvSpPr>
          <p:cNvPr id="12" name="CuadroTexto 11">
            <a:extLst>
              <a:ext uri="{FF2B5EF4-FFF2-40B4-BE49-F238E27FC236}">
                <a16:creationId xmlns:a16="http://schemas.microsoft.com/office/drawing/2014/main" id="{CC665126-B2DC-4C4B-6946-0BF91E83F5DD}"/>
              </a:ext>
            </a:extLst>
          </p:cNvPr>
          <p:cNvSpPr txBox="1"/>
          <p:nvPr/>
        </p:nvSpPr>
        <p:spPr>
          <a:xfrm>
            <a:off x="138590" y="4631024"/>
            <a:ext cx="5306285" cy="2308324"/>
          </a:xfrm>
          <a:prstGeom prst="rect">
            <a:avLst/>
          </a:prstGeom>
          <a:noFill/>
        </p:spPr>
        <p:txBody>
          <a:bodyPr wrap="square">
            <a:spAutoFit/>
          </a:bodyPr>
          <a:lstStyle/>
          <a:p>
            <a:pPr algn="ctr" rtl="0"/>
            <a:r>
              <a:rPr lang="es-MX" b="1" i="0" dirty="0" err="1">
                <a:solidFill>
                  <a:srgbClr val="000000"/>
                </a:solidFill>
                <a:effectLst/>
                <a:latin typeface="Helvetica Neue"/>
              </a:rPr>
              <a:t>HospeDate</a:t>
            </a:r>
            <a:r>
              <a:rPr lang="es-MX" b="1" i="0" dirty="0">
                <a:solidFill>
                  <a:srgbClr val="000000"/>
                </a:solidFill>
                <a:effectLst/>
                <a:latin typeface="Helvetica Neue"/>
              </a:rPr>
              <a:t> SA</a:t>
            </a:r>
            <a:r>
              <a:rPr lang="es-MX" b="0" i="0" dirty="0">
                <a:solidFill>
                  <a:srgbClr val="000000"/>
                </a:solidFill>
                <a:effectLst/>
                <a:latin typeface="Helvetica Neue"/>
              </a:rPr>
              <a:t> es una cadena Portuguesa que administra hoteles, a través de su área de contabilidad pidió recabar información sobre las reservas hechas en sus establecimientos, para llevar a cabo un análisis completo con el fin de detectar oportunidades para aumentar sus ingresos y conocer las preferencias de sus usuarios.</a:t>
            </a:r>
          </a:p>
        </p:txBody>
      </p:sp>
      <p:sp>
        <p:nvSpPr>
          <p:cNvPr id="14" name="CuadroTexto 13">
            <a:extLst>
              <a:ext uri="{FF2B5EF4-FFF2-40B4-BE49-F238E27FC236}">
                <a16:creationId xmlns:a16="http://schemas.microsoft.com/office/drawing/2014/main" id="{59A3D257-F0EA-0DE6-CB54-9595E0158922}"/>
              </a:ext>
            </a:extLst>
          </p:cNvPr>
          <p:cNvSpPr txBox="1"/>
          <p:nvPr/>
        </p:nvSpPr>
        <p:spPr>
          <a:xfrm>
            <a:off x="5652617" y="4346092"/>
            <a:ext cx="6213762" cy="2308324"/>
          </a:xfrm>
          <a:prstGeom prst="rect">
            <a:avLst/>
          </a:prstGeom>
          <a:noFill/>
        </p:spPr>
        <p:txBody>
          <a:bodyPr wrap="square">
            <a:spAutoFit/>
          </a:bodyPr>
          <a:lstStyle/>
          <a:p>
            <a:pPr algn="ctr" rtl="0"/>
            <a:endParaRPr lang="es-MX" b="0" i="0" dirty="0">
              <a:solidFill>
                <a:srgbClr val="000000"/>
              </a:solidFill>
              <a:effectLst/>
              <a:latin typeface="Helvetica Neue"/>
            </a:endParaRPr>
          </a:p>
          <a:p>
            <a:pPr algn="ctr" rtl="0"/>
            <a:r>
              <a:rPr lang="es-MX" b="0" i="0" dirty="0">
                <a:solidFill>
                  <a:srgbClr val="000000"/>
                </a:solidFill>
                <a:effectLst/>
                <a:latin typeface="Helvetica Neue"/>
              </a:rPr>
              <a:t>El rubro hotelero está sujeto a varios eventos externos que hacen complejas las tomas de decisiones como la competencia, el clima meteorológico y la estacionalidad del rubro pero hay otros eventos que podemos llegar a prever como las </a:t>
            </a:r>
            <a:r>
              <a:rPr lang="es-MX" b="1" i="0" dirty="0">
                <a:solidFill>
                  <a:srgbClr val="000000"/>
                </a:solidFill>
                <a:effectLst/>
                <a:latin typeface="Helvetica Neue"/>
              </a:rPr>
              <a:t>Cancelaciones de reservas</a:t>
            </a:r>
            <a:r>
              <a:rPr lang="es-MX" b="0" i="0" dirty="0">
                <a:solidFill>
                  <a:srgbClr val="000000"/>
                </a:solidFill>
                <a:effectLst/>
                <a:latin typeface="Helvetica Neue"/>
              </a:rPr>
              <a:t> que afectan la explotación de las habitaciones, es por eso que vamos a concentrarnos en este fenómeno.</a:t>
            </a:r>
          </a:p>
        </p:txBody>
      </p:sp>
      <p:pic>
        <p:nvPicPr>
          <p:cNvPr id="4" name="Imagen 3">
            <a:extLst>
              <a:ext uri="{FF2B5EF4-FFF2-40B4-BE49-F238E27FC236}">
                <a16:creationId xmlns:a16="http://schemas.microsoft.com/office/drawing/2014/main" id="{72ABF6FB-EF41-185E-DB17-58B36ED80A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94184" y="570219"/>
            <a:ext cx="4876796" cy="3883378"/>
          </a:xfrm>
          <a:prstGeom prst="rect">
            <a:avLst/>
          </a:prstGeom>
        </p:spPr>
      </p:pic>
      <p:pic>
        <p:nvPicPr>
          <p:cNvPr id="3" name="Imagen 2">
            <a:extLst>
              <a:ext uri="{FF2B5EF4-FFF2-40B4-BE49-F238E27FC236}">
                <a16:creationId xmlns:a16="http://schemas.microsoft.com/office/drawing/2014/main" id="{5021BB3E-B6B0-A988-1D9E-AD4E684FDD1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0604" y="858059"/>
            <a:ext cx="3782219" cy="3595538"/>
          </a:xfrm>
          <a:prstGeom prst="rect">
            <a:avLst/>
          </a:prstGeom>
        </p:spPr>
      </p:pic>
    </p:spTree>
    <p:extLst>
      <p:ext uri="{BB962C8B-B14F-4D97-AF65-F5344CB8AC3E}">
        <p14:creationId xmlns:p14="http://schemas.microsoft.com/office/powerpoint/2010/main" val="5472281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40739A2A-582B-82BF-4D3F-BEA29FBE99AD}"/>
              </a:ext>
            </a:extLst>
          </p:cNvPr>
          <p:cNvSpPr txBox="1"/>
          <p:nvPr/>
        </p:nvSpPr>
        <p:spPr>
          <a:xfrm>
            <a:off x="5893250" y="1188229"/>
            <a:ext cx="4378032" cy="3693319"/>
          </a:xfrm>
          <a:prstGeom prst="rect">
            <a:avLst/>
          </a:prstGeom>
          <a:noFill/>
        </p:spPr>
        <p:txBody>
          <a:bodyPr wrap="square">
            <a:spAutoFit/>
          </a:bodyPr>
          <a:lstStyle/>
          <a:p>
            <a:pPr algn="l"/>
            <a:endParaRPr lang="es-MX" dirty="0">
              <a:solidFill>
                <a:srgbClr val="000000"/>
              </a:solidFill>
              <a:latin typeface="Helvetica Neue"/>
            </a:endParaRPr>
          </a:p>
          <a:p>
            <a:pPr marL="285750" indent="-285750" algn="l">
              <a:buFont typeface="Wingdings" panose="05000000000000000000" pitchFamily="2" charset="2"/>
              <a:buChar char="ü"/>
            </a:pPr>
            <a:r>
              <a:rPr lang="es-MX" b="0" i="0" dirty="0">
                <a:solidFill>
                  <a:srgbClr val="000000"/>
                </a:solidFill>
                <a:effectLst/>
                <a:latin typeface="Helvetica Neue"/>
              </a:rPr>
              <a:t>Como primer objetivo nos proponemos, a trav</a:t>
            </a:r>
            <a:r>
              <a:rPr lang="es-MX" dirty="0">
                <a:solidFill>
                  <a:srgbClr val="000000"/>
                </a:solidFill>
                <a:latin typeface="Helvetica Neue"/>
              </a:rPr>
              <a:t>és de un modelo de Machine Learning, predecir que porcentaje de  reservas van a ser susceptibles de cancelación.</a:t>
            </a:r>
          </a:p>
          <a:p>
            <a:pPr algn="l"/>
            <a:r>
              <a:rPr lang="es-MX" dirty="0">
                <a:solidFill>
                  <a:srgbClr val="000000"/>
                </a:solidFill>
                <a:latin typeface="Helvetica Neue"/>
              </a:rPr>
              <a:t> </a:t>
            </a:r>
            <a:endParaRPr lang="es-MX" b="0" i="0" dirty="0">
              <a:solidFill>
                <a:srgbClr val="000000"/>
              </a:solidFill>
              <a:effectLst/>
              <a:latin typeface="Helvetica Neue"/>
            </a:endParaRPr>
          </a:p>
          <a:p>
            <a:pPr marL="285750" indent="-285750" algn="l">
              <a:buFont typeface="Wingdings" panose="05000000000000000000" pitchFamily="2" charset="2"/>
              <a:buChar char="ü"/>
            </a:pPr>
            <a:r>
              <a:rPr lang="es-MX" dirty="0">
                <a:solidFill>
                  <a:srgbClr val="000000"/>
                </a:solidFill>
                <a:latin typeface="Helvetica Neue"/>
              </a:rPr>
              <a:t>Como objetivo secundario y en base a las métricas obtenidas en el modelo vamos a optar entre hacer una sobreventa de habitaciones o mejorar los servicios ofrecidos y así retener futuras cancelaciones.</a:t>
            </a:r>
          </a:p>
        </p:txBody>
      </p:sp>
      <p:sp>
        <p:nvSpPr>
          <p:cNvPr id="3" name="CuadroTexto 2">
            <a:extLst>
              <a:ext uri="{FF2B5EF4-FFF2-40B4-BE49-F238E27FC236}">
                <a16:creationId xmlns:a16="http://schemas.microsoft.com/office/drawing/2014/main" id="{0275B362-2141-CBD3-E8FB-77EC558F9A83}"/>
              </a:ext>
            </a:extLst>
          </p:cNvPr>
          <p:cNvSpPr txBox="1"/>
          <p:nvPr/>
        </p:nvSpPr>
        <p:spPr>
          <a:xfrm>
            <a:off x="6206544" y="356403"/>
            <a:ext cx="3556197" cy="553998"/>
          </a:xfrm>
          <a:prstGeom prst="rect">
            <a:avLst/>
          </a:prstGeom>
          <a:noFill/>
        </p:spPr>
        <p:txBody>
          <a:bodyPr wrap="square">
            <a:spAutoFit/>
          </a:bodyPr>
          <a:lstStyle/>
          <a:p>
            <a:pPr algn="ctr"/>
            <a:r>
              <a:rPr lang="es-MX" sz="3000" i="0" u="sng" dirty="0">
                <a:solidFill>
                  <a:srgbClr val="000000"/>
                </a:solidFill>
                <a:effectLst/>
                <a:latin typeface="Helvetica Neue"/>
              </a:rPr>
              <a:t>Objetivos</a:t>
            </a:r>
          </a:p>
        </p:txBody>
      </p:sp>
      <p:cxnSp>
        <p:nvCxnSpPr>
          <p:cNvPr id="5" name="Conector recto 4">
            <a:extLst>
              <a:ext uri="{FF2B5EF4-FFF2-40B4-BE49-F238E27FC236}">
                <a16:creationId xmlns:a16="http://schemas.microsoft.com/office/drawing/2014/main" id="{4EB18261-0D8B-45CA-47FC-0CB8ED3D50EE}"/>
              </a:ext>
            </a:extLst>
          </p:cNvPr>
          <p:cNvCxnSpPr>
            <a:cxnSpLocks/>
          </p:cNvCxnSpPr>
          <p:nvPr/>
        </p:nvCxnSpPr>
        <p:spPr>
          <a:xfrm>
            <a:off x="5278582" y="0"/>
            <a:ext cx="0" cy="6858000"/>
          </a:xfrm>
          <a:prstGeom prst="line">
            <a:avLst/>
          </a:prstGeom>
        </p:spPr>
        <p:style>
          <a:lnRef idx="1">
            <a:schemeClr val="accent1"/>
          </a:lnRef>
          <a:fillRef idx="0">
            <a:schemeClr val="accent1"/>
          </a:fillRef>
          <a:effectRef idx="0">
            <a:schemeClr val="accent1"/>
          </a:effectRef>
          <a:fontRef idx="minor">
            <a:schemeClr val="tx1"/>
          </a:fontRef>
        </p:style>
      </p:cxnSp>
      <p:pic>
        <p:nvPicPr>
          <p:cNvPr id="6" name="Imagen 5">
            <a:extLst>
              <a:ext uri="{FF2B5EF4-FFF2-40B4-BE49-F238E27FC236}">
                <a16:creationId xmlns:a16="http://schemas.microsoft.com/office/drawing/2014/main" id="{C5FF5F60-9985-1CFD-9FF0-2CF0688C1D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7815" y="5149337"/>
            <a:ext cx="2173653" cy="1491880"/>
          </a:xfrm>
          <a:prstGeom prst="rect">
            <a:avLst/>
          </a:prstGeom>
        </p:spPr>
      </p:pic>
      <p:pic>
        <p:nvPicPr>
          <p:cNvPr id="13" name="Imagen 12">
            <a:extLst>
              <a:ext uri="{FF2B5EF4-FFF2-40B4-BE49-F238E27FC236}">
                <a16:creationId xmlns:a16="http://schemas.microsoft.com/office/drawing/2014/main" id="{93561ED7-734D-0486-C155-129FBD25530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4166" y="5887622"/>
            <a:ext cx="626747" cy="853243"/>
          </a:xfrm>
          <a:prstGeom prst="rect">
            <a:avLst/>
          </a:prstGeom>
        </p:spPr>
      </p:pic>
      <p:sp>
        <p:nvSpPr>
          <p:cNvPr id="14" name="CuadroTexto 13">
            <a:extLst>
              <a:ext uri="{FF2B5EF4-FFF2-40B4-BE49-F238E27FC236}">
                <a16:creationId xmlns:a16="http://schemas.microsoft.com/office/drawing/2014/main" id="{6911FC28-0A2B-C43D-C72E-4C899196A140}"/>
              </a:ext>
            </a:extLst>
          </p:cNvPr>
          <p:cNvSpPr txBox="1"/>
          <p:nvPr/>
        </p:nvSpPr>
        <p:spPr>
          <a:xfrm>
            <a:off x="543030" y="5107358"/>
            <a:ext cx="1225312" cy="670653"/>
          </a:xfrm>
          <a:prstGeom prst="rect">
            <a:avLst/>
          </a:prstGeom>
          <a:noFill/>
        </p:spPr>
        <p:txBody>
          <a:bodyPr wrap="square" rtlCol="0">
            <a:spAutoFit/>
          </a:bodyPr>
          <a:lstStyle/>
          <a:p>
            <a:pPr algn="ctr"/>
            <a:r>
              <a:rPr lang="es-AR" dirty="0"/>
              <a:t>118088</a:t>
            </a:r>
          </a:p>
          <a:p>
            <a:r>
              <a:rPr lang="es-AR" dirty="0"/>
              <a:t>Reservas</a:t>
            </a:r>
            <a:endParaRPr lang="es-419" dirty="0"/>
          </a:p>
        </p:txBody>
      </p:sp>
      <p:pic>
        <p:nvPicPr>
          <p:cNvPr id="15" name="Imagen 14">
            <a:extLst>
              <a:ext uri="{FF2B5EF4-FFF2-40B4-BE49-F238E27FC236}">
                <a16:creationId xmlns:a16="http://schemas.microsoft.com/office/drawing/2014/main" id="{002DEC0A-2E90-2123-DE22-CD7DDCE0AB1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81455" y="5887622"/>
            <a:ext cx="1225312" cy="853244"/>
          </a:xfrm>
          <a:prstGeom prst="rect">
            <a:avLst/>
          </a:prstGeom>
        </p:spPr>
      </p:pic>
      <p:pic>
        <p:nvPicPr>
          <p:cNvPr id="16" name="Imagen 15">
            <a:extLst>
              <a:ext uri="{FF2B5EF4-FFF2-40B4-BE49-F238E27FC236}">
                <a16:creationId xmlns:a16="http://schemas.microsoft.com/office/drawing/2014/main" id="{1B4024CE-1162-824C-009B-6DDA4EF9AD1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557308" y="5915891"/>
            <a:ext cx="1225312" cy="853244"/>
          </a:xfrm>
          <a:prstGeom prst="rect">
            <a:avLst/>
          </a:prstGeom>
        </p:spPr>
      </p:pic>
      <p:sp>
        <p:nvSpPr>
          <p:cNvPr id="17" name="CuadroTexto 16">
            <a:extLst>
              <a:ext uri="{FF2B5EF4-FFF2-40B4-BE49-F238E27FC236}">
                <a16:creationId xmlns:a16="http://schemas.microsoft.com/office/drawing/2014/main" id="{3CF20F4B-AC7A-08C3-D5A7-41F7D84A871B}"/>
              </a:ext>
            </a:extLst>
          </p:cNvPr>
          <p:cNvSpPr txBox="1"/>
          <p:nvPr/>
        </p:nvSpPr>
        <p:spPr>
          <a:xfrm>
            <a:off x="2072223" y="5107038"/>
            <a:ext cx="843338" cy="670653"/>
          </a:xfrm>
          <a:prstGeom prst="rect">
            <a:avLst/>
          </a:prstGeom>
          <a:noFill/>
        </p:spPr>
        <p:txBody>
          <a:bodyPr wrap="square" rtlCol="0">
            <a:spAutoFit/>
          </a:bodyPr>
          <a:lstStyle/>
          <a:p>
            <a:pPr algn="ctr"/>
            <a:r>
              <a:rPr lang="es-AR" dirty="0"/>
              <a:t>177 </a:t>
            </a:r>
          </a:p>
          <a:p>
            <a:pPr algn="ctr"/>
            <a:r>
              <a:rPr lang="es-AR" dirty="0"/>
              <a:t>Países</a:t>
            </a:r>
            <a:endParaRPr lang="es-419" dirty="0"/>
          </a:p>
        </p:txBody>
      </p:sp>
      <p:sp>
        <p:nvSpPr>
          <p:cNvPr id="18" name="CuadroTexto 17">
            <a:extLst>
              <a:ext uri="{FF2B5EF4-FFF2-40B4-BE49-F238E27FC236}">
                <a16:creationId xmlns:a16="http://schemas.microsoft.com/office/drawing/2014/main" id="{B510FAEB-25DF-D84B-B596-9679B97398C7}"/>
              </a:ext>
            </a:extLst>
          </p:cNvPr>
          <p:cNvSpPr txBox="1"/>
          <p:nvPr/>
        </p:nvSpPr>
        <p:spPr>
          <a:xfrm>
            <a:off x="3751285" y="5107037"/>
            <a:ext cx="882780" cy="670653"/>
          </a:xfrm>
          <a:prstGeom prst="rect">
            <a:avLst/>
          </a:prstGeom>
          <a:noFill/>
        </p:spPr>
        <p:txBody>
          <a:bodyPr wrap="square" rtlCol="0">
            <a:spAutoFit/>
          </a:bodyPr>
          <a:lstStyle/>
          <a:p>
            <a:pPr algn="ctr"/>
            <a:r>
              <a:rPr lang="es-AR" dirty="0"/>
              <a:t>26 </a:t>
            </a:r>
          </a:p>
          <a:p>
            <a:pPr algn="ctr"/>
            <a:r>
              <a:rPr lang="es-AR" dirty="0"/>
              <a:t>Meses</a:t>
            </a:r>
            <a:endParaRPr lang="es-419" dirty="0"/>
          </a:p>
        </p:txBody>
      </p:sp>
      <p:sp>
        <p:nvSpPr>
          <p:cNvPr id="19" name="CuadroTexto 18">
            <a:extLst>
              <a:ext uri="{FF2B5EF4-FFF2-40B4-BE49-F238E27FC236}">
                <a16:creationId xmlns:a16="http://schemas.microsoft.com/office/drawing/2014/main" id="{4CEE32FA-D81E-2262-BFE8-23159CF1CE93}"/>
              </a:ext>
            </a:extLst>
          </p:cNvPr>
          <p:cNvSpPr txBox="1"/>
          <p:nvPr/>
        </p:nvSpPr>
        <p:spPr>
          <a:xfrm>
            <a:off x="328883" y="279459"/>
            <a:ext cx="4330019" cy="707886"/>
          </a:xfrm>
          <a:prstGeom prst="rect">
            <a:avLst/>
          </a:prstGeom>
          <a:noFill/>
        </p:spPr>
        <p:txBody>
          <a:bodyPr wrap="square">
            <a:spAutoFit/>
          </a:bodyPr>
          <a:lstStyle/>
          <a:p>
            <a:pPr algn="ctr"/>
            <a:r>
              <a:rPr lang="es-MX" sz="3000" i="0" u="sng" dirty="0">
                <a:solidFill>
                  <a:srgbClr val="000000"/>
                </a:solidFill>
                <a:effectLst/>
                <a:latin typeface="Helvetica Neue"/>
              </a:rPr>
              <a:t>Contexto</a:t>
            </a:r>
            <a:r>
              <a:rPr lang="es-MX" sz="4000" i="0" u="sng" dirty="0">
                <a:solidFill>
                  <a:srgbClr val="000000"/>
                </a:solidFill>
                <a:effectLst/>
                <a:latin typeface="Helvetica Neue"/>
              </a:rPr>
              <a:t> </a:t>
            </a:r>
            <a:r>
              <a:rPr lang="es-MX" sz="3000" i="0" u="sng" dirty="0">
                <a:solidFill>
                  <a:srgbClr val="000000"/>
                </a:solidFill>
                <a:effectLst/>
                <a:latin typeface="Helvetica Neue"/>
              </a:rPr>
              <a:t>Analítico</a:t>
            </a:r>
          </a:p>
        </p:txBody>
      </p:sp>
      <p:sp>
        <p:nvSpPr>
          <p:cNvPr id="20" name="CuadroTexto 19">
            <a:extLst>
              <a:ext uri="{FF2B5EF4-FFF2-40B4-BE49-F238E27FC236}">
                <a16:creationId xmlns:a16="http://schemas.microsoft.com/office/drawing/2014/main" id="{13FB1420-2275-5407-03D1-D19F9F406801}"/>
              </a:ext>
            </a:extLst>
          </p:cNvPr>
          <p:cNvSpPr txBox="1"/>
          <p:nvPr/>
        </p:nvSpPr>
        <p:spPr>
          <a:xfrm>
            <a:off x="119734" y="1028999"/>
            <a:ext cx="5153836" cy="3524042"/>
          </a:xfrm>
          <a:prstGeom prst="rect">
            <a:avLst/>
          </a:prstGeom>
          <a:noFill/>
        </p:spPr>
        <p:txBody>
          <a:bodyPr wrap="square">
            <a:spAutoFit/>
          </a:bodyPr>
          <a:lstStyle/>
          <a:p>
            <a:pPr marL="285750" indent="-285750" algn="l">
              <a:buFont typeface="Arial" panose="020B0604020202020204" pitchFamily="34" charset="0"/>
              <a:buChar char="•"/>
            </a:pPr>
            <a:endParaRPr lang="es-MX" sz="2500" i="0" dirty="0">
              <a:solidFill>
                <a:srgbClr val="000000"/>
              </a:solidFill>
              <a:effectLst/>
              <a:latin typeface="Helvetica Neue"/>
            </a:endParaRPr>
          </a:p>
          <a:p>
            <a:pPr marL="285750" indent="-285750" algn="l">
              <a:buFont typeface="Arial" panose="020B0604020202020204" pitchFamily="34" charset="0"/>
              <a:buChar char="•"/>
            </a:pPr>
            <a:r>
              <a:rPr lang="es-MX" b="0" i="0" dirty="0">
                <a:solidFill>
                  <a:srgbClr val="000000"/>
                </a:solidFill>
                <a:effectLst/>
                <a:latin typeface="Helvetica Neue"/>
              </a:rPr>
              <a:t>Disponemos de un data set obtenido de </a:t>
            </a:r>
            <a:r>
              <a:rPr lang="es-MX" b="0" i="1" dirty="0" err="1">
                <a:solidFill>
                  <a:srgbClr val="000000"/>
                </a:solidFill>
                <a:effectLst/>
                <a:latin typeface="Helvetica Neue"/>
              </a:rPr>
              <a:t>Kaggle</a:t>
            </a:r>
            <a:r>
              <a:rPr lang="es-MX" b="0" i="0" dirty="0">
                <a:solidFill>
                  <a:srgbClr val="000000"/>
                </a:solidFill>
                <a:effectLst/>
                <a:latin typeface="Helvetica Neue"/>
              </a:rPr>
              <a:t> con las reservas hechas por clientes de todo el mundo entre Julio del 2015 y Agosto del 2017 divididos en 32 columnas con datos cuantitativos y cualitativos, las cuales vamos a analizar para ir reduciendo su número y así el contexto sobre el cual nos vamos a enfocar para el trabajo.</a:t>
            </a:r>
            <a:endParaRPr lang="es-MX" dirty="0">
              <a:solidFill>
                <a:srgbClr val="000000"/>
              </a:solidFill>
              <a:latin typeface="Helvetica Neue"/>
            </a:endParaRPr>
          </a:p>
          <a:p>
            <a:pPr algn="l"/>
            <a:endParaRPr lang="es-MX" dirty="0">
              <a:solidFill>
                <a:srgbClr val="000000"/>
              </a:solidFill>
              <a:latin typeface="Helvetica Neue"/>
            </a:endParaRPr>
          </a:p>
          <a:p>
            <a:pPr marL="285750" indent="-285750" algn="l">
              <a:buFont typeface="Arial" panose="020B0604020202020204" pitchFamily="34" charset="0"/>
              <a:buChar char="•"/>
            </a:pPr>
            <a:r>
              <a:rPr lang="es-MX" b="0" i="0" dirty="0">
                <a:solidFill>
                  <a:srgbClr val="000000"/>
                </a:solidFill>
                <a:effectLst/>
                <a:latin typeface="Helvetica Neue"/>
              </a:rPr>
              <a:t>Fuente:</a:t>
            </a:r>
            <a:r>
              <a:rPr lang="es-419" b="1" i="0" dirty="0">
                <a:solidFill>
                  <a:srgbClr val="000000"/>
                </a:solidFill>
                <a:effectLst/>
                <a:latin typeface="Helvetica Neue"/>
              </a:rPr>
              <a:t>:</a:t>
            </a:r>
            <a:r>
              <a:rPr lang="es-419" b="0" i="0" dirty="0">
                <a:solidFill>
                  <a:srgbClr val="000000"/>
                </a:solidFill>
                <a:effectLst/>
                <a:latin typeface="Helvetica Neue"/>
              </a:rPr>
              <a:t> </a:t>
            </a:r>
            <a:r>
              <a:rPr lang="es-419" b="0" i="0" u="sng" dirty="0">
                <a:solidFill>
                  <a:srgbClr val="1A466C"/>
                </a:solidFill>
                <a:effectLst/>
                <a:latin typeface="Helvetica Neue"/>
                <a:hlinkClick r:id="rId6"/>
              </a:rPr>
              <a:t>https://www.kaggle.com/datasets/jessemostipak/hotel-booking-demand</a:t>
            </a:r>
            <a:endParaRPr lang="es-MX" b="0" i="0" dirty="0">
              <a:solidFill>
                <a:srgbClr val="000000"/>
              </a:solidFill>
              <a:effectLst/>
              <a:latin typeface="Helvetica Neue"/>
            </a:endParaRPr>
          </a:p>
        </p:txBody>
      </p:sp>
    </p:spTree>
    <p:extLst>
      <p:ext uri="{BB962C8B-B14F-4D97-AF65-F5344CB8AC3E}">
        <p14:creationId xmlns:p14="http://schemas.microsoft.com/office/powerpoint/2010/main" val="32062711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DF2BF343-336E-5B2F-32F3-78943BB08C41}"/>
              </a:ext>
            </a:extLst>
          </p:cNvPr>
          <p:cNvSpPr>
            <a:spLocks noGrp="1"/>
          </p:cNvSpPr>
          <p:nvPr>
            <p:ph type="title"/>
          </p:nvPr>
        </p:nvSpPr>
        <p:spPr>
          <a:xfrm>
            <a:off x="-96984" y="403073"/>
            <a:ext cx="5514112" cy="1246910"/>
          </a:xfrm>
        </p:spPr>
        <p:txBody>
          <a:bodyPr>
            <a:normAutofit/>
          </a:bodyPr>
          <a:lstStyle/>
          <a:p>
            <a:pPr algn="ctr"/>
            <a:r>
              <a:rPr lang="es-AR" sz="3000" u="sng" dirty="0">
                <a:solidFill>
                  <a:schemeClr val="tx1"/>
                </a:solidFill>
                <a:latin typeface="Helvetica Neue"/>
              </a:rPr>
              <a:t>Análisis Exploratorio de Datos</a:t>
            </a:r>
            <a:endParaRPr lang="es-419" sz="3000" u="sng" dirty="0">
              <a:solidFill>
                <a:schemeClr val="tx1"/>
              </a:solidFill>
              <a:latin typeface="Helvetica Neue"/>
            </a:endParaRPr>
          </a:p>
        </p:txBody>
      </p:sp>
      <p:cxnSp>
        <p:nvCxnSpPr>
          <p:cNvPr id="2" name="Conector recto 1">
            <a:extLst>
              <a:ext uri="{FF2B5EF4-FFF2-40B4-BE49-F238E27FC236}">
                <a16:creationId xmlns:a16="http://schemas.microsoft.com/office/drawing/2014/main" id="{27013A8A-22F3-AD5F-C09B-1BC20B93F004}"/>
              </a:ext>
            </a:extLst>
          </p:cNvPr>
          <p:cNvCxnSpPr>
            <a:cxnSpLocks/>
          </p:cNvCxnSpPr>
          <p:nvPr/>
        </p:nvCxnSpPr>
        <p:spPr>
          <a:xfrm>
            <a:off x="5569528" y="0"/>
            <a:ext cx="0" cy="6858000"/>
          </a:xfrm>
          <a:prstGeom prst="line">
            <a:avLst/>
          </a:prstGeom>
        </p:spPr>
        <p:style>
          <a:lnRef idx="1">
            <a:schemeClr val="accent1"/>
          </a:lnRef>
          <a:fillRef idx="0">
            <a:schemeClr val="accent1"/>
          </a:fillRef>
          <a:effectRef idx="0">
            <a:schemeClr val="accent1"/>
          </a:effectRef>
          <a:fontRef idx="minor">
            <a:schemeClr val="tx1"/>
          </a:fontRef>
        </p:style>
      </p:cxnSp>
      <p:pic>
        <p:nvPicPr>
          <p:cNvPr id="4" name="Imagen 3">
            <a:extLst>
              <a:ext uri="{FF2B5EF4-FFF2-40B4-BE49-F238E27FC236}">
                <a16:creationId xmlns:a16="http://schemas.microsoft.com/office/drawing/2014/main" id="{49A84A92-09C8-87FC-2DDD-3EEE1F2DA5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7820" y="1346491"/>
            <a:ext cx="4964615" cy="2754454"/>
          </a:xfrm>
          <a:prstGeom prst="rect">
            <a:avLst/>
          </a:prstGeom>
        </p:spPr>
      </p:pic>
      <p:sp>
        <p:nvSpPr>
          <p:cNvPr id="6" name="CuadroTexto 5">
            <a:extLst>
              <a:ext uri="{FF2B5EF4-FFF2-40B4-BE49-F238E27FC236}">
                <a16:creationId xmlns:a16="http://schemas.microsoft.com/office/drawing/2014/main" id="{D7D1EDFC-EA21-A7CA-BA7A-983DAA1AE7C4}"/>
              </a:ext>
            </a:extLst>
          </p:cNvPr>
          <p:cNvSpPr txBox="1"/>
          <p:nvPr/>
        </p:nvSpPr>
        <p:spPr>
          <a:xfrm>
            <a:off x="360218" y="4357347"/>
            <a:ext cx="4765961" cy="2308324"/>
          </a:xfrm>
          <a:prstGeom prst="rect">
            <a:avLst/>
          </a:prstGeom>
          <a:noFill/>
        </p:spPr>
        <p:txBody>
          <a:bodyPr wrap="square" rtlCol="0">
            <a:spAutoFit/>
          </a:bodyPr>
          <a:lstStyle/>
          <a:p>
            <a:pPr algn="ctr"/>
            <a:r>
              <a:rPr lang="es-AR" dirty="0">
                <a:latin typeface="Helvetica Neue"/>
              </a:rPr>
              <a:t>En esta etapa vamos a recurrir a técnicas de Análisis Estadísticos Univariado y Bivariado para comprender la información dentro del data set, es decir, vamos a buscar patrones en las variables y ver como se relacionan entre si para tener una mejor idea con que datos estamos trabajando y así aprovechar su potencial. </a:t>
            </a:r>
            <a:endParaRPr lang="es-419" dirty="0">
              <a:latin typeface="Helvetica Neue"/>
            </a:endParaRPr>
          </a:p>
        </p:txBody>
      </p:sp>
      <p:sp>
        <p:nvSpPr>
          <p:cNvPr id="3" name="Título 1">
            <a:extLst>
              <a:ext uri="{FF2B5EF4-FFF2-40B4-BE49-F238E27FC236}">
                <a16:creationId xmlns:a16="http://schemas.microsoft.com/office/drawing/2014/main" id="{4FDD7AE0-1116-E6ED-6CC7-B5DF0DD10CC9}"/>
              </a:ext>
            </a:extLst>
          </p:cNvPr>
          <p:cNvSpPr txBox="1">
            <a:spLocks/>
          </p:cNvSpPr>
          <p:nvPr/>
        </p:nvSpPr>
        <p:spPr>
          <a:xfrm>
            <a:off x="6650180" y="491108"/>
            <a:ext cx="3498273" cy="452293"/>
          </a:xfrm>
          <a:prstGeom prst="rect">
            <a:avLst/>
          </a:prstGeom>
        </p:spPr>
        <p:txBody>
          <a:bodyPr vert="horz" lIns="91440" tIns="45720" rIns="91440" bIns="45720" rtlCol="0" anchor="t">
            <a:normAutofit fontScale="75000" lnSpcReduction="2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s-AR" u="sng" dirty="0">
                <a:solidFill>
                  <a:schemeClr val="tx1"/>
                </a:solidFill>
              </a:rPr>
              <a:t>Tipo de Hotel	</a:t>
            </a:r>
            <a:endParaRPr lang="es-419" u="sng" dirty="0">
              <a:solidFill>
                <a:schemeClr val="tx1"/>
              </a:solidFill>
            </a:endParaRPr>
          </a:p>
        </p:txBody>
      </p:sp>
      <p:sp>
        <p:nvSpPr>
          <p:cNvPr id="7" name="CuadroTexto 6">
            <a:extLst>
              <a:ext uri="{FF2B5EF4-FFF2-40B4-BE49-F238E27FC236}">
                <a16:creationId xmlns:a16="http://schemas.microsoft.com/office/drawing/2014/main" id="{57CFF8D7-4B70-E5C0-4286-80E69087F398}"/>
              </a:ext>
            </a:extLst>
          </p:cNvPr>
          <p:cNvSpPr txBox="1"/>
          <p:nvPr/>
        </p:nvSpPr>
        <p:spPr>
          <a:xfrm>
            <a:off x="5763491" y="5092808"/>
            <a:ext cx="4779819" cy="1477328"/>
          </a:xfrm>
          <a:prstGeom prst="rect">
            <a:avLst/>
          </a:prstGeom>
          <a:noFill/>
        </p:spPr>
        <p:txBody>
          <a:bodyPr wrap="square" rtlCol="0">
            <a:spAutoFit/>
          </a:bodyPr>
          <a:lstStyle/>
          <a:p>
            <a:pPr algn="ctr"/>
            <a:r>
              <a:rPr lang="es-AR" dirty="0"/>
              <a:t>El gráfico nos muestra que del total de reservas canceladas 44115, el tipo de hotel “City” es el mas frecuente con 33048 reservas canceladas frente a las 11067 del tipo “Resort” </a:t>
            </a:r>
            <a:endParaRPr lang="es-419" dirty="0"/>
          </a:p>
        </p:txBody>
      </p:sp>
      <p:pic>
        <p:nvPicPr>
          <p:cNvPr id="8" name="Imagen 7">
            <a:extLst>
              <a:ext uri="{FF2B5EF4-FFF2-40B4-BE49-F238E27FC236}">
                <a16:creationId xmlns:a16="http://schemas.microsoft.com/office/drawing/2014/main" id="{94019843-E73B-2B3C-5DB2-0E79204BA9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08077" y="1026528"/>
            <a:ext cx="5320140" cy="3933399"/>
          </a:xfrm>
          <a:prstGeom prst="rect">
            <a:avLst/>
          </a:prstGeom>
        </p:spPr>
      </p:pic>
    </p:spTree>
    <p:extLst>
      <p:ext uri="{BB962C8B-B14F-4D97-AF65-F5344CB8AC3E}">
        <p14:creationId xmlns:p14="http://schemas.microsoft.com/office/powerpoint/2010/main" val="21731266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65846078-C9AC-DAEA-8721-166195C00C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7241" y="1059873"/>
            <a:ext cx="5679662" cy="4566628"/>
          </a:xfrm>
          <a:prstGeom prst="rect">
            <a:avLst/>
          </a:prstGeom>
        </p:spPr>
      </p:pic>
      <p:pic>
        <p:nvPicPr>
          <p:cNvPr id="8" name="Imagen 7">
            <a:extLst>
              <a:ext uri="{FF2B5EF4-FFF2-40B4-BE49-F238E27FC236}">
                <a16:creationId xmlns:a16="http://schemas.microsoft.com/office/drawing/2014/main" id="{E07A4A4B-6471-D81A-76AC-60FA789FEF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71278" y="1059870"/>
            <a:ext cx="4948326" cy="4566629"/>
          </a:xfrm>
          <a:prstGeom prst="rect">
            <a:avLst/>
          </a:prstGeom>
        </p:spPr>
      </p:pic>
      <p:sp>
        <p:nvSpPr>
          <p:cNvPr id="11" name="Título 1">
            <a:extLst>
              <a:ext uri="{FF2B5EF4-FFF2-40B4-BE49-F238E27FC236}">
                <a16:creationId xmlns:a16="http://schemas.microsoft.com/office/drawing/2014/main" id="{50AD205B-2D18-25E6-54D1-D39F19E68B63}"/>
              </a:ext>
            </a:extLst>
          </p:cNvPr>
          <p:cNvSpPr>
            <a:spLocks noGrp="1"/>
          </p:cNvSpPr>
          <p:nvPr>
            <p:ph type="title"/>
          </p:nvPr>
        </p:nvSpPr>
        <p:spPr>
          <a:xfrm>
            <a:off x="445076" y="190500"/>
            <a:ext cx="4768742" cy="682338"/>
          </a:xfrm>
        </p:spPr>
        <p:txBody>
          <a:bodyPr>
            <a:noAutofit/>
          </a:bodyPr>
          <a:lstStyle/>
          <a:p>
            <a:pPr algn="ctr"/>
            <a:r>
              <a:rPr lang="es-AR" sz="2700" u="sng" dirty="0">
                <a:solidFill>
                  <a:schemeClr val="tx1"/>
                </a:solidFill>
              </a:rPr>
              <a:t>Cantidad de Días Reservados</a:t>
            </a:r>
            <a:endParaRPr lang="es-419" sz="2700" u="sng" dirty="0">
              <a:solidFill>
                <a:schemeClr val="tx1"/>
              </a:solidFill>
            </a:endParaRPr>
          </a:p>
        </p:txBody>
      </p:sp>
      <p:sp>
        <p:nvSpPr>
          <p:cNvPr id="12" name="Título 1">
            <a:extLst>
              <a:ext uri="{FF2B5EF4-FFF2-40B4-BE49-F238E27FC236}">
                <a16:creationId xmlns:a16="http://schemas.microsoft.com/office/drawing/2014/main" id="{DCC71FF2-8BAF-3D4D-770A-1C493ADED8E3}"/>
              </a:ext>
            </a:extLst>
          </p:cNvPr>
          <p:cNvSpPr txBox="1">
            <a:spLocks/>
          </p:cNvSpPr>
          <p:nvPr/>
        </p:nvSpPr>
        <p:spPr>
          <a:xfrm>
            <a:off x="6635446" y="64854"/>
            <a:ext cx="4020579" cy="80798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AR" sz="2700" u="sng" dirty="0"/>
              <a:t>Cantidad de Huéspedes	</a:t>
            </a:r>
            <a:endParaRPr lang="es-419" sz="2700" u="sng" dirty="0"/>
          </a:p>
        </p:txBody>
      </p:sp>
      <p:sp>
        <p:nvSpPr>
          <p:cNvPr id="13" name="CuadroTexto 12">
            <a:extLst>
              <a:ext uri="{FF2B5EF4-FFF2-40B4-BE49-F238E27FC236}">
                <a16:creationId xmlns:a16="http://schemas.microsoft.com/office/drawing/2014/main" id="{62236C0F-6CF9-1B5B-8FCC-56B7EB47D63F}"/>
              </a:ext>
            </a:extLst>
          </p:cNvPr>
          <p:cNvSpPr txBox="1"/>
          <p:nvPr/>
        </p:nvSpPr>
        <p:spPr>
          <a:xfrm>
            <a:off x="82866" y="5626501"/>
            <a:ext cx="5834037" cy="1200329"/>
          </a:xfrm>
          <a:prstGeom prst="rect">
            <a:avLst/>
          </a:prstGeom>
          <a:noFill/>
        </p:spPr>
        <p:txBody>
          <a:bodyPr wrap="square" rtlCol="0">
            <a:spAutoFit/>
          </a:bodyPr>
          <a:lstStyle/>
          <a:p>
            <a:pPr algn="ctr"/>
            <a:r>
              <a:rPr lang="es-AR" dirty="0"/>
              <a:t>Este gráfico nos muestra la distribución </a:t>
            </a:r>
          </a:p>
          <a:p>
            <a:pPr algn="ctr"/>
            <a:r>
              <a:rPr lang="es-AR" dirty="0"/>
              <a:t>de la cantidad de reservas canceladas según la </a:t>
            </a:r>
          </a:p>
          <a:p>
            <a:pPr algn="ctr"/>
            <a:r>
              <a:rPr lang="es-AR" dirty="0"/>
              <a:t>cantidad de días reservados, siendo 2 y 3 días </a:t>
            </a:r>
          </a:p>
          <a:p>
            <a:pPr algn="ctr"/>
            <a:r>
              <a:rPr lang="es-AR" dirty="0"/>
              <a:t>los más frecuentes </a:t>
            </a:r>
            <a:endParaRPr lang="es-419" dirty="0"/>
          </a:p>
        </p:txBody>
      </p:sp>
      <p:sp>
        <p:nvSpPr>
          <p:cNvPr id="14" name="CuadroTexto 13">
            <a:extLst>
              <a:ext uri="{FF2B5EF4-FFF2-40B4-BE49-F238E27FC236}">
                <a16:creationId xmlns:a16="http://schemas.microsoft.com/office/drawing/2014/main" id="{DB8E8F9E-34B7-7339-BB6B-8FBFFACA50DD}"/>
              </a:ext>
            </a:extLst>
          </p:cNvPr>
          <p:cNvSpPr txBox="1"/>
          <p:nvPr/>
        </p:nvSpPr>
        <p:spPr>
          <a:xfrm>
            <a:off x="6096000" y="5626500"/>
            <a:ext cx="5099473" cy="1200329"/>
          </a:xfrm>
          <a:prstGeom prst="rect">
            <a:avLst/>
          </a:prstGeom>
          <a:noFill/>
        </p:spPr>
        <p:txBody>
          <a:bodyPr wrap="none" rtlCol="0">
            <a:spAutoFit/>
          </a:bodyPr>
          <a:lstStyle/>
          <a:p>
            <a:pPr algn="ctr"/>
            <a:r>
              <a:rPr lang="es-AR" dirty="0"/>
              <a:t>Este gráfico nos muestra la distribución </a:t>
            </a:r>
          </a:p>
          <a:p>
            <a:pPr algn="ctr"/>
            <a:r>
              <a:rPr lang="es-AR" dirty="0"/>
              <a:t>de la cantidad de reservas canceladas según la </a:t>
            </a:r>
          </a:p>
          <a:p>
            <a:pPr algn="ctr"/>
            <a:r>
              <a:rPr lang="es-AR" dirty="0"/>
              <a:t>cantidad de huéspedes, siendo 2 personas la</a:t>
            </a:r>
          </a:p>
          <a:p>
            <a:pPr algn="ctr"/>
            <a:r>
              <a:rPr lang="es-AR" dirty="0"/>
              <a:t>Cantidad mas frecuente </a:t>
            </a:r>
            <a:endParaRPr lang="es-419" dirty="0"/>
          </a:p>
        </p:txBody>
      </p:sp>
      <p:cxnSp>
        <p:nvCxnSpPr>
          <p:cNvPr id="2" name="Conector recto 1">
            <a:extLst>
              <a:ext uri="{FF2B5EF4-FFF2-40B4-BE49-F238E27FC236}">
                <a16:creationId xmlns:a16="http://schemas.microsoft.com/office/drawing/2014/main" id="{A251EDBB-6A99-0949-3A91-9FF10105EC90}"/>
              </a:ext>
            </a:extLst>
          </p:cNvPr>
          <p:cNvCxnSpPr>
            <a:cxnSpLocks/>
          </p:cNvCxnSpPr>
          <p:nvPr/>
        </p:nvCxnSpPr>
        <p:spPr>
          <a:xfrm>
            <a:off x="5916903" y="-31171"/>
            <a:ext cx="0" cy="685800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79410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77A3AAB-6105-8C91-BB6B-9DBC121F0212}"/>
              </a:ext>
            </a:extLst>
          </p:cNvPr>
          <p:cNvSpPr>
            <a:spLocks noGrp="1"/>
          </p:cNvSpPr>
          <p:nvPr>
            <p:ph type="title"/>
          </p:nvPr>
        </p:nvSpPr>
        <p:spPr>
          <a:xfrm>
            <a:off x="789708" y="116324"/>
            <a:ext cx="4461163" cy="659531"/>
          </a:xfrm>
        </p:spPr>
        <p:txBody>
          <a:bodyPr>
            <a:normAutofit/>
          </a:bodyPr>
          <a:lstStyle/>
          <a:p>
            <a:pPr algn="ctr"/>
            <a:r>
              <a:rPr lang="es-AR" sz="2700" u="sng" dirty="0">
                <a:solidFill>
                  <a:schemeClr val="tx1"/>
                </a:solidFill>
              </a:rPr>
              <a:t>Tipo de Habitación</a:t>
            </a:r>
            <a:endParaRPr lang="es-419" sz="2700" u="sng" dirty="0">
              <a:solidFill>
                <a:schemeClr val="tx1"/>
              </a:solidFill>
            </a:endParaRPr>
          </a:p>
        </p:txBody>
      </p:sp>
      <p:pic>
        <p:nvPicPr>
          <p:cNvPr id="4" name="Imagen 3">
            <a:extLst>
              <a:ext uri="{FF2B5EF4-FFF2-40B4-BE49-F238E27FC236}">
                <a16:creationId xmlns:a16="http://schemas.microsoft.com/office/drawing/2014/main" id="{9FB0416D-BF5B-4F11-7A03-18DB02CB42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3236" y="775855"/>
            <a:ext cx="5514109" cy="4567626"/>
          </a:xfrm>
          <a:prstGeom prst="rect">
            <a:avLst/>
          </a:prstGeom>
        </p:spPr>
      </p:pic>
      <p:sp>
        <p:nvSpPr>
          <p:cNvPr id="5" name="CuadroTexto 4">
            <a:extLst>
              <a:ext uri="{FF2B5EF4-FFF2-40B4-BE49-F238E27FC236}">
                <a16:creationId xmlns:a16="http://schemas.microsoft.com/office/drawing/2014/main" id="{F4BACEC2-0CBA-3FF2-2E0F-6749E9E41DBC}"/>
              </a:ext>
            </a:extLst>
          </p:cNvPr>
          <p:cNvSpPr txBox="1"/>
          <p:nvPr/>
        </p:nvSpPr>
        <p:spPr>
          <a:xfrm>
            <a:off x="161929" y="5343481"/>
            <a:ext cx="5841415" cy="1477328"/>
          </a:xfrm>
          <a:prstGeom prst="rect">
            <a:avLst/>
          </a:prstGeom>
          <a:noFill/>
        </p:spPr>
        <p:txBody>
          <a:bodyPr wrap="square" rtlCol="0">
            <a:spAutoFit/>
          </a:bodyPr>
          <a:lstStyle/>
          <a:p>
            <a:pPr algn="ctr"/>
            <a:r>
              <a:rPr lang="es-MX" dirty="0"/>
              <a:t>El gráfico nos muestra que de las 10 clases de habitaciones disponibles para ser reservadas,  las habitaciones Clase “A”, “D” y  “E” son las que con mas frecuencias son canceladas, destacándose entre ellas la Clase “A” por sobre el resto.</a:t>
            </a:r>
            <a:endParaRPr lang="es-419" dirty="0"/>
          </a:p>
        </p:txBody>
      </p:sp>
      <p:cxnSp>
        <p:nvCxnSpPr>
          <p:cNvPr id="3" name="Conector recto 2">
            <a:extLst>
              <a:ext uri="{FF2B5EF4-FFF2-40B4-BE49-F238E27FC236}">
                <a16:creationId xmlns:a16="http://schemas.microsoft.com/office/drawing/2014/main" id="{2471DD87-EDF4-7D12-8B10-B8FC8ED1281E}"/>
              </a:ext>
            </a:extLst>
          </p:cNvPr>
          <p:cNvCxnSpPr>
            <a:cxnSpLocks/>
          </p:cNvCxnSpPr>
          <p:nvPr/>
        </p:nvCxnSpPr>
        <p:spPr>
          <a:xfrm>
            <a:off x="6003344" y="0"/>
            <a:ext cx="0" cy="6858000"/>
          </a:xfrm>
          <a:prstGeom prst="line">
            <a:avLst/>
          </a:prstGeom>
        </p:spPr>
        <p:style>
          <a:lnRef idx="1">
            <a:schemeClr val="accent1"/>
          </a:lnRef>
          <a:fillRef idx="0">
            <a:schemeClr val="accent1"/>
          </a:fillRef>
          <a:effectRef idx="0">
            <a:schemeClr val="accent1"/>
          </a:effectRef>
          <a:fontRef idx="minor">
            <a:schemeClr val="tx1"/>
          </a:fontRef>
        </p:style>
      </p:cxnSp>
      <p:sp>
        <p:nvSpPr>
          <p:cNvPr id="6" name="Título 1">
            <a:extLst>
              <a:ext uri="{FF2B5EF4-FFF2-40B4-BE49-F238E27FC236}">
                <a16:creationId xmlns:a16="http://schemas.microsoft.com/office/drawing/2014/main" id="{12546792-1D5F-BD99-62FB-F9EF6B5051E5}"/>
              </a:ext>
            </a:extLst>
          </p:cNvPr>
          <p:cNvSpPr txBox="1">
            <a:spLocks/>
          </p:cNvSpPr>
          <p:nvPr/>
        </p:nvSpPr>
        <p:spPr>
          <a:xfrm>
            <a:off x="7460673" y="116324"/>
            <a:ext cx="2694708" cy="671593"/>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AR" sz="2700" u="sng" dirty="0">
                <a:solidFill>
                  <a:schemeClr val="tx1"/>
                </a:solidFill>
              </a:rPr>
              <a:t>Depósito previo</a:t>
            </a:r>
            <a:endParaRPr lang="es-419" sz="2700" u="sng" dirty="0">
              <a:solidFill>
                <a:schemeClr val="tx1"/>
              </a:solidFill>
            </a:endParaRPr>
          </a:p>
        </p:txBody>
      </p:sp>
      <p:sp>
        <p:nvSpPr>
          <p:cNvPr id="7" name="CuadroTexto 6">
            <a:extLst>
              <a:ext uri="{FF2B5EF4-FFF2-40B4-BE49-F238E27FC236}">
                <a16:creationId xmlns:a16="http://schemas.microsoft.com/office/drawing/2014/main" id="{E385F3E9-B9EC-581D-66CD-08231FE59B35}"/>
              </a:ext>
            </a:extLst>
          </p:cNvPr>
          <p:cNvSpPr txBox="1"/>
          <p:nvPr/>
        </p:nvSpPr>
        <p:spPr>
          <a:xfrm>
            <a:off x="6188658" y="5103674"/>
            <a:ext cx="5934071" cy="1754326"/>
          </a:xfrm>
          <a:prstGeom prst="rect">
            <a:avLst/>
          </a:prstGeom>
          <a:noFill/>
        </p:spPr>
        <p:txBody>
          <a:bodyPr wrap="square" rtlCol="0">
            <a:spAutoFit/>
          </a:bodyPr>
          <a:lstStyle/>
          <a:p>
            <a:pPr algn="ctr"/>
            <a:r>
              <a:rPr lang="es-AR" dirty="0"/>
              <a:t>El gráfico nos muestra la distribución de las reservas que fueron canceladas según si hicieron o no deposito previo, en el caso de que si lo hayan hecho el mismo es no reembolsable. Como vemos el 66 % de las reservas canceladas no hicieron deposito previo y el restante 34 % si lo habían hecho.</a:t>
            </a:r>
            <a:endParaRPr lang="es-419" dirty="0"/>
          </a:p>
        </p:txBody>
      </p:sp>
      <p:pic>
        <p:nvPicPr>
          <p:cNvPr id="8" name="Imagen 7">
            <a:extLst>
              <a:ext uri="{FF2B5EF4-FFF2-40B4-BE49-F238E27FC236}">
                <a16:creationId xmlns:a16="http://schemas.microsoft.com/office/drawing/2014/main" id="{E12D8D71-9AF8-A336-31E5-7C199F99A70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14657" y="889978"/>
            <a:ext cx="4516579" cy="3930364"/>
          </a:xfrm>
          <a:prstGeom prst="rect">
            <a:avLst/>
          </a:prstGeom>
        </p:spPr>
      </p:pic>
    </p:spTree>
    <p:extLst>
      <p:ext uri="{BB962C8B-B14F-4D97-AF65-F5344CB8AC3E}">
        <p14:creationId xmlns:p14="http://schemas.microsoft.com/office/powerpoint/2010/main" val="496403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90B885-5AA9-036A-26E8-A078AC5D546A}"/>
              </a:ext>
            </a:extLst>
          </p:cNvPr>
          <p:cNvSpPr>
            <a:spLocks noGrp="1"/>
          </p:cNvSpPr>
          <p:nvPr>
            <p:ph type="title"/>
          </p:nvPr>
        </p:nvSpPr>
        <p:spPr>
          <a:xfrm>
            <a:off x="432954" y="142009"/>
            <a:ext cx="3380509" cy="2211820"/>
          </a:xfrm>
        </p:spPr>
        <p:txBody>
          <a:bodyPr>
            <a:noAutofit/>
          </a:bodyPr>
          <a:lstStyle/>
          <a:p>
            <a:pPr algn="ctr"/>
            <a:r>
              <a:rPr lang="es-AR" sz="2700" u="sng" dirty="0">
                <a:solidFill>
                  <a:schemeClr val="tx1"/>
                </a:solidFill>
              </a:rPr>
              <a:t>Average Daily Ratio por Tipo de Cliente</a:t>
            </a:r>
            <a:endParaRPr lang="es-419" sz="2700" u="sng" dirty="0">
              <a:solidFill>
                <a:schemeClr val="tx1"/>
              </a:solidFill>
            </a:endParaRPr>
          </a:p>
        </p:txBody>
      </p:sp>
      <p:pic>
        <p:nvPicPr>
          <p:cNvPr id="6" name="Imagen 5">
            <a:extLst>
              <a:ext uri="{FF2B5EF4-FFF2-40B4-BE49-F238E27FC236}">
                <a16:creationId xmlns:a16="http://schemas.microsoft.com/office/drawing/2014/main" id="{9FFAA4B2-5B65-6C2C-E1D4-00ABEBF963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03963" y="831272"/>
            <a:ext cx="6984329" cy="5514109"/>
          </a:xfrm>
          <a:prstGeom prst="rect">
            <a:avLst/>
          </a:prstGeom>
        </p:spPr>
      </p:pic>
      <p:sp>
        <p:nvSpPr>
          <p:cNvPr id="7" name="CuadroTexto 6">
            <a:extLst>
              <a:ext uri="{FF2B5EF4-FFF2-40B4-BE49-F238E27FC236}">
                <a16:creationId xmlns:a16="http://schemas.microsoft.com/office/drawing/2014/main" id="{C766EAEA-1AA3-B75C-2CC3-0B70749EF6A1}"/>
              </a:ext>
            </a:extLst>
          </p:cNvPr>
          <p:cNvSpPr txBox="1"/>
          <p:nvPr/>
        </p:nvSpPr>
        <p:spPr>
          <a:xfrm>
            <a:off x="540328" y="3826985"/>
            <a:ext cx="3131128" cy="2585323"/>
          </a:xfrm>
          <a:prstGeom prst="rect">
            <a:avLst/>
          </a:prstGeom>
          <a:noFill/>
        </p:spPr>
        <p:txBody>
          <a:bodyPr wrap="square" rtlCol="0">
            <a:spAutoFit/>
          </a:bodyPr>
          <a:lstStyle/>
          <a:p>
            <a:pPr marL="285750" indent="-285750">
              <a:buFont typeface="Arial" panose="020B0604020202020204" pitchFamily="34" charset="0"/>
              <a:buChar char="•"/>
            </a:pPr>
            <a:r>
              <a:rPr lang="es-AR" dirty="0"/>
              <a:t>El gráfico de la derecha nos muestra los Adrs según el tipo de cliente destacándose el “Transient” como el cliente con adr mas alto con una mediana de Usd 99.45 y un rango total entre Usd 0 y Usd 510. </a:t>
            </a:r>
            <a:endParaRPr lang="es-419" dirty="0"/>
          </a:p>
        </p:txBody>
      </p:sp>
      <p:sp>
        <p:nvSpPr>
          <p:cNvPr id="8" name="CuadroTexto 7">
            <a:extLst>
              <a:ext uri="{FF2B5EF4-FFF2-40B4-BE49-F238E27FC236}">
                <a16:creationId xmlns:a16="http://schemas.microsoft.com/office/drawing/2014/main" id="{C5A60CDD-0DBD-32DD-D8A2-4872BE59A387}"/>
              </a:ext>
            </a:extLst>
          </p:cNvPr>
          <p:cNvSpPr txBox="1"/>
          <p:nvPr/>
        </p:nvSpPr>
        <p:spPr>
          <a:xfrm>
            <a:off x="540327" y="1615165"/>
            <a:ext cx="3165762" cy="1754326"/>
          </a:xfrm>
          <a:prstGeom prst="rect">
            <a:avLst/>
          </a:prstGeom>
          <a:noFill/>
        </p:spPr>
        <p:txBody>
          <a:bodyPr wrap="square" rtlCol="0">
            <a:spAutoFit/>
          </a:bodyPr>
          <a:lstStyle/>
          <a:p>
            <a:pPr marL="285750" indent="-285750">
              <a:buFont typeface="Arial" panose="020B0604020202020204" pitchFamily="34" charset="0"/>
              <a:buChar char="•"/>
            </a:pPr>
            <a:r>
              <a:rPr lang="es-AR" dirty="0"/>
              <a:t>El Adr es el precio promedio por habitación por día, esta métrica es importante para el hotel ya que permite hacer una estimación de los ingresos </a:t>
            </a:r>
            <a:endParaRPr lang="es-419" dirty="0"/>
          </a:p>
        </p:txBody>
      </p:sp>
    </p:spTree>
    <p:extLst>
      <p:ext uri="{BB962C8B-B14F-4D97-AF65-F5344CB8AC3E}">
        <p14:creationId xmlns:p14="http://schemas.microsoft.com/office/powerpoint/2010/main" val="9728340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39E4CB41-AB7E-A9FE-6898-E79E3C8DF4C3}"/>
              </a:ext>
            </a:extLst>
          </p:cNvPr>
          <p:cNvSpPr txBox="1"/>
          <p:nvPr/>
        </p:nvSpPr>
        <p:spPr>
          <a:xfrm>
            <a:off x="609598" y="1343890"/>
            <a:ext cx="8285020" cy="5170646"/>
          </a:xfrm>
          <a:prstGeom prst="rect">
            <a:avLst/>
          </a:prstGeom>
          <a:noFill/>
        </p:spPr>
        <p:txBody>
          <a:bodyPr wrap="square">
            <a:spAutoFit/>
          </a:bodyPr>
          <a:lstStyle/>
          <a:p>
            <a:pPr marL="285750" indent="-285750">
              <a:buFont typeface="Arial" panose="020B0604020202020204" pitchFamily="34" charset="0"/>
              <a:buChar char="•"/>
            </a:pPr>
            <a:r>
              <a:rPr lang="es-MX" sz="2400" u="sng" strike="noStrike" dirty="0">
                <a:latin typeface="+mj-lt"/>
              </a:rPr>
              <a:t>Perfil de Reserva Susceptible de Cancelación:</a:t>
            </a:r>
          </a:p>
          <a:p>
            <a:pPr marL="285750" indent="-285750">
              <a:buFont typeface="Arial" panose="020B0604020202020204" pitchFamily="34" charset="0"/>
              <a:buChar char="•"/>
            </a:pPr>
            <a:endParaRPr lang="es-MX" b="1" dirty="0">
              <a:effectLst/>
              <a:latin typeface="Helvetica Neue"/>
            </a:endParaRPr>
          </a:p>
          <a:p>
            <a:r>
              <a:rPr lang="es-MX" sz="1700" dirty="0">
                <a:solidFill>
                  <a:srgbClr val="000000"/>
                </a:solidFill>
                <a:latin typeface="+mj-lt"/>
              </a:rPr>
              <a:t>Luego de analizar las variables del data set que presentamos como fuente de información y de seleccionar aquellas variables que nos permitían dar un breve resumen seguido de un gráfico explicativo llegamos a la siguiente conclusión:</a:t>
            </a:r>
          </a:p>
          <a:p>
            <a:endParaRPr lang="es-MX" b="1" dirty="0">
              <a:solidFill>
                <a:srgbClr val="000000"/>
              </a:solidFill>
              <a:latin typeface="Helvetica Neue"/>
            </a:endParaRPr>
          </a:p>
          <a:p>
            <a:pPr algn="ctr"/>
            <a:endParaRPr lang="es-MX" dirty="0">
              <a:solidFill>
                <a:srgbClr val="000000"/>
              </a:solidFill>
              <a:latin typeface="Helvetica Neue"/>
            </a:endParaRPr>
          </a:p>
          <a:p>
            <a:pPr marL="285750" indent="-285750">
              <a:buFont typeface="Wingdings" panose="05000000000000000000" pitchFamily="2" charset="2"/>
              <a:buChar char="Ø"/>
            </a:pPr>
            <a:r>
              <a:rPr lang="es-MX" b="1" dirty="0">
                <a:solidFill>
                  <a:srgbClr val="000000"/>
                </a:solidFill>
                <a:latin typeface="Helvetica Neue"/>
              </a:rPr>
              <a:t>Son </a:t>
            </a:r>
            <a:r>
              <a:rPr lang="es-MX" b="1" dirty="0">
                <a:solidFill>
                  <a:srgbClr val="000000"/>
                </a:solidFill>
                <a:effectLst/>
                <a:latin typeface="Helvetica Neue"/>
              </a:rPr>
              <a:t>reservas hechas para 2 personas</a:t>
            </a:r>
          </a:p>
          <a:p>
            <a:pPr marL="285750" indent="-285750">
              <a:buFont typeface="Wingdings" panose="05000000000000000000" pitchFamily="2" charset="2"/>
              <a:buChar char="Ø"/>
            </a:pPr>
            <a:endParaRPr lang="es-MX" b="1" dirty="0">
              <a:solidFill>
                <a:srgbClr val="000000"/>
              </a:solidFill>
              <a:effectLst/>
              <a:latin typeface="Helvetica Neue"/>
            </a:endParaRPr>
          </a:p>
          <a:p>
            <a:pPr marL="285750" indent="-285750">
              <a:buFont typeface="Wingdings" panose="05000000000000000000" pitchFamily="2" charset="2"/>
              <a:buChar char="Ø"/>
            </a:pPr>
            <a:r>
              <a:rPr lang="es-MX" b="1" dirty="0">
                <a:solidFill>
                  <a:srgbClr val="000000"/>
                </a:solidFill>
                <a:effectLst/>
                <a:latin typeface="Helvetica Neue"/>
              </a:rPr>
              <a:t> </a:t>
            </a:r>
            <a:r>
              <a:rPr lang="es-MX" b="1" dirty="0">
                <a:solidFill>
                  <a:srgbClr val="000000"/>
                </a:solidFill>
                <a:latin typeface="Helvetica Neue"/>
              </a:rPr>
              <a:t>C</a:t>
            </a:r>
            <a:r>
              <a:rPr lang="es-MX" b="1" dirty="0">
                <a:solidFill>
                  <a:srgbClr val="000000"/>
                </a:solidFill>
                <a:effectLst/>
                <a:latin typeface="Helvetica Neue"/>
              </a:rPr>
              <a:t>on una estancia de 2 a 3 noches de duración </a:t>
            </a:r>
          </a:p>
          <a:p>
            <a:pPr marL="285750" indent="-285750">
              <a:buFont typeface="Wingdings" panose="05000000000000000000" pitchFamily="2" charset="2"/>
              <a:buChar char="Ø"/>
            </a:pPr>
            <a:endParaRPr lang="es-MX" b="1" dirty="0">
              <a:solidFill>
                <a:srgbClr val="000000"/>
              </a:solidFill>
              <a:effectLst/>
              <a:latin typeface="Helvetica Neue"/>
            </a:endParaRPr>
          </a:p>
          <a:p>
            <a:pPr marL="285750" indent="-285750">
              <a:buFont typeface="Wingdings" panose="05000000000000000000" pitchFamily="2" charset="2"/>
              <a:buChar char="Ø"/>
            </a:pPr>
            <a:r>
              <a:rPr lang="es-MX" b="1" dirty="0">
                <a:solidFill>
                  <a:srgbClr val="000000"/>
                </a:solidFill>
                <a:effectLst/>
                <a:latin typeface="Helvetica Neue"/>
              </a:rPr>
              <a:t> </a:t>
            </a:r>
            <a:r>
              <a:rPr lang="es-MX" b="1" dirty="0">
                <a:solidFill>
                  <a:srgbClr val="000000"/>
                </a:solidFill>
                <a:latin typeface="Helvetica Neue"/>
              </a:rPr>
              <a:t>Eligen</a:t>
            </a:r>
            <a:r>
              <a:rPr lang="es-MX" b="1" dirty="0">
                <a:solidFill>
                  <a:srgbClr val="000000"/>
                </a:solidFill>
                <a:effectLst/>
                <a:latin typeface="Helvetica Neue"/>
              </a:rPr>
              <a:t> habitaciones Clase "A“ como las más frecuentes</a:t>
            </a:r>
          </a:p>
          <a:p>
            <a:pPr marL="285750" indent="-285750">
              <a:buFont typeface="Wingdings" panose="05000000000000000000" pitchFamily="2" charset="2"/>
              <a:buChar char="Ø"/>
            </a:pPr>
            <a:endParaRPr lang="es-MX" b="1" dirty="0">
              <a:solidFill>
                <a:srgbClr val="000000"/>
              </a:solidFill>
              <a:latin typeface="Helvetica Neue"/>
            </a:endParaRPr>
          </a:p>
          <a:p>
            <a:pPr marL="285750" indent="-285750">
              <a:buFont typeface="Wingdings" panose="05000000000000000000" pitchFamily="2" charset="2"/>
              <a:buChar char="Ø"/>
            </a:pPr>
            <a:r>
              <a:rPr lang="es-MX" b="1" dirty="0">
                <a:solidFill>
                  <a:srgbClr val="000000"/>
                </a:solidFill>
                <a:effectLst/>
                <a:latin typeface="Helvetica Neue"/>
              </a:rPr>
              <a:t> En hoteles tipo City como el tipo más frecuente </a:t>
            </a:r>
          </a:p>
          <a:p>
            <a:pPr marL="285750" indent="-285750">
              <a:buFont typeface="Wingdings" panose="05000000000000000000" pitchFamily="2" charset="2"/>
              <a:buChar char="Ø"/>
            </a:pPr>
            <a:endParaRPr lang="es-MX" b="1" dirty="0">
              <a:solidFill>
                <a:srgbClr val="000000"/>
              </a:solidFill>
              <a:effectLst/>
              <a:latin typeface="Helvetica Neue"/>
            </a:endParaRPr>
          </a:p>
          <a:p>
            <a:pPr marL="285750" indent="-285750">
              <a:buFont typeface="Wingdings" panose="05000000000000000000" pitchFamily="2" charset="2"/>
              <a:buChar char="Ø"/>
            </a:pPr>
            <a:r>
              <a:rPr lang="es-MX" b="1" dirty="0">
                <a:solidFill>
                  <a:srgbClr val="000000"/>
                </a:solidFill>
                <a:latin typeface="Helvetica Neue"/>
              </a:rPr>
              <a:t>Son clientes</a:t>
            </a:r>
            <a:r>
              <a:rPr lang="es-MX" b="1" dirty="0">
                <a:solidFill>
                  <a:srgbClr val="000000"/>
                </a:solidFill>
                <a:effectLst/>
                <a:latin typeface="Helvetica Neue"/>
              </a:rPr>
              <a:t> que no suelen hacer depósitos previos </a:t>
            </a:r>
          </a:p>
          <a:p>
            <a:pPr marL="285750" indent="-285750">
              <a:buFont typeface="Wingdings" panose="05000000000000000000" pitchFamily="2" charset="2"/>
              <a:buChar char="Ø"/>
            </a:pPr>
            <a:endParaRPr lang="es-MX" b="1" dirty="0">
              <a:solidFill>
                <a:srgbClr val="000000"/>
              </a:solidFill>
              <a:effectLst/>
              <a:latin typeface="Helvetica Neue"/>
            </a:endParaRPr>
          </a:p>
          <a:p>
            <a:pPr marL="285750" indent="-285750">
              <a:buFont typeface="Wingdings" panose="05000000000000000000" pitchFamily="2" charset="2"/>
              <a:buChar char="Ø"/>
            </a:pPr>
            <a:r>
              <a:rPr lang="es-MX" b="1" dirty="0">
                <a:solidFill>
                  <a:srgbClr val="000000"/>
                </a:solidFill>
                <a:effectLst/>
                <a:latin typeface="Helvetica Neue"/>
              </a:rPr>
              <a:t> </a:t>
            </a:r>
            <a:r>
              <a:rPr lang="es-MX" b="1" dirty="0">
                <a:solidFill>
                  <a:srgbClr val="000000"/>
                </a:solidFill>
                <a:latin typeface="Helvetica Neue"/>
              </a:rPr>
              <a:t>S</a:t>
            </a:r>
            <a:r>
              <a:rPr lang="es-MX" b="1" dirty="0">
                <a:solidFill>
                  <a:srgbClr val="000000"/>
                </a:solidFill>
                <a:effectLst/>
                <a:latin typeface="Helvetica Neue"/>
              </a:rPr>
              <a:t>e hospedan en calidad de transitorios en su mayoría</a:t>
            </a:r>
            <a:r>
              <a:rPr lang="es-MX" dirty="0">
                <a:solidFill>
                  <a:srgbClr val="000000"/>
                </a:solidFill>
                <a:effectLst/>
                <a:latin typeface="Helvetica Neue"/>
              </a:rPr>
              <a:t> </a:t>
            </a:r>
          </a:p>
        </p:txBody>
      </p:sp>
      <p:sp>
        <p:nvSpPr>
          <p:cNvPr id="7" name="Título 1">
            <a:extLst>
              <a:ext uri="{FF2B5EF4-FFF2-40B4-BE49-F238E27FC236}">
                <a16:creationId xmlns:a16="http://schemas.microsoft.com/office/drawing/2014/main" id="{B7291D97-A309-CC94-C61D-D2AA13D4DE31}"/>
              </a:ext>
            </a:extLst>
          </p:cNvPr>
          <p:cNvSpPr>
            <a:spLocks noGrp="1"/>
          </p:cNvSpPr>
          <p:nvPr>
            <p:ph type="title"/>
          </p:nvPr>
        </p:nvSpPr>
        <p:spPr>
          <a:xfrm>
            <a:off x="2770908" y="325335"/>
            <a:ext cx="4765965" cy="1242003"/>
          </a:xfrm>
        </p:spPr>
        <p:txBody>
          <a:bodyPr>
            <a:normAutofit/>
          </a:bodyPr>
          <a:lstStyle/>
          <a:p>
            <a:pPr algn="ctr"/>
            <a:r>
              <a:rPr lang="es-AR" sz="2700" u="sng" dirty="0">
                <a:solidFill>
                  <a:schemeClr val="tx1"/>
                </a:solidFill>
              </a:rPr>
              <a:t>Primera Conclusión</a:t>
            </a:r>
            <a:endParaRPr lang="es-419" sz="2700" u="sng" dirty="0">
              <a:solidFill>
                <a:schemeClr val="tx1"/>
              </a:solidFill>
            </a:endParaRPr>
          </a:p>
        </p:txBody>
      </p:sp>
    </p:spTree>
    <p:extLst>
      <p:ext uri="{BB962C8B-B14F-4D97-AF65-F5344CB8AC3E}">
        <p14:creationId xmlns:p14="http://schemas.microsoft.com/office/powerpoint/2010/main" val="41249442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0ECA3605-BE51-13FB-40B6-D8C6C4C1A97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22473" y="846995"/>
            <a:ext cx="3483941" cy="2135107"/>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5">
            <a:extLst>
              <a:ext uri="{FF2B5EF4-FFF2-40B4-BE49-F238E27FC236}">
                <a16:creationId xmlns:a16="http://schemas.microsoft.com/office/drawing/2014/main" id="{FF5E45E0-B8E7-D779-44FB-CD6B73CA425E}"/>
              </a:ext>
            </a:extLst>
          </p:cNvPr>
          <p:cNvSpPr>
            <a:spLocks noChangeArrowheads="1"/>
          </p:cNvSpPr>
          <p:nvPr/>
        </p:nvSpPr>
        <p:spPr bwMode="auto">
          <a:xfrm>
            <a:off x="0" y="715707"/>
            <a:ext cx="6622473" cy="20928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tabLst/>
            </a:pPr>
            <a:endParaRPr kumimoji="0" lang="es-419" altLang="es-419" sz="1700" b="0" i="0" u="none" strike="noStrike" cap="none" normalizeH="0" baseline="0" dirty="0">
              <a:ln>
                <a:noFill/>
              </a:ln>
              <a:solidFill>
                <a:srgbClr val="EF89D2"/>
              </a:solidFill>
              <a:effectLst/>
              <a:latin typeface="+mj-lt"/>
              <a:cs typeface="Arial" panose="020B0604020202020204" pitchFamily="34" charset="0"/>
            </a:endParaRPr>
          </a:p>
          <a:p>
            <a:pPr marL="0" marR="0" lvl="0" indent="0" defTabSz="914400" rtl="0" eaLnBrk="0" fontAlgn="base" latinLnBrk="0" hangingPunct="0">
              <a:lnSpc>
                <a:spcPct val="100000"/>
              </a:lnSpc>
              <a:spcBef>
                <a:spcPct val="0"/>
              </a:spcBef>
              <a:spcAft>
                <a:spcPct val="0"/>
              </a:spcAft>
              <a:buClrTx/>
              <a:buSzTx/>
              <a:buFontTx/>
              <a:buChar char="•"/>
              <a:tabLst/>
            </a:pPr>
            <a:r>
              <a:rPr kumimoji="0" lang="es-419" altLang="es-419" sz="1700" b="0" i="0" u="none" strike="noStrike" cap="none" normalizeH="0" baseline="0" dirty="0">
                <a:ln>
                  <a:noFill/>
                </a:ln>
                <a:solidFill>
                  <a:srgbClr val="000000"/>
                </a:solidFill>
                <a:effectLst/>
                <a:latin typeface="+mj-lt"/>
                <a:cs typeface="Arial" panose="020B0604020202020204" pitchFamily="34" charset="0"/>
              </a:rPr>
              <a:t>Se define por el uso de </a:t>
            </a:r>
            <a:r>
              <a:rPr kumimoji="0" lang="es-419" altLang="es-419" sz="1700" b="1" i="0" u="none" strike="noStrike" cap="none" normalizeH="0" baseline="0" dirty="0">
                <a:ln>
                  <a:noFill/>
                </a:ln>
                <a:solidFill>
                  <a:srgbClr val="000000"/>
                </a:solidFill>
                <a:effectLst/>
                <a:latin typeface="+mj-lt"/>
                <a:cs typeface="Arial" panose="020B0604020202020204" pitchFamily="34" charset="0"/>
              </a:rPr>
              <a:t>conjuntos de datos etiquetados</a:t>
            </a:r>
            <a:r>
              <a:rPr kumimoji="0" lang="es-419" altLang="es-419" sz="1700" b="0" i="0" u="none" strike="noStrike" cap="none" normalizeH="0" baseline="0" dirty="0">
                <a:ln>
                  <a:noFill/>
                </a:ln>
                <a:solidFill>
                  <a:srgbClr val="000000"/>
                </a:solidFill>
                <a:effectLst/>
                <a:latin typeface="+mj-lt"/>
                <a:cs typeface="Arial" panose="020B0604020202020204" pitchFamily="34" charset="0"/>
              </a:rPr>
              <a:t> para entrenar algoritmos que clasifiquen datos o predigan resultados con precisión. </a:t>
            </a:r>
          </a:p>
          <a:p>
            <a:pPr marL="0" marR="0" lvl="0" indent="0" defTabSz="914400" rtl="0" eaLnBrk="0" fontAlgn="base" latinLnBrk="0" hangingPunct="0">
              <a:lnSpc>
                <a:spcPct val="100000"/>
              </a:lnSpc>
              <a:spcBef>
                <a:spcPct val="0"/>
              </a:spcBef>
              <a:spcAft>
                <a:spcPct val="0"/>
              </a:spcAft>
              <a:buClrTx/>
              <a:buSzTx/>
              <a:buFontTx/>
              <a:buChar char="•"/>
              <a:tabLst/>
            </a:pPr>
            <a:endParaRPr kumimoji="0" lang="es-419" altLang="es-419" sz="1700" b="0" i="0" u="none" strike="noStrike" cap="none" normalizeH="0" baseline="0" dirty="0">
              <a:ln>
                <a:noFill/>
              </a:ln>
              <a:solidFill>
                <a:srgbClr val="EF89D2"/>
              </a:solidFill>
              <a:effectLst/>
              <a:latin typeface="+mj-lt"/>
              <a:cs typeface="Arial" panose="020B0604020202020204" pitchFamily="34" charset="0"/>
            </a:endParaRPr>
          </a:p>
          <a:p>
            <a:pPr marL="0" marR="0" lvl="0" indent="0" defTabSz="914400" rtl="0" eaLnBrk="0" fontAlgn="base" latinLnBrk="0" hangingPunct="0">
              <a:lnSpc>
                <a:spcPct val="100000"/>
              </a:lnSpc>
              <a:spcBef>
                <a:spcPct val="0"/>
              </a:spcBef>
              <a:spcAft>
                <a:spcPct val="0"/>
              </a:spcAft>
              <a:buClrTx/>
              <a:buSzTx/>
              <a:buFontTx/>
              <a:buChar char="•"/>
              <a:tabLst/>
            </a:pPr>
            <a:r>
              <a:rPr kumimoji="0" lang="es-419" altLang="es-419" sz="1700" b="0" i="0" u="none" strike="noStrike" cap="none" normalizeH="0" baseline="0" dirty="0">
                <a:ln>
                  <a:noFill/>
                </a:ln>
                <a:solidFill>
                  <a:srgbClr val="000000"/>
                </a:solidFill>
                <a:effectLst/>
                <a:latin typeface="+mj-lt"/>
                <a:cs typeface="Arial" panose="020B0604020202020204" pitchFamily="34" charset="0"/>
              </a:rPr>
              <a:t>El aprendizaje supervisado ayuda a las organizaciones a </a:t>
            </a:r>
            <a:r>
              <a:rPr kumimoji="0" lang="es-419" altLang="es-419" sz="1700" b="1" i="0" u="none" strike="noStrike" cap="none" normalizeH="0" baseline="0" dirty="0">
                <a:ln>
                  <a:noFill/>
                </a:ln>
                <a:solidFill>
                  <a:srgbClr val="000000"/>
                </a:solidFill>
                <a:effectLst/>
                <a:latin typeface="+mj-lt"/>
                <a:cs typeface="Arial" panose="020B0604020202020204" pitchFamily="34" charset="0"/>
              </a:rPr>
              <a:t>resolver una variedad de problemas del mundo real</a:t>
            </a:r>
            <a:r>
              <a:rPr kumimoji="0" lang="es-419" altLang="es-419" sz="1700" b="0" i="0" u="none" strike="noStrike" cap="none" normalizeH="0" baseline="0" dirty="0">
                <a:ln>
                  <a:noFill/>
                </a:ln>
                <a:solidFill>
                  <a:srgbClr val="000000"/>
                </a:solidFill>
                <a:effectLst/>
                <a:latin typeface="+mj-lt"/>
                <a:cs typeface="Arial" panose="020B0604020202020204" pitchFamily="34" charset="0"/>
              </a:rPr>
              <a:t> a gran escala, por ejemplo clasificar el correo no deseado o detectar fraude.</a:t>
            </a:r>
            <a:endParaRPr kumimoji="0" lang="es-419" altLang="es-419" sz="1700" b="0" i="0" u="none" strike="noStrike" cap="none" normalizeH="0" baseline="0" dirty="0">
              <a:ln>
                <a:noFill/>
              </a:ln>
              <a:solidFill>
                <a:schemeClr val="tx1"/>
              </a:solidFill>
              <a:effectLst/>
              <a:latin typeface="+mj-lt"/>
            </a:endParaRPr>
          </a:p>
        </p:txBody>
      </p:sp>
      <p:pic>
        <p:nvPicPr>
          <p:cNvPr id="4" name="Google Shape;193;p21">
            <a:extLst>
              <a:ext uri="{FF2B5EF4-FFF2-40B4-BE49-F238E27FC236}">
                <a16:creationId xmlns:a16="http://schemas.microsoft.com/office/drawing/2014/main" id="{4A2D5DA8-6A12-A7B6-6AB2-211FC12B84E8}"/>
              </a:ext>
            </a:extLst>
          </p:cNvPr>
          <p:cNvPicPr preferRelativeResize="0"/>
          <p:nvPr/>
        </p:nvPicPr>
        <p:blipFill rotWithShape="1">
          <a:blip r:embed="rId3">
            <a:alphaModFix/>
          </a:blip>
          <a:srcRect b="6059"/>
          <a:stretch/>
        </p:blipFill>
        <p:spPr>
          <a:xfrm>
            <a:off x="401781" y="3477490"/>
            <a:ext cx="4627420" cy="3380510"/>
          </a:xfrm>
          <a:prstGeom prst="rect">
            <a:avLst/>
          </a:prstGeom>
          <a:noFill/>
          <a:ln>
            <a:noFill/>
          </a:ln>
        </p:spPr>
      </p:pic>
      <p:sp>
        <p:nvSpPr>
          <p:cNvPr id="8" name="CuadroTexto 7">
            <a:extLst>
              <a:ext uri="{FF2B5EF4-FFF2-40B4-BE49-F238E27FC236}">
                <a16:creationId xmlns:a16="http://schemas.microsoft.com/office/drawing/2014/main" id="{5FA64DFF-8161-78E0-D44B-2D1FE33D578C}"/>
              </a:ext>
            </a:extLst>
          </p:cNvPr>
          <p:cNvSpPr txBox="1"/>
          <p:nvPr/>
        </p:nvSpPr>
        <p:spPr>
          <a:xfrm>
            <a:off x="2299853" y="75584"/>
            <a:ext cx="6982693" cy="507831"/>
          </a:xfrm>
          <a:prstGeom prst="rect">
            <a:avLst/>
          </a:prstGeom>
          <a:noFill/>
        </p:spPr>
        <p:txBody>
          <a:bodyPr wrap="square">
            <a:spAutoFit/>
          </a:bodyPr>
          <a:lstStyle/>
          <a:p>
            <a:pPr marL="0" marR="0" lvl="0" indent="0" defTabSz="914400" rtl="0" eaLnBrk="0" fontAlgn="base" latinLnBrk="0" hangingPunct="0">
              <a:lnSpc>
                <a:spcPct val="100000"/>
              </a:lnSpc>
              <a:spcBef>
                <a:spcPct val="0"/>
              </a:spcBef>
              <a:spcAft>
                <a:spcPct val="0"/>
              </a:spcAft>
              <a:buClrTx/>
              <a:buSzTx/>
              <a:buFontTx/>
              <a:buNone/>
              <a:tabLst/>
            </a:pPr>
            <a:r>
              <a:rPr kumimoji="0" lang="es-419" altLang="es-419" sz="2700" i="0" u="sng" strike="noStrike" cap="none" normalizeH="0" baseline="0" dirty="0">
                <a:ln>
                  <a:noFill/>
                </a:ln>
                <a:solidFill>
                  <a:srgbClr val="000000"/>
                </a:solidFill>
                <a:effectLst/>
                <a:latin typeface="+mj-lt"/>
              </a:rPr>
              <a:t>Aprendizaje Supervisado </a:t>
            </a:r>
            <a:r>
              <a:rPr lang="es-419" altLang="es-419" sz="2700" u="sng" dirty="0">
                <a:solidFill>
                  <a:srgbClr val="000000"/>
                </a:solidFill>
                <a:latin typeface="+mj-lt"/>
              </a:rPr>
              <a:t>-</a:t>
            </a:r>
            <a:r>
              <a:rPr kumimoji="0" lang="es-419" altLang="es-419" sz="2700" i="0" u="sng" strike="noStrike" cap="none" normalizeH="0" baseline="0" dirty="0">
                <a:ln>
                  <a:noFill/>
                </a:ln>
                <a:solidFill>
                  <a:srgbClr val="000000"/>
                </a:solidFill>
                <a:effectLst/>
                <a:latin typeface="+mj-lt"/>
              </a:rPr>
              <a:t> Clasificación</a:t>
            </a:r>
            <a:endParaRPr lang="es-419" altLang="es-419" sz="2700" u="sng" dirty="0">
              <a:latin typeface="+mj-lt"/>
            </a:endParaRPr>
          </a:p>
        </p:txBody>
      </p:sp>
      <p:sp>
        <p:nvSpPr>
          <p:cNvPr id="9" name="CuadroTexto 8">
            <a:extLst>
              <a:ext uri="{FF2B5EF4-FFF2-40B4-BE49-F238E27FC236}">
                <a16:creationId xmlns:a16="http://schemas.microsoft.com/office/drawing/2014/main" id="{A26E6EA7-FB17-B3D4-8A22-F2F9188ED2EA}"/>
              </a:ext>
            </a:extLst>
          </p:cNvPr>
          <p:cNvSpPr txBox="1"/>
          <p:nvPr/>
        </p:nvSpPr>
        <p:spPr>
          <a:xfrm>
            <a:off x="5143501" y="3753513"/>
            <a:ext cx="4398818" cy="2708434"/>
          </a:xfrm>
          <a:prstGeom prst="rect">
            <a:avLst/>
          </a:prstGeom>
          <a:noFill/>
        </p:spPr>
        <p:txBody>
          <a:bodyPr wrap="square" rtlCol="0">
            <a:spAutoFit/>
          </a:bodyPr>
          <a:lstStyle/>
          <a:p>
            <a:r>
              <a:rPr lang="es-AR" sz="1700" dirty="0"/>
              <a:t>Para nuestro modelo elegimos el algoritmo de clasificación </a:t>
            </a:r>
            <a:r>
              <a:rPr lang="es-AR" sz="1700" b="1" i="1" dirty="0"/>
              <a:t>Random Forest Classifier</a:t>
            </a:r>
          </a:p>
          <a:p>
            <a:r>
              <a:rPr lang="es-AR" sz="1700" dirty="0"/>
              <a:t> </a:t>
            </a:r>
          </a:p>
          <a:p>
            <a:r>
              <a:rPr lang="es-AR" sz="1700" dirty="0"/>
              <a:t>Este algoritmo es entrenado con un data set de prueba, una vez que logramos el nivel de predicción deseado le pasamos una nueva instancia, este la procesa en varios arboles de decisión a la vez y nos devuelve la predicción que mejor desempeño obtuvo.</a:t>
            </a:r>
            <a:endParaRPr lang="es-419" sz="1700" dirty="0"/>
          </a:p>
        </p:txBody>
      </p:sp>
    </p:spTree>
    <p:extLst>
      <p:ext uri="{BB962C8B-B14F-4D97-AF65-F5344CB8AC3E}">
        <p14:creationId xmlns:p14="http://schemas.microsoft.com/office/powerpoint/2010/main" val="3091240682"/>
      </p:ext>
    </p:extLst>
  </p:cSld>
  <p:clrMapOvr>
    <a:masterClrMapping/>
  </p:clrMapOvr>
</p:sld>
</file>

<file path=ppt/theme/theme1.xml><?xml version="1.0" encoding="utf-8"?>
<a:theme xmlns:a="http://schemas.openxmlformats.org/drawingml/2006/main" name="Faceta">
  <a:themeElements>
    <a:clrScheme name="Faceta">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a">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a">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904</TotalTime>
  <Words>1481</Words>
  <Application>Microsoft Office PowerPoint</Application>
  <PresentationFormat>Panorámica</PresentationFormat>
  <Paragraphs>178</Paragraphs>
  <Slides>13</Slides>
  <Notes>0</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13</vt:i4>
      </vt:variant>
    </vt:vector>
  </HeadingPairs>
  <TitlesOfParts>
    <vt:vector size="21" baseType="lpstr">
      <vt:lpstr>Arial</vt:lpstr>
      <vt:lpstr>Bahnschrift SemiLight</vt:lpstr>
      <vt:lpstr>Calibri</vt:lpstr>
      <vt:lpstr>Helvetica Neue</vt:lpstr>
      <vt:lpstr>Trebuchet MS</vt:lpstr>
      <vt:lpstr>Wingdings</vt:lpstr>
      <vt:lpstr>Wingdings 3</vt:lpstr>
      <vt:lpstr>Faceta</vt:lpstr>
      <vt:lpstr>Índice</vt:lpstr>
      <vt:lpstr>Presentación de PowerPoint</vt:lpstr>
      <vt:lpstr>Presentación de PowerPoint</vt:lpstr>
      <vt:lpstr>Análisis Exploratorio de Datos</vt:lpstr>
      <vt:lpstr>Cantidad de Días Reservados</vt:lpstr>
      <vt:lpstr>Tipo de Habitación</vt:lpstr>
      <vt:lpstr>Average Daily Ratio por Tipo de Cliente</vt:lpstr>
      <vt:lpstr>Primera Conclusión</vt:lpstr>
      <vt:lpstr>Presentación de PowerPoint</vt:lpstr>
      <vt:lpstr>Métricas: Matriz de Confusión</vt:lpstr>
      <vt:lpstr>Métricas: Matriz de Confusión</vt:lpstr>
      <vt:lpstr>Presentación de PowerPoint</vt:lpstr>
      <vt:lpstr>Conclusiones Finales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HospeDate S.A.</dc:title>
  <dc:creator>mauro nicolas rivero</dc:creator>
  <cp:lastModifiedBy>mauro nicolas rivero</cp:lastModifiedBy>
  <cp:revision>44</cp:revision>
  <dcterms:created xsi:type="dcterms:W3CDTF">2022-12-15T17:49:14Z</dcterms:created>
  <dcterms:modified xsi:type="dcterms:W3CDTF">2023-03-05T15:36:46Z</dcterms:modified>
</cp:coreProperties>
</file>