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6" t="-1546" r="-1556" b="-155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94523" y="2391679"/>
            <a:ext cx="11034213" cy="1103421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937923" y="-1409090"/>
            <a:ext cx="4558297" cy="45582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1107443"/>
            <a:ext cx="3149207" cy="31492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0374" y="4996773"/>
            <a:ext cx="1229290" cy="293454"/>
            <a:chOff x="0" y="0"/>
            <a:chExt cx="1639053" cy="39127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2" id="22"/>
          <p:cNvSpPr txBox="true"/>
          <p:nvPr/>
        </p:nvSpPr>
        <p:spPr>
          <a:xfrm rot="0">
            <a:off x="1620374" y="1953199"/>
            <a:ext cx="13676342" cy="280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>
                <a:solidFill>
                  <a:srgbClr val="2B2E31"/>
                </a:solidFill>
                <a:latin typeface="Montserrat Classic Bold"/>
              </a:rPr>
              <a:t>INTRODUCCIÓN AL TRADING ALGORÍTMICO Y MERCADOS FINANCIEROS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20374" y="6893812"/>
            <a:ext cx="7074165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Facundo Rodríguez Simone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Mauro Oyhanart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0410" y="1563604"/>
            <a:ext cx="11751722" cy="6412272"/>
          </a:xfrm>
          <a:custGeom>
            <a:avLst/>
            <a:gdLst/>
            <a:ahLst/>
            <a:cxnLst/>
            <a:rect r="r" b="b" t="t" l="l"/>
            <a:pathLst>
              <a:path h="6412272" w="11751722">
                <a:moveTo>
                  <a:pt x="0" y="0"/>
                </a:moveTo>
                <a:lnTo>
                  <a:pt x="11751722" y="0"/>
                </a:lnTo>
                <a:lnTo>
                  <a:pt x="11751722" y="6412272"/>
                </a:lnTo>
                <a:lnTo>
                  <a:pt x="0" y="6412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05082" y="6916267"/>
            <a:ext cx="9654218" cy="2119219"/>
          </a:xfrm>
          <a:custGeom>
            <a:avLst/>
            <a:gdLst/>
            <a:ahLst/>
            <a:cxnLst/>
            <a:rect r="r" b="b" t="t" l="l"/>
            <a:pathLst>
              <a:path h="2119219" w="9654218">
                <a:moveTo>
                  <a:pt x="0" y="0"/>
                </a:moveTo>
                <a:lnTo>
                  <a:pt x="9654218" y="0"/>
                </a:lnTo>
                <a:lnTo>
                  <a:pt x="9654218" y="2119218"/>
                </a:lnTo>
                <a:lnTo>
                  <a:pt x="0" y="2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68139" y="681509"/>
            <a:ext cx="8796908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64365" y="548653"/>
            <a:ext cx="10559271" cy="141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6"/>
              </a:lnSpc>
            </a:pP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MOVING AVERAGE</a:t>
            </a: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 </a:t>
            </a:r>
          </a:p>
          <a:p>
            <a:pPr algn="ctr">
              <a:lnSpc>
                <a:spcPts val="5456"/>
              </a:lnSpc>
            </a:pP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convergence divergence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9137" y="2887516"/>
            <a:ext cx="104297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Indicador de impulso con linea MACD y linea de señal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16952" y="4349545"/>
            <a:ext cx="11822013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Linea MACD: Representa convergencia y divergencia 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de las medias móviles. Utiliza medias móviles exponenciales.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12 períodos y 26 períodos.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9240" y="6935265"/>
            <a:ext cx="924951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Linea de señal: Media móvil de 9 días de MACD.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36176" y="8397035"/>
            <a:ext cx="10183564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En los cruces entre la linea MACD y la linea de señal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marca puntos de compra y de venta.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9382" y="322560"/>
            <a:ext cx="17569237" cy="9641879"/>
          </a:xfrm>
          <a:custGeom>
            <a:avLst/>
            <a:gdLst/>
            <a:ahLst/>
            <a:cxnLst/>
            <a:rect r="r" b="b" t="t" l="l"/>
            <a:pathLst>
              <a:path h="9641879" w="17569237">
                <a:moveTo>
                  <a:pt x="0" y="0"/>
                </a:moveTo>
                <a:lnTo>
                  <a:pt x="17569236" y="0"/>
                </a:lnTo>
                <a:lnTo>
                  <a:pt x="17569236" y="9641880"/>
                </a:lnTo>
                <a:lnTo>
                  <a:pt x="0" y="9641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01887" y="9135204"/>
            <a:ext cx="2284226" cy="73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56"/>
              </a:lnSpc>
            </a:pPr>
            <a:r>
              <a:rPr lang="en-US" sz="5456" spc="54">
                <a:solidFill>
                  <a:srgbClr val="2B2E31"/>
                </a:solidFill>
                <a:latin typeface="Montserrat Classic Bold"/>
              </a:rPr>
              <a:t>MACD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6360" y="2792300"/>
            <a:ext cx="7063196" cy="4702400"/>
          </a:xfrm>
          <a:custGeom>
            <a:avLst/>
            <a:gdLst/>
            <a:ahLst/>
            <a:cxnLst/>
            <a:rect r="r" b="b" t="t" l="l"/>
            <a:pathLst>
              <a:path h="4702400" w="7063196">
                <a:moveTo>
                  <a:pt x="0" y="0"/>
                </a:moveTo>
                <a:lnTo>
                  <a:pt x="7063197" y="0"/>
                </a:lnTo>
                <a:lnTo>
                  <a:pt x="7063197" y="4702400"/>
                </a:lnTo>
                <a:lnTo>
                  <a:pt x="0" y="470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8139" y="681509"/>
            <a:ext cx="8796908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MACD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96360" y="2400525"/>
            <a:ext cx="6233266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spc="18">
                <a:solidFill>
                  <a:srgbClr val="2B2E31"/>
                </a:solidFill>
                <a:latin typeface="Montserrat Classic Bold"/>
              </a:rPr>
              <a:t>SALDO INICIAL: 10.000 USD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0279" y="1171575"/>
            <a:ext cx="8427442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 spc="80">
                <a:solidFill>
                  <a:srgbClr val="2B2E31"/>
                </a:solidFill>
                <a:latin typeface="Montserrat Classic Bold"/>
              </a:rPr>
              <a:t>CONCLUSIONES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97137" y="2908816"/>
            <a:ext cx="846164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Cada estrategia contiene su propia utilidaden el análisis técnico.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74094" y="7003931"/>
            <a:ext cx="1090772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Mientras que MACD nos aporto mayor comprensión de las estrategias de trading algorítmico y los mercados financieros.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74094" y="4675386"/>
            <a:ext cx="1090772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Las restantes estrategias aportaron facilidad en el desarrollo del algoritmo y la introducción al tema gracias a su simplicidad y sus similitudes.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74" t="-5934" r="-13263" b="-1020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44331"/>
            <a:ext cx="11307304" cy="156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93"/>
              </a:lnSpc>
            </a:pPr>
            <a:r>
              <a:rPr lang="en-US" sz="11793" spc="117">
                <a:solidFill>
                  <a:srgbClr val="2B2E31"/>
                </a:solidFill>
                <a:latin typeface="Montserrat Classic Bold"/>
              </a:rPr>
              <a:t>GRACIAS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578375" y="-3211657"/>
            <a:ext cx="8982101" cy="89821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907194"/>
            <a:ext cx="1851586" cy="454550"/>
            <a:chOff x="0" y="0"/>
            <a:chExt cx="2468781" cy="6060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06067" cy="60606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931357" y="0"/>
              <a:ext cx="606067" cy="606067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862714" y="0"/>
              <a:ext cx="606067" cy="6060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79337" lIns="79337" bIns="79337" rIns="7933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4" t="-1221" r="-1221" b="-23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57458" y="7795831"/>
            <a:ext cx="2324670" cy="23246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49218" y="8284607"/>
            <a:ext cx="911277" cy="91127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7227" y="2880392"/>
            <a:ext cx="1229290" cy="293454"/>
            <a:chOff x="0" y="0"/>
            <a:chExt cx="1639053" cy="39127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10072886" y="1088469"/>
            <a:ext cx="1445154" cy="144515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867659" y="-1585441"/>
            <a:ext cx="3177412" cy="317741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004904" y="6958688"/>
            <a:ext cx="6278191" cy="2424681"/>
          </a:xfrm>
          <a:custGeom>
            <a:avLst/>
            <a:gdLst/>
            <a:ahLst/>
            <a:cxnLst/>
            <a:rect r="r" b="b" t="t" l="l"/>
            <a:pathLst>
              <a:path h="2424681" w="6278191">
                <a:moveTo>
                  <a:pt x="0" y="0"/>
                </a:moveTo>
                <a:lnTo>
                  <a:pt x="6278192" y="0"/>
                </a:lnTo>
                <a:lnTo>
                  <a:pt x="6278192" y="2424681"/>
                </a:lnTo>
                <a:lnTo>
                  <a:pt x="0" y="2424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42963" y="1887246"/>
            <a:ext cx="5773791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OBJETIVO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3964904"/>
            <a:ext cx="9766764" cy="22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67"/>
              </a:lnSpc>
            </a:pPr>
            <a:r>
              <a:rPr lang="en-US" sz="3978">
                <a:solidFill>
                  <a:srgbClr val="2B2E31"/>
                </a:solidFill>
                <a:latin typeface="Montserrat Classic"/>
              </a:rPr>
              <a:t>Desarrollar un bot de trading que genere ganancia utilizando el dataset de Oracle y una comisión de 0.001.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344" t="-1221" r="-1221" b="-23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22662" y="-367239"/>
            <a:ext cx="11225079" cy="1122507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405138" y="1590039"/>
            <a:ext cx="1229290" cy="293454"/>
            <a:chOff x="0" y="0"/>
            <a:chExt cx="1639053" cy="39127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4602417" y="7056591"/>
            <a:ext cx="1223297" cy="122329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910713" y="8566596"/>
            <a:ext cx="691704" cy="69170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602417" y="600711"/>
            <a:ext cx="7171009" cy="98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5"/>
              </a:lnSpc>
            </a:pPr>
            <a:r>
              <a:rPr lang="en-US" sz="7405" spc="74">
                <a:solidFill>
                  <a:srgbClr val="2B2E31"/>
                </a:solidFill>
                <a:latin typeface="Montserrat Classic Bold"/>
              </a:rPr>
              <a:t>BACKTRADER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52665" y="2490764"/>
            <a:ext cx="9150669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Librería de Python utilizada para el backtesting de estrategias de trading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52665" y="4564396"/>
            <a:ext cx="9684097" cy="384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Permite el desarrollo de estrategias y la ejecución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de pruebas retrospectivas en datos históricos.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Soporta diferentes tipos de datos de entrada,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brokers y activos.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Gestiona órdenes y operaciones.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• Es extensible a través de indicadores y</a:t>
            </a:r>
          </a:p>
          <a:p>
            <a:pPr algn="just">
              <a:lnSpc>
                <a:spcPts val="4354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Canva Sans"/>
              </a:rPr>
              <a:t>estrategias personalizadas.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4" t="-1221" r="-1221" b="-23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07520" y="1377242"/>
            <a:ext cx="7457868" cy="74578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74229" y="8125846"/>
            <a:ext cx="2743105" cy="27431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705647"/>
            <a:ext cx="11851993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ESTRATEGIAS UTILIZADAS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86430" y="7507368"/>
            <a:ext cx="8023737" cy="89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MOVING AVERAGE </a:t>
            </a:r>
          </a:p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CONVERGENCE DIVERGENCE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6430" y="3109577"/>
            <a:ext cx="5135726" cy="46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6430" y="5432051"/>
            <a:ext cx="5135726" cy="46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1"/>
              </a:lnSpc>
            </a:pPr>
            <a:r>
              <a:rPr lang="en-US" sz="3481" spc="34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402507" y="2783703"/>
            <a:ext cx="2429528" cy="1046124"/>
            <a:chOff x="0" y="0"/>
            <a:chExt cx="943828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295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5916" y="3011111"/>
            <a:ext cx="1236283" cy="6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Montserrat Classic Bold"/>
              </a:rPr>
              <a:t>01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-402507" y="5106176"/>
            <a:ext cx="2429528" cy="1046124"/>
            <a:chOff x="0" y="0"/>
            <a:chExt cx="943828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295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15916" y="5344384"/>
            <a:ext cx="1236283" cy="6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Montserrat Classic Bold"/>
              </a:rPr>
              <a:t>02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-402507" y="7428650"/>
            <a:ext cx="2429528" cy="1046124"/>
            <a:chOff x="0" y="0"/>
            <a:chExt cx="943828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3828" cy="406400"/>
            </a:xfrm>
            <a:custGeom>
              <a:avLst/>
              <a:gdLst/>
              <a:ahLst/>
              <a:cxnLst/>
              <a:rect r="r" b="b" t="t" l="l"/>
              <a:pathLst>
                <a:path h="406400" w="943828">
                  <a:moveTo>
                    <a:pt x="740628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740628" y="406400"/>
                  </a:lnTo>
                  <a:lnTo>
                    <a:pt x="943828" y="203200"/>
                  </a:lnTo>
                  <a:lnTo>
                    <a:pt x="740628" y="0"/>
                  </a:ln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2952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10558" y="7647725"/>
            <a:ext cx="1236283" cy="6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3"/>
              </a:lnSpc>
            </a:pPr>
            <a:r>
              <a:rPr lang="en-US" sz="4753" spc="47">
                <a:solidFill>
                  <a:srgbClr val="2B2E31"/>
                </a:solidFill>
                <a:latin typeface="Montserrat Classic Bold"/>
              </a:rPr>
              <a:t>03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34057" y="1714354"/>
            <a:ext cx="1229290" cy="293454"/>
            <a:chOff x="0" y="0"/>
            <a:chExt cx="1639053" cy="39127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91272" cy="391272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623890" y="0"/>
              <a:ext cx="391272" cy="391272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47781" y="0"/>
              <a:ext cx="391272" cy="391272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C7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172286" y="666433"/>
            <a:ext cx="667135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89978" y="2124415"/>
            <a:ext cx="956920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Estrategia de cruce que implica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una media móvil a corto plazo y una a largo plazo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89978" y="4510110"/>
            <a:ext cx="1007596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Cruce ascendente de la media movil de corto plazo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sobre la media movil de largo plazo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89978" y="6895805"/>
            <a:ext cx="803597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Indica posible cambio a tendencia alcista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89978" y="8720455"/>
            <a:ext cx="71086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B2E31"/>
                </a:solidFill>
                <a:latin typeface="Canva Sans"/>
              </a:rPr>
              <a:t>Medias utilizadas:</a:t>
            </a:r>
            <a:r>
              <a:rPr lang="en-US" sz="3199">
                <a:solidFill>
                  <a:srgbClr val="2B2E31"/>
                </a:solidFill>
                <a:latin typeface="Canva Sans"/>
              </a:rPr>
              <a:t> 50 días y 200 días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22076" y="247208"/>
            <a:ext cx="17843848" cy="9792584"/>
          </a:xfrm>
          <a:custGeom>
            <a:avLst/>
            <a:gdLst/>
            <a:ahLst/>
            <a:cxnLst/>
            <a:rect r="r" b="b" t="t" l="l"/>
            <a:pathLst>
              <a:path h="9792584" w="17843848">
                <a:moveTo>
                  <a:pt x="0" y="0"/>
                </a:moveTo>
                <a:lnTo>
                  <a:pt x="17843848" y="0"/>
                </a:lnTo>
                <a:lnTo>
                  <a:pt x="17843848" y="9792584"/>
                </a:lnTo>
                <a:lnTo>
                  <a:pt x="0" y="9792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94916" y="9202535"/>
            <a:ext cx="6298169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252958" y="3181886"/>
            <a:ext cx="7782084" cy="5091470"/>
          </a:xfrm>
          <a:custGeom>
            <a:avLst/>
            <a:gdLst/>
            <a:ahLst/>
            <a:cxnLst/>
            <a:rect r="r" b="b" t="t" l="l"/>
            <a:pathLst>
              <a:path h="5091470" w="7782084">
                <a:moveTo>
                  <a:pt x="0" y="0"/>
                </a:moveTo>
                <a:lnTo>
                  <a:pt x="7782084" y="0"/>
                </a:lnTo>
                <a:lnTo>
                  <a:pt x="7782084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8139" y="681509"/>
            <a:ext cx="8796908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GOLDEN CROSS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2958" y="2785906"/>
            <a:ext cx="6233266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800" spc="18">
                <a:solidFill>
                  <a:srgbClr val="2B2E31"/>
                </a:solidFill>
                <a:latin typeface="Montserrat Classic Bold"/>
              </a:rPr>
              <a:t>SALDO INICIAL: 10.000 USD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172286" y="666433"/>
            <a:ext cx="667135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6399" spc="63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89978" y="2124415"/>
            <a:ext cx="956920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Estrategia de cruce que implica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una media móvil a corto plazo y una a largo plazo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89978" y="4510110"/>
            <a:ext cx="10344150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Cruce descendente de la media movil de corto plazo 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sobre la media movil de largo plazo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89978" y="6895805"/>
            <a:ext cx="806097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B2E31"/>
                </a:solidFill>
                <a:latin typeface="Canva Sans"/>
              </a:rPr>
              <a:t>Indica posible cambio a tendencia bajista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89978" y="8720455"/>
            <a:ext cx="71086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B2E31"/>
                </a:solidFill>
                <a:latin typeface="Canva Sans"/>
              </a:rPr>
              <a:t>Medias utilizadas:</a:t>
            </a:r>
            <a:r>
              <a:rPr lang="en-US" sz="3199">
                <a:solidFill>
                  <a:srgbClr val="2B2E31"/>
                </a:solidFill>
                <a:latin typeface="Canva Sans"/>
              </a:rPr>
              <a:t> 50 días y 200 días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9" t="-52017" r="-68181" b="-169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15296" y="766653"/>
            <a:ext cx="8491647" cy="849164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51026" y="766653"/>
            <a:ext cx="8491647" cy="849164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C7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154119"/>
            <a:ext cx="18288000" cy="9978762"/>
          </a:xfrm>
          <a:custGeom>
            <a:avLst/>
            <a:gdLst/>
            <a:ahLst/>
            <a:cxnLst/>
            <a:rect r="r" b="b" t="t" l="l"/>
            <a:pathLst>
              <a:path h="9978762" w="18288000">
                <a:moveTo>
                  <a:pt x="0" y="0"/>
                </a:moveTo>
                <a:lnTo>
                  <a:pt x="18288000" y="0"/>
                </a:lnTo>
                <a:lnTo>
                  <a:pt x="18288000" y="9978762"/>
                </a:lnTo>
                <a:lnTo>
                  <a:pt x="0" y="99787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9427" y="9210620"/>
            <a:ext cx="5649146" cy="7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62"/>
              </a:lnSpc>
            </a:pPr>
            <a:r>
              <a:rPr lang="en-US" sz="5962" spc="59">
                <a:solidFill>
                  <a:srgbClr val="2B2E31"/>
                </a:solidFill>
                <a:latin typeface="Montserrat Classic Bold"/>
              </a:rPr>
              <a:t>DEATH CROSS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DAF1v0bqrWs</dc:identifier>
  <dcterms:modified xsi:type="dcterms:W3CDTF">2011-08-01T06:04:30Z</dcterms:modified>
  <cp:revision>1</cp:revision>
  <dc:title>Introducción al Trading Algorítmico y Mercados Financieros</dc:title>
</cp:coreProperties>
</file>