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8"/>
    <p:sldId id="257" r:id="rId19"/>
    <p:sldId id="258" r:id="rId20"/>
    <p:sldId id="259" r:id="rId21"/>
    <p:sldId id="260" r:id="rId22"/>
    <p:sldId id="261" r:id="rId23"/>
    <p:sldId id="262" r:id="rId24"/>
    <p:sldId id="263" r:id="rId25"/>
    <p:sldId id="264" r:id="rId26"/>
    <p:sldId id="265" r:id="rId27"/>
    <p:sldId id="266" r:id="rId28"/>
    <p:sldId id="267" r:id="rId29"/>
    <p:sldId id="268" r:id="rId30"/>
    <p:sldId id="269" r:id="rId31"/>
    <p:sldId id="270" r:id="rId32"/>
  </p:sldIdLst>
  <p:sldSz cx="18288000" cy="10287000"/>
  <p:notesSz cx="6858000" cy="9144000"/>
  <p:embeddedFontLst>
    <p:embeddedFont>
      <p:font typeface="Montserrat Classic" charset="1" panose="00000500000000000000"/>
      <p:regular r:id="rId6"/>
    </p:embeddedFont>
    <p:embeddedFont>
      <p:font typeface="Montserrat Classic Bold" charset="1" panose="00000800000000000000"/>
      <p:regular r:id="rId7"/>
    </p:embeddedFont>
    <p:embeddedFont>
      <p:font typeface="Arimo" charset="1" panose="020B0604020202020204"/>
      <p:regular r:id="rId8"/>
    </p:embeddedFont>
    <p:embeddedFont>
      <p:font typeface="Arimo Bold" charset="1" panose="020B0704020202020204"/>
      <p:regular r:id="rId9"/>
    </p:embeddedFont>
    <p:embeddedFont>
      <p:font typeface="Arimo Italics" charset="1" panose="020B0604020202090204"/>
      <p:regular r:id="rId10"/>
    </p:embeddedFont>
    <p:embeddedFont>
      <p:font typeface="Arimo Bold Italics" charset="1" panose="020B0704020202090204"/>
      <p:regular r:id="rId11"/>
    </p:embeddedFont>
    <p:embeddedFont>
      <p:font typeface="Canva Sans" charset="1" panose="020B0503030501040103"/>
      <p:regular r:id="rId12"/>
    </p:embeddedFont>
    <p:embeddedFont>
      <p:font typeface="Canva Sans Bold" charset="1" panose="020B0803030501040103"/>
      <p:regular r:id="rId13"/>
    </p:embeddedFont>
    <p:embeddedFont>
      <p:font typeface="Canva Sans Italics" charset="1" panose="020B0503030501040103"/>
      <p:regular r:id="rId14"/>
    </p:embeddedFont>
    <p:embeddedFont>
      <p:font typeface="Canva Sans Bold Italics" charset="1" panose="020B0803030501040103"/>
      <p:regular r:id="rId15"/>
    </p:embeddedFont>
    <p:embeddedFont>
      <p:font typeface="Canva Sans Medium" charset="1" panose="020B0603030501040103"/>
      <p:regular r:id="rId16"/>
    </p:embeddedFont>
    <p:embeddedFont>
      <p:font typeface="Canva Sans Medium Italics" charset="1" panose="020B0603030501040103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slides/slide1.xml" Type="http://schemas.openxmlformats.org/officeDocument/2006/relationships/slide"/><Relationship Id="rId19" Target="slides/slide2.xml" Type="http://schemas.openxmlformats.org/officeDocument/2006/relationships/slide"/><Relationship Id="rId2" Target="presProps.xml" Type="http://schemas.openxmlformats.org/officeDocument/2006/relationships/presProps"/><Relationship Id="rId20" Target="slides/slide3.xml" Type="http://schemas.openxmlformats.org/officeDocument/2006/relationships/slide"/><Relationship Id="rId21" Target="slides/slide4.xml" Type="http://schemas.openxmlformats.org/officeDocument/2006/relationships/slide"/><Relationship Id="rId22" Target="slides/slide5.xml" Type="http://schemas.openxmlformats.org/officeDocument/2006/relationships/slide"/><Relationship Id="rId23" Target="slides/slide6.xml" Type="http://schemas.openxmlformats.org/officeDocument/2006/relationships/slide"/><Relationship Id="rId24" Target="slides/slide7.xml" Type="http://schemas.openxmlformats.org/officeDocument/2006/relationships/slide"/><Relationship Id="rId25" Target="slides/slide8.xml" Type="http://schemas.openxmlformats.org/officeDocument/2006/relationships/slide"/><Relationship Id="rId26" Target="slides/slide9.xml" Type="http://schemas.openxmlformats.org/officeDocument/2006/relationships/slide"/><Relationship Id="rId27" Target="slides/slide10.xml" Type="http://schemas.openxmlformats.org/officeDocument/2006/relationships/slide"/><Relationship Id="rId28" Target="slides/slide11.xml" Type="http://schemas.openxmlformats.org/officeDocument/2006/relationships/slide"/><Relationship Id="rId29" Target="slides/slide12.xml" Type="http://schemas.openxmlformats.org/officeDocument/2006/relationships/slide"/><Relationship Id="rId3" Target="viewProps.xml" Type="http://schemas.openxmlformats.org/officeDocument/2006/relationships/viewProps"/><Relationship Id="rId30" Target="slides/slide13.xml" Type="http://schemas.openxmlformats.org/officeDocument/2006/relationships/slide"/><Relationship Id="rId31" Target="slides/slide14.xml" Type="http://schemas.openxmlformats.org/officeDocument/2006/relationships/slide"/><Relationship Id="rId32" Target="slides/slide15.xml" Type="http://schemas.openxmlformats.org/officeDocument/2006/relationships/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1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5.png" Type="http://schemas.openxmlformats.org/officeDocument/2006/relationships/image"/><Relationship Id="rId4" Target="../media/image6.png" Type="http://schemas.openxmlformats.org/officeDocument/2006/relationships/image"/></Relationships>
</file>

<file path=ppt/slides/_rels/slide1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1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7.png" Type="http://schemas.openxmlformats.org/officeDocument/2006/relationships/image"/></Relationships>
</file>

<file path=ppt/slides/_rels/slide1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8.png" Type="http://schemas.openxmlformats.org/officeDocument/2006/relationships/image"/></Relationships>
</file>

<file path=ppt/slides/_rels/slide1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1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3.png" Type="http://schemas.openxmlformats.org/officeDocument/2006/relationships/imag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4.png" Type="http://schemas.openxmlformats.org/officeDocument/2006/relationships/image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5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546" t="-1546" r="-1556" b="-1556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9494523" y="2391679"/>
            <a:ext cx="11034213" cy="11034213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FC7F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2937923" y="-1409090"/>
            <a:ext cx="4558297" cy="4558297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FC7FF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7259300" y="-1107443"/>
            <a:ext cx="3149207" cy="3149207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FC7FF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620374" y="4996773"/>
            <a:ext cx="1229290" cy="293454"/>
            <a:chOff x="0" y="0"/>
            <a:chExt cx="1639053" cy="391272"/>
          </a:xfrm>
        </p:grpSpPr>
        <p:grpSp>
          <p:nvGrpSpPr>
            <p:cNvPr name="Group 13" id="13"/>
            <p:cNvGrpSpPr/>
            <p:nvPr/>
          </p:nvGrpSpPr>
          <p:grpSpPr>
            <a:xfrm rot="0">
              <a:off x="0" y="0"/>
              <a:ext cx="391272" cy="391272"/>
              <a:chOff x="0" y="0"/>
              <a:chExt cx="812800" cy="812800"/>
            </a:xfrm>
          </p:grpSpPr>
          <p:sp>
            <p:nvSpPr>
              <p:cNvPr name="Freeform 14" id="14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2FC7FF"/>
              </a:solidFill>
            </p:spPr>
          </p:sp>
          <p:sp>
            <p:nvSpPr>
              <p:cNvPr name="TextBox 15" id="15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16" id="16"/>
            <p:cNvGrpSpPr/>
            <p:nvPr/>
          </p:nvGrpSpPr>
          <p:grpSpPr>
            <a:xfrm rot="0">
              <a:off x="623890" y="0"/>
              <a:ext cx="391272" cy="391272"/>
              <a:chOff x="0" y="0"/>
              <a:chExt cx="812800" cy="812800"/>
            </a:xfrm>
          </p:grpSpPr>
          <p:sp>
            <p:nvSpPr>
              <p:cNvPr name="Freeform 17" id="17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2FC7FF"/>
              </a:solidFill>
            </p:spPr>
          </p:sp>
          <p:sp>
            <p:nvSpPr>
              <p:cNvPr name="TextBox 18" id="18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19" id="19"/>
            <p:cNvGrpSpPr/>
            <p:nvPr/>
          </p:nvGrpSpPr>
          <p:grpSpPr>
            <a:xfrm rot="0">
              <a:off x="1247781" y="0"/>
              <a:ext cx="391272" cy="391272"/>
              <a:chOff x="0" y="0"/>
              <a:chExt cx="812800" cy="812800"/>
            </a:xfrm>
          </p:grpSpPr>
          <p:sp>
            <p:nvSpPr>
              <p:cNvPr name="Freeform 20" id="20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2FC7FF"/>
              </a:solidFill>
            </p:spPr>
          </p:sp>
          <p:sp>
            <p:nvSpPr>
              <p:cNvPr name="TextBox 21" id="21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</p:grpSp>
      <p:sp>
        <p:nvSpPr>
          <p:cNvPr name="TextBox 22" id="22"/>
          <p:cNvSpPr txBox="true"/>
          <p:nvPr/>
        </p:nvSpPr>
        <p:spPr>
          <a:xfrm rot="0">
            <a:off x="1620374" y="1953199"/>
            <a:ext cx="13676342" cy="28022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200"/>
              </a:lnSpc>
            </a:pPr>
            <a:r>
              <a:rPr lang="en-US" sz="7200">
                <a:solidFill>
                  <a:srgbClr val="2B2E31"/>
                </a:solidFill>
                <a:latin typeface="Montserrat Classic Bold"/>
              </a:rPr>
              <a:t>INTRODUCCIÓN AL TRADING ALGORÍTMICO Y MERCADOS FINANCIEROS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620374" y="6893812"/>
            <a:ext cx="7074165" cy="13843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599"/>
              </a:lnSpc>
            </a:pPr>
            <a:r>
              <a:rPr lang="en-US" sz="3999">
                <a:solidFill>
                  <a:srgbClr val="000000"/>
                </a:solidFill>
                <a:latin typeface="Canva Sans"/>
              </a:rPr>
              <a:t>Facundo Rodríguez Simone</a:t>
            </a:r>
          </a:p>
          <a:p>
            <a:pPr>
              <a:lnSpc>
                <a:spcPts val="5599"/>
              </a:lnSpc>
              <a:spcBef>
                <a:spcPct val="0"/>
              </a:spcBef>
            </a:pPr>
            <a:r>
              <a:rPr lang="en-US" sz="3999">
                <a:solidFill>
                  <a:srgbClr val="000000"/>
                </a:solidFill>
                <a:latin typeface="Canva Sans"/>
              </a:rPr>
              <a:t>Mauro Oyhanart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789" t="-52017" r="-68181" b="-16953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5615296" y="766653"/>
            <a:ext cx="8491647" cy="8491647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FC7F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5051026" y="766653"/>
            <a:ext cx="8491647" cy="8491647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FC7FF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690410" y="1563604"/>
            <a:ext cx="11751722" cy="6412272"/>
          </a:xfrm>
          <a:custGeom>
            <a:avLst/>
            <a:gdLst/>
            <a:ahLst/>
            <a:cxnLst/>
            <a:rect r="r" b="b" t="t" l="l"/>
            <a:pathLst>
              <a:path h="6412272" w="11751722">
                <a:moveTo>
                  <a:pt x="0" y="0"/>
                </a:moveTo>
                <a:lnTo>
                  <a:pt x="11751722" y="0"/>
                </a:lnTo>
                <a:lnTo>
                  <a:pt x="11751722" y="6412272"/>
                </a:lnTo>
                <a:lnTo>
                  <a:pt x="0" y="641227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7605082" y="6916267"/>
            <a:ext cx="9654218" cy="2119219"/>
          </a:xfrm>
          <a:custGeom>
            <a:avLst/>
            <a:gdLst/>
            <a:ahLst/>
            <a:cxnLst/>
            <a:rect r="r" b="b" t="t" l="l"/>
            <a:pathLst>
              <a:path h="2119219" w="9654218">
                <a:moveTo>
                  <a:pt x="0" y="0"/>
                </a:moveTo>
                <a:lnTo>
                  <a:pt x="9654218" y="0"/>
                </a:lnTo>
                <a:lnTo>
                  <a:pt x="9654218" y="2119218"/>
                </a:lnTo>
                <a:lnTo>
                  <a:pt x="0" y="211921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3268139" y="681509"/>
            <a:ext cx="8796908" cy="7991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962"/>
              </a:lnSpc>
            </a:pPr>
            <a:r>
              <a:rPr lang="en-US" sz="5962" spc="59">
                <a:solidFill>
                  <a:srgbClr val="2B2E31"/>
                </a:solidFill>
                <a:latin typeface="Montserrat Classic Bold"/>
              </a:rPr>
              <a:t>DEATH CROSS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789" t="-52017" r="-68181" b="-16953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5615296" y="766653"/>
            <a:ext cx="8491647" cy="8491647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FC7F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5051026" y="766653"/>
            <a:ext cx="8491647" cy="8491647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FC7FF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3864365" y="548653"/>
            <a:ext cx="10559271" cy="14149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56"/>
              </a:lnSpc>
            </a:pPr>
            <a:r>
              <a:rPr lang="en-US" sz="5456" spc="54">
                <a:solidFill>
                  <a:srgbClr val="2B2E31"/>
                </a:solidFill>
                <a:latin typeface="Montserrat Classic Bold"/>
              </a:rPr>
              <a:t>MOVING AVERAGE</a:t>
            </a:r>
            <a:r>
              <a:rPr lang="en-US" sz="5456" spc="54">
                <a:solidFill>
                  <a:srgbClr val="2B2E31"/>
                </a:solidFill>
                <a:latin typeface="Montserrat Classic Bold"/>
              </a:rPr>
              <a:t> </a:t>
            </a:r>
          </a:p>
          <a:p>
            <a:pPr algn="ctr">
              <a:lnSpc>
                <a:spcPts val="5456"/>
              </a:lnSpc>
            </a:pPr>
            <a:r>
              <a:rPr lang="en-US" sz="5456" spc="54">
                <a:solidFill>
                  <a:srgbClr val="2B2E31"/>
                </a:solidFill>
                <a:latin typeface="Montserrat Classic Bold"/>
              </a:rPr>
              <a:t>convergence divergence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3929137" y="2887516"/>
            <a:ext cx="10429726" cy="5378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480"/>
              </a:lnSpc>
              <a:spcBef>
                <a:spcPct val="0"/>
              </a:spcBef>
            </a:pPr>
            <a:r>
              <a:rPr lang="en-US" sz="3200">
                <a:solidFill>
                  <a:srgbClr val="2B2E31"/>
                </a:solidFill>
                <a:latin typeface="Canva Sans"/>
              </a:rPr>
              <a:t>Indicador de impulso con linea MACD y linea de señal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3616952" y="4349545"/>
            <a:ext cx="11822013" cy="16617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480"/>
              </a:lnSpc>
            </a:pPr>
            <a:r>
              <a:rPr lang="en-US" sz="3200">
                <a:solidFill>
                  <a:srgbClr val="2B2E31"/>
                </a:solidFill>
                <a:latin typeface="Canva Sans"/>
              </a:rPr>
              <a:t>Linea MACD: Representa convergencia y divergencia </a:t>
            </a:r>
          </a:p>
          <a:p>
            <a:pPr algn="just">
              <a:lnSpc>
                <a:spcPts val="4480"/>
              </a:lnSpc>
            </a:pPr>
            <a:r>
              <a:rPr lang="en-US" sz="3200">
                <a:solidFill>
                  <a:srgbClr val="2B2E31"/>
                </a:solidFill>
                <a:latin typeface="Canva Sans"/>
              </a:rPr>
              <a:t>de las medias móviles. Utiliza medias móviles exponenciales.</a:t>
            </a:r>
          </a:p>
          <a:p>
            <a:pPr algn="just">
              <a:lnSpc>
                <a:spcPts val="4480"/>
              </a:lnSpc>
              <a:spcBef>
                <a:spcPct val="0"/>
              </a:spcBef>
            </a:pPr>
            <a:r>
              <a:rPr lang="en-US" sz="3200">
                <a:solidFill>
                  <a:srgbClr val="2B2E31"/>
                </a:solidFill>
                <a:latin typeface="Canva Sans"/>
              </a:rPr>
              <a:t>12 períodos y 26 períodos.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4519240" y="6935265"/>
            <a:ext cx="9249519" cy="5378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480"/>
              </a:lnSpc>
              <a:spcBef>
                <a:spcPct val="0"/>
              </a:spcBef>
            </a:pPr>
            <a:r>
              <a:rPr lang="en-US" sz="3200">
                <a:solidFill>
                  <a:srgbClr val="2B2E31"/>
                </a:solidFill>
                <a:latin typeface="Canva Sans"/>
              </a:rPr>
              <a:t>Linea de señal: Media móvil de 9 días de MACD.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4436176" y="8397035"/>
            <a:ext cx="10183564" cy="1099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480"/>
              </a:lnSpc>
            </a:pPr>
            <a:r>
              <a:rPr lang="en-US" sz="3200">
                <a:solidFill>
                  <a:srgbClr val="2B2E31"/>
                </a:solidFill>
                <a:latin typeface="Canva Sans"/>
              </a:rPr>
              <a:t>En los cruces entre la linea MACD y la linea de señal </a:t>
            </a:r>
          </a:p>
          <a:p>
            <a:pPr algn="just">
              <a:lnSpc>
                <a:spcPts val="4480"/>
              </a:lnSpc>
              <a:spcBef>
                <a:spcPct val="0"/>
              </a:spcBef>
            </a:pPr>
            <a:r>
              <a:rPr lang="en-US" sz="3200">
                <a:solidFill>
                  <a:srgbClr val="2B2E31"/>
                </a:solidFill>
                <a:latin typeface="Canva Sans"/>
              </a:rPr>
              <a:t>marca puntos de compra y de venta.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789" t="-52017" r="-68181" b="-16953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5615296" y="766653"/>
            <a:ext cx="8491647" cy="8491647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FC7F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5051026" y="766653"/>
            <a:ext cx="8491647" cy="8491647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FC7FF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359382" y="322560"/>
            <a:ext cx="17569237" cy="9641879"/>
          </a:xfrm>
          <a:custGeom>
            <a:avLst/>
            <a:gdLst/>
            <a:ahLst/>
            <a:cxnLst/>
            <a:rect r="r" b="b" t="t" l="l"/>
            <a:pathLst>
              <a:path h="9641879" w="17569237">
                <a:moveTo>
                  <a:pt x="0" y="0"/>
                </a:moveTo>
                <a:lnTo>
                  <a:pt x="17569236" y="0"/>
                </a:lnTo>
                <a:lnTo>
                  <a:pt x="17569236" y="9641880"/>
                </a:lnTo>
                <a:lnTo>
                  <a:pt x="0" y="964188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8001887" y="9135204"/>
            <a:ext cx="2284226" cy="7318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456"/>
              </a:lnSpc>
            </a:pPr>
            <a:r>
              <a:rPr lang="en-US" sz="5456" spc="54">
                <a:solidFill>
                  <a:srgbClr val="2B2E31"/>
                </a:solidFill>
                <a:latin typeface="Montserrat Classic Bold"/>
              </a:rPr>
              <a:t>MACD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789" t="-52017" r="-68181" b="-16953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5615296" y="766653"/>
            <a:ext cx="8491647" cy="8491647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FC7F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5051026" y="766653"/>
            <a:ext cx="8491647" cy="8491647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FC7FF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5996360" y="2792300"/>
            <a:ext cx="7063196" cy="4702400"/>
          </a:xfrm>
          <a:custGeom>
            <a:avLst/>
            <a:gdLst/>
            <a:ahLst/>
            <a:cxnLst/>
            <a:rect r="r" b="b" t="t" l="l"/>
            <a:pathLst>
              <a:path h="4702400" w="7063196">
                <a:moveTo>
                  <a:pt x="0" y="0"/>
                </a:moveTo>
                <a:lnTo>
                  <a:pt x="7063197" y="0"/>
                </a:lnTo>
                <a:lnTo>
                  <a:pt x="7063197" y="4702400"/>
                </a:lnTo>
                <a:lnTo>
                  <a:pt x="0" y="47024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3268139" y="681509"/>
            <a:ext cx="8796908" cy="7991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962"/>
              </a:lnSpc>
            </a:pPr>
            <a:r>
              <a:rPr lang="en-US" sz="5962" spc="59">
                <a:solidFill>
                  <a:srgbClr val="2B2E31"/>
                </a:solidFill>
                <a:latin typeface="Montserrat Classic Bold"/>
              </a:rPr>
              <a:t>MACD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5996360" y="2400525"/>
            <a:ext cx="6233266" cy="2457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800"/>
              </a:lnSpc>
            </a:pPr>
            <a:r>
              <a:rPr lang="en-US" sz="1800" spc="18">
                <a:solidFill>
                  <a:srgbClr val="2B2E31"/>
                </a:solidFill>
                <a:latin typeface="Montserrat Classic Bold"/>
              </a:rPr>
              <a:t>SALDO INICIAL: 10.000 USD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789" t="-52017" r="-68181" b="-16953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5615296" y="766653"/>
            <a:ext cx="8491647" cy="8491647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FC7F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5051026" y="766653"/>
            <a:ext cx="8491647" cy="8491647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FC7FF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4930279" y="1171575"/>
            <a:ext cx="8427442" cy="10699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000"/>
              </a:lnSpc>
            </a:pPr>
            <a:r>
              <a:rPr lang="en-US" sz="8000" spc="80">
                <a:solidFill>
                  <a:srgbClr val="2B2E31"/>
                </a:solidFill>
                <a:latin typeface="Montserrat Classic Bold"/>
              </a:rPr>
              <a:t>CONCLUSIONES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5297137" y="2908816"/>
            <a:ext cx="8461643" cy="1099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480"/>
              </a:lnSpc>
              <a:spcBef>
                <a:spcPct val="0"/>
              </a:spcBef>
            </a:pPr>
            <a:r>
              <a:rPr lang="en-US" sz="3200">
                <a:solidFill>
                  <a:srgbClr val="2B2E31"/>
                </a:solidFill>
                <a:latin typeface="Canva Sans"/>
              </a:rPr>
              <a:t>Cada estrategia contiene su propia utilidaden el análisis técnico.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4074094" y="7003931"/>
            <a:ext cx="10907728" cy="16617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480"/>
              </a:lnSpc>
              <a:spcBef>
                <a:spcPct val="0"/>
              </a:spcBef>
            </a:pPr>
            <a:r>
              <a:rPr lang="en-US" sz="3200">
                <a:solidFill>
                  <a:srgbClr val="2B2E31"/>
                </a:solidFill>
                <a:latin typeface="Canva Sans"/>
              </a:rPr>
              <a:t>Mientras que MACD nos aporto mayor comprensión de las estrategias de trading algorítmico y los mercados financieros.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4074094" y="4675386"/>
            <a:ext cx="10907728" cy="16617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480"/>
              </a:lnSpc>
              <a:spcBef>
                <a:spcPct val="0"/>
              </a:spcBef>
            </a:pPr>
            <a:r>
              <a:rPr lang="en-US" sz="3200">
                <a:solidFill>
                  <a:srgbClr val="2B2E31"/>
                </a:solidFill>
                <a:latin typeface="Canva Sans"/>
              </a:rPr>
              <a:t>Las primeras dos estrategias aportaron facilidad en el desarrollo del algoritmo y la introducción al tema gracias a su simplicidad y sus similitudes.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874" t="-5934" r="-13263" b="-10204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4144331"/>
            <a:ext cx="11307304" cy="15687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1793"/>
              </a:lnSpc>
            </a:pPr>
            <a:r>
              <a:rPr lang="en-US" sz="11793" spc="117">
                <a:solidFill>
                  <a:srgbClr val="2B2E31"/>
                </a:solidFill>
                <a:latin typeface="Montserrat Classic Bold"/>
              </a:rPr>
              <a:t>GRACIAS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12578375" y="-3211657"/>
            <a:ext cx="8982101" cy="8982101"/>
            <a:chOff x="0" y="0"/>
            <a:chExt cx="812800" cy="812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FC7FF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1028700" y="5907194"/>
            <a:ext cx="1851586" cy="454550"/>
            <a:chOff x="0" y="0"/>
            <a:chExt cx="2468781" cy="606067"/>
          </a:xfrm>
        </p:grpSpPr>
        <p:grpSp>
          <p:nvGrpSpPr>
            <p:cNvPr name="Group 8" id="8"/>
            <p:cNvGrpSpPr/>
            <p:nvPr/>
          </p:nvGrpSpPr>
          <p:grpSpPr>
            <a:xfrm rot="0">
              <a:off x="0" y="0"/>
              <a:ext cx="606067" cy="606067"/>
              <a:chOff x="0" y="0"/>
              <a:chExt cx="812800" cy="812800"/>
            </a:xfrm>
          </p:grpSpPr>
          <p:sp>
            <p:nvSpPr>
              <p:cNvPr name="Freeform 9" id="9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2FC7FF"/>
              </a:solidFill>
            </p:spPr>
          </p:sp>
          <p:sp>
            <p:nvSpPr>
              <p:cNvPr name="TextBox 10" id="10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79337" lIns="79337" bIns="79337" rIns="79337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name="Group 11" id="11"/>
            <p:cNvGrpSpPr/>
            <p:nvPr/>
          </p:nvGrpSpPr>
          <p:grpSpPr>
            <a:xfrm rot="0">
              <a:off x="931357" y="0"/>
              <a:ext cx="606067" cy="606067"/>
              <a:chOff x="0" y="0"/>
              <a:chExt cx="812800" cy="812800"/>
            </a:xfrm>
          </p:grpSpPr>
          <p:sp>
            <p:nvSpPr>
              <p:cNvPr name="Freeform 12" id="12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2FC7FF"/>
              </a:solidFill>
            </p:spPr>
          </p:sp>
          <p:sp>
            <p:nvSpPr>
              <p:cNvPr name="TextBox 13" id="13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79337" lIns="79337" bIns="79337" rIns="79337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name="Group 14" id="14"/>
            <p:cNvGrpSpPr/>
            <p:nvPr/>
          </p:nvGrpSpPr>
          <p:grpSpPr>
            <a:xfrm rot="0">
              <a:off x="1862714" y="0"/>
              <a:ext cx="606067" cy="606067"/>
              <a:chOff x="0" y="0"/>
              <a:chExt cx="812800" cy="812800"/>
            </a:xfrm>
          </p:grpSpPr>
          <p:sp>
            <p:nvSpPr>
              <p:cNvPr name="Freeform 15" id="15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2FC7FF"/>
              </a:solidFill>
            </p:spPr>
          </p:sp>
          <p:sp>
            <p:nvSpPr>
              <p:cNvPr name="TextBox 16" id="16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79337" lIns="79337" bIns="79337" rIns="79337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344" t="-1221" r="-1221" b="-2344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5657458" y="7795831"/>
            <a:ext cx="2324670" cy="2324670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FC7F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4249218" y="8284607"/>
            <a:ext cx="911277" cy="911277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FC7FF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057227" y="2880392"/>
            <a:ext cx="1229290" cy="293454"/>
            <a:chOff x="0" y="0"/>
            <a:chExt cx="1639053" cy="391272"/>
          </a:xfrm>
        </p:grpSpPr>
        <p:grpSp>
          <p:nvGrpSpPr>
            <p:cNvPr name="Group 10" id="10"/>
            <p:cNvGrpSpPr/>
            <p:nvPr/>
          </p:nvGrpSpPr>
          <p:grpSpPr>
            <a:xfrm rot="0">
              <a:off x="0" y="0"/>
              <a:ext cx="391272" cy="391272"/>
              <a:chOff x="0" y="0"/>
              <a:chExt cx="812800" cy="812800"/>
            </a:xfrm>
          </p:grpSpPr>
          <p:sp>
            <p:nvSpPr>
              <p:cNvPr name="Freeform 11" id="11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2FC7FF"/>
              </a:solidFill>
            </p:spPr>
          </p:sp>
          <p:sp>
            <p:nvSpPr>
              <p:cNvPr name="TextBox 12" id="12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13" id="13"/>
            <p:cNvGrpSpPr/>
            <p:nvPr/>
          </p:nvGrpSpPr>
          <p:grpSpPr>
            <a:xfrm rot="0">
              <a:off x="623890" y="0"/>
              <a:ext cx="391272" cy="391272"/>
              <a:chOff x="0" y="0"/>
              <a:chExt cx="812800" cy="812800"/>
            </a:xfrm>
          </p:grpSpPr>
          <p:sp>
            <p:nvSpPr>
              <p:cNvPr name="Freeform 14" id="14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2FC7FF"/>
              </a:solidFill>
            </p:spPr>
          </p:sp>
          <p:sp>
            <p:nvSpPr>
              <p:cNvPr name="TextBox 15" id="15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16" id="16"/>
            <p:cNvGrpSpPr/>
            <p:nvPr/>
          </p:nvGrpSpPr>
          <p:grpSpPr>
            <a:xfrm rot="0">
              <a:off x="1247781" y="0"/>
              <a:ext cx="391272" cy="391272"/>
              <a:chOff x="0" y="0"/>
              <a:chExt cx="812800" cy="812800"/>
            </a:xfrm>
          </p:grpSpPr>
          <p:sp>
            <p:nvSpPr>
              <p:cNvPr name="Freeform 17" id="17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2FC7FF"/>
              </a:solidFill>
            </p:spPr>
          </p:sp>
          <p:sp>
            <p:nvSpPr>
              <p:cNvPr name="TextBox 18" id="18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</p:grpSp>
      <p:grpSp>
        <p:nvGrpSpPr>
          <p:cNvPr name="Group 19" id="19"/>
          <p:cNvGrpSpPr/>
          <p:nvPr/>
        </p:nvGrpSpPr>
        <p:grpSpPr>
          <a:xfrm rot="0">
            <a:off x="10072886" y="1088469"/>
            <a:ext cx="1445154" cy="1445154"/>
            <a:chOff x="0" y="0"/>
            <a:chExt cx="812800" cy="81280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FC7FF"/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2" id="22"/>
          <p:cNvGrpSpPr/>
          <p:nvPr/>
        </p:nvGrpSpPr>
        <p:grpSpPr>
          <a:xfrm rot="0">
            <a:off x="-1867659" y="-1585441"/>
            <a:ext cx="3177412" cy="3177412"/>
            <a:chOff x="0" y="0"/>
            <a:chExt cx="812800" cy="8128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FC7FF"/>
            </a:solidFill>
          </p:spPr>
        </p:sp>
        <p:sp>
          <p:nvSpPr>
            <p:cNvPr name="TextBox 24" id="2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25" id="25"/>
          <p:cNvSpPr/>
          <p:nvPr/>
        </p:nvSpPr>
        <p:spPr>
          <a:xfrm flipH="false" flipV="false" rot="0">
            <a:off x="6004904" y="6958688"/>
            <a:ext cx="6278191" cy="2424681"/>
          </a:xfrm>
          <a:custGeom>
            <a:avLst/>
            <a:gdLst/>
            <a:ahLst/>
            <a:cxnLst/>
            <a:rect r="r" b="b" t="t" l="l"/>
            <a:pathLst>
              <a:path h="2424681" w="6278191">
                <a:moveTo>
                  <a:pt x="0" y="0"/>
                </a:moveTo>
                <a:lnTo>
                  <a:pt x="6278192" y="0"/>
                </a:lnTo>
                <a:lnTo>
                  <a:pt x="6278192" y="2424681"/>
                </a:lnTo>
                <a:lnTo>
                  <a:pt x="0" y="242468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26" id="26"/>
          <p:cNvSpPr txBox="true"/>
          <p:nvPr/>
        </p:nvSpPr>
        <p:spPr>
          <a:xfrm rot="0">
            <a:off x="1042963" y="1887246"/>
            <a:ext cx="5773791" cy="7991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962"/>
              </a:lnSpc>
            </a:pPr>
            <a:r>
              <a:rPr lang="en-US" sz="5962" spc="59">
                <a:solidFill>
                  <a:srgbClr val="2B2E31"/>
                </a:solidFill>
                <a:latin typeface="Montserrat Classic Bold"/>
              </a:rPr>
              <a:t>OBJETIVO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028700" y="3964904"/>
            <a:ext cx="9766764" cy="22020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967"/>
              </a:lnSpc>
            </a:pPr>
            <a:r>
              <a:rPr lang="en-US" sz="3978">
                <a:solidFill>
                  <a:srgbClr val="2B2E31"/>
                </a:solidFill>
                <a:latin typeface="Montserrat Classic"/>
              </a:rPr>
              <a:t>Desarrollar un bot de trading que genere ganancia utilizando el dataset de Oracle y una comisión de 0.001.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/>
            <a:stretch>
              <a:fillRect l="-2344" t="-1221" r="-1221" b="-2344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6622662" y="-367239"/>
            <a:ext cx="11225079" cy="11225079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FC7F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0405138" y="1590039"/>
            <a:ext cx="1229290" cy="293454"/>
            <a:chOff x="0" y="0"/>
            <a:chExt cx="1639053" cy="391272"/>
          </a:xfrm>
        </p:grpSpPr>
        <p:grpSp>
          <p:nvGrpSpPr>
            <p:cNvPr name="Group 7" id="7"/>
            <p:cNvGrpSpPr/>
            <p:nvPr/>
          </p:nvGrpSpPr>
          <p:grpSpPr>
            <a:xfrm rot="0">
              <a:off x="0" y="0"/>
              <a:ext cx="391272" cy="391272"/>
              <a:chOff x="0" y="0"/>
              <a:chExt cx="812800" cy="812800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2FC7FF"/>
              </a:solidFill>
            </p:spPr>
          </p:sp>
          <p:sp>
            <p:nvSpPr>
              <p:cNvPr name="TextBox 9" id="9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10" id="10"/>
            <p:cNvGrpSpPr/>
            <p:nvPr/>
          </p:nvGrpSpPr>
          <p:grpSpPr>
            <a:xfrm rot="0">
              <a:off x="623890" y="0"/>
              <a:ext cx="391272" cy="391272"/>
              <a:chOff x="0" y="0"/>
              <a:chExt cx="812800" cy="812800"/>
            </a:xfrm>
          </p:grpSpPr>
          <p:sp>
            <p:nvSpPr>
              <p:cNvPr name="Freeform 11" id="11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2FC7FF"/>
              </a:solidFill>
            </p:spPr>
          </p:sp>
          <p:sp>
            <p:nvSpPr>
              <p:cNvPr name="TextBox 12" id="12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13" id="13"/>
            <p:cNvGrpSpPr/>
            <p:nvPr/>
          </p:nvGrpSpPr>
          <p:grpSpPr>
            <a:xfrm rot="0">
              <a:off x="1247781" y="0"/>
              <a:ext cx="391272" cy="391272"/>
              <a:chOff x="0" y="0"/>
              <a:chExt cx="812800" cy="812800"/>
            </a:xfrm>
          </p:grpSpPr>
          <p:sp>
            <p:nvSpPr>
              <p:cNvPr name="Freeform 14" id="14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2FC7FF"/>
              </a:solidFill>
            </p:spPr>
          </p:sp>
          <p:sp>
            <p:nvSpPr>
              <p:cNvPr name="TextBox 15" id="15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</p:grpSp>
      <p:grpSp>
        <p:nvGrpSpPr>
          <p:cNvPr name="Group 16" id="16"/>
          <p:cNvGrpSpPr/>
          <p:nvPr/>
        </p:nvGrpSpPr>
        <p:grpSpPr>
          <a:xfrm rot="0">
            <a:off x="4602417" y="7056591"/>
            <a:ext cx="1223297" cy="1223297"/>
            <a:chOff x="0" y="0"/>
            <a:chExt cx="812800" cy="8128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FC7FF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3910713" y="8566596"/>
            <a:ext cx="691704" cy="691704"/>
            <a:chOff x="0" y="0"/>
            <a:chExt cx="812800" cy="81280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FC7FF"/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2" id="22"/>
          <p:cNvSpPr txBox="true"/>
          <p:nvPr/>
        </p:nvSpPr>
        <p:spPr>
          <a:xfrm rot="0">
            <a:off x="4602417" y="600711"/>
            <a:ext cx="7171009" cy="9893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405"/>
              </a:lnSpc>
            </a:pPr>
            <a:r>
              <a:rPr lang="en-US" sz="7405" spc="74">
                <a:solidFill>
                  <a:srgbClr val="2B2E31"/>
                </a:solidFill>
                <a:latin typeface="Montserrat Classic Bold"/>
              </a:rPr>
              <a:t>BACKTRADER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6752665" y="2490764"/>
            <a:ext cx="9150669" cy="13843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599"/>
              </a:lnSpc>
              <a:spcBef>
                <a:spcPct val="0"/>
              </a:spcBef>
            </a:pPr>
            <a:r>
              <a:rPr lang="en-US" sz="3999">
                <a:solidFill>
                  <a:srgbClr val="000000"/>
                </a:solidFill>
                <a:latin typeface="Canva Sans"/>
              </a:rPr>
              <a:t>Librería de Python utilizada para el backtesting de estrategias de trading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6752665" y="4564396"/>
            <a:ext cx="9684097" cy="38452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354"/>
              </a:lnSpc>
              <a:spcBef>
                <a:spcPct val="0"/>
              </a:spcBef>
            </a:pPr>
            <a:r>
              <a:rPr lang="en-US" sz="3110">
                <a:solidFill>
                  <a:srgbClr val="000000"/>
                </a:solidFill>
                <a:latin typeface="Canva Sans"/>
              </a:rPr>
              <a:t>• Permite el desarrollo de estrategias y la ejecución</a:t>
            </a:r>
          </a:p>
          <a:p>
            <a:pPr algn="just">
              <a:lnSpc>
                <a:spcPts val="4354"/>
              </a:lnSpc>
              <a:spcBef>
                <a:spcPct val="0"/>
              </a:spcBef>
            </a:pPr>
            <a:r>
              <a:rPr lang="en-US" sz="3110">
                <a:solidFill>
                  <a:srgbClr val="000000"/>
                </a:solidFill>
                <a:latin typeface="Canva Sans"/>
              </a:rPr>
              <a:t>de pruebas retrospectivas en datos históricos.</a:t>
            </a:r>
          </a:p>
          <a:p>
            <a:pPr algn="just">
              <a:lnSpc>
                <a:spcPts val="4354"/>
              </a:lnSpc>
              <a:spcBef>
                <a:spcPct val="0"/>
              </a:spcBef>
            </a:pPr>
            <a:r>
              <a:rPr lang="en-US" sz="3110">
                <a:solidFill>
                  <a:srgbClr val="000000"/>
                </a:solidFill>
                <a:latin typeface="Canva Sans"/>
              </a:rPr>
              <a:t>• Soporta diferentes tipos de datos de entrada,</a:t>
            </a:r>
          </a:p>
          <a:p>
            <a:pPr algn="just">
              <a:lnSpc>
                <a:spcPts val="4354"/>
              </a:lnSpc>
              <a:spcBef>
                <a:spcPct val="0"/>
              </a:spcBef>
            </a:pPr>
            <a:r>
              <a:rPr lang="en-US" sz="3110">
                <a:solidFill>
                  <a:srgbClr val="000000"/>
                </a:solidFill>
                <a:latin typeface="Canva Sans"/>
              </a:rPr>
              <a:t>brokers y activos.</a:t>
            </a:r>
          </a:p>
          <a:p>
            <a:pPr algn="just">
              <a:lnSpc>
                <a:spcPts val="4354"/>
              </a:lnSpc>
              <a:spcBef>
                <a:spcPct val="0"/>
              </a:spcBef>
            </a:pPr>
            <a:r>
              <a:rPr lang="en-US" sz="3110">
                <a:solidFill>
                  <a:srgbClr val="000000"/>
                </a:solidFill>
                <a:latin typeface="Canva Sans"/>
              </a:rPr>
              <a:t>• Gestiona órdenes y operaciones.</a:t>
            </a:r>
          </a:p>
          <a:p>
            <a:pPr algn="just">
              <a:lnSpc>
                <a:spcPts val="4354"/>
              </a:lnSpc>
              <a:spcBef>
                <a:spcPct val="0"/>
              </a:spcBef>
            </a:pPr>
            <a:r>
              <a:rPr lang="en-US" sz="3110">
                <a:solidFill>
                  <a:srgbClr val="000000"/>
                </a:solidFill>
                <a:latin typeface="Canva Sans"/>
              </a:rPr>
              <a:t>• Es extensible a través de indicadores y</a:t>
            </a:r>
          </a:p>
          <a:p>
            <a:pPr algn="just">
              <a:lnSpc>
                <a:spcPts val="4354"/>
              </a:lnSpc>
              <a:spcBef>
                <a:spcPct val="0"/>
              </a:spcBef>
            </a:pPr>
            <a:r>
              <a:rPr lang="en-US" sz="3110">
                <a:solidFill>
                  <a:srgbClr val="000000"/>
                </a:solidFill>
                <a:latin typeface="Canva Sans"/>
              </a:rPr>
              <a:t>estrategias personalizadas.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344" t="-1221" r="-1221" b="-2344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507520" y="1377242"/>
            <a:ext cx="7457868" cy="7457868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FC7F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6374229" y="8125846"/>
            <a:ext cx="2743105" cy="2743105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FC7FF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1028700" y="705647"/>
            <a:ext cx="11851993" cy="7991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962"/>
              </a:lnSpc>
            </a:pPr>
            <a:r>
              <a:rPr lang="en-US" sz="5962" spc="59">
                <a:solidFill>
                  <a:srgbClr val="2B2E31"/>
                </a:solidFill>
                <a:latin typeface="Montserrat Classic Bold"/>
              </a:rPr>
              <a:t>ESTRATEGIAS UTILIZADAS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386430" y="7507368"/>
            <a:ext cx="8023737" cy="8980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481"/>
              </a:lnSpc>
            </a:pPr>
            <a:r>
              <a:rPr lang="en-US" sz="3481" spc="34">
                <a:solidFill>
                  <a:srgbClr val="2B2E31"/>
                </a:solidFill>
                <a:latin typeface="Montserrat Classic Bold"/>
              </a:rPr>
              <a:t>MOVING AVERAGE </a:t>
            </a:r>
          </a:p>
          <a:p>
            <a:pPr>
              <a:lnSpc>
                <a:spcPts val="3481"/>
              </a:lnSpc>
            </a:pPr>
            <a:r>
              <a:rPr lang="en-US" sz="3481" spc="34">
                <a:solidFill>
                  <a:srgbClr val="2B2E31"/>
                </a:solidFill>
                <a:latin typeface="Montserrat Classic Bold"/>
              </a:rPr>
              <a:t>CONVERGENCE DIVERGENCE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2386430" y="3109577"/>
            <a:ext cx="5135726" cy="461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481"/>
              </a:lnSpc>
            </a:pPr>
            <a:r>
              <a:rPr lang="en-US" sz="3481" spc="34">
                <a:solidFill>
                  <a:srgbClr val="2B2E31"/>
                </a:solidFill>
                <a:latin typeface="Montserrat Classic Bold"/>
              </a:rPr>
              <a:t>GOLDEN CROSS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2386430" y="5432051"/>
            <a:ext cx="5135726" cy="461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481"/>
              </a:lnSpc>
            </a:pPr>
            <a:r>
              <a:rPr lang="en-US" sz="3481" spc="34">
                <a:solidFill>
                  <a:srgbClr val="2B2E31"/>
                </a:solidFill>
                <a:latin typeface="Montserrat Classic Bold"/>
              </a:rPr>
              <a:t>DEATH CROSS</a:t>
            </a:r>
          </a:p>
        </p:txBody>
      </p:sp>
      <p:grpSp>
        <p:nvGrpSpPr>
          <p:cNvPr name="Group 13" id="13"/>
          <p:cNvGrpSpPr/>
          <p:nvPr/>
        </p:nvGrpSpPr>
        <p:grpSpPr>
          <a:xfrm rot="0">
            <a:off x="-402507" y="2783703"/>
            <a:ext cx="2429528" cy="1046124"/>
            <a:chOff x="0" y="0"/>
            <a:chExt cx="943828" cy="4064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943828" cy="406400"/>
            </a:xfrm>
            <a:custGeom>
              <a:avLst/>
              <a:gdLst/>
              <a:ahLst/>
              <a:cxnLst/>
              <a:rect r="r" b="b" t="t" l="l"/>
              <a:pathLst>
                <a:path h="406400" w="943828">
                  <a:moveTo>
                    <a:pt x="740628" y="0"/>
                  </a:moveTo>
                  <a:lnTo>
                    <a:pt x="0" y="0"/>
                  </a:lnTo>
                  <a:lnTo>
                    <a:pt x="0" y="406400"/>
                  </a:lnTo>
                  <a:lnTo>
                    <a:pt x="740628" y="406400"/>
                  </a:lnTo>
                  <a:lnTo>
                    <a:pt x="943828" y="203200"/>
                  </a:lnTo>
                  <a:lnTo>
                    <a:pt x="740628" y="0"/>
                  </a:lnTo>
                  <a:close/>
                </a:path>
              </a:pathLst>
            </a:custGeom>
            <a:solidFill>
              <a:srgbClr val="2FC7FF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38100"/>
              <a:ext cx="829528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6" id="16"/>
          <p:cNvSpPr txBox="true"/>
          <p:nvPr/>
        </p:nvSpPr>
        <p:spPr>
          <a:xfrm rot="0">
            <a:off x="415916" y="3011111"/>
            <a:ext cx="1236283" cy="6363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753"/>
              </a:lnSpc>
            </a:pPr>
            <a:r>
              <a:rPr lang="en-US" sz="4753" spc="47">
                <a:solidFill>
                  <a:srgbClr val="2B2E31"/>
                </a:solidFill>
                <a:latin typeface="Montserrat Classic Bold"/>
              </a:rPr>
              <a:t>01</a:t>
            </a:r>
          </a:p>
        </p:txBody>
      </p:sp>
      <p:grpSp>
        <p:nvGrpSpPr>
          <p:cNvPr name="Group 17" id="17"/>
          <p:cNvGrpSpPr/>
          <p:nvPr/>
        </p:nvGrpSpPr>
        <p:grpSpPr>
          <a:xfrm rot="0">
            <a:off x="-402507" y="5106176"/>
            <a:ext cx="2429528" cy="1046124"/>
            <a:chOff x="0" y="0"/>
            <a:chExt cx="943828" cy="4064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943828" cy="406400"/>
            </a:xfrm>
            <a:custGeom>
              <a:avLst/>
              <a:gdLst/>
              <a:ahLst/>
              <a:cxnLst/>
              <a:rect r="r" b="b" t="t" l="l"/>
              <a:pathLst>
                <a:path h="406400" w="943828">
                  <a:moveTo>
                    <a:pt x="740628" y="0"/>
                  </a:moveTo>
                  <a:lnTo>
                    <a:pt x="0" y="0"/>
                  </a:lnTo>
                  <a:lnTo>
                    <a:pt x="0" y="406400"/>
                  </a:lnTo>
                  <a:lnTo>
                    <a:pt x="740628" y="406400"/>
                  </a:lnTo>
                  <a:lnTo>
                    <a:pt x="943828" y="203200"/>
                  </a:lnTo>
                  <a:lnTo>
                    <a:pt x="740628" y="0"/>
                  </a:lnTo>
                  <a:close/>
                </a:path>
              </a:pathLst>
            </a:custGeom>
            <a:solidFill>
              <a:srgbClr val="2FC7FF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38100"/>
              <a:ext cx="829528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415916" y="5344384"/>
            <a:ext cx="1236283" cy="6363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753"/>
              </a:lnSpc>
            </a:pPr>
            <a:r>
              <a:rPr lang="en-US" sz="4753" spc="47">
                <a:solidFill>
                  <a:srgbClr val="2B2E31"/>
                </a:solidFill>
                <a:latin typeface="Montserrat Classic Bold"/>
              </a:rPr>
              <a:t>02</a:t>
            </a:r>
          </a:p>
        </p:txBody>
      </p:sp>
      <p:grpSp>
        <p:nvGrpSpPr>
          <p:cNvPr name="Group 21" id="21"/>
          <p:cNvGrpSpPr/>
          <p:nvPr/>
        </p:nvGrpSpPr>
        <p:grpSpPr>
          <a:xfrm rot="0">
            <a:off x="-402507" y="7428650"/>
            <a:ext cx="2429528" cy="1046124"/>
            <a:chOff x="0" y="0"/>
            <a:chExt cx="943828" cy="406400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943828" cy="406400"/>
            </a:xfrm>
            <a:custGeom>
              <a:avLst/>
              <a:gdLst/>
              <a:ahLst/>
              <a:cxnLst/>
              <a:rect r="r" b="b" t="t" l="l"/>
              <a:pathLst>
                <a:path h="406400" w="943828">
                  <a:moveTo>
                    <a:pt x="740628" y="0"/>
                  </a:moveTo>
                  <a:lnTo>
                    <a:pt x="0" y="0"/>
                  </a:lnTo>
                  <a:lnTo>
                    <a:pt x="0" y="406400"/>
                  </a:lnTo>
                  <a:lnTo>
                    <a:pt x="740628" y="406400"/>
                  </a:lnTo>
                  <a:lnTo>
                    <a:pt x="943828" y="203200"/>
                  </a:lnTo>
                  <a:lnTo>
                    <a:pt x="740628" y="0"/>
                  </a:lnTo>
                  <a:close/>
                </a:path>
              </a:pathLst>
            </a:custGeom>
            <a:solidFill>
              <a:srgbClr val="2FC7FF"/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0" y="-38100"/>
              <a:ext cx="829528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4" id="24"/>
          <p:cNvSpPr txBox="true"/>
          <p:nvPr/>
        </p:nvSpPr>
        <p:spPr>
          <a:xfrm rot="0">
            <a:off x="410558" y="7647725"/>
            <a:ext cx="1236283" cy="6363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753"/>
              </a:lnSpc>
            </a:pPr>
            <a:r>
              <a:rPr lang="en-US" sz="4753" spc="47">
                <a:solidFill>
                  <a:srgbClr val="2B2E31"/>
                </a:solidFill>
                <a:latin typeface="Montserrat Classic Bold"/>
              </a:rPr>
              <a:t>03</a:t>
            </a:r>
          </a:p>
        </p:txBody>
      </p:sp>
      <p:grpSp>
        <p:nvGrpSpPr>
          <p:cNvPr name="Group 25" id="25"/>
          <p:cNvGrpSpPr/>
          <p:nvPr/>
        </p:nvGrpSpPr>
        <p:grpSpPr>
          <a:xfrm rot="0">
            <a:off x="1034057" y="1714354"/>
            <a:ext cx="1229290" cy="293454"/>
            <a:chOff x="0" y="0"/>
            <a:chExt cx="1639053" cy="391272"/>
          </a:xfrm>
        </p:grpSpPr>
        <p:grpSp>
          <p:nvGrpSpPr>
            <p:cNvPr name="Group 26" id="26"/>
            <p:cNvGrpSpPr/>
            <p:nvPr/>
          </p:nvGrpSpPr>
          <p:grpSpPr>
            <a:xfrm rot="0">
              <a:off x="0" y="0"/>
              <a:ext cx="391272" cy="391272"/>
              <a:chOff x="0" y="0"/>
              <a:chExt cx="812800" cy="812800"/>
            </a:xfrm>
          </p:grpSpPr>
          <p:sp>
            <p:nvSpPr>
              <p:cNvPr name="Freeform 27" id="27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2FC7FF"/>
              </a:solidFill>
            </p:spPr>
          </p:sp>
          <p:sp>
            <p:nvSpPr>
              <p:cNvPr name="TextBox 28" id="28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29" id="29"/>
            <p:cNvGrpSpPr/>
            <p:nvPr/>
          </p:nvGrpSpPr>
          <p:grpSpPr>
            <a:xfrm rot="0">
              <a:off x="623890" y="0"/>
              <a:ext cx="391272" cy="391272"/>
              <a:chOff x="0" y="0"/>
              <a:chExt cx="812800" cy="812800"/>
            </a:xfrm>
          </p:grpSpPr>
          <p:sp>
            <p:nvSpPr>
              <p:cNvPr name="Freeform 30" id="30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2FC7FF"/>
              </a:solidFill>
            </p:spPr>
          </p:sp>
          <p:sp>
            <p:nvSpPr>
              <p:cNvPr name="TextBox 31" id="31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32" id="32"/>
            <p:cNvGrpSpPr/>
            <p:nvPr/>
          </p:nvGrpSpPr>
          <p:grpSpPr>
            <a:xfrm rot="0">
              <a:off x="1247781" y="0"/>
              <a:ext cx="391272" cy="391272"/>
              <a:chOff x="0" y="0"/>
              <a:chExt cx="812800" cy="812800"/>
            </a:xfrm>
          </p:grpSpPr>
          <p:sp>
            <p:nvSpPr>
              <p:cNvPr name="Freeform 33" id="33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2FC7FF"/>
              </a:solidFill>
            </p:spPr>
          </p:sp>
          <p:sp>
            <p:nvSpPr>
              <p:cNvPr name="TextBox 34" id="34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</p:grp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789" t="-52017" r="-68181" b="-16953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5615296" y="766653"/>
            <a:ext cx="8491647" cy="8491647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FC7F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5051026" y="766653"/>
            <a:ext cx="8491647" cy="8491647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FC7FF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5172286" y="666433"/>
            <a:ext cx="6671357" cy="8483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399"/>
              </a:lnSpc>
            </a:pPr>
            <a:r>
              <a:rPr lang="en-US" sz="6399" spc="63">
                <a:solidFill>
                  <a:srgbClr val="2B2E31"/>
                </a:solidFill>
                <a:latin typeface="Montserrat Classic Bold"/>
              </a:rPr>
              <a:t>GOLDEN CROSS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4489978" y="2124415"/>
            <a:ext cx="9569202" cy="1099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480"/>
              </a:lnSpc>
            </a:pPr>
            <a:r>
              <a:rPr lang="en-US" sz="3200">
                <a:solidFill>
                  <a:srgbClr val="2B2E31"/>
                </a:solidFill>
                <a:latin typeface="Canva Sans"/>
              </a:rPr>
              <a:t>Estrategia de cruce que implica </a:t>
            </a:r>
          </a:p>
          <a:p>
            <a:pPr algn="just">
              <a:lnSpc>
                <a:spcPts val="4480"/>
              </a:lnSpc>
              <a:spcBef>
                <a:spcPct val="0"/>
              </a:spcBef>
            </a:pPr>
            <a:r>
              <a:rPr lang="en-US" sz="3200">
                <a:solidFill>
                  <a:srgbClr val="2B2E31"/>
                </a:solidFill>
                <a:latin typeface="Canva Sans"/>
              </a:rPr>
              <a:t>una media móvil a corto plazo y una a largo plazo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4489978" y="4510110"/>
            <a:ext cx="10075962" cy="1099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480"/>
              </a:lnSpc>
            </a:pPr>
            <a:r>
              <a:rPr lang="en-US" sz="3200">
                <a:solidFill>
                  <a:srgbClr val="2B2E31"/>
                </a:solidFill>
                <a:latin typeface="Canva Sans"/>
              </a:rPr>
              <a:t>Cruce ascendente de la media movil de corto plazo </a:t>
            </a:r>
          </a:p>
          <a:p>
            <a:pPr algn="just">
              <a:lnSpc>
                <a:spcPts val="4480"/>
              </a:lnSpc>
              <a:spcBef>
                <a:spcPct val="0"/>
              </a:spcBef>
            </a:pPr>
            <a:r>
              <a:rPr lang="en-US" sz="3200">
                <a:solidFill>
                  <a:srgbClr val="2B2E31"/>
                </a:solidFill>
                <a:latin typeface="Canva Sans"/>
              </a:rPr>
              <a:t>sobre la media movil de largo plazo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4489978" y="6895805"/>
            <a:ext cx="8035975" cy="5378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480"/>
              </a:lnSpc>
              <a:spcBef>
                <a:spcPct val="0"/>
              </a:spcBef>
            </a:pPr>
            <a:r>
              <a:rPr lang="en-US" sz="3200">
                <a:solidFill>
                  <a:srgbClr val="2B2E31"/>
                </a:solidFill>
                <a:latin typeface="Canva Sans"/>
              </a:rPr>
              <a:t>Indica posible cambio a tendencia alcista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4489978" y="8720455"/>
            <a:ext cx="7108627" cy="5378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479"/>
              </a:lnSpc>
              <a:spcBef>
                <a:spcPct val="0"/>
              </a:spcBef>
            </a:pPr>
            <a:r>
              <a:rPr lang="en-US" sz="3199">
                <a:solidFill>
                  <a:srgbClr val="2B2E31"/>
                </a:solidFill>
                <a:latin typeface="Canva Sans"/>
              </a:rPr>
              <a:t>Medias utilizadas:</a:t>
            </a:r>
            <a:r>
              <a:rPr lang="en-US" sz="3199">
                <a:solidFill>
                  <a:srgbClr val="2B2E31"/>
                </a:solidFill>
                <a:latin typeface="Canva Sans"/>
              </a:rPr>
              <a:t> 50 días y 200 días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789" t="-52017" r="-68181" b="-16953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5615296" y="766653"/>
            <a:ext cx="8491647" cy="8491647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FC7F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5051026" y="766653"/>
            <a:ext cx="8491647" cy="8491647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FC7FF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222076" y="247208"/>
            <a:ext cx="17843848" cy="9792584"/>
          </a:xfrm>
          <a:custGeom>
            <a:avLst/>
            <a:gdLst/>
            <a:ahLst/>
            <a:cxnLst/>
            <a:rect r="r" b="b" t="t" l="l"/>
            <a:pathLst>
              <a:path h="9792584" w="17843848">
                <a:moveTo>
                  <a:pt x="0" y="0"/>
                </a:moveTo>
                <a:lnTo>
                  <a:pt x="17843848" y="0"/>
                </a:lnTo>
                <a:lnTo>
                  <a:pt x="17843848" y="9792584"/>
                </a:lnTo>
                <a:lnTo>
                  <a:pt x="0" y="979258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5994916" y="9202535"/>
            <a:ext cx="6298169" cy="7991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962"/>
              </a:lnSpc>
            </a:pPr>
            <a:r>
              <a:rPr lang="en-US" sz="5962" spc="59">
                <a:solidFill>
                  <a:srgbClr val="2B2E31"/>
                </a:solidFill>
                <a:latin typeface="Montserrat Classic Bold"/>
              </a:rPr>
              <a:t>GOLDEN CROSS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789" t="-52017" r="-68181" b="-16953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5615296" y="766653"/>
            <a:ext cx="8491647" cy="8491647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FC7F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5051026" y="766653"/>
            <a:ext cx="8491647" cy="8491647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FC7FF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5252958" y="3181886"/>
            <a:ext cx="7782084" cy="5091470"/>
          </a:xfrm>
          <a:custGeom>
            <a:avLst/>
            <a:gdLst/>
            <a:ahLst/>
            <a:cxnLst/>
            <a:rect r="r" b="b" t="t" l="l"/>
            <a:pathLst>
              <a:path h="5091470" w="7782084">
                <a:moveTo>
                  <a:pt x="0" y="0"/>
                </a:moveTo>
                <a:lnTo>
                  <a:pt x="7782084" y="0"/>
                </a:lnTo>
                <a:lnTo>
                  <a:pt x="7782084" y="5091470"/>
                </a:lnTo>
                <a:lnTo>
                  <a:pt x="0" y="509147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3268139" y="681509"/>
            <a:ext cx="8796908" cy="7991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962"/>
              </a:lnSpc>
            </a:pPr>
            <a:r>
              <a:rPr lang="en-US" sz="5962" spc="59">
                <a:solidFill>
                  <a:srgbClr val="2B2E31"/>
                </a:solidFill>
                <a:latin typeface="Montserrat Classic Bold"/>
              </a:rPr>
              <a:t>GOLDEN CROSS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5252958" y="2785906"/>
            <a:ext cx="6233266" cy="2457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800"/>
              </a:lnSpc>
            </a:pPr>
            <a:r>
              <a:rPr lang="en-US" sz="1800" spc="18">
                <a:solidFill>
                  <a:srgbClr val="2B2E31"/>
                </a:solidFill>
                <a:latin typeface="Montserrat Classic Bold"/>
              </a:rPr>
              <a:t>SALDO INICIAL: 10.000 USD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789" t="-52017" r="-68181" b="-16953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5615296" y="766653"/>
            <a:ext cx="8491647" cy="8491647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FC7F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5051026" y="766653"/>
            <a:ext cx="8491647" cy="8491647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FC7FF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5172286" y="666433"/>
            <a:ext cx="6671357" cy="8483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399"/>
              </a:lnSpc>
            </a:pPr>
            <a:r>
              <a:rPr lang="en-US" sz="6399" spc="63">
                <a:solidFill>
                  <a:srgbClr val="2B2E31"/>
                </a:solidFill>
                <a:latin typeface="Montserrat Classic Bold"/>
              </a:rPr>
              <a:t>DEATH CROSS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4489978" y="2124415"/>
            <a:ext cx="9569202" cy="1099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480"/>
              </a:lnSpc>
            </a:pPr>
            <a:r>
              <a:rPr lang="en-US" sz="3200">
                <a:solidFill>
                  <a:srgbClr val="2B2E31"/>
                </a:solidFill>
                <a:latin typeface="Canva Sans"/>
              </a:rPr>
              <a:t>Estrategia de cruce que implica </a:t>
            </a:r>
          </a:p>
          <a:p>
            <a:pPr algn="just">
              <a:lnSpc>
                <a:spcPts val="4480"/>
              </a:lnSpc>
              <a:spcBef>
                <a:spcPct val="0"/>
              </a:spcBef>
            </a:pPr>
            <a:r>
              <a:rPr lang="en-US" sz="3200">
                <a:solidFill>
                  <a:srgbClr val="2B2E31"/>
                </a:solidFill>
                <a:latin typeface="Canva Sans"/>
              </a:rPr>
              <a:t>una media móvil a corto plazo y una a largo plazo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4489978" y="4510110"/>
            <a:ext cx="10344150" cy="1099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480"/>
              </a:lnSpc>
            </a:pPr>
            <a:r>
              <a:rPr lang="en-US" sz="3200">
                <a:solidFill>
                  <a:srgbClr val="2B2E31"/>
                </a:solidFill>
                <a:latin typeface="Canva Sans"/>
              </a:rPr>
              <a:t>Cruce descendente de la media movil de corto plazo </a:t>
            </a:r>
          </a:p>
          <a:p>
            <a:pPr algn="just">
              <a:lnSpc>
                <a:spcPts val="4480"/>
              </a:lnSpc>
              <a:spcBef>
                <a:spcPct val="0"/>
              </a:spcBef>
            </a:pPr>
            <a:r>
              <a:rPr lang="en-US" sz="3200">
                <a:solidFill>
                  <a:srgbClr val="2B2E31"/>
                </a:solidFill>
                <a:latin typeface="Canva Sans"/>
              </a:rPr>
              <a:t>sobre la media movil de largo plazo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4489978" y="6895805"/>
            <a:ext cx="8060978" cy="5378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480"/>
              </a:lnSpc>
              <a:spcBef>
                <a:spcPct val="0"/>
              </a:spcBef>
            </a:pPr>
            <a:r>
              <a:rPr lang="en-US" sz="3200">
                <a:solidFill>
                  <a:srgbClr val="2B2E31"/>
                </a:solidFill>
                <a:latin typeface="Canva Sans"/>
              </a:rPr>
              <a:t>Indica posible cambio a tendencia bajista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4489978" y="8720455"/>
            <a:ext cx="7108627" cy="5378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479"/>
              </a:lnSpc>
              <a:spcBef>
                <a:spcPct val="0"/>
              </a:spcBef>
            </a:pPr>
            <a:r>
              <a:rPr lang="en-US" sz="3199">
                <a:solidFill>
                  <a:srgbClr val="2B2E31"/>
                </a:solidFill>
                <a:latin typeface="Canva Sans"/>
              </a:rPr>
              <a:t>Medias utilizadas:</a:t>
            </a:r>
            <a:r>
              <a:rPr lang="en-US" sz="3199">
                <a:solidFill>
                  <a:srgbClr val="2B2E31"/>
                </a:solidFill>
                <a:latin typeface="Canva Sans"/>
              </a:rPr>
              <a:t> 50 días y 200 días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789" t="-52017" r="-68181" b="-16953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5615296" y="766653"/>
            <a:ext cx="8491647" cy="8491647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FC7F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5051026" y="766653"/>
            <a:ext cx="8491647" cy="8491647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FC7FF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0" y="154119"/>
            <a:ext cx="18288000" cy="9978762"/>
          </a:xfrm>
          <a:custGeom>
            <a:avLst/>
            <a:gdLst/>
            <a:ahLst/>
            <a:cxnLst/>
            <a:rect r="r" b="b" t="t" l="l"/>
            <a:pathLst>
              <a:path h="9978762" w="18288000">
                <a:moveTo>
                  <a:pt x="0" y="0"/>
                </a:moveTo>
                <a:lnTo>
                  <a:pt x="18288000" y="0"/>
                </a:lnTo>
                <a:lnTo>
                  <a:pt x="18288000" y="9978762"/>
                </a:lnTo>
                <a:lnTo>
                  <a:pt x="0" y="997876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6319427" y="9210620"/>
            <a:ext cx="5649146" cy="7991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962"/>
              </a:lnSpc>
            </a:pPr>
            <a:r>
              <a:rPr lang="en-US" sz="5962" spc="59">
                <a:solidFill>
                  <a:srgbClr val="2B2E31"/>
                </a:solidFill>
                <a:latin typeface="Montserrat Classic Bold"/>
              </a:rPr>
              <a:t>DEATH CROSS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DAF1v0bqrWs</dc:identifier>
  <dcterms:modified xsi:type="dcterms:W3CDTF">2011-08-01T06:04:30Z</dcterms:modified>
  <cp:revision>1</cp:revision>
  <dc:title>Introducción al Trading Algorítmico y Mercados Financieros</dc:title>
</cp:coreProperties>
</file>