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3961-6B86-49D2-A506-0318C7CFD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AB785-F63F-45A3-B0A4-0AEFF0F1D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92903-6FE5-46C4-B57E-66BBCE1D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C71B-C4DD-4622-9F1D-D9C43511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39F-B847-4DE7-AAB0-E752E2F1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8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AB28-8079-4EDD-A796-9CB37E7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4570B-0E30-4C23-A286-B44803C96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336E-8443-4D25-8D9F-D5AC0B51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CC88-3CBE-4864-9CF9-7FF2160C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C16-C22F-4136-AAEE-E4E01278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5B1BD-EC67-4CB3-A6D8-90B68E82B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680F7-654F-4852-9551-F78D78F7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4433-9B40-4E51-9C43-06444469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FB79-0DB0-40E6-8F4C-D6BB553C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291B-91EF-48D0-9D98-BA01BFE8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2065-A6CA-48B5-BF9A-24534025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BC81-77A9-40D9-9C7D-E4F13792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C5A1-DC2A-4432-B995-E233A954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2BA5-B50B-411F-8994-83F16A14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DBC2-B298-41AB-93AC-516356B3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8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AC7E-A195-40F2-A47F-FAEF37DD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9ABD1-A44A-44DB-9643-6F90FA65B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959F-4972-46AF-BEE3-52571D9D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6E60-56F7-46B7-939D-84EB37E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00C9-FD6D-40BB-AB13-7E4501EF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F1EA-BA31-4CA9-941A-BA5EF19F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7FD4-E078-4130-9297-3E6C997D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C721B-311E-440B-8E81-B09F19E1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F91F-3B9B-42C3-8A4F-F8398A0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0DC5-BBE8-4876-B118-57CD4E97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48FC-5EAD-47BA-B76F-2491B38A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2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1D9B-821D-4A51-A643-E666BA4E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4B3B-122B-4980-A9B7-0FC5F73C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E2252-4097-4A99-A87D-CE3BB1A6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F73EE-C340-442A-904E-0AD72F755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62E73-23E7-4F6B-81D0-A5F65EC7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EB34A-40C1-4534-94C5-DF6C4A2C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57FB3-4DA0-4B81-9874-08BE072A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0CCA-DE8E-4C70-BC3D-F05F2C9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2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C988-A145-4766-8111-EC7B30F1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D3144-4703-4B3A-B6A0-9A414BA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90FD-011F-4004-B617-069B39B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C4C6-5804-4C45-ABC5-A2F2663D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D4FE-3852-41DB-9947-7E472717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EA6E5-DD47-4CFC-843A-374E97FF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C128-D5F5-45E8-92B0-C399A99B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549F-D5AC-4983-81D5-51583425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3979-1568-45CA-9A7F-E1D5D162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B0D-7E78-4275-9EF5-E6943E74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C4FFE-D7EE-4B12-AE0B-2ECD029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9EA4-A920-492C-A608-A6D61E74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F5077-C815-4512-8E87-AAF9F797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F8EF-DD99-4BDF-AF9D-43D5E918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3593-4D78-4816-BF81-7ED958D48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8457B-5CA5-415A-BCB8-463947A6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C439-77F1-43C9-A7CC-73611D73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89D5-6D4A-4600-9298-6396AD8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37FCA-9413-4CE8-A017-AD5DE6A6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C4530-D6DA-4178-AE7D-E31A34E4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4A879-19E9-4633-99D9-726D68B1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ABFD-06D5-47D9-8123-EAEBBFFBA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817-4458-42D7-8791-605397F68D04}" type="datetimeFigureOut">
              <a:rPr lang="en-GB" smtClean="0"/>
              <a:t>15/03/2021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53566-7A2E-4B81-83FE-C519953FA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8147-508E-4972-90DB-54D7A164C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24A4-5A4B-456D-B461-B16D41FEA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ar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nedot | Consumable Data">
            <a:extLst>
              <a:ext uri="{FF2B5EF4-FFF2-40B4-BE49-F238E27FC236}">
                <a16:creationId xmlns:a16="http://schemas.microsoft.com/office/drawing/2014/main" id="{E31A69C4-B553-4519-98A0-65021FF0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8"/>
          <a:stretch/>
        </p:blipFill>
        <p:spPr bwMode="auto">
          <a:xfrm>
            <a:off x="3543300" y="-2783"/>
            <a:ext cx="10134600" cy="805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A799F-C9B1-487F-A6B5-4F292F2874BF}"/>
              </a:ext>
            </a:extLst>
          </p:cNvPr>
          <p:cNvSpPr/>
          <p:nvPr/>
        </p:nvSpPr>
        <p:spPr>
          <a:xfrm>
            <a:off x="422279" y="355600"/>
            <a:ext cx="618630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Task</a:t>
            </a:r>
            <a:b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shop</a:t>
            </a:r>
          </a:p>
          <a:p>
            <a:r>
              <a:rPr lang="en-US" sz="5400" b="1" cap="none" spc="0" dirty="0">
                <a:ln w="0"/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122933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How we sell&#10;Customers experience our added value on their own data.&#10;Company Portrait · Onedot AG&#10;Define&#10;your goals&#10;Upload&#10;...">
            <a:extLst>
              <a:ext uri="{FF2B5EF4-FFF2-40B4-BE49-F238E27FC236}">
                <a16:creationId xmlns:a16="http://schemas.microsoft.com/office/drawing/2014/main" id="{B440C741-D432-48F7-BE56-09D5E5A5F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2"/>
          <a:stretch/>
        </p:blipFill>
        <p:spPr bwMode="auto">
          <a:xfrm>
            <a:off x="1241425" y="2898775"/>
            <a:ext cx="6510338" cy="3130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363EA-5A29-4DBC-915D-1775827B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Support Chain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2" descr="busch-consulting GmbH - onedot - Consumable Data">
            <a:extLst>
              <a:ext uri="{FF2B5EF4-FFF2-40B4-BE49-F238E27FC236}">
                <a16:creationId xmlns:a16="http://schemas.microsoft.com/office/drawing/2014/main" id="{07F095B8-6886-4523-BB66-0D51CD11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9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One entry with 8 variables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32130"/>
              </p:ext>
            </p:extLst>
          </p:nvPr>
        </p:nvGraphicFramePr>
        <p:xfrm>
          <a:off x="838200" y="2744471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4" name="Picture 2" descr="busch-consulting GmbH - onedot - Consumable Data">
            <a:extLst>
              <a:ext uri="{FF2B5EF4-FFF2-40B4-BE49-F238E27FC236}">
                <a16:creationId xmlns:a16="http://schemas.microsoft.com/office/drawing/2014/main" id="{B2C9B6F5-7DCA-4C83-9384-B40878BA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Target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18 variables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C208B39-0BBF-4947-8106-9A746BDF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71953"/>
              </p:ext>
            </p:extLst>
          </p:nvPr>
        </p:nvGraphicFramePr>
        <p:xfrm>
          <a:off x="38100" y="2743994"/>
          <a:ext cx="6057900" cy="32004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866206601"/>
                    </a:ext>
                  </a:extLst>
                </a:gridCol>
                <a:gridCol w="4051300">
                  <a:extLst>
                    <a:ext uri="{9D8B030D-6E8A-4147-A177-3AD203B41FA5}">
                      <a16:colId xmlns:a16="http://schemas.microsoft.com/office/drawing/2014/main" val="175758582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412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83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Convertible / Roadster, Coupé,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6275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Beige, Black, Blue,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88095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New, Original Condition, Restored, Used,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6482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CHF, EUR, USD,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6687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Hand (LHD), Right Hand (RHD)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086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Tokyo, Wien, Zurich,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70777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JP, AT , CH,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668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Alfa Romeo, Mercedes-Benz, Porsche, ...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64227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1920, 1999, 2010,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88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D627AC-BD08-494E-929E-BEB09E4B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19363"/>
              </p:ext>
            </p:extLst>
          </p:nvPr>
        </p:nvGraphicFramePr>
        <p:xfrm>
          <a:off x="6261100" y="2743994"/>
          <a:ext cx="5892800" cy="3200400"/>
        </p:xfrm>
        <a:graphic>
          <a:graphicData uri="http://schemas.openxmlformats.org/drawingml/2006/table">
            <a:tbl>
              <a:tblPr/>
              <a:tblGrid>
                <a:gridCol w="2374900">
                  <a:extLst>
                    <a:ext uri="{9D8B030D-6E8A-4147-A177-3AD203B41FA5}">
                      <a16:colId xmlns:a16="http://schemas.microsoft.com/office/drawing/2014/main" val="335835078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49351096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095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5481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12'302, 190'000, 18'000,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70457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mileage_unit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mile, kilometer, mile,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651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RZ, SLR McLaren, 928,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1874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model_variant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218, Roadster Serie 1  4.2 Lt,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7195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price_on_request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false, true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46922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5526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Tokyo,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BUCKINGHAMSHIRE, …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6134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manufacture_month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: 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391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fuel_consumption_unit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l_km_consumption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961506"/>
                  </a:ext>
                </a:extLst>
              </a:tr>
            </a:tbl>
          </a:graphicData>
        </a:graphic>
      </p:graphicFrame>
      <p:pic>
        <p:nvPicPr>
          <p:cNvPr id="22" name="Picture 2" descr="busch-consulting GmbH - onedot - Consumable Data">
            <a:extLst>
              <a:ext uri="{FF2B5EF4-FFF2-40B4-BE49-F238E27FC236}">
                <a16:creationId xmlns:a16="http://schemas.microsoft.com/office/drawing/2014/main" id="{22D7F4B0-DC7B-4FDA-AA9F-3905BD22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2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busch-consulting GmbH - onedot - Consumable Data">
            <a:extLst>
              <a:ext uri="{FF2B5EF4-FFF2-40B4-BE49-F238E27FC236}">
                <a16:creationId xmlns:a16="http://schemas.microsoft.com/office/drawing/2014/main" id="{4B5EBEF0-1D2D-4AB0-B8A7-6065D855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1: Normalization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69642D-F22A-4B36-864B-16D1FB56A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15079"/>
              </p:ext>
            </p:extLst>
          </p:nvPr>
        </p:nvGraphicFramePr>
        <p:xfrm>
          <a:off x="190500" y="2553971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C2231-1827-41D0-87DC-D3B9F2D0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58937"/>
              </p:ext>
            </p:extLst>
          </p:nvPr>
        </p:nvGraphicFramePr>
        <p:xfrm>
          <a:off x="6096000" y="2553971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MakeText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TypeNameFull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Slr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33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Changes to 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Step 2: Integration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C2231-1827-41D0-87DC-D3B9F2D0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10686"/>
              </p:ext>
            </p:extLst>
          </p:nvPr>
        </p:nvGraphicFramePr>
        <p:xfrm>
          <a:off x="266700" y="2446337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86BD13-1077-412C-B49B-67A1DB742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5991"/>
              </p:ext>
            </p:extLst>
          </p:nvPr>
        </p:nvGraphicFramePr>
        <p:xfrm>
          <a:off x="266700" y="2446337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5AB0CD-CF5C-41FD-BB62-CA8DB915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57502"/>
              </p:ext>
            </p:extLst>
          </p:nvPr>
        </p:nvGraphicFramePr>
        <p:xfrm>
          <a:off x="266700" y="2446337"/>
          <a:ext cx="6007100" cy="36042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Data: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976.0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MakeText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TypeNameFull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</a:t>
                      </a:r>
                      <a:r>
                        <a:rPr lang="en-GB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ModelTypeText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Attribute Names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Seats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Attribute Values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  <a:endParaRPr lang="en-GB" sz="1800" b="1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0001fda6-192b-46a8-bc08-0e833f904eed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A0785-C465-428D-ABB2-7274C7850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7483"/>
              </p:ext>
            </p:extLst>
          </p:nvPr>
        </p:nvGraphicFramePr>
        <p:xfrm>
          <a:off x="6184900" y="2446337"/>
          <a:ext cx="6007100" cy="389001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Information: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01F047C6-0EF3-4721-B0D2-39B30E5A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we can do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775"/>
          </a:xfrm>
        </p:spPr>
        <p:txBody>
          <a:bodyPr/>
          <a:lstStyle/>
          <a:p>
            <a:r>
              <a:rPr lang="en-GB" dirty="0"/>
              <a:t>Search for additional Information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C2231-1827-41D0-87DC-D3B9F2D0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50064"/>
              </p:ext>
            </p:extLst>
          </p:nvPr>
        </p:nvGraphicFramePr>
        <p:xfrm>
          <a:off x="266700" y="2446337"/>
          <a:ext cx="6007100" cy="241046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given by customer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carType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Coupé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ModelText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SLR McLaren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78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A0785-C465-428D-ABB2-7274C7850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98210"/>
              </p:ext>
            </p:extLst>
          </p:nvPr>
        </p:nvGraphicFramePr>
        <p:xfrm>
          <a:off x="6184900" y="2446337"/>
          <a:ext cx="6007100" cy="390271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Possible Additional Information: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Model_variant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 L (5,439 cc) supercharged M155 SLR V8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66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248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0179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5599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8855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3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1E1959-AA37-4ACA-A55E-E2281BF64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"/>
          <a:stretch/>
        </p:blipFill>
        <p:spPr>
          <a:xfrm>
            <a:off x="7518400" y="554990"/>
            <a:ext cx="3467100" cy="5541975"/>
          </a:xfrm>
          <a:prstGeom prst="rect">
            <a:avLst/>
          </a:prstGeom>
        </p:spPr>
      </p:pic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690557EE-A6DD-4F8B-A2BA-FDF35F29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5597-EFDE-4629-8CBF-2456B2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What we can do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D6B0-A12F-4D3B-829F-CCB5A5E4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235"/>
          </a:xfrm>
        </p:spPr>
        <p:txBody>
          <a:bodyPr/>
          <a:lstStyle/>
          <a:p>
            <a:r>
              <a:rPr lang="en-GB" dirty="0"/>
              <a:t>Search for additional Information: </a:t>
            </a:r>
          </a:p>
          <a:p>
            <a:r>
              <a:rPr lang="en-GB" dirty="0"/>
              <a:t>Price Range (From </a:t>
            </a:r>
            <a:r>
              <a:rPr lang="en-GB" dirty="0">
                <a:hlinkClick r:id="rId2"/>
              </a:rPr>
              <a:t>www.cars.com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FC2231-1827-41D0-87DC-D3B9F2D0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9052"/>
              </p:ext>
            </p:extLst>
          </p:nvPr>
        </p:nvGraphicFramePr>
        <p:xfrm>
          <a:off x="508000" y="3191205"/>
          <a:ext cx="6007100" cy="2708910"/>
        </p:xfrm>
        <a:graphic>
          <a:graphicData uri="http://schemas.openxmlformats.org/drawingml/2006/table">
            <a:tbl>
              <a:tblPr/>
              <a:tblGrid>
                <a:gridCol w="177800">
                  <a:extLst>
                    <a:ext uri="{9D8B030D-6E8A-4147-A177-3AD203B41FA5}">
                      <a16:colId xmlns:a16="http://schemas.microsoft.com/office/drawing/2014/main" val="664625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319352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414901619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1511923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9351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Mercedes-Benz McLaren SLR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24614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34654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Range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54432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237’851 $ - 385’015 $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4714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214’554 $ - 335’962 $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203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695’750 $ - 695’750 $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72078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239’196 $ - 382’452 $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77876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248’591 $ - 424’271 $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471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234290"/>
                  </a:ext>
                </a:extLst>
              </a:tr>
            </a:tbl>
          </a:graphicData>
        </a:graphic>
      </p:graphicFrame>
      <p:pic>
        <p:nvPicPr>
          <p:cNvPr id="11" name="Picture 2" descr="busch-consulting GmbH - onedot - Consumable Data">
            <a:extLst>
              <a:ext uri="{FF2B5EF4-FFF2-40B4-BE49-F238E27FC236}">
                <a16:creationId xmlns:a16="http://schemas.microsoft.com/office/drawing/2014/main" id="{690557EE-A6DD-4F8B-A2BA-FDF35F29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800" y="5601665"/>
            <a:ext cx="782548" cy="109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7A0481-AD0F-4406-9BB3-3AF09BB2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0AD2D9-D49A-433E-9F40-DD80D22D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D6C0990-1CD4-403B-A94C-6F721465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A83DA9D-AA2B-410B-94C4-FEF631EF6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EFC8454-6618-4A7D-9E27-894639D1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99F9ED6-ED24-4F57-A422-C186F2C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8ACA9E-EAEC-446A-84E5-4DF97FB3C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E01B22C-40B0-470A-9590-2B19BD70B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C58A6A-385E-4817-97A6-0D7955C84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D0E2C41-4FF4-47F2-AC7C-0C368C787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3E74083-B5B7-45B2-A965-99EF9958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B0B1747-04CA-43DB-BE9C-F9A315FC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753012D-088A-4B10-ABB5-C8B9DAD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78DE32B-DFA1-433E-83E6-486A37043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8FF590E-59EC-4C69-B0D3-97A6A881C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7621B32-DEC0-45F8-897F-1118B420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49CB820-0D50-4AA0-9C8C-089D9F27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4FE8B492-71E9-4AF6-B224-29A55878A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368EDFE-E51D-4688-8361-2346165B7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430693-D743-48BC-9094-67DE04E84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CBE7740-44EC-413F-93E5-02496CEB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6F5A07-78AB-4AC7-B20C-B3ED53A0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45CE81-4A1F-4D9B-97ED-A1F0C223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56E1EAAE-BD87-46AB-819A-D97A4B4DF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148F0-6633-40E3-AB8B-E5A80CCAD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645DAB76-E93F-42E4-9136-1272B9C864E0}"/>
              </a:ext>
            </a:extLst>
          </p:cNvPr>
          <p:cNvSpPr txBox="1">
            <a:spLocks/>
          </p:cNvSpPr>
          <p:nvPr/>
        </p:nvSpPr>
        <p:spPr>
          <a:xfrm>
            <a:off x="895414" y="2075504"/>
            <a:ext cx="5769989" cy="174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400" b="1" dirty="0">
                <a:solidFill>
                  <a:srgbClr val="FFFFFF"/>
                </a:solidFill>
              </a:rPr>
              <a:t>Important to define your goals, </a:t>
            </a:r>
          </a:p>
          <a:p>
            <a:pPr algn="ctr">
              <a:spcAft>
                <a:spcPts val="600"/>
              </a:spcAft>
            </a:pPr>
            <a:r>
              <a:rPr lang="en-US" sz="3400" b="1" dirty="0">
                <a:solidFill>
                  <a:srgbClr val="FFFFFF"/>
                </a:solidFill>
              </a:rPr>
              <a:t>(nearly) everything is possible!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5A5631-84D4-4DAD-9028-8112661E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50" y="0"/>
            <a:ext cx="4639406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How we sell&#10;Customers experience our added value on their own data.&#10;Company Portrait · Onedot AG&#10;Define&#10;your goals&#10;Upload&#10;...">
            <a:extLst>
              <a:ext uri="{FF2B5EF4-FFF2-40B4-BE49-F238E27FC236}">
                <a16:creationId xmlns:a16="http://schemas.microsoft.com/office/drawing/2014/main" id="{16B5701D-EDC3-411F-A8A3-F0C69F540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7" r="76932" b="31807"/>
          <a:stretch/>
        </p:blipFill>
        <p:spPr bwMode="auto">
          <a:xfrm>
            <a:off x="8543082" y="840409"/>
            <a:ext cx="2185770" cy="2428615"/>
          </a:xfrm>
          <a:prstGeom prst="rect">
            <a:avLst/>
          </a:prstGeom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usch-consulting GmbH - onedot - Consumable Data">
            <a:extLst>
              <a:ext uri="{FF2B5EF4-FFF2-40B4-BE49-F238E27FC236}">
                <a16:creationId xmlns:a16="http://schemas.microsoft.com/office/drawing/2014/main" id="{A8422940-9F40-40CA-B1FC-49AB2B2E9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069" y="4077665"/>
            <a:ext cx="1099282" cy="153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1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200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Support Chain</vt:lpstr>
      <vt:lpstr>Input Data</vt:lpstr>
      <vt:lpstr>Target Data</vt:lpstr>
      <vt:lpstr>Changes to Input Data</vt:lpstr>
      <vt:lpstr>Changes to Input Data</vt:lpstr>
      <vt:lpstr>What we can do for You</vt:lpstr>
      <vt:lpstr>What we can do for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 Schläpfer</dc:creator>
  <cp:lastModifiedBy>Mauro Schläpfer</cp:lastModifiedBy>
  <cp:revision>13</cp:revision>
  <dcterms:created xsi:type="dcterms:W3CDTF">2021-03-15T10:09:21Z</dcterms:created>
  <dcterms:modified xsi:type="dcterms:W3CDTF">2021-03-15T14:01:09Z</dcterms:modified>
</cp:coreProperties>
</file>