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6" r:id="rId5"/>
    <p:sldId id="267" r:id="rId6"/>
    <p:sldId id="258" r:id="rId7"/>
    <p:sldId id="268" r:id="rId8"/>
    <p:sldId id="269" r:id="rId9"/>
    <p:sldId id="270" r:id="rId10"/>
    <p:sldId id="261" r:id="rId11"/>
    <p:sldId id="271" r:id="rId12"/>
    <p:sldId id="272" r:id="rId13"/>
    <p:sldId id="274" r:id="rId14"/>
    <p:sldId id="273" r:id="rId15"/>
    <p:sldId id="26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A3AB9-D270-4E10-9FE3-A5E76EC76C3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9066225-32CE-490D-A782-EC8B01C9F1A5}">
      <dgm:prSet phldrT="[Text]" custT="1"/>
      <dgm:spPr/>
      <dgm:t>
        <a:bodyPr/>
        <a:lstStyle/>
        <a:p>
          <a:r>
            <a:rPr lang="en-GB" sz="2800" dirty="0"/>
            <a:t>Fix character encoding</a:t>
          </a:r>
        </a:p>
      </dgm:t>
    </dgm:pt>
    <dgm:pt modelId="{E3B9E1F4-BDAC-4C73-AC59-D7DCE330EE97}" type="parTrans" cxnId="{9849099F-1A9F-4024-98C9-FDF7F8A0B935}">
      <dgm:prSet/>
      <dgm:spPr/>
      <dgm:t>
        <a:bodyPr/>
        <a:lstStyle/>
        <a:p>
          <a:endParaRPr lang="en-GB"/>
        </a:p>
      </dgm:t>
    </dgm:pt>
    <dgm:pt modelId="{1507DED4-0B47-436A-8EA8-B02D1D6DF8C7}" type="sibTrans" cxnId="{9849099F-1A9F-4024-98C9-FDF7F8A0B935}">
      <dgm:prSet/>
      <dgm:spPr/>
      <dgm:t>
        <a:bodyPr/>
        <a:lstStyle/>
        <a:p>
          <a:endParaRPr lang="en-GB"/>
        </a:p>
      </dgm:t>
    </dgm:pt>
    <dgm:pt modelId="{2A2A2A53-4FDB-4133-9654-87870020E972}">
      <dgm:prSet phldrT="[Text]" custT="1"/>
      <dgm:spPr/>
      <dgm:t>
        <a:bodyPr/>
        <a:lstStyle/>
        <a:p>
          <a:r>
            <a:rPr lang="en-GB" sz="2800" dirty="0"/>
            <a:t>Data from long to wide format:</a:t>
          </a:r>
        </a:p>
      </dgm:t>
    </dgm:pt>
    <dgm:pt modelId="{81FEBC99-B32D-441E-9310-72835208B6AC}" type="parTrans" cxnId="{F0E4F531-7010-4F19-922B-739D653CFF8B}">
      <dgm:prSet/>
      <dgm:spPr/>
      <dgm:t>
        <a:bodyPr/>
        <a:lstStyle/>
        <a:p>
          <a:endParaRPr lang="en-GB"/>
        </a:p>
      </dgm:t>
    </dgm:pt>
    <dgm:pt modelId="{40474434-9A91-4C5D-A158-9F9A8D3E4E35}" type="sibTrans" cxnId="{F0E4F531-7010-4F19-922B-739D653CFF8B}">
      <dgm:prSet/>
      <dgm:spPr/>
      <dgm:t>
        <a:bodyPr/>
        <a:lstStyle/>
        <a:p>
          <a:endParaRPr lang="en-GB"/>
        </a:p>
      </dgm:t>
    </dgm:pt>
    <dgm:pt modelId="{6C5945F9-05EA-498E-9A1C-3EB1A65EEB7E}" type="pres">
      <dgm:prSet presAssocID="{281A3AB9-D270-4E10-9FE3-A5E76EC76C3B}" presName="CompostProcess" presStyleCnt="0">
        <dgm:presLayoutVars>
          <dgm:dir/>
          <dgm:resizeHandles val="exact"/>
        </dgm:presLayoutVars>
      </dgm:prSet>
      <dgm:spPr/>
    </dgm:pt>
    <dgm:pt modelId="{BA28FF4F-840B-415E-A53F-6F26B34EB010}" type="pres">
      <dgm:prSet presAssocID="{281A3AB9-D270-4E10-9FE3-A5E76EC76C3B}" presName="arrow" presStyleLbl="bgShp" presStyleIdx="0" presStyleCnt="1" custLinFactNeighborX="-8824" custLinFactNeighborY="-1116"/>
      <dgm:spPr/>
    </dgm:pt>
    <dgm:pt modelId="{CD9EBFD1-178C-4A29-AB40-720B80CF7FF2}" type="pres">
      <dgm:prSet presAssocID="{281A3AB9-D270-4E10-9FE3-A5E76EC76C3B}" presName="linearProcess" presStyleCnt="0"/>
      <dgm:spPr/>
    </dgm:pt>
    <dgm:pt modelId="{8EC01EBE-1B5E-4E40-9A7A-02B416FE6BBA}" type="pres">
      <dgm:prSet presAssocID="{59066225-32CE-490D-A782-EC8B01C9F1A5}" presName="textNode" presStyleLbl="node1" presStyleIdx="0" presStyleCnt="2">
        <dgm:presLayoutVars>
          <dgm:bulletEnabled val="1"/>
        </dgm:presLayoutVars>
      </dgm:prSet>
      <dgm:spPr/>
    </dgm:pt>
    <dgm:pt modelId="{6666123E-5811-4F49-8228-F3E878F0CECF}" type="pres">
      <dgm:prSet presAssocID="{1507DED4-0B47-436A-8EA8-B02D1D6DF8C7}" presName="sibTrans" presStyleCnt="0"/>
      <dgm:spPr/>
    </dgm:pt>
    <dgm:pt modelId="{7240F490-672D-45F6-A001-C1C1506D730A}" type="pres">
      <dgm:prSet presAssocID="{2A2A2A53-4FDB-4133-9654-87870020E972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F0E4F531-7010-4F19-922B-739D653CFF8B}" srcId="{281A3AB9-D270-4E10-9FE3-A5E76EC76C3B}" destId="{2A2A2A53-4FDB-4133-9654-87870020E972}" srcOrd="1" destOrd="0" parTransId="{81FEBC99-B32D-441E-9310-72835208B6AC}" sibTransId="{40474434-9A91-4C5D-A158-9F9A8D3E4E35}"/>
    <dgm:cxn modelId="{9849099F-1A9F-4024-98C9-FDF7F8A0B935}" srcId="{281A3AB9-D270-4E10-9FE3-A5E76EC76C3B}" destId="{59066225-32CE-490D-A782-EC8B01C9F1A5}" srcOrd="0" destOrd="0" parTransId="{E3B9E1F4-BDAC-4C73-AC59-D7DCE330EE97}" sibTransId="{1507DED4-0B47-436A-8EA8-B02D1D6DF8C7}"/>
    <dgm:cxn modelId="{4B249EA1-1A37-40D8-90A8-A1758FBC22FD}" type="presOf" srcId="{59066225-32CE-490D-A782-EC8B01C9F1A5}" destId="{8EC01EBE-1B5E-4E40-9A7A-02B416FE6BBA}" srcOrd="0" destOrd="0" presId="urn:microsoft.com/office/officeart/2005/8/layout/hProcess9"/>
    <dgm:cxn modelId="{36A7A4D1-0A80-4391-AA28-AA39501A8C42}" type="presOf" srcId="{2A2A2A53-4FDB-4133-9654-87870020E972}" destId="{7240F490-672D-45F6-A001-C1C1506D730A}" srcOrd="0" destOrd="0" presId="urn:microsoft.com/office/officeart/2005/8/layout/hProcess9"/>
    <dgm:cxn modelId="{5E9555D2-67BD-463F-BCF1-122FC2FF1A3D}" type="presOf" srcId="{281A3AB9-D270-4E10-9FE3-A5E76EC76C3B}" destId="{6C5945F9-05EA-498E-9A1C-3EB1A65EEB7E}" srcOrd="0" destOrd="0" presId="urn:microsoft.com/office/officeart/2005/8/layout/hProcess9"/>
    <dgm:cxn modelId="{7E357EE6-1A3D-4825-A6DC-AA04975E8B1B}" type="presParOf" srcId="{6C5945F9-05EA-498E-9A1C-3EB1A65EEB7E}" destId="{BA28FF4F-840B-415E-A53F-6F26B34EB010}" srcOrd="0" destOrd="0" presId="urn:microsoft.com/office/officeart/2005/8/layout/hProcess9"/>
    <dgm:cxn modelId="{2668FFDE-B681-4F42-87AC-2217ACE5A550}" type="presParOf" srcId="{6C5945F9-05EA-498E-9A1C-3EB1A65EEB7E}" destId="{CD9EBFD1-178C-4A29-AB40-720B80CF7FF2}" srcOrd="1" destOrd="0" presId="urn:microsoft.com/office/officeart/2005/8/layout/hProcess9"/>
    <dgm:cxn modelId="{6B713C15-AC4A-410E-8003-5997028C8A1C}" type="presParOf" srcId="{CD9EBFD1-178C-4A29-AB40-720B80CF7FF2}" destId="{8EC01EBE-1B5E-4E40-9A7A-02B416FE6BBA}" srcOrd="0" destOrd="0" presId="urn:microsoft.com/office/officeart/2005/8/layout/hProcess9"/>
    <dgm:cxn modelId="{B1BFAF2E-1697-4006-97C0-130F2924C566}" type="presParOf" srcId="{CD9EBFD1-178C-4A29-AB40-720B80CF7FF2}" destId="{6666123E-5811-4F49-8228-F3E878F0CECF}" srcOrd="1" destOrd="0" presId="urn:microsoft.com/office/officeart/2005/8/layout/hProcess9"/>
    <dgm:cxn modelId="{4C6CA94E-539D-42D6-86C6-331B9D166C78}" type="presParOf" srcId="{CD9EBFD1-178C-4A29-AB40-720B80CF7FF2}" destId="{7240F490-672D-45F6-A001-C1C1506D730A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8FF4F-840B-415E-A53F-6F26B34EB010}">
      <dsp:nvSpPr>
        <dsp:cNvPr id="0" name=""/>
        <dsp:cNvSpPr/>
      </dsp:nvSpPr>
      <dsp:spPr>
        <a:xfrm>
          <a:off x="0" y="0"/>
          <a:ext cx="7966183" cy="505865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01EBE-1B5E-4E40-9A7A-02B416FE6BBA}">
      <dsp:nvSpPr>
        <dsp:cNvPr id="0" name=""/>
        <dsp:cNvSpPr/>
      </dsp:nvSpPr>
      <dsp:spPr>
        <a:xfrm>
          <a:off x="1640096" y="1517595"/>
          <a:ext cx="2811594" cy="20234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Fix character encoding</a:t>
          </a:r>
        </a:p>
      </dsp:txBody>
      <dsp:txXfrm>
        <a:off x="1738873" y="1616372"/>
        <a:ext cx="2614040" cy="1825907"/>
      </dsp:txXfrm>
    </dsp:sp>
    <dsp:sp modelId="{7240F490-672D-45F6-A001-C1C1506D730A}">
      <dsp:nvSpPr>
        <dsp:cNvPr id="0" name=""/>
        <dsp:cNvSpPr/>
      </dsp:nvSpPr>
      <dsp:spPr>
        <a:xfrm>
          <a:off x="4920289" y="1517595"/>
          <a:ext cx="2811594" cy="20234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Data from long to wide format:</a:t>
          </a:r>
        </a:p>
      </dsp:txBody>
      <dsp:txXfrm>
        <a:off x="5019066" y="1616372"/>
        <a:ext cx="2614040" cy="1825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3961-6B86-49D2-A506-0318C7CFD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AB785-F63F-45A3-B0A4-0AEFF0F1D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92903-6FE5-46C4-B57E-66BBCE1D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817-4458-42D7-8791-605397F68D04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C71B-C4DD-4622-9F1D-D9C43511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39F-B847-4DE7-AAB0-E752E2F1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24A4-5A4B-456D-B461-B16D41FE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78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AB28-8079-4EDD-A796-9CB37E7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4570B-0E30-4C23-A286-B44803C96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2336E-8443-4D25-8D9F-D5AC0B51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817-4458-42D7-8791-605397F68D04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0CC88-3CBE-4864-9CF9-7FF2160C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61C16-C22F-4136-AAEE-E4E01278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24A4-5A4B-456D-B461-B16D41FE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9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5B1BD-EC67-4CB3-A6D8-90B68E82B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680F7-654F-4852-9551-F78D78F7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84433-9B40-4E51-9C43-06444469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817-4458-42D7-8791-605397F68D04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4FB79-0DB0-40E6-8F4C-D6BB553C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D291B-91EF-48D0-9D98-BA01BFE8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24A4-5A4B-456D-B461-B16D41FE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31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2065-A6CA-48B5-BF9A-24534025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BC81-77A9-40D9-9C7D-E4F137923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0C5A1-DC2A-4432-B995-E233A954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817-4458-42D7-8791-605397F68D04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A2BA5-B50B-411F-8994-83F16A14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EDBC2-B298-41AB-93AC-516356B3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24A4-5A4B-456D-B461-B16D41FE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08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AC7E-A195-40F2-A47F-FAEF37DD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9ABD1-A44A-44DB-9643-6F90FA65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8959F-4972-46AF-BEE3-52571D9D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817-4458-42D7-8791-605397F68D04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D6E60-56F7-46B7-939D-84EB37EB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100C9-FD6D-40BB-AB13-7E4501EF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24A4-5A4B-456D-B461-B16D41FE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43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F1EA-BA31-4CA9-941A-BA5EF19F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7FD4-E078-4130-9297-3E6C997D2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C721B-311E-440B-8E81-B09F19E12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CF91F-3B9B-42C3-8A4F-F8398A0A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817-4458-42D7-8791-605397F68D04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E0DC5-BBE8-4876-B118-57CD4E97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648FC-5EAD-47BA-B76F-2491B38A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24A4-5A4B-456D-B461-B16D41FE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2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1D9B-821D-4A51-A643-E666BA4E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B4B3B-122B-4980-A9B7-0FC5F73C0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E2252-4097-4A99-A87D-CE3BB1A6A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F73EE-C340-442A-904E-0AD72F755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62E73-23E7-4F6B-81D0-A5F65EC73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EB34A-40C1-4534-94C5-DF6C4A2C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817-4458-42D7-8791-605397F68D04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57FB3-4DA0-4B81-9874-08BE072A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C0CCA-DE8E-4C70-BC3D-F05F2C92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24A4-5A4B-456D-B461-B16D41FE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2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C988-A145-4766-8111-EC7B30F1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D3144-4703-4B3A-B6A0-9A414BA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817-4458-42D7-8791-605397F68D04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490FD-011F-4004-B617-069B39B0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EC4C6-5804-4C45-ABC5-A2F2663D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24A4-5A4B-456D-B461-B16D41FE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96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5D4FE-3852-41DB-9947-7E472717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817-4458-42D7-8791-605397F68D04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EA6E5-DD47-4CFC-843A-374E97FF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C128-D5F5-45E8-92B0-C399A99B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24A4-5A4B-456D-B461-B16D41FE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35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549F-D5AC-4983-81D5-51583425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93979-1568-45CA-9A7F-E1D5D162F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E3B0D-7E78-4275-9EF5-E6943E74A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C4FFE-D7EE-4B12-AE0B-2ECD0290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817-4458-42D7-8791-605397F68D04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69EA4-A920-492C-A608-A6D61E74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F5077-C815-4512-8E87-AAF9F797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24A4-5A4B-456D-B461-B16D41FE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85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F8EF-DD99-4BDF-AF9D-43D5E918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A3593-4D78-4816-BF81-7ED958D48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8457B-5CA5-415A-BCB8-463947A6A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2C439-77F1-43C9-A7CC-73611D73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817-4458-42D7-8791-605397F68D04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889D5-6D4A-4600-9298-6396AD86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37FCA-9413-4CE8-A017-AD5DE6A6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24A4-5A4B-456D-B461-B16D41FE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38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C4530-D6DA-4178-AE7D-E31A34E4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4A879-19E9-4633-99D9-726D68B15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ABFD-06D5-47D9-8123-EAEBBFFBA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A5817-4458-42D7-8791-605397F68D04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53566-7A2E-4B81-83FE-C519953FA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C8147-508E-4972-90DB-54D7A164C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24A4-5A4B-456D-B461-B16D41FE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ar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nedot | Consumable Data">
            <a:extLst>
              <a:ext uri="{FF2B5EF4-FFF2-40B4-BE49-F238E27FC236}">
                <a16:creationId xmlns:a16="http://schemas.microsoft.com/office/drawing/2014/main" id="{E31A69C4-B553-4519-98A0-65021FF08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8"/>
          <a:stretch/>
        </p:blipFill>
        <p:spPr bwMode="auto">
          <a:xfrm>
            <a:off x="3543300" y="-2783"/>
            <a:ext cx="10134600" cy="805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CA799F-C9B1-487F-A6B5-4F292F2874BF}"/>
              </a:ext>
            </a:extLst>
          </p:cNvPr>
          <p:cNvSpPr/>
          <p:nvPr/>
        </p:nvSpPr>
        <p:spPr>
          <a:xfrm>
            <a:off x="422279" y="355600"/>
            <a:ext cx="618630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Task</a:t>
            </a:r>
            <a:br>
              <a:rPr lang="en-US" sz="5400" b="1" cap="none" spc="0" dirty="0">
                <a:ln w="0"/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b="1" cap="none" spc="0" dirty="0">
                <a:ln w="0"/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 shop</a:t>
            </a:r>
          </a:p>
          <a:p>
            <a:r>
              <a:rPr lang="en-US" sz="5400" b="1" cap="none" spc="0" dirty="0">
                <a:ln w="0"/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</a:p>
        </p:txBody>
      </p:sp>
    </p:spTree>
    <p:extLst>
      <p:ext uri="{BB962C8B-B14F-4D97-AF65-F5344CB8AC3E}">
        <p14:creationId xmlns:p14="http://schemas.microsoft.com/office/powerpoint/2010/main" val="122933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5597-EFDE-4629-8CBF-2456B2B0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Changes to 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D6B0-A12F-4D3B-829F-CCB5A5E4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/>
          <a:p>
            <a:r>
              <a:rPr lang="en-GB" dirty="0"/>
              <a:t>Step 3: Integration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0A0785-C465-428D-ABB2-7274C7850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620601"/>
              </p:ext>
            </p:extLst>
          </p:nvPr>
        </p:nvGraphicFramePr>
        <p:xfrm>
          <a:off x="1764850" y="-1871543"/>
          <a:ext cx="4087077" cy="1290320"/>
        </p:xfrm>
        <a:graphic>
          <a:graphicData uri="http://schemas.openxmlformats.org/drawingml/2006/table">
            <a:tbl>
              <a:tblPr/>
              <a:tblGrid>
                <a:gridCol w="155414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1465336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2466327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</a:tblGrid>
              <a:tr h="7213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255351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Additional Information: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91084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116356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</a:tbl>
          </a:graphicData>
        </a:graphic>
      </p:graphicFrame>
      <p:pic>
        <p:nvPicPr>
          <p:cNvPr id="11" name="Picture 2" descr="busch-consulting GmbH - onedot - Consumable Data">
            <a:extLst>
              <a:ext uri="{FF2B5EF4-FFF2-40B4-BE49-F238E27FC236}">
                <a16:creationId xmlns:a16="http://schemas.microsoft.com/office/drawing/2014/main" id="{01F047C6-0EF3-4721-B0D2-39B30E5AB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5601665"/>
            <a:ext cx="782548" cy="109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4103555-56FE-41BB-877C-67B75364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79290"/>
              </p:ext>
            </p:extLst>
          </p:nvPr>
        </p:nvGraphicFramePr>
        <p:xfrm>
          <a:off x="6638958" y="28575"/>
          <a:ext cx="6879772" cy="3594100"/>
        </p:xfrm>
        <a:graphic>
          <a:graphicData uri="http://schemas.openxmlformats.org/drawingml/2006/table">
            <a:tbl>
              <a:tblPr/>
              <a:tblGrid>
                <a:gridCol w="203630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1919936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781274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  <a:gridCol w="3800393">
                  <a:extLst>
                    <a:ext uri="{9D8B030D-6E8A-4147-A177-3AD203B41FA5}">
                      <a16:colId xmlns:a16="http://schemas.microsoft.com/office/drawing/2014/main" val="1013379480"/>
                    </a:ext>
                  </a:extLst>
                </a:gridCol>
                <a:gridCol w="174539">
                  <a:extLst>
                    <a:ext uri="{9D8B030D-6E8A-4147-A177-3AD203B41FA5}">
                      <a16:colId xmlns:a16="http://schemas.microsoft.com/office/drawing/2014/main" val="2151192349"/>
                    </a:ext>
                  </a:extLst>
                </a:gridCol>
              </a:tblGrid>
              <a:tr h="967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 from Attribute Names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BodyColorText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976.0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BodyTypeText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Ccm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248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 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Zuzwil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0179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Co2EmissionText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[…] g/km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720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ConditionTypeText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207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ConsumptionRatingText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5599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ConsumptionTotalText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[…] l/100km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8855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sng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Doors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0001fda6-192b-46a8-bc08-0e833f904eed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533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3429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5D2CE3A-B280-4D66-AD50-7D5E40F0E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50498"/>
              </p:ext>
            </p:extLst>
          </p:nvPr>
        </p:nvGraphicFramePr>
        <p:xfrm>
          <a:off x="216104" y="3583384"/>
          <a:ext cx="7184571" cy="3007360"/>
        </p:xfrm>
        <a:graphic>
          <a:graphicData uri="http://schemas.openxmlformats.org/drawingml/2006/table">
            <a:tbl>
              <a:tblPr/>
              <a:tblGrid>
                <a:gridCol w="310453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2062898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4811220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 from Beginning: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152216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976.0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TypeName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248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TypeNameFull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 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0179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720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ModelTypeText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207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entity_id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0001fda6-192b-46a8-bc08-0e833f904eed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533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3429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97E15B7-121A-4468-BC8E-425638CF1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82305"/>
              </p:ext>
            </p:extLst>
          </p:nvPr>
        </p:nvGraphicFramePr>
        <p:xfrm>
          <a:off x="6608189" y="2694580"/>
          <a:ext cx="5359240" cy="3887697"/>
        </p:xfrm>
        <a:graphic>
          <a:graphicData uri="http://schemas.openxmlformats.org/drawingml/2006/table">
            <a:tbl>
              <a:tblPr/>
              <a:tblGrid>
                <a:gridCol w="232660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2193658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524773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  <a:gridCol w="2408149">
                  <a:extLst>
                    <a:ext uri="{9D8B030D-6E8A-4147-A177-3AD203B41FA5}">
                      <a16:colId xmlns:a16="http://schemas.microsoft.com/office/drawing/2014/main" val="204216713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283437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DriveTypeText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976.0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Rennwagen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FirstRegMonth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FirstRegYear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248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FuelTypeText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 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Benzin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0179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720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InteriorColorText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207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5599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Properties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 MFK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8855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5337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TransmissionTypeText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6807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34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93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5597-EFDE-4629-8CBF-2456B2B0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Changes to 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D6B0-A12F-4D3B-829F-CCB5A5E4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/>
          <a:p>
            <a:r>
              <a:rPr lang="en-GB" dirty="0"/>
              <a:t>Step 3: Integration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0A0785-C465-428D-ABB2-7274C7850040}"/>
              </a:ext>
            </a:extLst>
          </p:cNvPr>
          <p:cNvGraphicFramePr>
            <a:graphicFrameLocks noGrp="1"/>
          </p:cNvGraphicFramePr>
          <p:nvPr/>
        </p:nvGraphicFramePr>
        <p:xfrm>
          <a:off x="1764850" y="-1871543"/>
          <a:ext cx="4087077" cy="1290320"/>
        </p:xfrm>
        <a:graphic>
          <a:graphicData uri="http://schemas.openxmlformats.org/drawingml/2006/table">
            <a:tbl>
              <a:tblPr/>
              <a:tblGrid>
                <a:gridCol w="155414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1465336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2466327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</a:tblGrid>
              <a:tr h="7213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255351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Additional Information: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91084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116356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</a:tbl>
          </a:graphicData>
        </a:graphic>
      </p:graphicFrame>
      <p:pic>
        <p:nvPicPr>
          <p:cNvPr id="11" name="Picture 2" descr="busch-consulting GmbH - onedot - Consumable Data">
            <a:extLst>
              <a:ext uri="{FF2B5EF4-FFF2-40B4-BE49-F238E27FC236}">
                <a16:creationId xmlns:a16="http://schemas.microsoft.com/office/drawing/2014/main" id="{01F047C6-0EF3-4721-B0D2-39B30E5AB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5601665"/>
            <a:ext cx="782548" cy="109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4103555-56FE-41BB-877C-67B75364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884116"/>
              </p:ext>
            </p:extLst>
          </p:nvPr>
        </p:nvGraphicFramePr>
        <p:xfrm>
          <a:off x="6638958" y="28575"/>
          <a:ext cx="6879772" cy="3594100"/>
        </p:xfrm>
        <a:graphic>
          <a:graphicData uri="http://schemas.openxmlformats.org/drawingml/2006/table">
            <a:tbl>
              <a:tblPr/>
              <a:tblGrid>
                <a:gridCol w="203630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1919936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781274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  <a:gridCol w="3800393">
                  <a:extLst>
                    <a:ext uri="{9D8B030D-6E8A-4147-A177-3AD203B41FA5}">
                      <a16:colId xmlns:a16="http://schemas.microsoft.com/office/drawing/2014/main" val="1013379480"/>
                    </a:ext>
                  </a:extLst>
                </a:gridCol>
                <a:gridCol w="174539">
                  <a:extLst>
                    <a:ext uri="{9D8B030D-6E8A-4147-A177-3AD203B41FA5}">
                      <a16:colId xmlns:a16="http://schemas.microsoft.com/office/drawing/2014/main" val="2151192349"/>
                    </a:ext>
                  </a:extLst>
                </a:gridCol>
              </a:tblGrid>
              <a:tr h="967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 from Attribute Names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BodyColorText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976.0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Silver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BodyTypeText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Ccm</a:t>
                      </a:r>
                      <a:endParaRPr lang="en-GB" sz="1800" b="1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248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 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Zuzwil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0179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Co2EmissionText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[…] g/km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720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ConditionTypeText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207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ConsumptionRatingText</a:t>
                      </a:r>
                      <a:endParaRPr lang="en-GB" sz="1800" b="1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5599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ConsumptionTotalText</a:t>
                      </a:r>
                      <a:endParaRPr lang="en-GB" sz="1800" b="1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[…] l/100km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8855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sng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Doors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0001fda6-192b-46a8-bc08-0e833f904eed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533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3429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5D2CE3A-B280-4D66-AD50-7D5E40F0E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64661"/>
              </p:ext>
            </p:extLst>
          </p:nvPr>
        </p:nvGraphicFramePr>
        <p:xfrm>
          <a:off x="182652" y="3560526"/>
          <a:ext cx="6530384" cy="3007360"/>
        </p:xfrm>
        <a:graphic>
          <a:graphicData uri="http://schemas.openxmlformats.org/drawingml/2006/table">
            <a:tbl>
              <a:tblPr/>
              <a:tblGrid>
                <a:gridCol w="282185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1875062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4373137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 from Beginning: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152216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976.0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MakeText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TypeName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248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TypeNameFull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Mercedes-Benz 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0179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ModelText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SLR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720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ModelTypeText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207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entity_id</a:t>
                      </a:r>
                      <a:endParaRPr lang="en-GB" sz="1800" b="1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0001fda6-192b-46a8-bc08-0e833f904eed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533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3429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97E15B7-121A-4468-BC8E-425638CF1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057157"/>
              </p:ext>
            </p:extLst>
          </p:nvPr>
        </p:nvGraphicFramePr>
        <p:xfrm>
          <a:off x="6608189" y="3414249"/>
          <a:ext cx="5359240" cy="3153637"/>
        </p:xfrm>
        <a:graphic>
          <a:graphicData uri="http://schemas.openxmlformats.org/drawingml/2006/table">
            <a:tbl>
              <a:tblPr/>
              <a:tblGrid>
                <a:gridCol w="232660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2718431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2408149">
                  <a:extLst>
                    <a:ext uri="{9D8B030D-6E8A-4147-A177-3AD203B41FA5}">
                      <a16:colId xmlns:a16="http://schemas.microsoft.com/office/drawing/2014/main" val="2042167138"/>
                    </a:ext>
                  </a:extLst>
                </a:gridCol>
              </a:tblGrid>
              <a:tr h="283437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DriveTypeText</a:t>
                      </a:r>
                      <a:endParaRPr lang="en-GB" sz="1800" b="1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Rennwagen</a:t>
                      </a:r>
                      <a:endParaRPr lang="en-GB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FirstRegMonth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FirstRegYear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248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sng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FuelTypeText</a:t>
                      </a:r>
                      <a:endParaRPr lang="en-GB" sz="1800" b="1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Benzin</a:t>
                      </a:r>
                      <a:endParaRPr lang="en-GB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0179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720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InteriorColorText</a:t>
                      </a:r>
                      <a:endParaRPr lang="en-GB" sz="1800" b="1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  <a:endParaRPr lang="en-GB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207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5599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Properties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 MFK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8855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5337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TransmissionTypeText</a:t>
                      </a:r>
                      <a:endParaRPr lang="en-GB" sz="1800" b="1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6807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34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38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5597-EFDE-4629-8CBF-2456B2B0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Changes to 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D6B0-A12F-4D3B-829F-CCB5A5E4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/>
          <a:p>
            <a:r>
              <a:rPr lang="en-GB" dirty="0"/>
              <a:t>Step 3: Integration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0A0785-C465-428D-ABB2-7274C7850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83647"/>
              </p:ext>
            </p:extLst>
          </p:nvPr>
        </p:nvGraphicFramePr>
        <p:xfrm>
          <a:off x="6672411" y="3491279"/>
          <a:ext cx="5252560" cy="1827530"/>
        </p:xfrm>
        <a:graphic>
          <a:graphicData uri="http://schemas.openxmlformats.org/drawingml/2006/table">
            <a:tbl>
              <a:tblPr/>
              <a:tblGrid>
                <a:gridCol w="199732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2662247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2390581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</a:tblGrid>
              <a:tr h="7213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255351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Additional Information: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91084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116356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116356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mileage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985628"/>
                  </a:ext>
                </a:extLst>
              </a:tr>
              <a:tr h="116356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mileage_unit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Kilometer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777091"/>
                  </a:ext>
                </a:extLst>
              </a:tr>
              <a:tr h="116356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Based on city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679577"/>
                  </a:ext>
                </a:extLst>
              </a:tr>
            </a:tbl>
          </a:graphicData>
        </a:graphic>
      </p:graphicFrame>
      <p:pic>
        <p:nvPicPr>
          <p:cNvPr id="11" name="Picture 2" descr="busch-consulting GmbH - onedot - Consumable Data">
            <a:extLst>
              <a:ext uri="{FF2B5EF4-FFF2-40B4-BE49-F238E27FC236}">
                <a16:creationId xmlns:a16="http://schemas.microsoft.com/office/drawing/2014/main" id="{01F047C6-0EF3-4721-B0D2-39B30E5AB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5601665"/>
            <a:ext cx="782548" cy="109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4103555-56FE-41BB-877C-67B75364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168120"/>
              </p:ext>
            </p:extLst>
          </p:nvPr>
        </p:nvGraphicFramePr>
        <p:xfrm>
          <a:off x="6638958" y="704975"/>
          <a:ext cx="6879772" cy="1924809"/>
        </p:xfrm>
        <a:graphic>
          <a:graphicData uri="http://schemas.openxmlformats.org/drawingml/2006/table">
            <a:tbl>
              <a:tblPr/>
              <a:tblGrid>
                <a:gridCol w="203630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1919936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781274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  <a:gridCol w="3800393">
                  <a:extLst>
                    <a:ext uri="{9D8B030D-6E8A-4147-A177-3AD203B41FA5}">
                      <a16:colId xmlns:a16="http://schemas.microsoft.com/office/drawing/2014/main" val="1013379480"/>
                    </a:ext>
                  </a:extLst>
                </a:gridCol>
                <a:gridCol w="174539">
                  <a:extLst>
                    <a:ext uri="{9D8B030D-6E8A-4147-A177-3AD203B41FA5}">
                      <a16:colId xmlns:a16="http://schemas.microsoft.com/office/drawing/2014/main" val="2151192349"/>
                    </a:ext>
                  </a:extLst>
                </a:gridCol>
              </a:tblGrid>
              <a:tr h="967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 from Attribute Names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226819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976.0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carType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 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Zuzwil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0179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2078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5D2CE3A-B280-4D66-AD50-7D5E40F0E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026225"/>
              </p:ext>
            </p:extLst>
          </p:nvPr>
        </p:nvGraphicFramePr>
        <p:xfrm>
          <a:off x="838200" y="2446337"/>
          <a:ext cx="6530384" cy="2410460"/>
        </p:xfrm>
        <a:graphic>
          <a:graphicData uri="http://schemas.openxmlformats.org/drawingml/2006/table">
            <a:tbl>
              <a:tblPr/>
              <a:tblGrid>
                <a:gridCol w="282185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1875062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4373137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 from Beginning: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152216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TypeName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248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TypeNameFull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 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0179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720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ModelTypeText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207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3429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97E15B7-121A-4468-BC8E-425638CF1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052391"/>
              </p:ext>
            </p:extLst>
          </p:nvPr>
        </p:nvGraphicFramePr>
        <p:xfrm>
          <a:off x="6608478" y="2611524"/>
          <a:ext cx="5359240" cy="596900"/>
        </p:xfrm>
        <a:graphic>
          <a:graphicData uri="http://schemas.openxmlformats.org/drawingml/2006/table">
            <a:tbl>
              <a:tblPr/>
              <a:tblGrid>
                <a:gridCol w="232660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2699102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2427478">
                  <a:extLst>
                    <a:ext uri="{9D8B030D-6E8A-4147-A177-3AD203B41FA5}">
                      <a16:colId xmlns:a16="http://schemas.microsoft.com/office/drawing/2014/main" val="2042167138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manufacture_month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FirstRegYear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24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91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5597-EFDE-4629-8CBF-2456B2B0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Target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D6B0-A12F-4D3B-829F-CCB5A5E4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/>
          <a:p>
            <a:r>
              <a:rPr lang="en-GB" dirty="0"/>
              <a:t>4 from 18 variables are empty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C208B39-0BBF-4947-8106-9A746BDF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37242"/>
              </p:ext>
            </p:extLst>
          </p:nvPr>
        </p:nvGraphicFramePr>
        <p:xfrm>
          <a:off x="38100" y="2743994"/>
          <a:ext cx="6057900" cy="3200400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val="1866206601"/>
                    </a:ext>
                  </a:extLst>
                </a:gridCol>
                <a:gridCol w="4051300">
                  <a:extLst>
                    <a:ext uri="{9D8B030D-6E8A-4147-A177-3AD203B41FA5}">
                      <a16:colId xmlns:a16="http://schemas.microsoft.com/office/drawing/2014/main" val="175758582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Variables: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7412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483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carType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 / Roadster, Coupé,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6275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Beige, Black, Blue,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88095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New, Original Condition, Restored, Used,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64820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CHF, EUR, USD,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06687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drive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Left Hand (LHD), Right Hand (RHD)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0865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Tokyo, Wien, Zurich,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70777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JP, AT , CH,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1668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Alfa Romeo, Mercedes-Benz, Porsche, ...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64227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manufacture_year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1920, 1999, 2010,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4887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AD627AC-BD08-494E-929E-BEB09E4B0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504335"/>
              </p:ext>
            </p:extLst>
          </p:nvPr>
        </p:nvGraphicFramePr>
        <p:xfrm>
          <a:off x="6261100" y="2743994"/>
          <a:ext cx="5892800" cy="3200400"/>
        </p:xfrm>
        <a:graphic>
          <a:graphicData uri="http://schemas.openxmlformats.org/drawingml/2006/table">
            <a:tbl>
              <a:tblPr/>
              <a:tblGrid>
                <a:gridCol w="2374900">
                  <a:extLst>
                    <a:ext uri="{9D8B030D-6E8A-4147-A177-3AD203B41FA5}">
                      <a16:colId xmlns:a16="http://schemas.microsoft.com/office/drawing/2014/main" val="335835078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49351096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Variables: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0955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35481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mileage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12'302, 190'000, 18'000,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70457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mileage_unit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mile, kilometer, mile,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96510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RZ, SLR McLaren, 928,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1874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model_variant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218, Roadster Serie 1  4.2 Lt,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07195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price_on_request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false, true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46922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95526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zip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Tokyo, </a:t>
                      </a:r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spain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, BUCKINGHAMSHIRE,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61341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manufacture_month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: 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6391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fuel_consumption_unit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l_km_consumption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, null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961506"/>
                  </a:ext>
                </a:extLst>
              </a:tr>
            </a:tbl>
          </a:graphicData>
        </a:graphic>
      </p:graphicFrame>
      <p:pic>
        <p:nvPicPr>
          <p:cNvPr id="22" name="Picture 2" descr="busch-consulting GmbH - onedot - Consumable Data">
            <a:extLst>
              <a:ext uri="{FF2B5EF4-FFF2-40B4-BE49-F238E27FC236}">
                <a16:creationId xmlns:a16="http://schemas.microsoft.com/office/drawing/2014/main" id="{22D7F4B0-DC7B-4FDA-AA9F-3905BD223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5601665"/>
            <a:ext cx="782548" cy="109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29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5597-EFDE-4629-8CBF-2456B2B0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What we can do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D6B0-A12F-4D3B-829F-CCB5A5E4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/>
          <a:p>
            <a:r>
              <a:rPr lang="en-GB" dirty="0"/>
              <a:t>Search for additional Information</a:t>
            </a:r>
          </a:p>
        </p:txBody>
      </p:sp>
      <p:pic>
        <p:nvPicPr>
          <p:cNvPr id="11" name="Picture 2" descr="busch-consulting GmbH - onedot - Consumable Data">
            <a:extLst>
              <a:ext uri="{FF2B5EF4-FFF2-40B4-BE49-F238E27FC236}">
                <a16:creationId xmlns:a16="http://schemas.microsoft.com/office/drawing/2014/main" id="{690557EE-A6DD-4F8B-A2BA-FDF35F29B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5601665"/>
            <a:ext cx="782548" cy="109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82CB19-8A49-4262-BD53-12F42C635D2D}"/>
              </a:ext>
            </a:extLst>
          </p:cNvPr>
          <p:cNvSpPr txBox="1">
            <a:spLocks/>
          </p:cNvSpPr>
          <p:nvPr/>
        </p:nvSpPr>
        <p:spPr>
          <a:xfrm>
            <a:off x="1181100" y="2600808"/>
            <a:ext cx="10515600" cy="48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Get ‘currency’ and ‘drive’ based on country.</a:t>
            </a:r>
          </a:p>
        </p:txBody>
      </p:sp>
    </p:spTree>
    <p:extLst>
      <p:ext uri="{BB962C8B-B14F-4D97-AF65-F5344CB8AC3E}">
        <p14:creationId xmlns:p14="http://schemas.microsoft.com/office/powerpoint/2010/main" val="192116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5597-EFDE-4629-8CBF-2456B2B0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What we can do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D6B0-A12F-4D3B-829F-CCB5A5E4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1235"/>
          </a:xfrm>
        </p:spPr>
        <p:txBody>
          <a:bodyPr/>
          <a:lstStyle/>
          <a:p>
            <a:r>
              <a:rPr lang="en-GB" dirty="0"/>
              <a:t>Search for additional Information: </a:t>
            </a:r>
          </a:p>
          <a:p>
            <a:r>
              <a:rPr lang="en-GB" dirty="0"/>
              <a:t>Price Range (From </a:t>
            </a:r>
            <a:r>
              <a:rPr lang="en-GB" dirty="0">
                <a:hlinkClick r:id="rId2"/>
              </a:rPr>
              <a:t>www.cars.com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C2231-1827-41D0-87DC-D3B9F2D09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78575"/>
              </p:ext>
            </p:extLst>
          </p:nvPr>
        </p:nvGraphicFramePr>
        <p:xfrm>
          <a:off x="838200" y="3152457"/>
          <a:ext cx="6007100" cy="270891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15119234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 McLaren SLR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Range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237’851 $ - 385’015 $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214’554 $ - 335’962 $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720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695’750 $ - 695’750 $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207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239’196 $ - 382’452 $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77876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248’591 $ - 424’271 $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4717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34290"/>
                  </a:ext>
                </a:extLst>
              </a:tr>
            </a:tbl>
          </a:graphicData>
        </a:graphic>
      </p:graphicFrame>
      <p:pic>
        <p:nvPicPr>
          <p:cNvPr id="11" name="Picture 2" descr="busch-consulting GmbH - onedot - Consumable Data">
            <a:extLst>
              <a:ext uri="{FF2B5EF4-FFF2-40B4-BE49-F238E27FC236}">
                <a16:creationId xmlns:a16="http://schemas.microsoft.com/office/drawing/2014/main" id="{690557EE-A6DD-4F8B-A2BA-FDF35F29B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5601665"/>
            <a:ext cx="782548" cy="109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E8F55E-AABD-4906-B109-EF78AC7B93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3"/>
          <a:stretch/>
        </p:blipFill>
        <p:spPr>
          <a:xfrm>
            <a:off x="7302500" y="557364"/>
            <a:ext cx="3467100" cy="554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27A0481-AD0F-4406-9BB3-3AF09BB2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0AD2D9-D49A-433E-9F40-DD80D22D9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D6C0990-1CD4-403B-A94C-6F7214653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A83DA9D-AA2B-410B-94C4-FEF631EF6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EFC8454-6618-4A7D-9E27-894639D19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C99F9ED6-ED24-4F57-A422-C186F2C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8ACA9E-EAEC-446A-84E5-4DF97FB3C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CE01B22C-40B0-470A-9590-2B19BD70B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B2C58A6A-385E-4817-97A6-0D7955C84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D0E2C41-4FF4-47F2-AC7C-0C368C787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53E74083-B5B7-45B2-A965-99EF9958C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8B0B1747-04CA-43DB-BE9C-F9A315FC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753012D-088A-4B10-ABB5-C8B9DAD78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E78DE32B-DFA1-433E-83E6-486A37043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8FF590E-59EC-4C69-B0D3-97A6A881C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7621B32-DEC0-45F8-897F-1118B4200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49CB820-0D50-4AA0-9C8C-089D9F27F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FE8B492-71E9-4AF6-B224-29A55878A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D368EDFE-E51D-4688-8361-2346165B7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8F430693-D743-48BC-9094-67DE04E84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CBE7740-44EC-413F-93E5-02496CEB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66F5A07-78AB-4AC7-B20C-B3ED53A0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5941686" cy="4477933"/>
            <a:chOff x="807084" y="1186483"/>
            <a:chExt cx="5941686" cy="447793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E45CE81-4A1F-4D9B-97ED-A1F0C2239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9">
              <a:extLst>
                <a:ext uri="{FF2B5EF4-FFF2-40B4-BE49-F238E27FC236}">
                  <a16:creationId xmlns:a16="http://schemas.microsoft.com/office/drawing/2014/main" id="{56E1EAAE-BD87-46AB-819A-D97A4B4DF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A7148F0-6633-40E3-AB8B-E5A80CCAD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645DAB76-E93F-42E4-9136-1272B9C864E0}"/>
              </a:ext>
            </a:extLst>
          </p:cNvPr>
          <p:cNvSpPr txBox="1">
            <a:spLocks/>
          </p:cNvSpPr>
          <p:nvPr/>
        </p:nvSpPr>
        <p:spPr>
          <a:xfrm>
            <a:off x="895414" y="2075504"/>
            <a:ext cx="5769989" cy="17487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400" b="1" dirty="0">
                <a:solidFill>
                  <a:srgbClr val="FFFFFF"/>
                </a:solidFill>
              </a:rPr>
              <a:t>Important to define your goals, </a:t>
            </a:r>
          </a:p>
          <a:p>
            <a:pPr algn="ctr">
              <a:spcAft>
                <a:spcPts val="600"/>
              </a:spcAft>
            </a:pPr>
            <a:r>
              <a:rPr lang="en-US" sz="3400" b="1" dirty="0">
                <a:solidFill>
                  <a:srgbClr val="FFFFFF"/>
                </a:solidFill>
              </a:rPr>
              <a:t>(nearly) everything is possible!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5A5631-84D4-4DAD-9028-8112661E5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50" y="0"/>
            <a:ext cx="4639406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2" descr="How we sell&#10;Customers experience our added value on their own data.&#10;Company Portrait · Onedot AG&#10;Define&#10;your goals&#10;Upload&#10;...">
            <a:extLst>
              <a:ext uri="{FF2B5EF4-FFF2-40B4-BE49-F238E27FC236}">
                <a16:creationId xmlns:a16="http://schemas.microsoft.com/office/drawing/2014/main" id="{16B5701D-EDC3-411F-A8A3-F0C69F540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7" r="76932" b="31807"/>
          <a:stretch/>
        </p:blipFill>
        <p:spPr bwMode="auto">
          <a:xfrm>
            <a:off x="8543082" y="840409"/>
            <a:ext cx="2185770" cy="2428615"/>
          </a:xfrm>
          <a:prstGeom prst="rect">
            <a:avLst/>
          </a:prstGeom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usch-consulting GmbH - onedot - Consumable Data">
            <a:extLst>
              <a:ext uri="{FF2B5EF4-FFF2-40B4-BE49-F238E27FC236}">
                <a16:creationId xmlns:a16="http://schemas.microsoft.com/office/drawing/2014/main" id="{A8422940-9F40-40CA-B1FC-49AB2B2E9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069" y="4077665"/>
            <a:ext cx="1099282" cy="153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1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74" name="Picture 2" descr="How we sell&#10;Customers experience our added value on their own data.&#10;Company Portrait · Onedot AG&#10;Define&#10;your goals&#10;Upload&#10;...">
            <a:extLst>
              <a:ext uri="{FF2B5EF4-FFF2-40B4-BE49-F238E27FC236}">
                <a16:creationId xmlns:a16="http://schemas.microsoft.com/office/drawing/2014/main" id="{B440C741-D432-48F7-BE56-09D5E5A5F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2"/>
          <a:stretch/>
        </p:blipFill>
        <p:spPr bwMode="auto">
          <a:xfrm>
            <a:off x="1241425" y="2898775"/>
            <a:ext cx="6510338" cy="3130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F363EA-5A29-4DBC-915D-1775827B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Support Chain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2" descr="busch-consulting GmbH - onedot - Consumable Data">
            <a:extLst>
              <a:ext uri="{FF2B5EF4-FFF2-40B4-BE49-F238E27FC236}">
                <a16:creationId xmlns:a16="http://schemas.microsoft.com/office/drawing/2014/main" id="{07F095B8-6886-4523-BB66-0D51CD11B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5601665"/>
            <a:ext cx="782548" cy="109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9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5597-EFDE-4629-8CBF-2456B2B0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D6B0-A12F-4D3B-829F-CCB5A5E4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/>
          <a:p>
            <a:r>
              <a:rPr lang="en-GB" dirty="0"/>
              <a:t>21906 entries with 9 variables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69642D-F22A-4B36-864B-16D1FB56A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009447"/>
              </p:ext>
            </p:extLst>
          </p:nvPr>
        </p:nvGraphicFramePr>
        <p:xfrm>
          <a:off x="838200" y="2744471"/>
          <a:ext cx="9753600" cy="3604260"/>
        </p:xfrm>
        <a:graphic>
          <a:graphicData uri="http://schemas.openxmlformats.org/drawingml/2006/table">
            <a:tbl>
              <a:tblPr/>
              <a:tblGrid>
                <a:gridCol w="310453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2927157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3946961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  <a:gridCol w="2569029">
                  <a:extLst>
                    <a:ext uri="{9D8B030D-6E8A-4147-A177-3AD203B41FA5}">
                      <a16:colId xmlns:a16="http://schemas.microsoft.com/office/drawing/2014/main" val="215119234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Variables: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152216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976.0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Every entry is 19x repeated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Every entry is 19x repeated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TypeName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Every entry is 19x repeated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248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TypeNameFull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 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Every entry is 19x repeated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0179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Every entry is 19x repeated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720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ModelTypeText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Every entry is 19x repeated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207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 Names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Every entry is 1153x repeated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5599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 Values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GB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8855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entity_id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0001fda6-192b-46a8-bc08-0e833f904eed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GB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533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34290"/>
                  </a:ext>
                </a:extLst>
              </a:tr>
            </a:tbl>
          </a:graphicData>
        </a:graphic>
      </p:graphicFrame>
      <p:pic>
        <p:nvPicPr>
          <p:cNvPr id="14" name="Picture 2" descr="busch-consulting GmbH - onedot - Consumable Data">
            <a:extLst>
              <a:ext uri="{FF2B5EF4-FFF2-40B4-BE49-F238E27FC236}">
                <a16:creationId xmlns:a16="http://schemas.microsoft.com/office/drawing/2014/main" id="{B2C9B6F5-7DCA-4C83-9384-B40878BA9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5601665"/>
            <a:ext cx="782548" cy="109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12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5597-EFDE-4629-8CBF-2456B2B0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D6B0-A12F-4D3B-829F-CCB5A5E4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/>
          <a:p>
            <a:r>
              <a:rPr lang="en-GB" dirty="0"/>
              <a:t>21906 entries with 9 variables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69642D-F22A-4B36-864B-16D1FB56A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18573"/>
              </p:ext>
            </p:extLst>
          </p:nvPr>
        </p:nvGraphicFramePr>
        <p:xfrm>
          <a:off x="642256" y="2476817"/>
          <a:ext cx="6879772" cy="3594100"/>
        </p:xfrm>
        <a:graphic>
          <a:graphicData uri="http://schemas.openxmlformats.org/drawingml/2006/table">
            <a:tbl>
              <a:tblPr/>
              <a:tblGrid>
                <a:gridCol w="203630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1919936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781274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  <a:gridCol w="3800393">
                  <a:extLst>
                    <a:ext uri="{9D8B030D-6E8A-4147-A177-3AD203B41FA5}">
                      <a16:colId xmlns:a16="http://schemas.microsoft.com/office/drawing/2014/main" val="1013379480"/>
                    </a:ext>
                  </a:extLst>
                </a:gridCol>
                <a:gridCol w="174539">
                  <a:extLst>
                    <a:ext uri="{9D8B030D-6E8A-4147-A177-3AD203B41FA5}">
                      <a16:colId xmlns:a16="http://schemas.microsoft.com/office/drawing/2014/main" val="2151192349"/>
                    </a:ext>
                  </a:extLst>
                </a:gridCol>
              </a:tblGrid>
              <a:tr h="967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Variable: Attribute Names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BodyColorText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976.0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Silber </a:t>
                      </a:r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m@t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grÃ¼n,…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BodyTypeText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Cabriolet, SUV, Kombi,…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Ccm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0:998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248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 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Zuzwil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St. Gallen,…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0179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Co2EmissionText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[…] g/km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720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ConditionTypeText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Neu, Occasion,…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207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ConsumptionRatingText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 D, E,…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5599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ConsumptionTotalText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[…] l/100km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8855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Doors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0001fda6-192b-46a8-bc08-0e833f904eed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533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34290"/>
                  </a:ext>
                </a:extLst>
              </a:tr>
            </a:tbl>
          </a:graphicData>
        </a:graphic>
      </p:graphicFrame>
      <p:pic>
        <p:nvPicPr>
          <p:cNvPr id="14" name="Picture 2" descr="busch-consulting GmbH - onedot - Consumable Data">
            <a:extLst>
              <a:ext uri="{FF2B5EF4-FFF2-40B4-BE49-F238E27FC236}">
                <a16:creationId xmlns:a16="http://schemas.microsoft.com/office/drawing/2014/main" id="{B2C9B6F5-7DCA-4C83-9384-B40878BA9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5601665"/>
            <a:ext cx="782548" cy="109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D33452-05C8-4351-96B8-4FB561FA3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974619"/>
              </p:ext>
            </p:extLst>
          </p:nvPr>
        </p:nvGraphicFramePr>
        <p:xfrm>
          <a:off x="6275968" y="3012262"/>
          <a:ext cx="4471307" cy="3337787"/>
        </p:xfrm>
        <a:graphic>
          <a:graphicData uri="http://schemas.openxmlformats.org/drawingml/2006/table">
            <a:tbl>
              <a:tblPr/>
              <a:tblGrid>
                <a:gridCol w="194112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1830207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670482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  <a:gridCol w="1776506">
                  <a:extLst>
                    <a:ext uri="{9D8B030D-6E8A-4147-A177-3AD203B41FA5}">
                      <a16:colId xmlns:a16="http://schemas.microsoft.com/office/drawing/2014/main" val="204216713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283437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DriveTypeText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976.0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Allrad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,...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FirstRegMonth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FirstRegYear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2010,2012,…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248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FuelTypeText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 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Benzin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0179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720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InteriorColorText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Rot, </a:t>
                      </a:r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207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1:99999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5599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Properties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8855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5337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TransmissionTypeText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Automat, </a:t>
                      </a:r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manuell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6807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34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45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5597-EFDE-4629-8CBF-2456B2B0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D6B0-A12F-4D3B-829F-CCB5A5E4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/>
          <a:p>
            <a:r>
              <a:rPr lang="en-GB" dirty="0"/>
              <a:t>21906 entries with 9 variables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69642D-F22A-4B36-864B-16D1FB56A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203120"/>
              </p:ext>
            </p:extLst>
          </p:nvPr>
        </p:nvGraphicFramePr>
        <p:xfrm>
          <a:off x="642256" y="2476817"/>
          <a:ext cx="6879772" cy="3594100"/>
        </p:xfrm>
        <a:graphic>
          <a:graphicData uri="http://schemas.openxmlformats.org/drawingml/2006/table">
            <a:tbl>
              <a:tblPr/>
              <a:tblGrid>
                <a:gridCol w="203630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1919936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781274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  <a:gridCol w="3800393">
                  <a:extLst>
                    <a:ext uri="{9D8B030D-6E8A-4147-A177-3AD203B41FA5}">
                      <a16:colId xmlns:a16="http://schemas.microsoft.com/office/drawing/2014/main" val="1013379480"/>
                    </a:ext>
                  </a:extLst>
                </a:gridCol>
                <a:gridCol w="174539">
                  <a:extLst>
                    <a:ext uri="{9D8B030D-6E8A-4147-A177-3AD203B41FA5}">
                      <a16:colId xmlns:a16="http://schemas.microsoft.com/office/drawing/2014/main" val="2151192349"/>
                    </a:ext>
                  </a:extLst>
                </a:gridCol>
              </a:tblGrid>
              <a:tr h="967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Variable: Attribute Names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BodyColorText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976.0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Silber </a:t>
                      </a:r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m@t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, grÃ¼n,…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BodyTypeText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Cabriolet, SUV, Kombi,…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Ccm</a:t>
                      </a:r>
                      <a:endParaRPr lang="en-GB" sz="1800" b="1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0:998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248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 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Zuzwil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, St. Gallen,…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0179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Co2EmissionText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[…] g/km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720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ConditionTypeText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Neu, Occasion,…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207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ConsumptionRatingText</a:t>
                      </a:r>
                      <a:endParaRPr lang="en-GB" sz="1800" b="1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 D, E,…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5599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ConsumptionTotalText</a:t>
                      </a:r>
                      <a:endParaRPr lang="en-GB" sz="1800" b="1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[…] l/100km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8855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sng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Doors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0001fda6-192b-46a8-bc08-0e833f904eed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533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34290"/>
                  </a:ext>
                </a:extLst>
              </a:tr>
            </a:tbl>
          </a:graphicData>
        </a:graphic>
      </p:graphicFrame>
      <p:pic>
        <p:nvPicPr>
          <p:cNvPr id="14" name="Picture 2" descr="busch-consulting GmbH - onedot - Consumable Data">
            <a:extLst>
              <a:ext uri="{FF2B5EF4-FFF2-40B4-BE49-F238E27FC236}">
                <a16:creationId xmlns:a16="http://schemas.microsoft.com/office/drawing/2014/main" id="{B2C9B6F5-7DCA-4C83-9384-B40878BA9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5601665"/>
            <a:ext cx="782548" cy="109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D33452-05C8-4351-96B8-4FB561FA3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147591"/>
              </p:ext>
            </p:extLst>
          </p:nvPr>
        </p:nvGraphicFramePr>
        <p:xfrm>
          <a:off x="6755493" y="2446337"/>
          <a:ext cx="4471307" cy="3887697"/>
        </p:xfrm>
        <a:graphic>
          <a:graphicData uri="http://schemas.openxmlformats.org/drawingml/2006/table">
            <a:tbl>
              <a:tblPr/>
              <a:tblGrid>
                <a:gridCol w="194112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1830207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670482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  <a:gridCol w="1776506">
                  <a:extLst>
                    <a:ext uri="{9D8B030D-6E8A-4147-A177-3AD203B41FA5}">
                      <a16:colId xmlns:a16="http://schemas.microsoft.com/office/drawing/2014/main" val="204216713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283437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DriveTypeText</a:t>
                      </a:r>
                      <a:endParaRPr lang="en-GB" sz="1800" b="1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976.0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Allrad</a:t>
                      </a:r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,...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FirstRegMonth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0:12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FirstRegYear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2010,2012,…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248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FuelTypeText</a:t>
                      </a:r>
                      <a:endParaRPr lang="en-GB" sz="1800" b="1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 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Benzin</a:t>
                      </a:r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0179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720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InteriorColorText</a:t>
                      </a:r>
                      <a:endParaRPr lang="en-GB" sz="1800" b="1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Rot, </a:t>
                      </a:r>
                      <a:r>
                        <a:rPr lang="en-GB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207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1:99999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5599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Properties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 MFK, Tuning,…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8855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Seats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0:7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5337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TransmissionTypeText</a:t>
                      </a:r>
                      <a:endParaRPr lang="en-GB" sz="1800" b="1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Automat, </a:t>
                      </a:r>
                      <a:r>
                        <a:rPr lang="en-GB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manuell</a:t>
                      </a:r>
                      <a:endParaRPr lang="en-GB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6807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34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12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5597-EFDE-4629-8CBF-2456B2B0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Target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D6B0-A12F-4D3B-829F-CCB5A5E4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/>
          <a:p>
            <a:r>
              <a:rPr lang="en-GB" dirty="0"/>
              <a:t>18 variables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C208B39-0BBF-4947-8106-9A746BDF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71953"/>
              </p:ext>
            </p:extLst>
          </p:nvPr>
        </p:nvGraphicFramePr>
        <p:xfrm>
          <a:off x="38100" y="2743994"/>
          <a:ext cx="6057900" cy="3200400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val="1866206601"/>
                    </a:ext>
                  </a:extLst>
                </a:gridCol>
                <a:gridCol w="4051300">
                  <a:extLst>
                    <a:ext uri="{9D8B030D-6E8A-4147-A177-3AD203B41FA5}">
                      <a16:colId xmlns:a16="http://schemas.microsoft.com/office/drawing/2014/main" val="175758582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Variables: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7412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483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carType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 / Roadster, Coupé,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6275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Beige, Black, Blue,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88095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New, Original Condition, Restored, Used,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64820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CHF, EUR, USD,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06687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 Hand (LHD), Right Hand (RHD)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0865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Tokyo, Wien, Zurich,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70777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JP, AT , CH,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1668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Alfa Romeo, Mercedes-Benz, Porsche, ...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64227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manufacture_year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1920, 1999, 2010,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4887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AD627AC-BD08-494E-929E-BEB09E4B0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319363"/>
              </p:ext>
            </p:extLst>
          </p:nvPr>
        </p:nvGraphicFramePr>
        <p:xfrm>
          <a:off x="6261100" y="2743994"/>
          <a:ext cx="5892800" cy="3200400"/>
        </p:xfrm>
        <a:graphic>
          <a:graphicData uri="http://schemas.openxmlformats.org/drawingml/2006/table">
            <a:tbl>
              <a:tblPr/>
              <a:tblGrid>
                <a:gridCol w="2374900">
                  <a:extLst>
                    <a:ext uri="{9D8B030D-6E8A-4147-A177-3AD203B41FA5}">
                      <a16:colId xmlns:a16="http://schemas.microsoft.com/office/drawing/2014/main" val="335835078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49351096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Variables: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0955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35481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mileage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12'302, 190'000, 18'000,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70457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mileage_unit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mile, kilometer, mile,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96510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RZ, SLR McLaren, 928,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1874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model_variant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218, Roadster Serie 1  4.2 Lt,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07195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price_on_request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false, true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46922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95526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Tokyo, </a:t>
                      </a:r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BUCKINGHAMSHIRE,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61341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manufacture_month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: 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6391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fuel_consumption_unit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l_km_consumption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null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961506"/>
                  </a:ext>
                </a:extLst>
              </a:tr>
            </a:tbl>
          </a:graphicData>
        </a:graphic>
      </p:graphicFrame>
      <p:pic>
        <p:nvPicPr>
          <p:cNvPr id="22" name="Picture 2" descr="busch-consulting GmbH - onedot - Consumable Data">
            <a:extLst>
              <a:ext uri="{FF2B5EF4-FFF2-40B4-BE49-F238E27FC236}">
                <a16:creationId xmlns:a16="http://schemas.microsoft.com/office/drawing/2014/main" id="{22D7F4B0-DC7B-4FDA-AA9F-3905BD223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5601665"/>
            <a:ext cx="782548" cy="109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23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busch-consulting GmbH - onedot - Consumable Data">
            <a:extLst>
              <a:ext uri="{FF2B5EF4-FFF2-40B4-BE49-F238E27FC236}">
                <a16:creationId xmlns:a16="http://schemas.microsoft.com/office/drawing/2014/main" id="{4B5EBEF0-1D2D-4AB0-B8A7-6065D855C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5601665"/>
            <a:ext cx="782548" cy="109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A15597-EFDE-4629-8CBF-2456B2B0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Changes to 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D6B0-A12F-4D3B-829F-CCB5A5E4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/>
          <a:p>
            <a:r>
              <a:rPr lang="en-GB" dirty="0"/>
              <a:t>Step 1: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181341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busch-consulting GmbH - onedot - Consumable Data">
            <a:extLst>
              <a:ext uri="{FF2B5EF4-FFF2-40B4-BE49-F238E27FC236}">
                <a16:creationId xmlns:a16="http://schemas.microsoft.com/office/drawing/2014/main" id="{4B5EBEF0-1D2D-4AB0-B8A7-6065D855C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5601665"/>
            <a:ext cx="782548" cy="109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A15597-EFDE-4629-8CBF-2456B2B0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Changes to 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D6B0-A12F-4D3B-829F-CCB5A5E4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/>
          <a:p>
            <a:r>
              <a:rPr lang="en-GB" dirty="0"/>
              <a:t>Step 1: Pre-Processing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EA965C-07CF-4E4D-B9E1-8B135F47598F}"/>
              </a:ext>
            </a:extLst>
          </p:cNvPr>
          <p:cNvSpPr txBox="1">
            <a:spLocks/>
          </p:cNvSpPr>
          <p:nvPr/>
        </p:nvSpPr>
        <p:spPr>
          <a:xfrm>
            <a:off x="711200" y="2446337"/>
            <a:ext cx="10515600" cy="601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76EFC4-1E50-430A-8B1F-DA67AC0F9F43}"/>
              </a:ext>
            </a:extLst>
          </p:cNvPr>
          <p:cNvSpPr txBox="1">
            <a:spLocks/>
          </p:cNvSpPr>
          <p:nvPr/>
        </p:nvSpPr>
        <p:spPr>
          <a:xfrm>
            <a:off x="7838023" y="1409873"/>
            <a:ext cx="5252314" cy="109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Before: </a:t>
            </a:r>
          </a:p>
          <a:p>
            <a:pPr marL="0" indent="0">
              <a:buNone/>
            </a:pPr>
            <a:r>
              <a:rPr lang="en-GB" sz="2000" dirty="0"/>
              <a:t>21906 observations with 9 variables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8C0B1E6-C3C4-4BF8-AE75-35D6AF627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8339094"/>
              </p:ext>
            </p:extLst>
          </p:nvPr>
        </p:nvGraphicFramePr>
        <p:xfrm>
          <a:off x="965200" y="1690688"/>
          <a:ext cx="9371980" cy="5058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B26135-ED8F-43C3-BCE8-1156B2777DD4}"/>
              </a:ext>
            </a:extLst>
          </p:cNvPr>
          <p:cNvSpPr txBox="1">
            <a:spLocks/>
          </p:cNvSpPr>
          <p:nvPr/>
        </p:nvSpPr>
        <p:spPr>
          <a:xfrm>
            <a:off x="7838023" y="2091847"/>
            <a:ext cx="5252314" cy="10912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After:    </a:t>
            </a:r>
          </a:p>
          <a:p>
            <a:pPr marL="0" indent="0">
              <a:buNone/>
            </a:pPr>
            <a:r>
              <a:rPr lang="en-GB" sz="2000" dirty="0"/>
              <a:t>1153 observations with 25 variables</a:t>
            </a:r>
          </a:p>
        </p:txBody>
      </p:sp>
    </p:spTree>
    <p:extLst>
      <p:ext uri="{BB962C8B-B14F-4D97-AF65-F5344CB8AC3E}">
        <p14:creationId xmlns:p14="http://schemas.microsoft.com/office/powerpoint/2010/main" val="120140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busch-consulting GmbH - onedot - Consumable Data">
            <a:extLst>
              <a:ext uri="{FF2B5EF4-FFF2-40B4-BE49-F238E27FC236}">
                <a16:creationId xmlns:a16="http://schemas.microsoft.com/office/drawing/2014/main" id="{4B5EBEF0-1D2D-4AB0-B8A7-6065D855C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5601665"/>
            <a:ext cx="782548" cy="109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A15597-EFDE-4629-8CBF-2456B2B0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Changes to 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D6B0-A12F-4D3B-829F-CCB5A5E4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/>
          <a:p>
            <a:r>
              <a:rPr lang="en-GB" dirty="0"/>
              <a:t>Step 2: Normalization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69642D-F22A-4B36-864B-16D1FB56A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289197"/>
              </p:ext>
            </p:extLst>
          </p:nvPr>
        </p:nvGraphicFramePr>
        <p:xfrm>
          <a:off x="190500" y="2553970"/>
          <a:ext cx="5698671" cy="2768148"/>
        </p:xfrm>
        <a:graphic>
          <a:graphicData uri="http://schemas.openxmlformats.org/drawingml/2006/table">
            <a:tbl>
              <a:tblPr/>
              <a:tblGrid>
                <a:gridCol w="168671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2188086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3197338">
                  <a:extLst>
                    <a:ext uri="{9D8B030D-6E8A-4147-A177-3AD203B41FA5}">
                      <a16:colId xmlns:a16="http://schemas.microsoft.com/office/drawing/2014/main" val="1462624377"/>
                    </a:ext>
                  </a:extLst>
                </a:gridCol>
                <a:gridCol w="144576">
                  <a:extLst>
                    <a:ext uri="{9D8B030D-6E8A-4147-A177-3AD203B41FA5}">
                      <a16:colId xmlns:a16="http://schemas.microsoft.com/office/drawing/2014/main" val="2151192349"/>
                    </a:ext>
                  </a:extLst>
                </a:gridCol>
              </a:tblGrid>
              <a:tr h="198334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Data: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236633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321438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321438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321438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TypeNameFull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 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01793"/>
                  </a:ext>
                </a:extLst>
              </a:tr>
              <a:tr h="321438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BodyColorText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Silber </a:t>
                      </a:r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420851"/>
                  </a:ext>
                </a:extLst>
              </a:tr>
              <a:tr h="321438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BodyTypeText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Cabriolet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605910"/>
                  </a:ext>
                </a:extLst>
              </a:tr>
              <a:tr h="321438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ConditionTypeText</a:t>
                      </a:r>
                      <a:endParaRPr lang="en-GB" dirty="0"/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0007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6127DA3-7871-4427-9258-700E4C746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855244"/>
              </p:ext>
            </p:extLst>
          </p:nvPr>
        </p:nvGraphicFramePr>
        <p:xfrm>
          <a:off x="6096000" y="2542088"/>
          <a:ext cx="5698671" cy="1803834"/>
        </p:xfrm>
        <a:graphic>
          <a:graphicData uri="http://schemas.openxmlformats.org/drawingml/2006/table">
            <a:tbl>
              <a:tblPr/>
              <a:tblGrid>
                <a:gridCol w="168671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2188086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3197338">
                  <a:extLst>
                    <a:ext uri="{9D8B030D-6E8A-4147-A177-3AD203B41FA5}">
                      <a16:colId xmlns:a16="http://schemas.microsoft.com/office/drawing/2014/main" val="1462624377"/>
                    </a:ext>
                  </a:extLst>
                </a:gridCol>
                <a:gridCol w="144576">
                  <a:extLst>
                    <a:ext uri="{9D8B030D-6E8A-4147-A177-3AD203B41FA5}">
                      <a16:colId xmlns:a16="http://schemas.microsoft.com/office/drawing/2014/main" val="2151192349"/>
                    </a:ext>
                  </a:extLst>
                </a:gridCol>
              </a:tblGrid>
              <a:tr h="198334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 Data: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236633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321438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321438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321438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TypeNameFull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Mercedes-Benz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0179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1A5ADE-13A8-4465-887C-848283135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652818"/>
              </p:ext>
            </p:extLst>
          </p:nvPr>
        </p:nvGraphicFramePr>
        <p:xfrm>
          <a:off x="6095999" y="4159470"/>
          <a:ext cx="5698671" cy="1162648"/>
        </p:xfrm>
        <a:graphic>
          <a:graphicData uri="http://schemas.openxmlformats.org/drawingml/2006/table">
            <a:tbl>
              <a:tblPr/>
              <a:tblGrid>
                <a:gridCol w="168671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2188086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3197338">
                  <a:extLst>
                    <a:ext uri="{9D8B030D-6E8A-4147-A177-3AD203B41FA5}">
                      <a16:colId xmlns:a16="http://schemas.microsoft.com/office/drawing/2014/main" val="1462624377"/>
                    </a:ext>
                  </a:extLst>
                </a:gridCol>
                <a:gridCol w="144576">
                  <a:extLst>
                    <a:ext uri="{9D8B030D-6E8A-4147-A177-3AD203B41FA5}">
                      <a16:colId xmlns:a16="http://schemas.microsoft.com/office/drawing/2014/main" val="2151192349"/>
                    </a:ext>
                  </a:extLst>
                </a:gridCol>
              </a:tblGrid>
              <a:tr h="198334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321438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BodyColorText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Silver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420851"/>
                  </a:ext>
                </a:extLst>
              </a:tr>
              <a:tr h="321438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BodyTypeText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Convertible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605910"/>
                  </a:ext>
                </a:extLst>
              </a:tr>
              <a:tr h="321438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ConditionTypeText</a:t>
                      </a:r>
                      <a:endParaRPr lang="en-GB" dirty="0"/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00071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8294F58-CA6D-44BB-9060-257AF63B87AF}"/>
              </a:ext>
            </a:extLst>
          </p:cNvPr>
          <p:cNvSpPr/>
          <p:nvPr/>
        </p:nvSpPr>
        <p:spPr>
          <a:xfrm>
            <a:off x="6255834" y="702527"/>
            <a:ext cx="4970966" cy="1761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GB" sz="2400" dirty="0"/>
              <a:t>Fix uppercase / lowercase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BAAEFC-E9B0-4AD0-8698-93C79D74CDC2}"/>
              </a:ext>
            </a:extLst>
          </p:cNvPr>
          <p:cNvSpPr/>
          <p:nvPr/>
        </p:nvSpPr>
        <p:spPr>
          <a:xfrm>
            <a:off x="6255834" y="705625"/>
            <a:ext cx="4970966" cy="1761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GB" sz="2400" dirty="0"/>
              <a:t>Recode and translate into English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AA8A15E-3B2F-4381-9C00-58ABA0219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952108"/>
              </p:ext>
            </p:extLst>
          </p:nvPr>
        </p:nvGraphicFramePr>
        <p:xfrm>
          <a:off x="6095999" y="2541604"/>
          <a:ext cx="5698671" cy="1803834"/>
        </p:xfrm>
        <a:graphic>
          <a:graphicData uri="http://schemas.openxmlformats.org/drawingml/2006/table">
            <a:tbl>
              <a:tblPr/>
              <a:tblGrid>
                <a:gridCol w="168671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2188086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3122210">
                  <a:extLst>
                    <a:ext uri="{9D8B030D-6E8A-4147-A177-3AD203B41FA5}">
                      <a16:colId xmlns:a16="http://schemas.microsoft.com/office/drawing/2014/main" val="1462624377"/>
                    </a:ext>
                  </a:extLst>
                </a:gridCol>
                <a:gridCol w="219704">
                  <a:extLst>
                    <a:ext uri="{9D8B030D-6E8A-4147-A177-3AD203B41FA5}">
                      <a16:colId xmlns:a16="http://schemas.microsoft.com/office/drawing/2014/main" val="2151192349"/>
                    </a:ext>
                  </a:extLst>
                </a:gridCol>
              </a:tblGrid>
              <a:tr h="198334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 Data: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236633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321438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321438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321438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TypeNameFull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Mercedes-Benz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01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9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</Words>
  <Application>Microsoft Office PowerPoint</Application>
  <PresentationFormat>Widescreen</PresentationFormat>
  <Paragraphs>409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Support Chain</vt:lpstr>
      <vt:lpstr>Input Data</vt:lpstr>
      <vt:lpstr>Input Data</vt:lpstr>
      <vt:lpstr>Input Data</vt:lpstr>
      <vt:lpstr>Target Data</vt:lpstr>
      <vt:lpstr>Changes to Input Data</vt:lpstr>
      <vt:lpstr>Changes to Input Data</vt:lpstr>
      <vt:lpstr>Changes to Input Data</vt:lpstr>
      <vt:lpstr>Changes to Input Data</vt:lpstr>
      <vt:lpstr>Changes to Input Data</vt:lpstr>
      <vt:lpstr>Changes to Input Data</vt:lpstr>
      <vt:lpstr>Target Data</vt:lpstr>
      <vt:lpstr>What we can do for You</vt:lpstr>
      <vt:lpstr>What we can do for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Mauro Schläpfer</dc:creator>
  <cp:lastModifiedBy>Mauro Schläpfer</cp:lastModifiedBy>
  <cp:revision>32</cp:revision>
  <dcterms:created xsi:type="dcterms:W3CDTF">2021-03-15T10:09:21Z</dcterms:created>
  <dcterms:modified xsi:type="dcterms:W3CDTF">2021-03-21T12:43:03Z</dcterms:modified>
</cp:coreProperties>
</file>