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9" r:id="rId7"/>
    <p:sldId id="260" r:id="rId8"/>
    <p:sldId id="261" r:id="rId9"/>
    <p:sldId id="263" r:id="rId10"/>
    <p:sldId id="262" r:id="rId11"/>
    <p:sldId id="267" r:id="rId12"/>
    <p:sldId id="265"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108" d="100"/>
          <a:sy n="108"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EB413-F522-6E71-B415-032A00D319F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0580DC8-DEC5-5AB6-C3AD-EA67D1A74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D15BB58-4649-33F7-6999-8558A20BC083}"/>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5" name="Espaço Reservado para Rodapé 4">
            <a:extLst>
              <a:ext uri="{FF2B5EF4-FFF2-40B4-BE49-F238E27FC236}">
                <a16:creationId xmlns:a16="http://schemas.microsoft.com/office/drawing/2014/main" id="{3E1D90FD-73AC-731D-0D80-1928760A749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E396321-FE7E-A4F0-D28F-DD96B0AE2C82}"/>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315411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E2B1D-3C99-9958-2131-2E5B2599C35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994B30-8F6A-D36B-34F0-5B14B28D210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774DE7-DE17-EDD7-1C1A-166BA5210536}"/>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5" name="Espaço Reservado para Rodapé 4">
            <a:extLst>
              <a:ext uri="{FF2B5EF4-FFF2-40B4-BE49-F238E27FC236}">
                <a16:creationId xmlns:a16="http://schemas.microsoft.com/office/drawing/2014/main" id="{D6BCC6D3-3538-5734-24A3-2672D441DA8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11AE2E-F99D-9AB4-D300-3CD5DBFF7AC3}"/>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221977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03F7EC-BD27-BD57-A285-1F9D890E58B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C1F6D68-4B6A-4575-2D25-373CFE38E01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52EBE3-6F48-6DA2-CF5A-F09E57F0DC78}"/>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5" name="Espaço Reservado para Rodapé 4">
            <a:extLst>
              <a:ext uri="{FF2B5EF4-FFF2-40B4-BE49-F238E27FC236}">
                <a16:creationId xmlns:a16="http://schemas.microsoft.com/office/drawing/2014/main" id="{340F2CF0-985F-3D7A-40F4-806E76230D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327027A-9CD5-9F79-C6D0-6CF7357AA50C}"/>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356495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5CB5D-33BE-61F6-0AD5-7AA3139FC6D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D95CE54-E994-4499-ACAD-196EA54709E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4420491-F49D-46A1-2735-EDE6F0551242}"/>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5" name="Espaço Reservado para Rodapé 4">
            <a:extLst>
              <a:ext uri="{FF2B5EF4-FFF2-40B4-BE49-F238E27FC236}">
                <a16:creationId xmlns:a16="http://schemas.microsoft.com/office/drawing/2014/main" id="{018DF3E4-AF53-DD2D-4364-BF2B22B16C1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D2F413-245F-86A2-05A2-D8B8DE35619C}"/>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263749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57ACD-A0A1-7191-D4D2-78D82032EAA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26AEEEE-4A53-AB8E-7041-86348BBC7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9A5220F-F817-63DD-B658-5596E1C09784}"/>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5" name="Espaço Reservado para Rodapé 4">
            <a:extLst>
              <a:ext uri="{FF2B5EF4-FFF2-40B4-BE49-F238E27FC236}">
                <a16:creationId xmlns:a16="http://schemas.microsoft.com/office/drawing/2014/main" id="{21B274F9-726B-5951-F32A-4B045972B8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AFBEB7-6847-0FE0-5C10-41DB5A346427}"/>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302916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75275-3946-E266-035A-EE43521BE50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405596F-BC9F-6F5E-5298-0C1286F6A69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134CD67-5415-3418-F765-6CA76F41450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92CF157-0F3D-012A-CB76-BF52406961C7}"/>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6" name="Espaço Reservado para Rodapé 5">
            <a:extLst>
              <a:ext uri="{FF2B5EF4-FFF2-40B4-BE49-F238E27FC236}">
                <a16:creationId xmlns:a16="http://schemas.microsoft.com/office/drawing/2014/main" id="{9AF4E1E9-06DB-650D-986B-7F8F9187525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7A5ED2A-EA0C-E69B-CAB8-650730F8DD41}"/>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16289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AE3AE-3768-F912-ADEF-9C7570BF124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D679F29-E967-A3EF-9F67-6CB76AE81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1AAB89E-67A9-CA08-8636-CE8AB163336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9D6C877-BE5E-184F-35D0-24B5753DE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CA0688D-A23A-8D75-389A-108F8207CC0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279CE82-4F91-A81B-B824-A56A8EC994D7}"/>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8" name="Espaço Reservado para Rodapé 7">
            <a:extLst>
              <a:ext uri="{FF2B5EF4-FFF2-40B4-BE49-F238E27FC236}">
                <a16:creationId xmlns:a16="http://schemas.microsoft.com/office/drawing/2014/main" id="{BE89E734-5048-0ACD-5598-5667D0266C9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B0FEAAB-D19B-9130-61EB-1AA1C6E78181}"/>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207598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1EA4A-B294-5064-B591-04BADF17C4A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5F362C-50E0-423E-CD92-FFDB43D42DB8}"/>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4" name="Espaço Reservado para Rodapé 3">
            <a:extLst>
              <a:ext uri="{FF2B5EF4-FFF2-40B4-BE49-F238E27FC236}">
                <a16:creationId xmlns:a16="http://schemas.microsoft.com/office/drawing/2014/main" id="{3654362C-38BB-B2E8-F79F-CA71EBD1562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DAD9CAD-D601-EABB-F364-E466AA07C9AB}"/>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395576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F61A08E-0E87-7B43-74C1-D93CCC156B62}"/>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3" name="Espaço Reservado para Rodapé 2">
            <a:extLst>
              <a:ext uri="{FF2B5EF4-FFF2-40B4-BE49-F238E27FC236}">
                <a16:creationId xmlns:a16="http://schemas.microsoft.com/office/drawing/2014/main" id="{0D5ED08A-7C49-7F9C-86CE-09E72B7CB87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1720AF6-0D59-D0C1-C12E-D7A4F229A75E}"/>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168510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BAE2F-D37B-E399-1012-BFA730C69FB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F3CFB37-8CFD-3EC6-F32F-2194D908C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AD8C7C8-3857-0859-5C98-310F10B33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8F3593D-621C-2E7E-E3C4-E51F06DBBB7D}"/>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6" name="Espaço Reservado para Rodapé 5">
            <a:extLst>
              <a:ext uri="{FF2B5EF4-FFF2-40B4-BE49-F238E27FC236}">
                <a16:creationId xmlns:a16="http://schemas.microsoft.com/office/drawing/2014/main" id="{7EB87AB4-3A1B-DC63-12E6-701520FA684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C7BC8-4A06-022D-6A74-463A1872F7D1}"/>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422968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25949-80B7-1305-B8A8-79E30632332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7761071-65FD-89B7-1867-BF54DFAAC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6AB44A6-2241-B923-746E-F00E7B303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DF17C88-4E1A-448D-FF3D-B185BFC4211B}"/>
              </a:ext>
            </a:extLst>
          </p:cNvPr>
          <p:cNvSpPr>
            <a:spLocks noGrp="1"/>
          </p:cNvSpPr>
          <p:nvPr>
            <p:ph type="dt" sz="half" idx="10"/>
          </p:nvPr>
        </p:nvSpPr>
        <p:spPr/>
        <p:txBody>
          <a:bodyPr/>
          <a:lstStyle/>
          <a:p>
            <a:fld id="{AAB59926-05F6-4573-8D4C-B998D6E90B0D}" type="datetimeFigureOut">
              <a:rPr lang="pt-BR" smtClean="0"/>
              <a:t>19/05/2024</a:t>
            </a:fld>
            <a:endParaRPr lang="pt-BR"/>
          </a:p>
        </p:txBody>
      </p:sp>
      <p:sp>
        <p:nvSpPr>
          <p:cNvPr id="6" name="Espaço Reservado para Rodapé 5">
            <a:extLst>
              <a:ext uri="{FF2B5EF4-FFF2-40B4-BE49-F238E27FC236}">
                <a16:creationId xmlns:a16="http://schemas.microsoft.com/office/drawing/2014/main" id="{CA195538-B56C-BDC5-C4BC-4B80CAB9DD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7626C1-00A5-6D6A-AED0-D2BC63E00C5B}"/>
              </a:ext>
            </a:extLst>
          </p:cNvPr>
          <p:cNvSpPr>
            <a:spLocks noGrp="1"/>
          </p:cNvSpPr>
          <p:nvPr>
            <p:ph type="sldNum" sz="quarter" idx="12"/>
          </p:nvPr>
        </p:nvSpPr>
        <p:spPr/>
        <p:txBody>
          <a:bodyPr/>
          <a:lstStyle/>
          <a:p>
            <a:fld id="{5559F9A1-3A65-4D83-9C5C-F83695FD91D5}" type="slidenum">
              <a:rPr lang="pt-BR" smtClean="0"/>
              <a:t>‹nº›</a:t>
            </a:fld>
            <a:endParaRPr lang="pt-BR"/>
          </a:p>
        </p:txBody>
      </p:sp>
    </p:spTree>
    <p:extLst>
      <p:ext uri="{BB962C8B-B14F-4D97-AF65-F5344CB8AC3E}">
        <p14:creationId xmlns:p14="http://schemas.microsoft.com/office/powerpoint/2010/main" val="226427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6573739-019D-88BC-64AA-0F3FDD16E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3FE3EBF-4A96-1E8F-3C4D-189E901A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5782F0B-96C3-495B-7BAB-FB1C1C3BB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9926-05F6-4573-8D4C-B998D6E90B0D}" type="datetimeFigureOut">
              <a:rPr lang="pt-BR" smtClean="0"/>
              <a:t>19/05/2024</a:t>
            </a:fld>
            <a:endParaRPr lang="pt-BR"/>
          </a:p>
        </p:txBody>
      </p:sp>
      <p:sp>
        <p:nvSpPr>
          <p:cNvPr id="5" name="Espaço Reservado para Rodapé 4">
            <a:extLst>
              <a:ext uri="{FF2B5EF4-FFF2-40B4-BE49-F238E27FC236}">
                <a16:creationId xmlns:a16="http://schemas.microsoft.com/office/drawing/2014/main" id="{A04C139D-EDE2-4B43-2A24-E18A02D24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F3FD7A5-8054-8988-2B2D-5B997097A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9F9A1-3A65-4D83-9C5C-F83695FD91D5}" type="slidenum">
              <a:rPr lang="pt-BR" smtClean="0"/>
              <a:t>‹nº›</a:t>
            </a:fld>
            <a:endParaRPr lang="pt-BR"/>
          </a:p>
        </p:txBody>
      </p:sp>
    </p:spTree>
    <p:extLst>
      <p:ext uri="{BB962C8B-B14F-4D97-AF65-F5344CB8AC3E}">
        <p14:creationId xmlns:p14="http://schemas.microsoft.com/office/powerpoint/2010/main" val="393271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a:xfrm>
            <a:off x="1524000" y="1122363"/>
            <a:ext cx="9144000" cy="2766056"/>
          </a:xfrm>
        </p:spPr>
        <p:txBody>
          <a:bodyPr>
            <a:normAutofit/>
          </a:bodyPr>
          <a:lstStyle/>
          <a:p>
            <a:pPr algn="l"/>
            <a:r>
              <a:rPr lang="pt-BR" sz="1200" dirty="0"/>
              <a:t>Carga de arquivos:</a:t>
            </a:r>
            <a:br>
              <a:rPr lang="pt-BR" sz="1200" dirty="0"/>
            </a:br>
            <a:br>
              <a:rPr lang="pt-BR" sz="1200" dirty="0"/>
            </a:br>
            <a:r>
              <a:rPr lang="pt-BR" sz="1200" dirty="0"/>
              <a:t>1. Formato do Arquivo JSON - &gt; O arquivo JSON deve estar no formato </a:t>
            </a:r>
            <a:r>
              <a:rPr lang="pt-BR" sz="1200" dirty="0" err="1"/>
              <a:t>newline-delimited</a:t>
            </a:r>
            <a:r>
              <a:rPr lang="pt-BR" sz="1200" dirty="0"/>
              <a:t> JSON (JSONL) para carregar corretamente no </a:t>
            </a:r>
            <a:r>
              <a:rPr lang="pt-BR" sz="1200" dirty="0" err="1"/>
              <a:t>BigQuery</a:t>
            </a:r>
            <a:r>
              <a:rPr lang="pt-BR" sz="1200" dirty="0"/>
              <a:t>. Então fiz um ajustes.</a:t>
            </a:r>
            <a:br>
              <a:rPr lang="pt-BR" sz="1200" dirty="0"/>
            </a:br>
            <a:br>
              <a:rPr lang="pt-BR" sz="1200" dirty="0"/>
            </a:br>
            <a:r>
              <a:rPr lang="pt-BR" sz="1200" dirty="0"/>
              <a:t>2. </a:t>
            </a:r>
            <a:r>
              <a:rPr lang="pt-BR" sz="1200" dirty="0" err="1"/>
              <a:t>Schema</a:t>
            </a:r>
            <a:r>
              <a:rPr lang="pt-BR" sz="1200" dirty="0"/>
              <a:t> JSON para </a:t>
            </a:r>
            <a:r>
              <a:rPr lang="pt-BR" sz="1200" dirty="0" err="1"/>
              <a:t>BigQuery</a:t>
            </a:r>
            <a:r>
              <a:rPr lang="pt-BR" sz="1200" dirty="0"/>
              <a:t> - &gt; O </a:t>
            </a:r>
            <a:r>
              <a:rPr lang="pt-BR" sz="1200" dirty="0" err="1"/>
              <a:t>schema</a:t>
            </a:r>
            <a:r>
              <a:rPr lang="pt-BR" sz="1200" dirty="0"/>
              <a:t> precisou ser ajustado para apresentar tipos de dados compatíveis com o </a:t>
            </a:r>
            <a:r>
              <a:rPr lang="pt-BR" sz="1200" dirty="0" err="1"/>
              <a:t>BigQuery</a:t>
            </a:r>
            <a:r>
              <a:rPr lang="pt-BR" sz="1200" dirty="0"/>
              <a:t>.</a:t>
            </a:r>
            <a:br>
              <a:rPr lang="pt-BR" sz="1200" dirty="0"/>
            </a:br>
            <a:r>
              <a:rPr lang="pt-BR" sz="1200" dirty="0"/>
              <a:t>3. Uma vez os dados carregados no Cloud </a:t>
            </a:r>
            <a:r>
              <a:rPr lang="pt-BR" sz="1200" dirty="0" err="1"/>
              <a:t>Storage</a:t>
            </a:r>
            <a:r>
              <a:rPr lang="pt-BR" sz="1200" dirty="0"/>
              <a:t> criei tabelas no Big Query.</a:t>
            </a:r>
            <a:br>
              <a:rPr lang="pt-BR" sz="1200" dirty="0"/>
            </a:br>
            <a:r>
              <a:rPr lang="pt-BR" sz="1200" dirty="0"/>
              <a:t>4. Utilizando o Cloud Shell converti o arquivo XLS para CSV, através de um script que iterasse sobre as planilhas (são 3 planilhas dentro do XLS) e salvei como CSV. A partir daí criei 3 tabelas no Big Query.</a:t>
            </a:r>
            <a:br>
              <a:rPr lang="pt-BR" sz="1200" dirty="0"/>
            </a:br>
            <a:r>
              <a:rPr lang="pt-BR" sz="1200" dirty="0"/>
              <a:t>5. Os prints a seguir detalham o desenvolvimento.</a:t>
            </a:r>
            <a:br>
              <a:rPr lang="pt-BR" sz="1200" dirty="0"/>
            </a:br>
            <a:r>
              <a:rPr lang="pt-BR" sz="1200" dirty="0"/>
              <a:t>6. Para um projeto real acredito que utilizar o Apache Beam no Google </a:t>
            </a:r>
            <a:r>
              <a:rPr lang="pt-BR" sz="1200" dirty="0" err="1"/>
              <a:t>Dataflow</a:t>
            </a:r>
            <a:r>
              <a:rPr lang="pt-BR" sz="1200" dirty="0"/>
              <a:t> seja a melhor alternativa.</a:t>
            </a:r>
            <a:br>
              <a:rPr lang="pt-BR" sz="1200" dirty="0"/>
            </a:br>
            <a:br>
              <a:rPr lang="pt-BR" sz="1200" dirty="0"/>
            </a:br>
            <a:br>
              <a:rPr lang="pt-BR" sz="1200" dirty="0"/>
            </a:br>
            <a:endParaRPr lang="pt-BR" sz="1200" dirty="0"/>
          </a:p>
        </p:txBody>
      </p:sp>
    </p:spTree>
    <p:extLst>
      <p:ext uri="{BB962C8B-B14F-4D97-AF65-F5344CB8AC3E}">
        <p14:creationId xmlns:p14="http://schemas.microsoft.com/office/powerpoint/2010/main" val="44608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92A132A5-4E28-1D78-A79D-E7F4904BAEBB}"/>
              </a:ext>
            </a:extLst>
          </p:cNvPr>
          <p:cNvPicPr>
            <a:picLocks noChangeAspect="1"/>
          </p:cNvPicPr>
          <p:nvPr/>
        </p:nvPicPr>
        <p:blipFill>
          <a:blip r:embed="rId2"/>
          <a:stretch>
            <a:fillRect/>
          </a:stretch>
        </p:blipFill>
        <p:spPr>
          <a:xfrm>
            <a:off x="0" y="19450"/>
            <a:ext cx="12192000" cy="6819099"/>
          </a:xfrm>
          <a:prstGeom prst="rect">
            <a:avLst/>
          </a:prstGeom>
        </p:spPr>
      </p:pic>
    </p:spTree>
    <p:extLst>
      <p:ext uri="{BB962C8B-B14F-4D97-AF65-F5344CB8AC3E}">
        <p14:creationId xmlns:p14="http://schemas.microsoft.com/office/powerpoint/2010/main" val="100677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E5654DEF-BB70-2A38-9B36-9F8687DA696C}"/>
              </a:ext>
            </a:extLst>
          </p:cNvPr>
          <p:cNvPicPr>
            <a:picLocks noChangeAspect="1"/>
          </p:cNvPicPr>
          <p:nvPr/>
        </p:nvPicPr>
        <p:blipFill>
          <a:blip r:embed="rId2"/>
          <a:stretch>
            <a:fillRect/>
          </a:stretch>
        </p:blipFill>
        <p:spPr>
          <a:xfrm>
            <a:off x="38793" y="0"/>
            <a:ext cx="12153207" cy="6858000"/>
          </a:xfrm>
          <a:prstGeom prst="rect">
            <a:avLst/>
          </a:prstGeom>
        </p:spPr>
      </p:pic>
    </p:spTree>
    <p:extLst>
      <p:ext uri="{BB962C8B-B14F-4D97-AF65-F5344CB8AC3E}">
        <p14:creationId xmlns:p14="http://schemas.microsoft.com/office/powerpoint/2010/main" val="141126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B70139F-3264-FF4D-0A11-599BD8A1A81D}"/>
              </a:ext>
            </a:extLst>
          </p:cNvPr>
          <p:cNvPicPr>
            <a:picLocks noChangeAspect="1"/>
          </p:cNvPicPr>
          <p:nvPr/>
        </p:nvPicPr>
        <p:blipFill>
          <a:blip r:embed="rId2"/>
          <a:stretch>
            <a:fillRect/>
          </a:stretch>
        </p:blipFill>
        <p:spPr>
          <a:xfrm>
            <a:off x="2235051" y="3711610"/>
            <a:ext cx="720000" cy="726320"/>
          </a:xfrm>
          <a:prstGeom prst="rect">
            <a:avLst/>
          </a:prstGeom>
        </p:spPr>
      </p:pic>
      <p:pic>
        <p:nvPicPr>
          <p:cNvPr id="7" name="Imagem 6">
            <a:extLst>
              <a:ext uri="{FF2B5EF4-FFF2-40B4-BE49-F238E27FC236}">
                <a16:creationId xmlns:a16="http://schemas.microsoft.com/office/drawing/2014/main" id="{8AB675BC-5F9D-B4E1-62F5-A0304FCD2613}"/>
              </a:ext>
            </a:extLst>
          </p:cNvPr>
          <p:cNvPicPr>
            <a:picLocks noChangeAspect="1"/>
          </p:cNvPicPr>
          <p:nvPr/>
        </p:nvPicPr>
        <p:blipFill>
          <a:blip r:embed="rId3"/>
          <a:stretch>
            <a:fillRect/>
          </a:stretch>
        </p:blipFill>
        <p:spPr>
          <a:xfrm>
            <a:off x="2235051" y="2552144"/>
            <a:ext cx="720000" cy="707580"/>
          </a:xfrm>
          <a:prstGeom prst="rect">
            <a:avLst/>
          </a:prstGeom>
        </p:spPr>
      </p:pic>
      <p:pic>
        <p:nvPicPr>
          <p:cNvPr id="9" name="Imagem 8">
            <a:extLst>
              <a:ext uri="{FF2B5EF4-FFF2-40B4-BE49-F238E27FC236}">
                <a16:creationId xmlns:a16="http://schemas.microsoft.com/office/drawing/2014/main" id="{F495B075-0E99-9D75-A193-0282F1A47C07}"/>
              </a:ext>
            </a:extLst>
          </p:cNvPr>
          <p:cNvPicPr>
            <a:picLocks noChangeAspect="1"/>
          </p:cNvPicPr>
          <p:nvPr/>
        </p:nvPicPr>
        <p:blipFill>
          <a:blip r:embed="rId4"/>
          <a:stretch>
            <a:fillRect/>
          </a:stretch>
        </p:blipFill>
        <p:spPr>
          <a:xfrm>
            <a:off x="2235051" y="1337178"/>
            <a:ext cx="720000" cy="763080"/>
          </a:xfrm>
          <a:prstGeom prst="rect">
            <a:avLst/>
          </a:prstGeom>
        </p:spPr>
      </p:pic>
      <p:pic>
        <p:nvPicPr>
          <p:cNvPr id="11" name="Imagem 10">
            <a:extLst>
              <a:ext uri="{FF2B5EF4-FFF2-40B4-BE49-F238E27FC236}">
                <a16:creationId xmlns:a16="http://schemas.microsoft.com/office/drawing/2014/main" id="{084B9825-9AFE-EF6E-3E9D-CF905304265C}"/>
              </a:ext>
            </a:extLst>
          </p:cNvPr>
          <p:cNvPicPr>
            <a:picLocks noChangeAspect="1"/>
          </p:cNvPicPr>
          <p:nvPr/>
        </p:nvPicPr>
        <p:blipFill>
          <a:blip r:embed="rId5"/>
          <a:stretch>
            <a:fillRect/>
          </a:stretch>
        </p:blipFill>
        <p:spPr>
          <a:xfrm>
            <a:off x="554802" y="1337178"/>
            <a:ext cx="720000" cy="745260"/>
          </a:xfrm>
          <a:prstGeom prst="rect">
            <a:avLst/>
          </a:prstGeom>
        </p:spPr>
      </p:pic>
      <p:pic>
        <p:nvPicPr>
          <p:cNvPr id="13" name="Imagem 12">
            <a:extLst>
              <a:ext uri="{FF2B5EF4-FFF2-40B4-BE49-F238E27FC236}">
                <a16:creationId xmlns:a16="http://schemas.microsoft.com/office/drawing/2014/main" id="{74C9CAA4-2655-6201-E901-F8D91DFE87E2}"/>
              </a:ext>
            </a:extLst>
          </p:cNvPr>
          <p:cNvPicPr>
            <a:picLocks noChangeAspect="1"/>
          </p:cNvPicPr>
          <p:nvPr/>
        </p:nvPicPr>
        <p:blipFill>
          <a:blip r:embed="rId6"/>
          <a:stretch>
            <a:fillRect/>
          </a:stretch>
        </p:blipFill>
        <p:spPr>
          <a:xfrm>
            <a:off x="3954225" y="1342220"/>
            <a:ext cx="720000" cy="720000"/>
          </a:xfrm>
          <a:prstGeom prst="rect">
            <a:avLst/>
          </a:prstGeom>
        </p:spPr>
      </p:pic>
      <p:pic>
        <p:nvPicPr>
          <p:cNvPr id="15" name="Imagem 14">
            <a:extLst>
              <a:ext uri="{FF2B5EF4-FFF2-40B4-BE49-F238E27FC236}">
                <a16:creationId xmlns:a16="http://schemas.microsoft.com/office/drawing/2014/main" id="{E9A8DCF4-DFEB-3E40-862D-C6C5B1ABDE00}"/>
              </a:ext>
            </a:extLst>
          </p:cNvPr>
          <p:cNvPicPr>
            <a:picLocks noChangeAspect="1"/>
          </p:cNvPicPr>
          <p:nvPr/>
        </p:nvPicPr>
        <p:blipFill>
          <a:blip r:embed="rId7"/>
          <a:stretch>
            <a:fillRect/>
          </a:stretch>
        </p:blipFill>
        <p:spPr>
          <a:xfrm>
            <a:off x="9028591" y="1337178"/>
            <a:ext cx="720000" cy="802820"/>
          </a:xfrm>
          <a:prstGeom prst="rect">
            <a:avLst/>
          </a:prstGeom>
        </p:spPr>
      </p:pic>
      <p:pic>
        <p:nvPicPr>
          <p:cNvPr id="1040" name="Picture 16" descr="Json file - Free interface icons">
            <a:extLst>
              <a:ext uri="{FF2B5EF4-FFF2-40B4-BE49-F238E27FC236}">
                <a16:creationId xmlns:a16="http://schemas.microsoft.com/office/drawing/2014/main" id="{F6DA2945-78A2-73E5-A67B-27539E8F12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710" y="2363316"/>
            <a:ext cx="376516" cy="3765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9C72C33-B0A8-4836-4E26-A115E46006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560" y="3042903"/>
            <a:ext cx="416484" cy="386097"/>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Cantos Arredondados 16">
            <a:extLst>
              <a:ext uri="{FF2B5EF4-FFF2-40B4-BE49-F238E27FC236}">
                <a16:creationId xmlns:a16="http://schemas.microsoft.com/office/drawing/2014/main" id="{B7A8B7F9-B958-7E0E-B9C3-A8B84EE0D702}"/>
              </a:ext>
            </a:extLst>
          </p:cNvPr>
          <p:cNvSpPr/>
          <p:nvPr/>
        </p:nvSpPr>
        <p:spPr>
          <a:xfrm>
            <a:off x="3680877" y="1175391"/>
            <a:ext cx="1225118" cy="1376753"/>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Cantos Arredondados 19">
            <a:extLst>
              <a:ext uri="{FF2B5EF4-FFF2-40B4-BE49-F238E27FC236}">
                <a16:creationId xmlns:a16="http://schemas.microsoft.com/office/drawing/2014/main" id="{C86B34EE-B8B3-B25F-E299-7B68AFE70DE4}"/>
              </a:ext>
            </a:extLst>
          </p:cNvPr>
          <p:cNvSpPr/>
          <p:nvPr/>
        </p:nvSpPr>
        <p:spPr>
          <a:xfrm>
            <a:off x="284107" y="1194046"/>
            <a:ext cx="1225118" cy="2517564"/>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Cantos Arredondados 20">
            <a:extLst>
              <a:ext uri="{FF2B5EF4-FFF2-40B4-BE49-F238E27FC236}">
                <a16:creationId xmlns:a16="http://schemas.microsoft.com/office/drawing/2014/main" id="{D745C130-8071-CB3B-1B7E-830BD3A36934}"/>
              </a:ext>
            </a:extLst>
          </p:cNvPr>
          <p:cNvSpPr/>
          <p:nvPr/>
        </p:nvSpPr>
        <p:spPr>
          <a:xfrm>
            <a:off x="1982492" y="1194046"/>
            <a:ext cx="1225118" cy="3728622"/>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Cantos Arredondados 21">
            <a:extLst>
              <a:ext uri="{FF2B5EF4-FFF2-40B4-BE49-F238E27FC236}">
                <a16:creationId xmlns:a16="http://schemas.microsoft.com/office/drawing/2014/main" id="{BF5EBFC4-8ADC-1298-6E3C-6558590E6EFC}"/>
              </a:ext>
            </a:extLst>
          </p:cNvPr>
          <p:cNvSpPr/>
          <p:nvPr/>
        </p:nvSpPr>
        <p:spPr>
          <a:xfrm>
            <a:off x="8776032" y="1170349"/>
            <a:ext cx="1225118" cy="1376753"/>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CaixaDeTexto 24">
            <a:extLst>
              <a:ext uri="{FF2B5EF4-FFF2-40B4-BE49-F238E27FC236}">
                <a16:creationId xmlns:a16="http://schemas.microsoft.com/office/drawing/2014/main" id="{00DCD0D0-2AA5-B131-4914-404C6473DE32}"/>
              </a:ext>
            </a:extLst>
          </p:cNvPr>
          <p:cNvSpPr txBox="1"/>
          <p:nvPr/>
        </p:nvSpPr>
        <p:spPr>
          <a:xfrm>
            <a:off x="244084" y="3869377"/>
            <a:ext cx="1305165" cy="246221"/>
          </a:xfrm>
          <a:prstGeom prst="rect">
            <a:avLst/>
          </a:prstGeom>
          <a:noFill/>
        </p:spPr>
        <p:txBody>
          <a:bodyPr wrap="none" rtlCol="0">
            <a:spAutoFit/>
          </a:bodyPr>
          <a:lstStyle/>
          <a:p>
            <a:r>
              <a:rPr lang="pt-BR" sz="1000" dirty="0"/>
              <a:t>- Carga de dados </a:t>
            </a:r>
            <a:r>
              <a:rPr lang="pt-BR" sz="1000" dirty="0" err="1"/>
              <a:t>Json</a:t>
            </a:r>
            <a:endParaRPr lang="pt-BR" sz="1000" dirty="0"/>
          </a:p>
        </p:txBody>
      </p:sp>
      <p:sp>
        <p:nvSpPr>
          <p:cNvPr id="26" name="CaixaDeTexto 25">
            <a:extLst>
              <a:ext uri="{FF2B5EF4-FFF2-40B4-BE49-F238E27FC236}">
                <a16:creationId xmlns:a16="http://schemas.microsoft.com/office/drawing/2014/main" id="{B78C9F0A-AB37-59E1-C501-FDFEA3AC02E3}"/>
              </a:ext>
            </a:extLst>
          </p:cNvPr>
          <p:cNvSpPr txBox="1"/>
          <p:nvPr/>
        </p:nvSpPr>
        <p:spPr>
          <a:xfrm>
            <a:off x="531936" y="5539215"/>
            <a:ext cx="6605711" cy="1015663"/>
          </a:xfrm>
          <a:prstGeom prst="rect">
            <a:avLst/>
          </a:prstGeom>
          <a:noFill/>
        </p:spPr>
        <p:txBody>
          <a:bodyPr wrap="square" rtlCol="0">
            <a:spAutoFit/>
          </a:bodyPr>
          <a:lstStyle/>
          <a:p>
            <a:r>
              <a:rPr lang="pt-BR" sz="1000" dirty="0"/>
              <a:t>- Consumir a API, processar os dados JSON e armazenar no Cloud </a:t>
            </a:r>
            <a:r>
              <a:rPr lang="pt-BR" sz="1000" dirty="0" err="1"/>
              <a:t>Storage</a:t>
            </a:r>
            <a:r>
              <a:rPr lang="pt-BR" sz="1000" dirty="0"/>
              <a:t>.</a:t>
            </a:r>
          </a:p>
          <a:p>
            <a:r>
              <a:rPr lang="pt-BR" sz="1000" dirty="0"/>
              <a:t>- Implementar lógica para chamadas de API seguras.</a:t>
            </a:r>
          </a:p>
          <a:p>
            <a:r>
              <a:rPr lang="pt-BR" sz="1000" dirty="0"/>
              <a:t>- Gerenciar autenticação e controle de erros.</a:t>
            </a:r>
          </a:p>
          <a:p>
            <a:r>
              <a:rPr lang="pt-BR" sz="1000" dirty="0"/>
              <a:t>- Configurar triggers para executar a função periodicamente (usando Cloud </a:t>
            </a:r>
            <a:r>
              <a:rPr lang="pt-BR" sz="1000" dirty="0" err="1"/>
              <a:t>Scheduler</a:t>
            </a:r>
            <a:r>
              <a:rPr lang="pt-BR" sz="1000" dirty="0"/>
              <a:t>).</a:t>
            </a:r>
          </a:p>
          <a:p>
            <a:r>
              <a:rPr lang="pt-BR" sz="1000" dirty="0"/>
              <a:t>- Configurar notificações no Cloud </a:t>
            </a:r>
            <a:r>
              <a:rPr lang="pt-BR" sz="1000" dirty="0" err="1"/>
              <a:t>Storage</a:t>
            </a:r>
            <a:r>
              <a:rPr lang="pt-BR" sz="1000" dirty="0"/>
              <a:t> para enviar eventos para o Pub/Sub quando novos arquivos forem adicionados.</a:t>
            </a:r>
          </a:p>
          <a:p>
            <a:endParaRPr lang="pt-BR" sz="1000" dirty="0"/>
          </a:p>
        </p:txBody>
      </p:sp>
      <p:sp>
        <p:nvSpPr>
          <p:cNvPr id="27" name="CaixaDeTexto 26">
            <a:extLst>
              <a:ext uri="{FF2B5EF4-FFF2-40B4-BE49-F238E27FC236}">
                <a16:creationId xmlns:a16="http://schemas.microsoft.com/office/drawing/2014/main" id="{B2A6C3FB-3E47-0884-E286-7D5D26FEAFEC}"/>
              </a:ext>
            </a:extLst>
          </p:cNvPr>
          <p:cNvSpPr txBox="1"/>
          <p:nvPr/>
        </p:nvSpPr>
        <p:spPr>
          <a:xfrm>
            <a:off x="284107" y="167627"/>
            <a:ext cx="11558705" cy="461665"/>
          </a:xfrm>
          <a:prstGeom prst="rect">
            <a:avLst/>
          </a:prstGeom>
          <a:noFill/>
        </p:spPr>
        <p:txBody>
          <a:bodyPr wrap="square" rtlCol="0">
            <a:spAutoFit/>
          </a:bodyPr>
          <a:lstStyle/>
          <a:p>
            <a:r>
              <a:rPr lang="pt-BR" sz="1200" dirty="0"/>
              <a:t>Esta arquitetura permite uma carga de dados automatizada, escalável e robusta utilizando os serviços do GCP. Cada componente é configurado para garantir segurança, eficiência e facilidade de gerenciamento, seguindo boas práticas recomendadas.</a:t>
            </a:r>
          </a:p>
        </p:txBody>
      </p:sp>
      <p:sp>
        <p:nvSpPr>
          <p:cNvPr id="28" name="CaixaDeTexto 27">
            <a:extLst>
              <a:ext uri="{FF2B5EF4-FFF2-40B4-BE49-F238E27FC236}">
                <a16:creationId xmlns:a16="http://schemas.microsoft.com/office/drawing/2014/main" id="{2AE68005-48FE-3618-F61E-F8BA2F90B523}"/>
              </a:ext>
            </a:extLst>
          </p:cNvPr>
          <p:cNvSpPr txBox="1"/>
          <p:nvPr/>
        </p:nvSpPr>
        <p:spPr>
          <a:xfrm>
            <a:off x="3460169" y="2765904"/>
            <a:ext cx="4190449" cy="553998"/>
          </a:xfrm>
          <a:prstGeom prst="rect">
            <a:avLst/>
          </a:prstGeom>
          <a:noFill/>
        </p:spPr>
        <p:txBody>
          <a:bodyPr wrap="square" rtlCol="0">
            <a:spAutoFit/>
          </a:bodyPr>
          <a:lstStyle/>
          <a:p>
            <a:r>
              <a:rPr lang="pt-BR" sz="1000" dirty="0"/>
              <a:t>- Desenvolver pipeline usando Apache Beam.</a:t>
            </a:r>
          </a:p>
          <a:p>
            <a:r>
              <a:rPr lang="pt-BR" sz="1000" dirty="0"/>
              <a:t>- Implementar processamento dos dados JSON e carregamento no </a:t>
            </a:r>
            <a:r>
              <a:rPr lang="pt-BR" sz="1000" dirty="0" err="1"/>
              <a:t>BigQuery</a:t>
            </a:r>
            <a:r>
              <a:rPr lang="pt-BR" sz="1000" dirty="0"/>
              <a:t>.</a:t>
            </a:r>
          </a:p>
          <a:p>
            <a:r>
              <a:rPr lang="pt-BR" sz="1000" dirty="0"/>
              <a:t>- Usar </a:t>
            </a:r>
            <a:r>
              <a:rPr lang="pt-BR" sz="1000" dirty="0" err="1"/>
              <a:t>templates</a:t>
            </a:r>
            <a:r>
              <a:rPr lang="pt-BR" sz="1000" dirty="0"/>
              <a:t> para facilitar a execução e gerenciamento do pipeline.</a:t>
            </a:r>
          </a:p>
        </p:txBody>
      </p:sp>
      <p:sp>
        <p:nvSpPr>
          <p:cNvPr id="29" name="CaixaDeTexto 28">
            <a:extLst>
              <a:ext uri="{FF2B5EF4-FFF2-40B4-BE49-F238E27FC236}">
                <a16:creationId xmlns:a16="http://schemas.microsoft.com/office/drawing/2014/main" id="{5483EAE3-900F-F726-90EF-0588B795EA4C}"/>
              </a:ext>
            </a:extLst>
          </p:cNvPr>
          <p:cNvSpPr txBox="1"/>
          <p:nvPr/>
        </p:nvSpPr>
        <p:spPr>
          <a:xfrm>
            <a:off x="7757467" y="3992487"/>
            <a:ext cx="4190449" cy="553998"/>
          </a:xfrm>
          <a:prstGeom prst="rect">
            <a:avLst/>
          </a:prstGeom>
          <a:noFill/>
        </p:spPr>
        <p:txBody>
          <a:bodyPr wrap="square" rtlCol="0">
            <a:spAutoFit/>
          </a:bodyPr>
          <a:lstStyle/>
          <a:p>
            <a:r>
              <a:rPr lang="pt-BR" sz="1000" dirty="0"/>
              <a:t>- Crie </a:t>
            </a:r>
            <a:r>
              <a:rPr lang="pt-BR" sz="1000" dirty="0" err="1"/>
              <a:t>datasets</a:t>
            </a:r>
            <a:r>
              <a:rPr lang="pt-BR" sz="1000" dirty="0"/>
              <a:t> e tabelas com esquemas apropriados.</a:t>
            </a:r>
          </a:p>
          <a:p>
            <a:r>
              <a:rPr lang="pt-BR" sz="1000" dirty="0"/>
              <a:t>- Configure partições e </a:t>
            </a:r>
            <a:r>
              <a:rPr lang="pt-BR" sz="1000" dirty="0" err="1"/>
              <a:t>clustering</a:t>
            </a:r>
            <a:r>
              <a:rPr lang="pt-BR" sz="1000" dirty="0"/>
              <a:t>, se necessário.</a:t>
            </a:r>
          </a:p>
          <a:p>
            <a:r>
              <a:rPr lang="pt-BR" sz="1000" dirty="0"/>
              <a:t>- Implemente políticas de acesso e segurança.do pipeline.</a:t>
            </a:r>
          </a:p>
        </p:txBody>
      </p:sp>
    </p:spTree>
    <p:extLst>
      <p:ext uri="{BB962C8B-B14F-4D97-AF65-F5344CB8AC3E}">
        <p14:creationId xmlns:p14="http://schemas.microsoft.com/office/powerpoint/2010/main" val="142737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C09F2E58-1C42-D661-E2A4-0719328B3839}"/>
              </a:ext>
            </a:extLst>
          </p:cNvPr>
          <p:cNvPicPr>
            <a:picLocks noChangeAspect="1"/>
          </p:cNvPicPr>
          <p:nvPr/>
        </p:nvPicPr>
        <p:blipFill>
          <a:blip r:embed="rId2"/>
          <a:stretch>
            <a:fillRect/>
          </a:stretch>
        </p:blipFill>
        <p:spPr>
          <a:xfrm>
            <a:off x="0" y="121936"/>
            <a:ext cx="12192000" cy="6614128"/>
          </a:xfrm>
          <a:prstGeom prst="rect">
            <a:avLst/>
          </a:prstGeom>
        </p:spPr>
      </p:pic>
    </p:spTree>
    <p:extLst>
      <p:ext uri="{BB962C8B-B14F-4D97-AF65-F5344CB8AC3E}">
        <p14:creationId xmlns:p14="http://schemas.microsoft.com/office/powerpoint/2010/main" val="355796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B3739847-544D-43FB-9D47-6D692025FF7C}"/>
              </a:ext>
            </a:extLst>
          </p:cNvPr>
          <p:cNvPicPr>
            <a:picLocks noChangeAspect="1"/>
          </p:cNvPicPr>
          <p:nvPr/>
        </p:nvPicPr>
        <p:blipFill>
          <a:blip r:embed="rId2"/>
          <a:stretch>
            <a:fillRect/>
          </a:stretch>
        </p:blipFill>
        <p:spPr>
          <a:xfrm>
            <a:off x="0" y="171400"/>
            <a:ext cx="12192000" cy="6515200"/>
          </a:xfrm>
          <a:prstGeom prst="rect">
            <a:avLst/>
          </a:prstGeom>
        </p:spPr>
      </p:pic>
    </p:spTree>
    <p:extLst>
      <p:ext uri="{BB962C8B-B14F-4D97-AF65-F5344CB8AC3E}">
        <p14:creationId xmlns:p14="http://schemas.microsoft.com/office/powerpoint/2010/main" val="149140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515904E5-6A92-AA4F-168A-BEFCAABF3BE2}"/>
              </a:ext>
            </a:extLst>
          </p:cNvPr>
          <p:cNvPicPr>
            <a:picLocks noChangeAspect="1"/>
          </p:cNvPicPr>
          <p:nvPr/>
        </p:nvPicPr>
        <p:blipFill>
          <a:blip r:embed="rId2"/>
          <a:stretch>
            <a:fillRect/>
          </a:stretch>
        </p:blipFill>
        <p:spPr>
          <a:xfrm>
            <a:off x="0" y="11931"/>
            <a:ext cx="12192000" cy="6834138"/>
          </a:xfrm>
          <a:prstGeom prst="rect">
            <a:avLst/>
          </a:prstGeom>
        </p:spPr>
      </p:pic>
    </p:spTree>
    <p:extLst>
      <p:ext uri="{BB962C8B-B14F-4D97-AF65-F5344CB8AC3E}">
        <p14:creationId xmlns:p14="http://schemas.microsoft.com/office/powerpoint/2010/main" val="261476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5CD3D955-7AA8-671D-DE01-C58A479BDD08}"/>
              </a:ext>
            </a:extLst>
          </p:cNvPr>
          <p:cNvPicPr>
            <a:picLocks noChangeAspect="1"/>
          </p:cNvPicPr>
          <p:nvPr/>
        </p:nvPicPr>
        <p:blipFill>
          <a:blip r:embed="rId2"/>
          <a:stretch>
            <a:fillRect/>
          </a:stretch>
        </p:blipFill>
        <p:spPr>
          <a:xfrm>
            <a:off x="0" y="37384"/>
            <a:ext cx="12192000" cy="6783232"/>
          </a:xfrm>
          <a:prstGeom prst="rect">
            <a:avLst/>
          </a:prstGeom>
        </p:spPr>
      </p:pic>
    </p:spTree>
    <p:extLst>
      <p:ext uri="{BB962C8B-B14F-4D97-AF65-F5344CB8AC3E}">
        <p14:creationId xmlns:p14="http://schemas.microsoft.com/office/powerpoint/2010/main" val="423611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a:xfrm>
            <a:off x="1524000" y="1122363"/>
            <a:ext cx="9144000" cy="2766056"/>
          </a:xfrm>
        </p:spPr>
        <p:txBody>
          <a:bodyPr>
            <a:normAutofit/>
          </a:bodyPr>
          <a:lstStyle/>
          <a:p>
            <a:pPr algn="l"/>
            <a:r>
              <a:rPr lang="pt-BR" sz="1200" dirty="0"/>
              <a:t>Análise exploratória dos dados:</a:t>
            </a:r>
            <a:br>
              <a:rPr lang="pt-BR" sz="1200" dirty="0"/>
            </a:br>
            <a:br>
              <a:rPr lang="pt-BR" sz="1200" dirty="0"/>
            </a:br>
            <a:r>
              <a:rPr lang="pt-BR" sz="1200" dirty="0"/>
              <a:t>1. Carreguei as tabelas no Power BI, fiz os relacionamentos entre a tabela fato e as tabelas dimensão.</a:t>
            </a:r>
            <a:br>
              <a:rPr lang="pt-BR" sz="1200" dirty="0"/>
            </a:br>
            <a:r>
              <a:rPr lang="pt-BR" sz="1200" dirty="0"/>
              <a:t>2. Observei que algumas informações ficaram truncadas na conversão de XLS para CSV, então preciso pensar em uma alternativa para corrigir isso, provavelmente um tratamento utilizando Python.</a:t>
            </a:r>
            <a:br>
              <a:rPr lang="pt-BR" sz="1200" dirty="0"/>
            </a:br>
            <a:r>
              <a:rPr lang="pt-BR" sz="1200" dirty="0"/>
              <a:t>3. Nas informações de país só conta os Estados Unidos, no entanto encontrei várias cidades da Europa e também Austrália nos dados. Vale um entendimento melhor dos dados para entender a origem do erro.</a:t>
            </a:r>
            <a:br>
              <a:rPr lang="pt-BR" sz="1200" dirty="0"/>
            </a:br>
            <a:r>
              <a:rPr lang="pt-BR" sz="1200" dirty="0"/>
              <a:t>4. Criei algumas visualizações utilizando a identidade visual da Bunge, apenas como exemplo. Considerando os principais indicadores, faturamento, lucro, quantidade de pedidos, regiões e segmentos de atuação.</a:t>
            </a:r>
            <a:br>
              <a:rPr lang="pt-BR" sz="1200" dirty="0"/>
            </a:br>
            <a:r>
              <a:rPr lang="pt-BR" sz="1200" dirty="0"/>
              <a:t>5. Análises simples, mas que permitem descobrir qual o gerente que performa melhor, qual a categoria que tem mais lucro e etc.</a:t>
            </a:r>
          </a:p>
        </p:txBody>
      </p:sp>
    </p:spTree>
    <p:extLst>
      <p:ext uri="{BB962C8B-B14F-4D97-AF65-F5344CB8AC3E}">
        <p14:creationId xmlns:p14="http://schemas.microsoft.com/office/powerpoint/2010/main" val="409823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31AC63EC-776F-1DC2-F4C1-84729A4ED2D0}"/>
              </a:ext>
            </a:extLst>
          </p:cNvPr>
          <p:cNvPicPr>
            <a:picLocks noChangeAspect="1"/>
          </p:cNvPicPr>
          <p:nvPr/>
        </p:nvPicPr>
        <p:blipFill>
          <a:blip r:embed="rId2"/>
          <a:stretch>
            <a:fillRect/>
          </a:stretch>
        </p:blipFill>
        <p:spPr>
          <a:xfrm>
            <a:off x="0" y="82049"/>
            <a:ext cx="12192000" cy="6693902"/>
          </a:xfrm>
          <a:prstGeom prst="rect">
            <a:avLst/>
          </a:prstGeom>
        </p:spPr>
      </p:pic>
    </p:spTree>
    <p:extLst>
      <p:ext uri="{BB962C8B-B14F-4D97-AF65-F5344CB8AC3E}">
        <p14:creationId xmlns:p14="http://schemas.microsoft.com/office/powerpoint/2010/main" val="14215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B0876B69-F197-7411-EF64-07227CAA9207}"/>
              </a:ext>
            </a:extLst>
          </p:cNvPr>
          <p:cNvPicPr>
            <a:picLocks noChangeAspect="1"/>
          </p:cNvPicPr>
          <p:nvPr/>
        </p:nvPicPr>
        <p:blipFill>
          <a:blip r:embed="rId2"/>
          <a:stretch>
            <a:fillRect/>
          </a:stretch>
        </p:blipFill>
        <p:spPr>
          <a:xfrm>
            <a:off x="568890" y="0"/>
            <a:ext cx="11054219" cy="6858000"/>
          </a:xfrm>
          <a:prstGeom prst="rect">
            <a:avLst/>
          </a:prstGeom>
        </p:spPr>
      </p:pic>
    </p:spTree>
    <p:extLst>
      <p:ext uri="{BB962C8B-B14F-4D97-AF65-F5344CB8AC3E}">
        <p14:creationId xmlns:p14="http://schemas.microsoft.com/office/powerpoint/2010/main" val="8462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6FA00-225A-137E-2475-5A7B6EADB8E9}"/>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F43DA320-A22B-4554-7A1E-7AE708406927}"/>
              </a:ext>
            </a:extLst>
          </p:cNvPr>
          <p:cNvSpPr>
            <a:spLocks noGrp="1"/>
          </p:cNvSpPr>
          <p:nvPr>
            <p:ph type="subTitle" idx="1"/>
          </p:nvPr>
        </p:nvSpPr>
        <p:spPr/>
        <p:txBody>
          <a:bodyPr/>
          <a:lstStyle/>
          <a:p>
            <a:endParaRPr lang="pt-BR"/>
          </a:p>
        </p:txBody>
      </p:sp>
      <p:pic>
        <p:nvPicPr>
          <p:cNvPr id="5" name="Imagem 4">
            <a:extLst>
              <a:ext uri="{FF2B5EF4-FFF2-40B4-BE49-F238E27FC236}">
                <a16:creationId xmlns:a16="http://schemas.microsoft.com/office/drawing/2014/main" id="{CB8B0132-DD39-0957-CD61-8C1A4F096E01}"/>
              </a:ext>
            </a:extLst>
          </p:cNvPr>
          <p:cNvPicPr>
            <a:picLocks noChangeAspect="1"/>
          </p:cNvPicPr>
          <p:nvPr/>
        </p:nvPicPr>
        <p:blipFill>
          <a:blip r:embed="rId2"/>
          <a:stretch>
            <a:fillRect/>
          </a:stretch>
        </p:blipFill>
        <p:spPr>
          <a:xfrm>
            <a:off x="51871" y="0"/>
            <a:ext cx="12088258" cy="6858000"/>
          </a:xfrm>
          <a:prstGeom prst="rect">
            <a:avLst/>
          </a:prstGeom>
        </p:spPr>
      </p:pic>
    </p:spTree>
    <p:extLst>
      <p:ext uri="{BB962C8B-B14F-4D97-AF65-F5344CB8AC3E}">
        <p14:creationId xmlns:p14="http://schemas.microsoft.com/office/powerpoint/2010/main" val="269981647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488</Words>
  <Application>Microsoft Office PowerPoint</Application>
  <PresentationFormat>Widescreen</PresentationFormat>
  <Paragraphs>15</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Carga de arquivos:  1. Formato do Arquivo JSON - &gt; O arquivo JSON deve estar no formato newline-delimited JSON (JSONL) para carregar corretamente no BigQuery. Então fiz um ajustes.  2. Schema JSON para BigQuery - &gt; O schema precisou ser ajustado para apresentar tipos de dados compatíveis com o BigQuery. 3. Uma vez os dados carregados no Cloud Storage criei tabelas no Big Query. 4. Utilizando o Cloud Shell converti o arquivo XLS para CSV, através de um script que iterasse sobre as planilhas (são 3 planilhas dentro do XLS) e salvei como CSV. A partir daí criei 3 tabelas no Big Query. 5. Os prints a seguir detalham o desenvolvimento. 6. Para um projeto real acredito que utilizar o Apache Beam no Google Dataflow seja a melhor alternativa.   </vt:lpstr>
      <vt:lpstr>Apresentação do PowerPoint</vt:lpstr>
      <vt:lpstr>Apresentação do PowerPoint</vt:lpstr>
      <vt:lpstr>Apresentação do PowerPoint</vt:lpstr>
      <vt:lpstr>Apresentação do PowerPoint</vt:lpstr>
      <vt:lpstr>Análise exploratória dos dados:  1. Carreguei as tabelas no Power BI, fiz os relacionamentos entre a tabela fato e as tabelas dimensão. 2. Observei que algumas informações ficaram truncadas na conversão de XLS para CSV, então preciso pensar em uma alternativa para corrigir isso, provavelmente um tratamento utilizando Python. 3. Nas informações de país só conta os Estados Unidos, no entanto encontrei várias cidades da Europa e também Austrália nos dados. Vale um entendimento melhor dos dados para entender a origem do erro. 4. Criei algumas visualizações utilizando a identidade visual da Bunge, apenas como exemplo. Considerando os principais indicadores, faturamento, lucro, quantidade de pedidos, regiões e segmentos de atuação. 5. Análises simples, mas que permitem descobrir qual o gerente que performa melhor, qual a categoria que tem mais lucro e etc.</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MAURO</dc:creator>
  <cp:lastModifiedBy>MAURO</cp:lastModifiedBy>
  <cp:revision>6</cp:revision>
  <dcterms:created xsi:type="dcterms:W3CDTF">2024-05-17T15:21:18Z</dcterms:created>
  <dcterms:modified xsi:type="dcterms:W3CDTF">2024-05-19T18:21:23Z</dcterms:modified>
</cp:coreProperties>
</file>