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8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85703" autoAdjust="0"/>
  </p:normalViewPr>
  <p:slideViewPr>
    <p:cSldViewPr snapToGrid="0">
      <p:cViewPr varScale="1">
        <p:scale>
          <a:sx n="89" d="100"/>
          <a:sy n="89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6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71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825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www.jacoco.org/jacoc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" y="1174049"/>
            <a:ext cx="11850623" cy="2399238"/>
          </a:xfrm>
        </p:spPr>
        <p:txBody>
          <a:bodyPr anchor="ctr">
            <a:normAutofit/>
          </a:bodyPr>
          <a:lstStyle/>
          <a:p>
            <a:pPr algn="ctr"/>
            <a:r>
              <a:rPr lang="pt-PT" b="1" dirty="0"/>
              <a:t>Entendendo e aplicando Cobertura de Código em Java:  Analisando o percentual de código coberto por testes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E4EB5F-D5F5-DD49-BF86-C61A3507C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" t="14618" r="34126" b="50395"/>
          <a:stretch/>
        </p:blipFill>
        <p:spPr>
          <a:xfrm>
            <a:off x="1543813" y="3573287"/>
            <a:ext cx="9261496" cy="27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3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000835B-EF30-458A-BD64-36EDE5F91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DC1FE7-FCC2-4DF5-90E9-CCE370FBE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061E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C913F9-A347-1E49-AC6F-993EC3E0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23" y="2567939"/>
            <a:ext cx="10189029" cy="35661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5DDFFD4-DD9D-7843-A9D0-24AFD914E267}"/>
              </a:ext>
            </a:extLst>
          </p:cNvPr>
          <p:cNvSpPr/>
          <p:nvPr/>
        </p:nvSpPr>
        <p:spPr>
          <a:xfrm>
            <a:off x="4520564" y="1613140"/>
            <a:ext cx="36439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sz="5400" dirty="0"/>
              <a:t>Mãos à obra</a:t>
            </a:r>
          </a:p>
        </p:txBody>
      </p:sp>
    </p:spTree>
    <p:extLst>
      <p:ext uri="{BB962C8B-B14F-4D97-AF65-F5344CB8AC3E}">
        <p14:creationId xmlns:p14="http://schemas.microsoft.com/office/powerpoint/2010/main" val="307374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7DA501-B484-4B3B-8460-067A48E6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56321-7A24-4940-A501-15A712FE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989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 err="1">
                <a:solidFill>
                  <a:schemeClr val="accent1"/>
                </a:solidFill>
              </a:rPr>
              <a:t>Considerações</a:t>
            </a:r>
            <a:r>
              <a:rPr lang="en-US" sz="4800" b="1" dirty="0">
                <a:solidFill>
                  <a:schemeClr val="accent1"/>
                </a:solidFill>
              </a:rPr>
              <a:t> </a:t>
            </a:r>
            <a:r>
              <a:rPr lang="en-US" sz="4800" b="1" dirty="0" err="1">
                <a:solidFill>
                  <a:schemeClr val="accent1"/>
                </a:solidFill>
              </a:rPr>
              <a:t>finais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3E637-8037-47F5-B2D4-DFA12C871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14BF432F-C39D-4E94-803B-01AB1B506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7" y="2790605"/>
            <a:ext cx="3602736" cy="360273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51940A6-AC47-1645-AC8A-B65D7212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545" y="2180496"/>
            <a:ext cx="7250261" cy="4220304"/>
          </a:xfrm>
        </p:spPr>
        <p:txBody>
          <a:bodyPr>
            <a:normAutofit/>
          </a:bodyPr>
          <a:lstStyle/>
          <a:p>
            <a:r>
              <a:rPr lang="pt-PT" sz="3600" dirty="0"/>
              <a:t>Cobertura de Código não indica que mais testes não precisam ser escritos </a:t>
            </a:r>
          </a:p>
          <a:p>
            <a:r>
              <a:rPr lang="pt-PT" sz="3600" dirty="0"/>
              <a:t>Mesmo que existam testes pra um método totalmente coberto, não significa que não precisa de mais</a:t>
            </a:r>
          </a:p>
          <a:p>
            <a:endParaRPr lang="pt-PT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9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95" y="292609"/>
            <a:ext cx="10290410" cy="12801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PT" sz="4800" b="1" cap="all" dirty="0">
                <a:solidFill>
                  <a:schemeClr val="bg1"/>
                </a:solidFill>
              </a:rPr>
              <a:t>Software entregue com erros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D24ED-5938-2445-9E08-358AC6D96147}"/>
              </a:ext>
            </a:extLst>
          </p:cNvPr>
          <p:cNvSpPr txBox="1"/>
          <p:nvPr/>
        </p:nvSpPr>
        <p:spPr>
          <a:xfrm rot="16200000">
            <a:off x="10692171" y="3523351"/>
            <a:ext cx="2606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err="1">
                <a:solidFill>
                  <a:schemeClr val="bg1"/>
                </a:solidFill>
              </a:rPr>
              <a:t>https</a:t>
            </a:r>
            <a:r>
              <a:rPr lang="pt-BR" sz="1000" dirty="0">
                <a:solidFill>
                  <a:schemeClr val="bg1"/>
                </a:solidFill>
              </a:rPr>
              <a:t>://</a:t>
            </a:r>
            <a:r>
              <a:rPr lang="pt-BR" sz="1000" dirty="0" err="1">
                <a:solidFill>
                  <a:schemeClr val="bg1"/>
                </a:solidFill>
              </a:rPr>
              <a:t>weheartit.com</a:t>
            </a:r>
            <a:r>
              <a:rPr lang="pt-BR" sz="1000" dirty="0">
                <a:solidFill>
                  <a:schemeClr val="bg1"/>
                </a:solidFill>
              </a:rPr>
              <a:t>/</a:t>
            </a:r>
            <a:r>
              <a:rPr lang="pt-BR" sz="1000" dirty="0" err="1">
                <a:solidFill>
                  <a:schemeClr val="bg1"/>
                </a:solidFill>
              </a:rPr>
              <a:t>entry</a:t>
            </a:r>
            <a:r>
              <a:rPr lang="pt-BR" sz="1000" dirty="0">
                <a:solidFill>
                  <a:schemeClr val="bg1"/>
                </a:solidFill>
              </a:rPr>
              <a:t>/314991815</a:t>
            </a:r>
          </a:p>
        </p:txBody>
      </p:sp>
    </p:spTree>
    <p:extLst>
      <p:ext uri="{BB962C8B-B14F-4D97-AF65-F5344CB8AC3E}">
        <p14:creationId xmlns:p14="http://schemas.microsoft.com/office/powerpoint/2010/main" val="16916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CC171-2056-4F4A-BE4F-9EFE6D8C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66" b="9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617FD-EA0A-0D45-87D0-F0A0A215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2" y="2230085"/>
            <a:ext cx="10225530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COBERTURA DE CÓDIGO</a:t>
            </a:r>
          </a:p>
        </p:txBody>
      </p:sp>
    </p:spTree>
    <p:extLst>
      <p:ext uri="{BB962C8B-B14F-4D97-AF65-F5344CB8AC3E}">
        <p14:creationId xmlns:p14="http://schemas.microsoft.com/office/powerpoint/2010/main" val="420016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617FD-EA0A-0D45-87D0-F0A0A215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34" y="702156"/>
            <a:ext cx="7157865" cy="706020"/>
          </a:xfrm>
        </p:spPr>
        <p:txBody>
          <a:bodyPr>
            <a:normAutofit fontScale="90000"/>
          </a:bodyPr>
          <a:lstStyle/>
          <a:p>
            <a:r>
              <a:rPr lang="en-BR" sz="4400" b="1" dirty="0">
                <a:solidFill>
                  <a:schemeClr val="accent1"/>
                </a:solidFill>
              </a:rPr>
              <a:t>COBERTURA DE CÓDIGO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CC171-2056-4F4A-BE4F-9EFE6D8CD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2" r="49783" b="-1"/>
          <a:stretch/>
        </p:blipFill>
        <p:spPr>
          <a:xfrm>
            <a:off x="20" y="10"/>
            <a:ext cx="4131713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9934" y="457200"/>
            <a:ext cx="7223760" cy="91440"/>
          </a:xfrm>
          <a:prstGeom prst="rect">
            <a:avLst/>
          </a:prstGeom>
          <a:solidFill>
            <a:srgbClr val="03D4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93D9-393D-6C41-8269-B95F0BBE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934" y="1671420"/>
            <a:ext cx="7742046" cy="5150005"/>
          </a:xfrm>
        </p:spPr>
        <p:txBody>
          <a:bodyPr>
            <a:noAutofit/>
          </a:bodyPr>
          <a:lstStyle/>
          <a:p>
            <a:r>
              <a:rPr lang="pt-PT" sz="3400" dirty="0"/>
              <a:t>Percentual de código fonte que está sendo coberto pelos testes automatizados</a:t>
            </a:r>
          </a:p>
          <a:p>
            <a:r>
              <a:rPr lang="pt-PT" sz="3400" dirty="0"/>
              <a:t>Métrica que indica o percentual de código que é executando durante a execução dos testes</a:t>
            </a:r>
          </a:p>
          <a:p>
            <a:r>
              <a:rPr lang="pt-PT" sz="3400" dirty="0"/>
              <a:t>Ou seja: é o percentual de código sendo testado</a:t>
            </a:r>
          </a:p>
          <a:p>
            <a:endParaRPr lang="pt-PT" sz="3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128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06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D69AD-6328-4995-9116-7C8113C4A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2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1C79F-884E-C94D-8F31-BA18052D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1189904"/>
            <a:ext cx="10144260" cy="1955632"/>
          </a:xfrm>
        </p:spPr>
        <p:txBody>
          <a:bodyPr>
            <a:noAutofit/>
          </a:bodyPr>
          <a:lstStyle/>
          <a:p>
            <a:pPr algn="ctr"/>
            <a:r>
              <a:rPr lang="en-BR" sz="5400" b="1">
                <a:solidFill>
                  <a:schemeClr val="tx1"/>
                </a:solidFill>
              </a:rPr>
              <a:t>Alvo para cobertura de código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72DDA9-AC1F-6441-ACF0-7969108953D3}"/>
              </a:ext>
            </a:extLst>
          </p:cNvPr>
          <p:cNvSpPr txBox="1">
            <a:spLocks/>
          </p:cNvSpPr>
          <p:nvPr/>
        </p:nvSpPr>
        <p:spPr>
          <a:xfrm>
            <a:off x="10510179" y="2899832"/>
            <a:ext cx="1462504" cy="1955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BR" sz="5400" b="1">
                <a:solidFill>
                  <a:schemeClr val="tx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06631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0FDE0-57B7-6048-83EC-4F1DB617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064" y="2586736"/>
            <a:ext cx="1879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7A92-F848-F84D-B17F-7647233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Cobertura de Código automatizada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4F317B-4EA9-4C94-9EF8-020431E39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 descr="Robot">
            <a:extLst>
              <a:ext uri="{FF2B5EF4-FFF2-40B4-BE49-F238E27FC236}">
                <a16:creationId xmlns:a16="http://schemas.microsoft.com/office/drawing/2014/main" id="{9171E6D3-E4AA-DC4F-AA0A-994DE66CB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D31562A-E145-554B-94DF-D0AE8B7B0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545" y="2180496"/>
            <a:ext cx="7250261" cy="4045683"/>
          </a:xfrm>
        </p:spPr>
        <p:txBody>
          <a:bodyPr>
            <a:normAutofit/>
          </a:bodyPr>
          <a:lstStyle/>
          <a:p>
            <a:r>
              <a:rPr lang="pt-PT" sz="3600" dirty="0" err="1"/>
              <a:t>JaCoCo</a:t>
            </a:r>
            <a:r>
              <a:rPr lang="pt-PT" sz="3600" dirty="0"/>
              <a:t>: Java </a:t>
            </a:r>
            <a:r>
              <a:rPr lang="pt-PT" sz="3600" dirty="0" err="1"/>
              <a:t>Code</a:t>
            </a:r>
            <a:r>
              <a:rPr lang="pt-PT" sz="3600" dirty="0"/>
              <a:t> </a:t>
            </a:r>
            <a:r>
              <a:rPr lang="pt-PT" sz="3600" dirty="0" err="1"/>
              <a:t>Coverage</a:t>
            </a:r>
            <a:r>
              <a:rPr lang="pt-PT" sz="3600" dirty="0"/>
              <a:t> </a:t>
            </a:r>
            <a:r>
              <a:rPr lang="pt-PT" sz="3600" dirty="0" err="1"/>
              <a:t>Library</a:t>
            </a:r>
            <a:r>
              <a:rPr lang="pt-PT" sz="3600" dirty="0"/>
              <a:t> </a:t>
            </a:r>
            <a:r>
              <a:rPr lang="pt-PT" sz="3600" u="sng" dirty="0">
                <a:hlinkClick r:id="rId4"/>
              </a:rPr>
              <a:t>http://www.jacoco.org/jacoco</a:t>
            </a:r>
            <a:r>
              <a:rPr lang="pt-PT" sz="3600" dirty="0"/>
              <a:t> </a:t>
            </a:r>
          </a:p>
          <a:p>
            <a:endParaRPr lang="pt-PT" sz="3600" dirty="0">
              <a:effectLst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BD9515-8D7E-FE42-B8B3-551BEDDC5CB0}"/>
              </a:ext>
            </a:extLst>
          </p:cNvPr>
          <p:cNvGrpSpPr/>
          <p:nvPr/>
        </p:nvGrpSpPr>
        <p:grpSpPr>
          <a:xfrm>
            <a:off x="5533735" y="5065119"/>
            <a:ext cx="5016826" cy="1625600"/>
            <a:chOff x="4734560" y="5025453"/>
            <a:chExt cx="5016826" cy="1625600"/>
          </a:xfrm>
        </p:grpSpPr>
        <p:pic>
          <p:nvPicPr>
            <p:cNvPr id="14" name="Picture 13" descr="A picture containing bridge&#10;&#10;Description automatically generated">
              <a:extLst>
                <a:ext uri="{FF2B5EF4-FFF2-40B4-BE49-F238E27FC236}">
                  <a16:creationId xmlns:a16="http://schemas.microsoft.com/office/drawing/2014/main" id="{8C791F7A-1AE6-AC4B-B63F-5BAE5522B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4560" y="5025453"/>
              <a:ext cx="1625600" cy="1625600"/>
            </a:xfrm>
            <a:prstGeom prst="rect">
              <a:avLst/>
            </a:prstGeom>
          </p:spPr>
        </p:pic>
        <p:pic>
          <p:nvPicPr>
            <p:cNvPr id="20" name="Picture 19" descr="A picture containing building, brick, clock&#10;&#10;Description automatically generated">
              <a:extLst>
                <a:ext uri="{FF2B5EF4-FFF2-40B4-BE49-F238E27FC236}">
                  <a16:creationId xmlns:a16="http://schemas.microsoft.com/office/drawing/2014/main" id="{CE2DE873-0325-2842-8F8C-F6FE403E5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0851" y="5025453"/>
              <a:ext cx="1484922" cy="1484922"/>
            </a:xfrm>
            <a:prstGeom prst="rect">
              <a:avLst/>
            </a:prstGeom>
          </p:spPr>
        </p:pic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B2AF06A0-95BF-6F48-A7ED-2ADADC6A3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6464" y="5025453"/>
              <a:ext cx="1484922" cy="1484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692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Money">
            <a:extLst>
              <a:ext uri="{FF2B5EF4-FFF2-40B4-BE49-F238E27FC236}">
                <a16:creationId xmlns:a16="http://schemas.microsoft.com/office/drawing/2014/main" id="{C43B97B4-83B0-4395-96B7-3D74B14EB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031" y="1208531"/>
            <a:ext cx="4735069" cy="47350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1FC5D-6554-A745-803C-BF662565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765" y="1419225"/>
            <a:ext cx="3443254" cy="208586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</a:rPr>
              <a:t>Sistema </a:t>
            </a:r>
            <a:r>
              <a:rPr lang="en-US" sz="4400" b="1" dirty="0" err="1">
                <a:solidFill>
                  <a:srgbClr val="FFFFFF"/>
                </a:solidFill>
              </a:rPr>
              <a:t>bancário</a:t>
            </a:r>
            <a:endParaRPr lang="en-US" sz="4400" b="1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EFCCB-0E5A-3347-A208-F5110201E5B2}"/>
              </a:ext>
            </a:extLst>
          </p:cNvPr>
          <p:cNvSpPr/>
          <p:nvPr/>
        </p:nvSpPr>
        <p:spPr>
          <a:xfrm>
            <a:off x="1717938" y="5670586"/>
            <a:ext cx="4863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pt-PT" sz="5400" dirty="0" err="1"/>
              <a:t>https</a:t>
            </a:r>
            <a:r>
              <a:rPr lang="pt-PT" sz="5400" dirty="0"/>
              <a:t>://</a:t>
            </a:r>
            <a:r>
              <a:rPr lang="pt-PT" sz="5400" dirty="0" err="1"/>
              <a:t>git.io</a:t>
            </a:r>
            <a:r>
              <a:rPr lang="pt-PT" sz="5400" dirty="0"/>
              <a:t>/JfgJ0</a:t>
            </a:r>
          </a:p>
        </p:txBody>
      </p:sp>
    </p:spTree>
    <p:extLst>
      <p:ext uri="{BB962C8B-B14F-4D97-AF65-F5344CB8AC3E}">
        <p14:creationId xmlns:p14="http://schemas.microsoft.com/office/powerpoint/2010/main" val="2641316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141</Words>
  <Application>Microsoft Macintosh PowerPoint</Application>
  <PresentationFormat>Widescreen</PresentationFormat>
  <Paragraphs>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Entendendo e aplicando Cobertura de Código em Java:  Analisando o percentual de código coberto por testes</vt:lpstr>
      <vt:lpstr>PowerPoint Presentation</vt:lpstr>
      <vt:lpstr>COBERTURA DE CÓDIGO</vt:lpstr>
      <vt:lpstr>COBERTURA DE CÓDIGO</vt:lpstr>
      <vt:lpstr>PowerPoint Presentation</vt:lpstr>
      <vt:lpstr>Alvo para cobertura de código</vt:lpstr>
      <vt:lpstr>PowerPoint Presentation</vt:lpstr>
      <vt:lpstr>Cobertura de Código automatizada</vt:lpstr>
      <vt:lpstr>Sistema bancário</vt:lpstr>
      <vt:lpstr>PowerPoint Presentation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Entendendo e aplicando Cobertura de Código em Java:  Analisando o percentual de código coberto por testes</dc:title>
  <dc:creator>Manoel Campos da Silva Filho</dc:creator>
  <cp:lastModifiedBy>Manoel Campos da Silva Filho</cp:lastModifiedBy>
  <cp:revision>3</cp:revision>
  <dcterms:created xsi:type="dcterms:W3CDTF">2020-08-10T22:13:03Z</dcterms:created>
  <dcterms:modified xsi:type="dcterms:W3CDTF">2020-08-11T13:32:46Z</dcterms:modified>
</cp:coreProperties>
</file>