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19"/>
  </p:notesMasterIdLst>
  <p:sldIdLst>
    <p:sldId id="265" r:id="rId2"/>
    <p:sldId id="256" r:id="rId3"/>
    <p:sldId id="266" r:id="rId4"/>
    <p:sldId id="258" r:id="rId5"/>
    <p:sldId id="257" r:id="rId6"/>
    <p:sldId id="259" r:id="rId7"/>
    <p:sldId id="260" r:id="rId8"/>
    <p:sldId id="261" r:id="rId9"/>
    <p:sldId id="267" r:id="rId10"/>
    <p:sldId id="262" r:id="rId11"/>
    <p:sldId id="263" r:id="rId12"/>
    <p:sldId id="269" r:id="rId13"/>
    <p:sldId id="270" r:id="rId14"/>
    <p:sldId id="271" r:id="rId15"/>
    <p:sldId id="264" r:id="rId16"/>
    <p:sldId id="268" r:id="rId17"/>
    <p:sldId id="272" r:id="rId1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60B12-B87D-2843-85A5-C8A06C0A51CE}" type="datetimeFigureOut">
              <a:rPr lang="en-BR" smtClean="0"/>
              <a:t>13/05/20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A021A-123C-A84B-A2B5-9D8AB647BF6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2388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1C0DDC4-B0D8-D847-ADC3-B91E6FB19BAC}" type="datetime1">
              <a:rPr lang="en-US" smtClean="0"/>
              <a:t>5/13/20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4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CD55-1BFA-CD49-A1B8-CD9CCD2A8F72}" type="datetime1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6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233C-1985-6644-9F71-E5C72183173A}" type="datetime1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AD59F0A-322A-A449-9ACE-A7AA81B3E31D}" type="datetime1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C576-A1C8-C34F-969F-3171D89F6F95}" type="datetime1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E638C0C-D5C5-7A43-93AD-1B5B085F8991}" type="datetime1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1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6F2FFC-87BC-A944-9054-C318A2C76A11}" type="datetime1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3E43-290F-E04F-8D28-3260F9E2A9F1}" type="datetime1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2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31E-BBAD-4A4D-B4F5-5455F5D06A95}" type="datetime1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5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3A8039B9-90B2-6149-9448-CB24C6E7F87E}" type="datetime1">
              <a:rPr lang="en-US" smtClean="0"/>
              <a:t>5/13/20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2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CCA30C4-B7B8-2540-A0BA-ECD212F5E82B}" type="datetime1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0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018B-97C8-BC41-B9F5-C59051CF7267}" type="datetime1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8" r:id="rId6"/>
    <p:sldLayoutId id="2147483943" r:id="rId7"/>
    <p:sldLayoutId id="2147483944" r:id="rId8"/>
    <p:sldLayoutId id="2147483945" r:id="rId9"/>
    <p:sldLayoutId id="2147483947" r:id="rId10"/>
    <p:sldLayoutId id="21474839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noelcampos" TargetMode="External"/><Relationship Id="rId2" Type="http://schemas.openxmlformats.org/officeDocument/2006/relationships/hyperlink" Target="https://about.me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dv8SY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dv8SY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fGpYoj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BR" sz="6000" b="1" dirty="0"/>
              <a:t>Máximo Divisor Comum (MDC)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36B139B-829C-374A-96CB-D670BEF54273}"/>
              </a:ext>
            </a:extLst>
          </p:cNvPr>
          <p:cNvSpPr txBox="1">
            <a:spLocks/>
          </p:cNvSpPr>
          <p:nvPr/>
        </p:nvSpPr>
        <p:spPr>
          <a:xfrm>
            <a:off x="6096000" y="1680918"/>
            <a:ext cx="4023360" cy="2363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R" sz="4400" b="1" dirty="0">
                <a:solidFill>
                  <a:schemeClr val="accent1"/>
                </a:solidFill>
              </a:rPr>
              <a:t>Calculando o MDC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9A5C0-2620-0A49-82DE-EE21EFC63121}"/>
              </a:ext>
            </a:extLst>
          </p:cNvPr>
          <p:cNvSpPr txBox="1"/>
          <p:nvPr/>
        </p:nvSpPr>
        <p:spPr>
          <a:xfrm>
            <a:off x="3943781" y="5448860"/>
            <a:ext cx="5130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2400" b="1" dirty="0"/>
              <a:t>Prof. Manoel Campos</a:t>
            </a:r>
          </a:p>
          <a:p>
            <a:pPr algn="ctr"/>
            <a:r>
              <a:rPr lang="en-US" sz="2400" dirty="0">
                <a:hlinkClick r:id="rId2"/>
              </a:rPr>
              <a:t>https://about.me/manoelcampos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>
                <a:hlinkClick r:id="rId3"/>
              </a:rPr>
              <a:t>https://twitter.com/manoelcampos</a:t>
            </a:r>
            <a:r>
              <a:rPr lang="en-US" sz="2400" dirty="0"/>
              <a:t> </a:t>
            </a:r>
            <a:endParaRPr lang="en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BC54A-8991-DA49-94F9-F367806D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BR" sz="5600" b="1" dirty="0"/>
              <a:t>Subtrações Sucessivas (MDC)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CA172-4BA8-2F4E-A6CC-854A1B2C6245}"/>
              </a:ext>
            </a:extLst>
          </p:cNvPr>
          <p:cNvSpPr txBox="1"/>
          <p:nvPr/>
        </p:nvSpPr>
        <p:spPr>
          <a:xfrm>
            <a:off x="6737542" y="1122363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02D0D-2634-5A4D-8ABF-0B849ABBDBF8}"/>
              </a:ext>
            </a:extLst>
          </p:cNvPr>
          <p:cNvSpPr txBox="1"/>
          <p:nvPr/>
        </p:nvSpPr>
        <p:spPr>
          <a:xfrm>
            <a:off x="8815929" y="1122362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5DB51-8633-674A-8665-E503AF9EA743}"/>
              </a:ext>
            </a:extLst>
          </p:cNvPr>
          <p:cNvSpPr txBox="1"/>
          <p:nvPr/>
        </p:nvSpPr>
        <p:spPr>
          <a:xfrm>
            <a:off x="6737542" y="1774722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5D6E0-5C29-804C-8765-766B3360BA06}"/>
              </a:ext>
            </a:extLst>
          </p:cNvPr>
          <p:cNvSpPr txBox="1"/>
          <p:nvPr/>
        </p:nvSpPr>
        <p:spPr>
          <a:xfrm>
            <a:off x="8815929" y="1768693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86843-20CA-AF45-89F3-7EE5A9E04822}"/>
              </a:ext>
            </a:extLst>
          </p:cNvPr>
          <p:cNvSpPr txBox="1"/>
          <p:nvPr/>
        </p:nvSpPr>
        <p:spPr>
          <a:xfrm>
            <a:off x="8023841" y="1617893"/>
            <a:ext cx="64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4800" dirty="0"/>
              <a:t>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239E48-4322-8140-827D-D0EDB96B3703}"/>
              </a:ext>
            </a:extLst>
          </p:cNvPr>
          <p:cNvSpPr txBox="1"/>
          <p:nvPr/>
        </p:nvSpPr>
        <p:spPr>
          <a:xfrm>
            <a:off x="6737542" y="2454918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3A0F1-D5BB-C24F-9C08-30C3E8DACD2F}"/>
              </a:ext>
            </a:extLst>
          </p:cNvPr>
          <p:cNvSpPr txBox="1"/>
          <p:nvPr/>
        </p:nvSpPr>
        <p:spPr>
          <a:xfrm>
            <a:off x="8815929" y="2448889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E76B94-813A-5D44-8683-42CB64FACD4D}"/>
              </a:ext>
            </a:extLst>
          </p:cNvPr>
          <p:cNvSpPr txBox="1"/>
          <p:nvPr/>
        </p:nvSpPr>
        <p:spPr>
          <a:xfrm>
            <a:off x="6941199" y="238016"/>
            <a:ext cx="27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</a:t>
            </a:r>
            <a:r>
              <a:rPr lang="en-BR" sz="3600" b="1" dirty="0"/>
              <a:t>               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7064D8-A1FF-AA4B-B242-D3899EF168A7}"/>
              </a:ext>
            </a:extLst>
          </p:cNvPr>
          <p:cNvCxnSpPr>
            <a:cxnSpLocks/>
          </p:cNvCxnSpPr>
          <p:nvPr/>
        </p:nvCxnSpPr>
        <p:spPr>
          <a:xfrm>
            <a:off x="8346671" y="1122363"/>
            <a:ext cx="0" cy="2162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38A926-DF3E-1848-AB21-9AF495D1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7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3" grpId="1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FE24B9-8ED4-7C47-9946-2C80AAFC5CAD}"/>
              </a:ext>
            </a:extLst>
          </p:cNvPr>
          <p:cNvCxnSpPr>
            <a:cxnSpLocks/>
          </p:cNvCxnSpPr>
          <p:nvPr/>
        </p:nvCxnSpPr>
        <p:spPr>
          <a:xfrm>
            <a:off x="8346671" y="1122363"/>
            <a:ext cx="0" cy="2162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ECA172-4BA8-2F4E-A6CC-854A1B2C6245}"/>
              </a:ext>
            </a:extLst>
          </p:cNvPr>
          <p:cNvSpPr txBox="1"/>
          <p:nvPr/>
        </p:nvSpPr>
        <p:spPr>
          <a:xfrm>
            <a:off x="6737542" y="1122363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02D0D-2634-5A4D-8ABF-0B849ABBDBF8}"/>
              </a:ext>
            </a:extLst>
          </p:cNvPr>
          <p:cNvSpPr txBox="1"/>
          <p:nvPr/>
        </p:nvSpPr>
        <p:spPr>
          <a:xfrm>
            <a:off x="8815929" y="1122362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5DB51-8633-674A-8665-E503AF9EA743}"/>
              </a:ext>
            </a:extLst>
          </p:cNvPr>
          <p:cNvSpPr txBox="1"/>
          <p:nvPr/>
        </p:nvSpPr>
        <p:spPr>
          <a:xfrm>
            <a:off x="6737542" y="1774722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5D6E0-5C29-804C-8765-766B3360BA06}"/>
              </a:ext>
            </a:extLst>
          </p:cNvPr>
          <p:cNvSpPr txBox="1"/>
          <p:nvPr/>
        </p:nvSpPr>
        <p:spPr>
          <a:xfrm>
            <a:off x="8815929" y="1768693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239E48-4322-8140-827D-D0EDB96B3703}"/>
              </a:ext>
            </a:extLst>
          </p:cNvPr>
          <p:cNvSpPr txBox="1"/>
          <p:nvPr/>
        </p:nvSpPr>
        <p:spPr>
          <a:xfrm>
            <a:off x="6737542" y="2454918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3A0F1-D5BB-C24F-9C08-30C3E8DACD2F}"/>
              </a:ext>
            </a:extLst>
          </p:cNvPr>
          <p:cNvSpPr txBox="1"/>
          <p:nvPr/>
        </p:nvSpPr>
        <p:spPr>
          <a:xfrm>
            <a:off x="8815929" y="2448889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D7F44-3CEA-7E47-B4CC-6F2A7734F988}"/>
              </a:ext>
            </a:extLst>
          </p:cNvPr>
          <p:cNvSpPr txBox="1"/>
          <p:nvPr/>
        </p:nvSpPr>
        <p:spPr>
          <a:xfrm>
            <a:off x="8023841" y="2298089"/>
            <a:ext cx="64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4800" dirty="0"/>
              <a:t>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7CECB-FCD6-8646-9BD9-23648271177E}"/>
              </a:ext>
            </a:extLst>
          </p:cNvPr>
          <p:cNvSpPr txBox="1"/>
          <p:nvPr/>
        </p:nvSpPr>
        <p:spPr>
          <a:xfrm>
            <a:off x="6737542" y="3168980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1C7DB-8275-3A4F-B557-0AF4F6E3A0B8}"/>
              </a:ext>
            </a:extLst>
          </p:cNvPr>
          <p:cNvSpPr txBox="1"/>
          <p:nvPr/>
        </p:nvSpPr>
        <p:spPr>
          <a:xfrm>
            <a:off x="8815929" y="3162951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B2ECB9-8BDE-FD41-B724-FB5C20CF982E}"/>
              </a:ext>
            </a:extLst>
          </p:cNvPr>
          <p:cNvSpPr txBox="1"/>
          <p:nvPr/>
        </p:nvSpPr>
        <p:spPr>
          <a:xfrm>
            <a:off x="8023841" y="3064300"/>
            <a:ext cx="64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4800" dirty="0"/>
              <a:t>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831FB-403C-B94E-A3D1-C22302967821}"/>
              </a:ext>
            </a:extLst>
          </p:cNvPr>
          <p:cNvSpPr txBox="1"/>
          <p:nvPr/>
        </p:nvSpPr>
        <p:spPr>
          <a:xfrm>
            <a:off x="6452315" y="5570713"/>
            <a:ext cx="406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</a:t>
            </a:r>
            <a:r>
              <a:rPr lang="en-BR" sz="3600" b="1" dirty="0"/>
              <a:t>dc(30,  12)   =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524A0-896D-4741-AC75-E306F2814B82}"/>
              </a:ext>
            </a:extLst>
          </p:cNvPr>
          <p:cNvSpPr txBox="1"/>
          <p:nvPr/>
        </p:nvSpPr>
        <p:spPr>
          <a:xfrm>
            <a:off x="6941199" y="238016"/>
            <a:ext cx="27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</a:t>
            </a:r>
            <a:r>
              <a:rPr lang="en-BR" sz="3600" b="1" dirty="0"/>
              <a:t>               b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1A4CB2-9C0B-EF41-82D8-2D55C9071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BR" sz="5600" b="1" dirty="0"/>
              <a:t>Subtrações Sucessivas (MDC)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F88E4-6623-B741-899F-A6E6383C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8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6" grpId="1"/>
      <p:bldP spid="19" grpId="0"/>
      <p:bldP spid="22" grpId="0"/>
      <p:bldP spid="24" grpId="0"/>
      <p:bldP spid="26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BR" sz="5600" b="1" dirty="0"/>
              <a:t>Subtrações Sucessivas (MDC)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36B139B-829C-374A-96CB-D670BEF54273}"/>
              </a:ext>
            </a:extLst>
          </p:cNvPr>
          <p:cNvSpPr txBox="1">
            <a:spLocks/>
          </p:cNvSpPr>
          <p:nvPr/>
        </p:nvSpPr>
        <p:spPr>
          <a:xfrm>
            <a:off x="4501341" y="1327379"/>
            <a:ext cx="7598928" cy="3514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BR" sz="4400" b="1" dirty="0">
                <a:solidFill>
                  <a:schemeClr val="accent1"/>
                </a:solidFill>
              </a:rPr>
              <a:t>Processo exige repetição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BR" sz="4400" b="1" dirty="0">
                <a:solidFill>
                  <a:schemeClr val="accent1"/>
                </a:solidFill>
              </a:rPr>
              <a:t>Poderíamos usar </a:t>
            </a:r>
            <a:r>
              <a:rPr lang="en-BR" sz="4400" b="1" i="1" dirty="0">
                <a:solidFill>
                  <a:schemeClr val="accent1"/>
                </a:solidFill>
              </a:rPr>
              <a:t>loop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BR" sz="4400" b="1" dirty="0">
                <a:solidFill>
                  <a:schemeClr val="accent1"/>
                </a:solidFill>
              </a:rPr>
              <a:t>Você saberá fazer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0D9B7A-D933-5F49-A134-E000577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BR" sz="4000" b="1" dirty="0"/>
              <a:t>Nossa Implementação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36B139B-829C-374A-96CB-D670BEF54273}"/>
              </a:ext>
            </a:extLst>
          </p:cNvPr>
          <p:cNvSpPr txBox="1">
            <a:spLocks/>
          </p:cNvSpPr>
          <p:nvPr/>
        </p:nvSpPr>
        <p:spPr>
          <a:xfrm>
            <a:off x="4501341" y="771988"/>
            <a:ext cx="7598928" cy="5512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BR" sz="4400" b="1" dirty="0">
                <a:solidFill>
                  <a:schemeClr val="accent1"/>
                </a:solidFill>
              </a:rPr>
              <a:t>Recursividade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BR" sz="4400" b="1" dirty="0">
                <a:solidFill>
                  <a:schemeClr val="accent1"/>
                </a:solidFill>
              </a:rPr>
              <a:t>Função chama ela mesma para criar </a:t>
            </a:r>
            <a:r>
              <a:rPr lang="en-BR" sz="4400" b="1" i="1" dirty="0">
                <a:solidFill>
                  <a:schemeClr val="accent1"/>
                </a:solidFill>
              </a:rPr>
              <a:t>loop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BR" sz="4400" b="1" dirty="0">
                <a:solidFill>
                  <a:schemeClr val="accent1"/>
                </a:solidFill>
              </a:rPr>
              <a:t>Torna a implementação de certos algoritmos mais fácil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27F30D-18BD-544F-AA14-111EE6E6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7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BR" sz="5600" b="1" dirty="0"/>
              <a:t>Subtrações Sucessivas (MDC)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36B139B-829C-374A-96CB-D670BEF54273}"/>
              </a:ext>
            </a:extLst>
          </p:cNvPr>
          <p:cNvSpPr txBox="1">
            <a:spLocks/>
          </p:cNvSpPr>
          <p:nvPr/>
        </p:nvSpPr>
        <p:spPr>
          <a:xfrm>
            <a:off x="6096000" y="1680918"/>
            <a:ext cx="4023360" cy="3311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4400" b="1" dirty="0">
                <a:solidFill>
                  <a:schemeClr val="accent1"/>
                </a:solidFill>
              </a:rPr>
              <a:t>Voltando ao Processo</a:t>
            </a:r>
            <a:endParaRPr lang="en-BR" sz="4400" b="1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4DC8E-6DCD-BC48-9B1B-BF40B646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0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BR" sz="5600" b="1" dirty="0"/>
              <a:t>Subtrações Sucessivas (MDC)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FE24B9-8ED4-7C47-9946-2C80AAFC5CAD}"/>
              </a:ext>
            </a:extLst>
          </p:cNvPr>
          <p:cNvCxnSpPr>
            <a:cxnSpLocks/>
          </p:cNvCxnSpPr>
          <p:nvPr/>
        </p:nvCxnSpPr>
        <p:spPr>
          <a:xfrm>
            <a:off x="8346671" y="1122363"/>
            <a:ext cx="0" cy="2162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ECA172-4BA8-2F4E-A6CC-854A1B2C6245}"/>
              </a:ext>
            </a:extLst>
          </p:cNvPr>
          <p:cNvSpPr txBox="1"/>
          <p:nvPr/>
        </p:nvSpPr>
        <p:spPr>
          <a:xfrm>
            <a:off x="6737542" y="1122363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02D0D-2634-5A4D-8ABF-0B849ABBDBF8}"/>
              </a:ext>
            </a:extLst>
          </p:cNvPr>
          <p:cNvSpPr txBox="1"/>
          <p:nvPr/>
        </p:nvSpPr>
        <p:spPr>
          <a:xfrm>
            <a:off x="8815929" y="1122362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5DB51-8633-674A-8665-E503AF9EA743}"/>
              </a:ext>
            </a:extLst>
          </p:cNvPr>
          <p:cNvSpPr txBox="1"/>
          <p:nvPr/>
        </p:nvSpPr>
        <p:spPr>
          <a:xfrm>
            <a:off x="6737542" y="1774722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5D6E0-5C29-804C-8765-766B3360BA06}"/>
              </a:ext>
            </a:extLst>
          </p:cNvPr>
          <p:cNvSpPr txBox="1"/>
          <p:nvPr/>
        </p:nvSpPr>
        <p:spPr>
          <a:xfrm>
            <a:off x="8815929" y="1768693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239E48-4322-8140-827D-D0EDB96B3703}"/>
              </a:ext>
            </a:extLst>
          </p:cNvPr>
          <p:cNvSpPr txBox="1"/>
          <p:nvPr/>
        </p:nvSpPr>
        <p:spPr>
          <a:xfrm>
            <a:off x="6737542" y="2454918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3A0F1-D5BB-C24F-9C08-30C3E8DACD2F}"/>
              </a:ext>
            </a:extLst>
          </p:cNvPr>
          <p:cNvSpPr txBox="1"/>
          <p:nvPr/>
        </p:nvSpPr>
        <p:spPr>
          <a:xfrm>
            <a:off x="8815929" y="2448889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7CECB-FCD6-8646-9BD9-23648271177E}"/>
              </a:ext>
            </a:extLst>
          </p:cNvPr>
          <p:cNvSpPr txBox="1"/>
          <p:nvPr/>
        </p:nvSpPr>
        <p:spPr>
          <a:xfrm>
            <a:off x="6737542" y="3168980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1C7DB-8275-3A4F-B557-0AF4F6E3A0B8}"/>
              </a:ext>
            </a:extLst>
          </p:cNvPr>
          <p:cNvSpPr txBox="1"/>
          <p:nvPr/>
        </p:nvSpPr>
        <p:spPr>
          <a:xfrm>
            <a:off x="8815929" y="3162951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B2ECB9-8BDE-FD41-B724-FB5C20CF982E}"/>
              </a:ext>
            </a:extLst>
          </p:cNvPr>
          <p:cNvSpPr txBox="1"/>
          <p:nvPr/>
        </p:nvSpPr>
        <p:spPr>
          <a:xfrm>
            <a:off x="8023841" y="3064300"/>
            <a:ext cx="64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4800" dirty="0"/>
              <a:t>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831FB-403C-B94E-A3D1-C22302967821}"/>
              </a:ext>
            </a:extLst>
          </p:cNvPr>
          <p:cNvSpPr txBox="1"/>
          <p:nvPr/>
        </p:nvSpPr>
        <p:spPr>
          <a:xfrm>
            <a:off x="5482837" y="5096490"/>
            <a:ext cx="508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</a:t>
            </a:r>
            <a:r>
              <a:rPr lang="en-BR" sz="3600" b="1" dirty="0"/>
              <a:t>dc(a - b,  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524A0-896D-4741-AC75-E306F2814B82}"/>
              </a:ext>
            </a:extLst>
          </p:cNvPr>
          <p:cNvSpPr txBox="1"/>
          <p:nvPr/>
        </p:nvSpPr>
        <p:spPr>
          <a:xfrm>
            <a:off x="6941199" y="238016"/>
            <a:ext cx="27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</a:t>
            </a:r>
            <a:r>
              <a:rPr lang="en-BR" sz="3600" b="1" dirty="0"/>
              <a:t>               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E0AB8-830E-0948-B902-F4AFC615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BR" sz="5600" b="1" dirty="0"/>
              <a:t>Subtrações Sucessivas (MDC)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831FB-403C-B94E-A3D1-C22302967821}"/>
              </a:ext>
            </a:extLst>
          </p:cNvPr>
          <p:cNvSpPr txBox="1"/>
          <p:nvPr/>
        </p:nvSpPr>
        <p:spPr>
          <a:xfrm>
            <a:off x="4267199" y="625683"/>
            <a:ext cx="76877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m</a:t>
            </a:r>
            <a:r>
              <a:rPr lang="en-BR" sz="4000" b="1" i="1" dirty="0"/>
              <a:t>dc(a - b, b)</a:t>
            </a:r>
            <a:endParaRPr lang="en-BR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BR" sz="3800" b="1" dirty="0">
                <a:solidFill>
                  <a:schemeClr val="accent1"/>
                </a:solidFill>
              </a:rPr>
              <a:t>Chamar mdc(a - b, b) várias vezes pra ir simplificando os valores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BR" sz="3800" b="1" dirty="0">
                <a:solidFill>
                  <a:schemeClr val="accent1"/>
                </a:solidFill>
              </a:rPr>
              <a:t>Até serem tão simples que possa ser resolvido por uma das propriedades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BR" sz="3800" b="1" dirty="0">
                <a:solidFill>
                  <a:schemeClr val="accent1"/>
                </a:solidFill>
              </a:rPr>
              <a:t>No pior caso a recursão para quando a == 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A6C91-D180-814B-9F0F-23510E08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6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BR" sz="5600" b="1" dirty="0"/>
              <a:t>Subtrações Sucessivas (MDC)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36B139B-829C-374A-96CB-D670BEF54273}"/>
              </a:ext>
            </a:extLst>
          </p:cNvPr>
          <p:cNvSpPr txBox="1">
            <a:spLocks/>
          </p:cNvSpPr>
          <p:nvPr/>
        </p:nvSpPr>
        <p:spPr>
          <a:xfrm>
            <a:off x="6096000" y="1680918"/>
            <a:ext cx="4023360" cy="2363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R" sz="4400" b="1" dirty="0">
                <a:solidFill>
                  <a:schemeClr val="accent1"/>
                </a:solidFill>
              </a:rPr>
              <a:t>Mãos à obra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1691E0-8614-EA40-9C5B-892C0E69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BR" sz="6000" b="1" dirty="0"/>
              <a:t>Máximo Divisor Comum (MDC)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36B139B-829C-374A-96CB-D670BEF54273}"/>
              </a:ext>
            </a:extLst>
          </p:cNvPr>
          <p:cNvSpPr txBox="1">
            <a:spLocks/>
          </p:cNvSpPr>
          <p:nvPr/>
        </p:nvSpPr>
        <p:spPr>
          <a:xfrm>
            <a:off x="4501341" y="839831"/>
            <a:ext cx="6674659" cy="4822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R" sz="4400" b="1" dirty="0">
                <a:solidFill>
                  <a:schemeClr val="accent1"/>
                </a:solidFill>
              </a:rPr>
              <a:t>Resolvendo quando os números não se enquadram em nenhuma propriedade</a:t>
            </a:r>
          </a:p>
          <a:p>
            <a:pPr algn="ctr"/>
            <a:endParaRPr lang="en-BR" sz="4400" b="1" dirty="0">
              <a:solidFill>
                <a:schemeClr val="accent1"/>
              </a:solidFill>
            </a:endParaRPr>
          </a:p>
          <a:p>
            <a:pPr algn="ctr"/>
            <a:r>
              <a:rPr lang="en-US" sz="4400" b="1" dirty="0"/>
              <a:t>m</a:t>
            </a:r>
            <a:r>
              <a:rPr lang="en-BR" sz="4400" b="1" dirty="0"/>
              <a:t>dc(30, 12)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B571F-A480-1841-98ED-D1C05E9FFB5C}"/>
              </a:ext>
            </a:extLst>
          </p:cNvPr>
          <p:cNvSpPr txBox="1"/>
          <p:nvPr/>
        </p:nvSpPr>
        <p:spPr>
          <a:xfrm>
            <a:off x="3352214" y="6143406"/>
            <a:ext cx="5744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800" dirty="0" err="1"/>
              <a:t>Wikipedia</a:t>
            </a:r>
            <a:r>
              <a:rPr lang="pt-PT" sz="2800" dirty="0"/>
              <a:t>: </a:t>
            </a:r>
            <a:r>
              <a:rPr lang="pt-PT" sz="2800" dirty="0">
                <a:hlinkClick r:id="rId2"/>
              </a:rPr>
              <a:t>https://bit.ly/3dv8SYG</a:t>
            </a:r>
            <a:r>
              <a:rPr lang="pt-PT" sz="2800" dirty="0"/>
              <a:t> </a:t>
            </a:r>
            <a:endParaRPr lang="en-BR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7A9F8-DED0-4B45-9F8B-D1C99C41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7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allAtOnce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BR" sz="6000" b="1" dirty="0"/>
              <a:t>Máximo Divisor Comum (MDC)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36B139B-829C-374A-96CB-D670BEF54273}"/>
              </a:ext>
            </a:extLst>
          </p:cNvPr>
          <p:cNvSpPr txBox="1">
            <a:spLocks/>
          </p:cNvSpPr>
          <p:nvPr/>
        </p:nvSpPr>
        <p:spPr>
          <a:xfrm>
            <a:off x="6095999" y="1680918"/>
            <a:ext cx="5340439" cy="3820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R" sz="4400" b="1" dirty="0">
                <a:solidFill>
                  <a:schemeClr val="accent1"/>
                </a:solidFill>
              </a:rPr>
              <a:t>Processo das Subtrações Sucessivas</a:t>
            </a:r>
            <a:br>
              <a:rPr lang="en-BR" sz="4400" b="1" dirty="0">
                <a:solidFill>
                  <a:schemeClr val="accent1"/>
                </a:solidFill>
              </a:rPr>
            </a:br>
            <a:endParaRPr lang="en-BR" sz="4400" b="1" dirty="0">
              <a:solidFill>
                <a:schemeClr val="accent1"/>
              </a:solidFill>
            </a:endParaRPr>
          </a:p>
          <a:p>
            <a:pPr algn="ctr"/>
            <a:r>
              <a:rPr lang="pt-PT" sz="2400" dirty="0" err="1"/>
              <a:t>Wikipedia</a:t>
            </a:r>
            <a:r>
              <a:rPr lang="pt-PT" sz="2400" dirty="0"/>
              <a:t>: </a:t>
            </a:r>
            <a:r>
              <a:rPr lang="pt-PT" sz="2400" dirty="0">
                <a:hlinkClick r:id="rId2"/>
              </a:rPr>
              <a:t>https://bit.ly/3dv8SYG</a:t>
            </a:r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BR" sz="44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3392FE-795B-2943-8A35-90D65F77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8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BR" sz="5600" b="1" dirty="0"/>
              <a:t>Subtrações Sucessivas (MDC)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36B139B-829C-374A-96CB-D670BEF54273}"/>
              </a:ext>
            </a:extLst>
          </p:cNvPr>
          <p:cNvSpPr txBox="1">
            <a:spLocks/>
          </p:cNvSpPr>
          <p:nvPr/>
        </p:nvSpPr>
        <p:spPr>
          <a:xfrm>
            <a:off x="4501341" y="950976"/>
            <a:ext cx="7102524" cy="49035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chemeClr val="accent1"/>
                </a:solidFill>
              </a:rPr>
              <a:t>Escrever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os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números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separados</a:t>
            </a:r>
            <a:r>
              <a:rPr lang="en-US" b="1" dirty="0">
                <a:solidFill>
                  <a:schemeClr val="accent1"/>
                </a:solidFill>
              </a:rPr>
              <a:t> por um </a:t>
            </a:r>
            <a:r>
              <a:rPr lang="en-US" b="1" dirty="0" err="1">
                <a:solidFill>
                  <a:schemeClr val="accent1"/>
                </a:solidFill>
              </a:rPr>
              <a:t>traço</a:t>
            </a:r>
            <a:r>
              <a:rPr lang="en-US" b="1" dirty="0">
                <a:solidFill>
                  <a:schemeClr val="accent1"/>
                </a:solidFill>
              </a:rPr>
              <a:t> vertical;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chemeClr val="accent1"/>
                </a:solidFill>
              </a:rPr>
              <a:t>comparar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os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números</a:t>
            </a:r>
            <a:r>
              <a:rPr lang="en-US" b="1" dirty="0">
                <a:solidFill>
                  <a:schemeClr val="accent1"/>
                </a:solidFill>
              </a:rPr>
              <a:t> e </a:t>
            </a:r>
            <a:r>
              <a:rPr lang="en-US" b="1" dirty="0" err="1">
                <a:solidFill>
                  <a:schemeClr val="accent1"/>
                </a:solidFill>
              </a:rPr>
              <a:t>embaixo</a:t>
            </a:r>
            <a:r>
              <a:rPr lang="en-US" b="1" dirty="0">
                <a:solidFill>
                  <a:schemeClr val="accent1"/>
                </a:solidFill>
              </a:rPr>
              <a:t> do </a:t>
            </a:r>
            <a:r>
              <a:rPr lang="en-US" b="1" dirty="0" err="1">
                <a:solidFill>
                  <a:schemeClr val="accent1"/>
                </a:solidFill>
              </a:rPr>
              <a:t>maior</a:t>
            </a:r>
            <a:r>
              <a:rPr lang="en-US" b="1" dirty="0">
                <a:solidFill>
                  <a:schemeClr val="accent1"/>
                </a:solidFill>
              </a:rPr>
              <a:t> deles, </a:t>
            </a:r>
            <a:r>
              <a:rPr lang="en-US" b="1" dirty="0" err="1">
                <a:solidFill>
                  <a:schemeClr val="accent1"/>
                </a:solidFill>
              </a:rPr>
              <a:t>colocar</a:t>
            </a:r>
            <a:r>
              <a:rPr lang="en-US" b="1" dirty="0">
                <a:solidFill>
                  <a:schemeClr val="accent1"/>
                </a:solidFill>
              </a:rPr>
              <a:t> a </a:t>
            </a:r>
            <a:r>
              <a:rPr lang="en-US" b="1" dirty="0" err="1">
                <a:solidFill>
                  <a:schemeClr val="accent1"/>
                </a:solidFill>
              </a:rPr>
              <a:t>diferença</a:t>
            </a:r>
            <a:r>
              <a:rPr lang="en-US" b="1" dirty="0">
                <a:solidFill>
                  <a:schemeClr val="accent1"/>
                </a:solidFill>
              </a:rPr>
              <a:t> entre </a:t>
            </a:r>
            <a:r>
              <a:rPr lang="en-US" b="1" dirty="0" err="1">
                <a:solidFill>
                  <a:schemeClr val="accent1"/>
                </a:solidFill>
              </a:rPr>
              <a:t>os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dois</a:t>
            </a:r>
            <a:r>
              <a:rPr lang="en-US" b="1" dirty="0">
                <a:solidFill>
                  <a:schemeClr val="accent1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chemeClr val="accent1"/>
                </a:solidFill>
              </a:rPr>
              <a:t>comparar</a:t>
            </a:r>
            <a:r>
              <a:rPr lang="en-US" b="1" dirty="0">
                <a:solidFill>
                  <a:schemeClr val="accent1"/>
                </a:solidFill>
              </a:rPr>
              <a:t> o </a:t>
            </a:r>
            <a:r>
              <a:rPr lang="en-US" b="1" dirty="0" err="1">
                <a:solidFill>
                  <a:schemeClr val="accent1"/>
                </a:solidFill>
              </a:rPr>
              <a:t>último</a:t>
            </a:r>
            <a:r>
              <a:rPr lang="en-US" b="1" dirty="0">
                <a:solidFill>
                  <a:schemeClr val="accent1"/>
                </a:solidFill>
              </a:rPr>
              <a:t> nº </a:t>
            </a:r>
            <a:r>
              <a:rPr lang="en-US" b="1" dirty="0" err="1">
                <a:solidFill>
                  <a:schemeClr val="accent1"/>
                </a:solidFill>
              </a:rPr>
              <a:t>escrito</a:t>
            </a:r>
            <a:r>
              <a:rPr lang="en-US" b="1" dirty="0">
                <a:solidFill>
                  <a:schemeClr val="accent1"/>
                </a:solidFill>
              </a:rPr>
              <a:t> com o da </a:t>
            </a:r>
            <a:r>
              <a:rPr lang="en-US" b="1" dirty="0" err="1">
                <a:solidFill>
                  <a:schemeClr val="accent1"/>
                </a:solidFill>
              </a:rPr>
              <a:t>outra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coluna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repetindo</a:t>
            </a:r>
            <a:r>
              <a:rPr lang="en-US" b="1" dirty="0">
                <a:solidFill>
                  <a:schemeClr val="accent1"/>
                </a:solidFill>
              </a:rPr>
              <a:t>-se o </a:t>
            </a:r>
            <a:r>
              <a:rPr lang="en-US" b="1" dirty="0" err="1">
                <a:solidFill>
                  <a:schemeClr val="accent1"/>
                </a:solidFill>
              </a:rPr>
              <a:t>processo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até</a:t>
            </a:r>
            <a:r>
              <a:rPr lang="en-US" b="1" dirty="0">
                <a:solidFill>
                  <a:schemeClr val="accent1"/>
                </a:solidFill>
              </a:rPr>
              <a:t> que </a:t>
            </a:r>
            <a:r>
              <a:rPr lang="en-US" b="1" dirty="0" err="1">
                <a:solidFill>
                  <a:schemeClr val="accent1"/>
                </a:solidFill>
              </a:rPr>
              <a:t>os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números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sejam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iguais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2FF83-4DCE-7A44-8BF0-A86FF1FCE292}"/>
              </a:ext>
            </a:extLst>
          </p:cNvPr>
          <p:cNvSpPr txBox="1"/>
          <p:nvPr/>
        </p:nvSpPr>
        <p:spPr>
          <a:xfrm>
            <a:off x="4416158" y="6204853"/>
            <a:ext cx="363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Wikipedia: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https://bit.ly/3fGpYoj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11FF5-E2C9-1549-9855-BDE32762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BR" sz="5600" b="1" dirty="0"/>
              <a:t>Subtrações Sucessivas (MDC)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CA172-4BA8-2F4E-A6CC-854A1B2C6245}"/>
              </a:ext>
            </a:extLst>
          </p:cNvPr>
          <p:cNvSpPr txBox="1"/>
          <p:nvPr/>
        </p:nvSpPr>
        <p:spPr>
          <a:xfrm>
            <a:off x="6737542" y="1122363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02D0D-2634-5A4D-8ABF-0B849ABBDBF8}"/>
              </a:ext>
            </a:extLst>
          </p:cNvPr>
          <p:cNvSpPr txBox="1"/>
          <p:nvPr/>
        </p:nvSpPr>
        <p:spPr>
          <a:xfrm>
            <a:off x="8815929" y="1122362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9F81B-C9C8-FB4D-9D8C-EFCD19B9910B}"/>
              </a:ext>
            </a:extLst>
          </p:cNvPr>
          <p:cNvSpPr txBox="1"/>
          <p:nvPr/>
        </p:nvSpPr>
        <p:spPr>
          <a:xfrm>
            <a:off x="8023841" y="971561"/>
            <a:ext cx="64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4800" dirty="0"/>
              <a:t>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5DB51-8633-674A-8665-E503AF9EA743}"/>
              </a:ext>
            </a:extLst>
          </p:cNvPr>
          <p:cNvSpPr txBox="1"/>
          <p:nvPr/>
        </p:nvSpPr>
        <p:spPr>
          <a:xfrm>
            <a:off x="6737542" y="1774722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5D6E0-5C29-804C-8765-766B3360BA06}"/>
              </a:ext>
            </a:extLst>
          </p:cNvPr>
          <p:cNvSpPr txBox="1"/>
          <p:nvPr/>
        </p:nvSpPr>
        <p:spPr>
          <a:xfrm>
            <a:off x="8815929" y="1768693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0FB86C-2C69-0A4D-B3C3-E91F17BE1FF0}"/>
              </a:ext>
            </a:extLst>
          </p:cNvPr>
          <p:cNvSpPr txBox="1"/>
          <p:nvPr/>
        </p:nvSpPr>
        <p:spPr>
          <a:xfrm>
            <a:off x="6941199" y="238016"/>
            <a:ext cx="27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</a:t>
            </a:r>
            <a:r>
              <a:rPr lang="en-BR" sz="3600" b="1" dirty="0"/>
              <a:t>               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8F7DFF-800E-D146-B468-9028D6C707AB}"/>
              </a:ext>
            </a:extLst>
          </p:cNvPr>
          <p:cNvCxnSpPr>
            <a:cxnSpLocks/>
          </p:cNvCxnSpPr>
          <p:nvPr/>
        </p:nvCxnSpPr>
        <p:spPr>
          <a:xfrm>
            <a:off x="8346671" y="1122363"/>
            <a:ext cx="0" cy="2162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6AD5B2-CBB6-EC46-9FD6-4D955420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4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/>
      <p:bldP spid="10" grpId="0"/>
      <p:bldP spid="10" grpId="1"/>
      <p:bldP spid="11" grpId="0"/>
      <p:bldP spid="12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BR" sz="5600" b="1" dirty="0"/>
              <a:t>Subtrações Sucessivas (MDC)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CA172-4BA8-2F4E-A6CC-854A1B2C6245}"/>
              </a:ext>
            </a:extLst>
          </p:cNvPr>
          <p:cNvSpPr txBox="1"/>
          <p:nvPr/>
        </p:nvSpPr>
        <p:spPr>
          <a:xfrm>
            <a:off x="6737542" y="1122363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02D0D-2634-5A4D-8ABF-0B849ABBDBF8}"/>
              </a:ext>
            </a:extLst>
          </p:cNvPr>
          <p:cNvSpPr txBox="1"/>
          <p:nvPr/>
        </p:nvSpPr>
        <p:spPr>
          <a:xfrm>
            <a:off x="8815929" y="1122362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5DB51-8633-674A-8665-E503AF9EA743}"/>
              </a:ext>
            </a:extLst>
          </p:cNvPr>
          <p:cNvSpPr txBox="1"/>
          <p:nvPr/>
        </p:nvSpPr>
        <p:spPr>
          <a:xfrm>
            <a:off x="6737542" y="1774722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5D6E0-5C29-804C-8765-766B3360BA06}"/>
              </a:ext>
            </a:extLst>
          </p:cNvPr>
          <p:cNvSpPr txBox="1"/>
          <p:nvPr/>
        </p:nvSpPr>
        <p:spPr>
          <a:xfrm>
            <a:off x="8815929" y="1768693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86843-20CA-AF45-89F3-7EE5A9E04822}"/>
              </a:ext>
            </a:extLst>
          </p:cNvPr>
          <p:cNvSpPr txBox="1"/>
          <p:nvPr/>
        </p:nvSpPr>
        <p:spPr>
          <a:xfrm>
            <a:off x="8023841" y="1617893"/>
            <a:ext cx="64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4800" dirty="0"/>
              <a:t>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239E48-4322-8140-827D-D0EDB96B3703}"/>
              </a:ext>
            </a:extLst>
          </p:cNvPr>
          <p:cNvSpPr txBox="1"/>
          <p:nvPr/>
        </p:nvSpPr>
        <p:spPr>
          <a:xfrm>
            <a:off x="6737542" y="2454918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3A0F1-D5BB-C24F-9C08-30C3E8DACD2F}"/>
              </a:ext>
            </a:extLst>
          </p:cNvPr>
          <p:cNvSpPr txBox="1"/>
          <p:nvPr/>
        </p:nvSpPr>
        <p:spPr>
          <a:xfrm>
            <a:off x="8815929" y="2448889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E76B94-813A-5D44-8683-42CB64FACD4D}"/>
              </a:ext>
            </a:extLst>
          </p:cNvPr>
          <p:cNvSpPr txBox="1"/>
          <p:nvPr/>
        </p:nvSpPr>
        <p:spPr>
          <a:xfrm>
            <a:off x="6941199" y="238016"/>
            <a:ext cx="27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</a:t>
            </a:r>
            <a:r>
              <a:rPr lang="en-BR" sz="3600" b="1" dirty="0"/>
              <a:t>               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7A369-9174-B44F-9BAA-62F56F5FF2BC}"/>
              </a:ext>
            </a:extLst>
          </p:cNvPr>
          <p:cNvCxnSpPr>
            <a:cxnSpLocks/>
          </p:cNvCxnSpPr>
          <p:nvPr/>
        </p:nvCxnSpPr>
        <p:spPr>
          <a:xfrm>
            <a:off x="8346671" y="1122363"/>
            <a:ext cx="0" cy="2162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8DB62E-FEDC-834A-B74F-26B6FBEB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7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13" grpId="0"/>
      <p:bldP spid="13" grpId="1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BR" sz="5600" b="1" dirty="0"/>
              <a:t>Subtrações Sucessivas (MDC)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CA172-4BA8-2F4E-A6CC-854A1B2C6245}"/>
              </a:ext>
            </a:extLst>
          </p:cNvPr>
          <p:cNvSpPr txBox="1"/>
          <p:nvPr/>
        </p:nvSpPr>
        <p:spPr>
          <a:xfrm>
            <a:off x="6737542" y="1122363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02D0D-2634-5A4D-8ABF-0B849ABBDBF8}"/>
              </a:ext>
            </a:extLst>
          </p:cNvPr>
          <p:cNvSpPr txBox="1"/>
          <p:nvPr/>
        </p:nvSpPr>
        <p:spPr>
          <a:xfrm>
            <a:off x="8815929" y="1122362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5DB51-8633-674A-8665-E503AF9EA743}"/>
              </a:ext>
            </a:extLst>
          </p:cNvPr>
          <p:cNvSpPr txBox="1"/>
          <p:nvPr/>
        </p:nvSpPr>
        <p:spPr>
          <a:xfrm>
            <a:off x="6737542" y="1774722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5D6E0-5C29-804C-8765-766B3360BA06}"/>
              </a:ext>
            </a:extLst>
          </p:cNvPr>
          <p:cNvSpPr txBox="1"/>
          <p:nvPr/>
        </p:nvSpPr>
        <p:spPr>
          <a:xfrm>
            <a:off x="8815929" y="1768693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239E48-4322-8140-827D-D0EDB96B3703}"/>
              </a:ext>
            </a:extLst>
          </p:cNvPr>
          <p:cNvSpPr txBox="1"/>
          <p:nvPr/>
        </p:nvSpPr>
        <p:spPr>
          <a:xfrm>
            <a:off x="6737542" y="2454918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3A0F1-D5BB-C24F-9C08-30C3E8DACD2F}"/>
              </a:ext>
            </a:extLst>
          </p:cNvPr>
          <p:cNvSpPr txBox="1"/>
          <p:nvPr/>
        </p:nvSpPr>
        <p:spPr>
          <a:xfrm>
            <a:off x="8815929" y="2448889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D7F44-3CEA-7E47-B4CC-6F2A7734F988}"/>
              </a:ext>
            </a:extLst>
          </p:cNvPr>
          <p:cNvSpPr txBox="1"/>
          <p:nvPr/>
        </p:nvSpPr>
        <p:spPr>
          <a:xfrm>
            <a:off x="8023841" y="2298089"/>
            <a:ext cx="64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4800" dirty="0"/>
              <a:t>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7CECB-FCD6-8646-9BD9-23648271177E}"/>
              </a:ext>
            </a:extLst>
          </p:cNvPr>
          <p:cNvSpPr txBox="1"/>
          <p:nvPr/>
        </p:nvSpPr>
        <p:spPr>
          <a:xfrm>
            <a:off x="6737542" y="3168980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1C7DB-8275-3A4F-B557-0AF4F6E3A0B8}"/>
              </a:ext>
            </a:extLst>
          </p:cNvPr>
          <p:cNvSpPr txBox="1"/>
          <p:nvPr/>
        </p:nvSpPr>
        <p:spPr>
          <a:xfrm>
            <a:off x="8815929" y="3162951"/>
            <a:ext cx="105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B2ECB9-8BDE-FD41-B724-FB5C20CF982E}"/>
              </a:ext>
            </a:extLst>
          </p:cNvPr>
          <p:cNvSpPr txBox="1"/>
          <p:nvPr/>
        </p:nvSpPr>
        <p:spPr>
          <a:xfrm>
            <a:off x="8023841" y="3064300"/>
            <a:ext cx="64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4800" dirty="0"/>
              <a:t>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831FB-403C-B94E-A3D1-C22302967821}"/>
              </a:ext>
            </a:extLst>
          </p:cNvPr>
          <p:cNvSpPr txBox="1"/>
          <p:nvPr/>
        </p:nvSpPr>
        <p:spPr>
          <a:xfrm>
            <a:off x="6176736" y="5570713"/>
            <a:ext cx="4339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</a:t>
            </a:r>
            <a:r>
              <a:rPr lang="en-BR" sz="3600" b="1" dirty="0"/>
              <a:t>dc(30, 12) =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524A0-896D-4741-AC75-E306F2814B82}"/>
              </a:ext>
            </a:extLst>
          </p:cNvPr>
          <p:cNvSpPr txBox="1"/>
          <p:nvPr/>
        </p:nvSpPr>
        <p:spPr>
          <a:xfrm>
            <a:off x="6941199" y="238016"/>
            <a:ext cx="27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</a:t>
            </a:r>
            <a:r>
              <a:rPr lang="en-BR" sz="3600" b="1" dirty="0"/>
              <a:t>               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05448E-3957-8345-BF7A-67C9209E9E36}"/>
              </a:ext>
            </a:extLst>
          </p:cNvPr>
          <p:cNvCxnSpPr>
            <a:cxnSpLocks/>
          </p:cNvCxnSpPr>
          <p:nvPr/>
        </p:nvCxnSpPr>
        <p:spPr>
          <a:xfrm>
            <a:off x="8346671" y="1122363"/>
            <a:ext cx="0" cy="2162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28865-E8C3-714E-A9D7-BBBD2D0B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6" grpId="1"/>
      <p:bldP spid="19" grpId="0"/>
      <p:bldP spid="22" grpId="0"/>
      <p:bldP spid="24" grpId="0"/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BR" sz="5600" b="1" dirty="0"/>
              <a:t>Subtrações Sucessivas (MDC)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36B139B-829C-374A-96CB-D670BEF54273}"/>
              </a:ext>
            </a:extLst>
          </p:cNvPr>
          <p:cNvSpPr txBox="1">
            <a:spLocks/>
          </p:cNvSpPr>
          <p:nvPr/>
        </p:nvSpPr>
        <p:spPr>
          <a:xfrm>
            <a:off x="4501341" y="1327379"/>
            <a:ext cx="7598928" cy="3514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R" sz="4400" b="1" dirty="0">
                <a:solidFill>
                  <a:schemeClr val="accent1"/>
                </a:solidFill>
              </a:rPr>
              <a:t>Este é um processo que aplica o conceito ”Dividir pra Conquistar“</a:t>
            </a:r>
            <a:br>
              <a:rPr lang="en-BR" sz="4400" b="1" dirty="0">
                <a:solidFill>
                  <a:schemeClr val="accent1"/>
                </a:solidFill>
              </a:rPr>
            </a:br>
            <a:r>
              <a:rPr lang="en-BR" sz="4400" b="1" dirty="0">
                <a:solidFill>
                  <a:schemeClr val="accent1"/>
                </a:solidFill>
              </a:rPr>
              <a:t>(</a:t>
            </a:r>
            <a:r>
              <a:rPr lang="en-BR" sz="4400" b="1" i="1" dirty="0">
                <a:solidFill>
                  <a:schemeClr val="accent1"/>
                </a:solidFill>
              </a:rPr>
              <a:t>Divide and Conquer</a:t>
            </a:r>
            <a:r>
              <a:rPr lang="en-BR" sz="4400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CEADA-9EBE-3F4D-A6D3-237891C0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3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BR" sz="5600" b="1" dirty="0"/>
              <a:t>Subtrações Sucessivas (MDC)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36B139B-829C-374A-96CB-D670BEF54273}"/>
              </a:ext>
            </a:extLst>
          </p:cNvPr>
          <p:cNvSpPr txBox="1">
            <a:spLocks/>
          </p:cNvSpPr>
          <p:nvPr/>
        </p:nvSpPr>
        <p:spPr>
          <a:xfrm>
            <a:off x="4501341" y="1327379"/>
            <a:ext cx="7598928" cy="3514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R" sz="4400" b="1" dirty="0">
                <a:solidFill>
                  <a:schemeClr val="accent1"/>
                </a:solidFill>
              </a:rPr>
              <a:t>Mas o algoritmo dos vídeos anteriores faz ordenação: colocando o maior valor sempre em “a”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66E2D-9E6E-914B-8289-DF36F960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86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421</Words>
  <Application>Microsoft Macintosh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Calibri</vt:lpstr>
      <vt:lpstr>AccentBoxVTI</vt:lpstr>
      <vt:lpstr>Máximo Divisor Comum (MDC)</vt:lpstr>
      <vt:lpstr>Máximo Divisor Comum (MDC)</vt:lpstr>
      <vt:lpstr>Máximo Divisor Comum (MDC)</vt:lpstr>
      <vt:lpstr>Subtrações Sucessivas (MDC)</vt:lpstr>
      <vt:lpstr>Subtrações Sucessivas (MDC)</vt:lpstr>
      <vt:lpstr>Subtrações Sucessivas (MDC)</vt:lpstr>
      <vt:lpstr>Subtrações Sucessivas (MDC)</vt:lpstr>
      <vt:lpstr>Subtrações Sucessivas (MDC)</vt:lpstr>
      <vt:lpstr>Subtrações Sucessivas (MDC)</vt:lpstr>
      <vt:lpstr>Subtrações Sucessivas (MDC)</vt:lpstr>
      <vt:lpstr>Subtrações Sucessivas (MDC)</vt:lpstr>
      <vt:lpstr>Subtrações Sucessivas (MDC)</vt:lpstr>
      <vt:lpstr>Nossa Implementação</vt:lpstr>
      <vt:lpstr>Subtrações Sucessivas (MDC)</vt:lpstr>
      <vt:lpstr>Subtrações Sucessivas (MDC)</vt:lpstr>
      <vt:lpstr>Subtrações Sucessivas (MDC)</vt:lpstr>
      <vt:lpstr>Subtrações Sucessivas (MDC)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Máximo Divisor Comum (MDC)</dc:title>
  <dc:creator>Manoel Campos da Silva Filho</dc:creator>
  <cp:lastModifiedBy>Manoel Campos da Silva Filho</cp:lastModifiedBy>
  <cp:revision>77</cp:revision>
  <dcterms:created xsi:type="dcterms:W3CDTF">2020-05-11T18:40:09Z</dcterms:created>
  <dcterms:modified xsi:type="dcterms:W3CDTF">2020-05-13T12:06:26Z</dcterms:modified>
</cp:coreProperties>
</file>