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1" r:id="rId11"/>
    <p:sldId id="265" r:id="rId12"/>
    <p:sldId id="272" r:id="rId13"/>
    <p:sldId id="266" r:id="rId14"/>
    <p:sldId id="273" r:id="rId15"/>
    <p:sldId id="267" r:id="rId16"/>
    <p:sldId id="274" r:id="rId17"/>
    <p:sldId id="268" r:id="rId18"/>
    <p:sldId id="275" r:id="rId19"/>
    <p:sldId id="269" r:id="rId20"/>
    <p:sldId id="270" r:id="rId21"/>
    <p:sldId id="276" r:id="rId22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6005E-7F00-43F4-8B9F-9E36354CC991}" type="datetimeFigureOut">
              <a:rPr lang="es-ES" smtClean="0"/>
              <a:t>24/04/2009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75BA-BAFC-4A21-8007-37206FA6847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3BAFB-1634-4464-98C9-FB298DA623DB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995D4-A065-40C9-BB23-9FA28171D80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24/04/2009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78034" y="3786190"/>
            <a:ext cx="6480048" cy="2301240"/>
          </a:xfrm>
        </p:spPr>
        <p:txBody>
          <a:bodyPr>
            <a:normAutofit/>
          </a:bodyPr>
          <a:lstStyle/>
          <a:p>
            <a:r>
              <a:rPr lang="es-ES" dirty="0" smtClean="0"/>
              <a:t>Elaboración de un</a:t>
            </a:r>
            <a:br>
              <a:rPr lang="es-ES" dirty="0" smtClean="0"/>
            </a:br>
            <a:r>
              <a:rPr lang="es-ES" dirty="0" smtClean="0"/>
              <a:t>Plan de Proyecto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06596" y="928670"/>
            <a:ext cx="6480048" cy="1752600"/>
          </a:xfrm>
        </p:spPr>
        <p:txBody>
          <a:bodyPr/>
          <a:lstStyle/>
          <a:p>
            <a:r>
              <a:rPr lang="es-ES" dirty="0" smtClean="0"/>
              <a:t>Curso de dirección y gestión de proyectos</a:t>
            </a:r>
          </a:p>
          <a:p>
            <a:r>
              <a:rPr lang="es-ES" dirty="0" smtClean="0"/>
              <a:t>Mario Ramírez Ferrero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del 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4928" y="1903433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Salidas:</a:t>
            </a:r>
          </a:p>
          <a:p>
            <a:pPr lvl="1"/>
            <a:r>
              <a:rPr lang="es-ES" dirty="0" smtClean="0"/>
              <a:t>Enunciado del alcance refinado</a:t>
            </a:r>
          </a:p>
          <a:p>
            <a:pPr lvl="1"/>
            <a:r>
              <a:rPr lang="es-ES" dirty="0" smtClean="0"/>
              <a:t>EDP (fases, áreas, productos)</a:t>
            </a:r>
          </a:p>
          <a:p>
            <a:pPr lvl="1"/>
            <a:r>
              <a:rPr lang="es-ES" dirty="0" smtClean="0"/>
              <a:t>EDT</a:t>
            </a:r>
          </a:p>
          <a:p>
            <a:pPr lvl="1"/>
            <a:r>
              <a:rPr lang="es-ES" dirty="0" smtClean="0"/>
              <a:t>Paquetes de trabajo:</a:t>
            </a:r>
          </a:p>
          <a:p>
            <a:pPr lvl="2"/>
            <a:r>
              <a:rPr lang="es-ES" dirty="0" smtClean="0"/>
              <a:t>Diccionario</a:t>
            </a:r>
          </a:p>
          <a:p>
            <a:pPr lvl="2"/>
            <a:r>
              <a:rPr lang="es-ES" dirty="0" smtClean="0"/>
              <a:t>Responsabilidades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del plazo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0614" y="1600200"/>
            <a:ext cx="7467600" cy="4525963"/>
          </a:xfrm>
        </p:spPr>
        <p:txBody>
          <a:bodyPr/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gestionar el tiempo disponible?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Identificación de tareas</a:t>
            </a:r>
          </a:p>
          <a:p>
            <a:pPr lvl="1"/>
            <a:r>
              <a:rPr lang="es-ES" dirty="0" smtClean="0"/>
              <a:t>Dependencias y precedencias</a:t>
            </a:r>
          </a:p>
          <a:p>
            <a:pPr lvl="1"/>
            <a:r>
              <a:rPr lang="es-ES" dirty="0" smtClean="0"/>
              <a:t>Duraciones</a:t>
            </a:r>
          </a:p>
          <a:p>
            <a:pPr lvl="1"/>
            <a:r>
              <a:rPr lang="es-ES" dirty="0" smtClean="0"/>
              <a:t>Recursos necesarios y disponibilidad</a:t>
            </a:r>
          </a:p>
          <a:p>
            <a:pPr lvl="2"/>
            <a:r>
              <a:rPr lang="es-ES" dirty="0" smtClean="0"/>
              <a:t>Nivelación (compromiso)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del plazo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6300" y="1885952"/>
            <a:ext cx="7467600" cy="4114816"/>
          </a:xfrm>
        </p:spPr>
        <p:txBody>
          <a:bodyPr/>
          <a:lstStyle/>
          <a:p>
            <a:r>
              <a:rPr lang="es-ES" dirty="0" smtClean="0"/>
              <a:t>Salidas: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Línea </a:t>
            </a:r>
            <a:r>
              <a:rPr lang="es-ES" dirty="0" smtClean="0"/>
              <a:t>base del cronograma:</a:t>
            </a:r>
          </a:p>
          <a:p>
            <a:pPr lvl="2"/>
            <a:r>
              <a:rPr lang="es-ES" dirty="0" smtClean="0"/>
              <a:t>Diagrama de Gantt, PERT, diagrama de red…</a:t>
            </a:r>
          </a:p>
          <a:p>
            <a:pPr lvl="2"/>
            <a:r>
              <a:rPr lang="es-ES" dirty="0" smtClean="0"/>
              <a:t>Cronograma de hitos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Calendarios </a:t>
            </a:r>
            <a:r>
              <a:rPr lang="es-ES" dirty="0" smtClean="0"/>
              <a:t>de recursos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 costes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7738" y="1785926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gestionar los aspectos económicos y financieros?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Estimaciones de costes:</a:t>
            </a:r>
          </a:p>
          <a:p>
            <a:pPr lvl="2"/>
            <a:r>
              <a:rPr lang="es-ES" dirty="0" smtClean="0"/>
              <a:t>Recursos</a:t>
            </a:r>
          </a:p>
          <a:p>
            <a:pPr lvl="2"/>
            <a:r>
              <a:rPr lang="es-ES" dirty="0" smtClean="0"/>
              <a:t>Materiales</a:t>
            </a:r>
          </a:p>
          <a:p>
            <a:pPr lvl="2"/>
            <a:r>
              <a:rPr lang="es-ES" dirty="0" smtClean="0"/>
              <a:t>Otros</a:t>
            </a:r>
          </a:p>
          <a:p>
            <a:pPr lvl="1"/>
            <a:r>
              <a:rPr lang="es-ES" dirty="0" smtClean="0"/>
              <a:t>Análisis de modelos de financiación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 costes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9176" y="2071679"/>
            <a:ext cx="7467600" cy="357190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Salidas: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Línea </a:t>
            </a:r>
            <a:r>
              <a:rPr lang="es-ES" dirty="0" smtClean="0"/>
              <a:t>base de costes:</a:t>
            </a:r>
          </a:p>
          <a:p>
            <a:pPr lvl="2"/>
            <a:r>
              <a:rPr lang="es-ES" dirty="0" smtClean="0"/>
              <a:t>Costes parciales y acumulados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Mecanismos </a:t>
            </a:r>
            <a:r>
              <a:rPr lang="es-ES" dirty="0" smtClean="0"/>
              <a:t>de financiación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Seguimiento </a:t>
            </a:r>
            <a:r>
              <a:rPr lang="es-ES" dirty="0" smtClean="0"/>
              <a:t>y control de costes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 los RRHH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689119"/>
            <a:ext cx="7467600" cy="4525963"/>
          </a:xfrm>
        </p:spPr>
        <p:txBody>
          <a:bodyPr/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gestionar a las personas que llevan a cabo el proyecto?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Identificación de competencias</a:t>
            </a:r>
          </a:p>
          <a:p>
            <a:pPr lvl="2"/>
            <a:r>
              <a:rPr lang="es-ES" dirty="0" smtClean="0"/>
              <a:t>Necesidades de personal</a:t>
            </a:r>
          </a:p>
          <a:p>
            <a:pPr lvl="1"/>
            <a:r>
              <a:rPr lang="es-ES" dirty="0" smtClean="0"/>
              <a:t>Determinación de responsabilidades</a:t>
            </a:r>
          </a:p>
          <a:p>
            <a:pPr lvl="1"/>
            <a:r>
              <a:rPr lang="es-ES" dirty="0" smtClean="0"/>
              <a:t>Mecanismos para adquisición de recursos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 los RRHH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857364"/>
            <a:ext cx="7467600" cy="4525963"/>
          </a:xfrm>
        </p:spPr>
        <p:txBody>
          <a:bodyPr/>
          <a:lstStyle/>
          <a:p>
            <a:r>
              <a:rPr lang="es-ES" dirty="0" smtClean="0"/>
              <a:t>Salidas: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Modelo </a:t>
            </a:r>
            <a:r>
              <a:rPr lang="es-ES" dirty="0" smtClean="0"/>
              <a:t>organizativo (organigrama)</a:t>
            </a:r>
          </a:p>
          <a:p>
            <a:pPr lvl="1"/>
            <a:r>
              <a:rPr lang="es-ES" dirty="0" smtClean="0"/>
              <a:t>Plan </a:t>
            </a:r>
            <a:r>
              <a:rPr lang="es-ES" dirty="0" smtClean="0"/>
              <a:t>de adquisición del personal</a:t>
            </a:r>
          </a:p>
          <a:p>
            <a:pPr lvl="1"/>
            <a:r>
              <a:rPr lang="es-ES" dirty="0" smtClean="0"/>
              <a:t>Plan </a:t>
            </a:r>
            <a:r>
              <a:rPr lang="es-ES" dirty="0" smtClean="0"/>
              <a:t>de gestión de los equipos</a:t>
            </a:r>
          </a:p>
          <a:p>
            <a:pPr lvl="1"/>
            <a:r>
              <a:rPr lang="es-ES" dirty="0" smtClean="0"/>
              <a:t>Plan </a:t>
            </a:r>
            <a:r>
              <a:rPr lang="es-ES" dirty="0" smtClean="0"/>
              <a:t>de formación</a:t>
            </a:r>
          </a:p>
          <a:p>
            <a:pPr lvl="1"/>
            <a:r>
              <a:rPr lang="es-ES" dirty="0" smtClean="0"/>
              <a:t>Mecanismo </a:t>
            </a:r>
            <a:r>
              <a:rPr lang="es-ES" dirty="0" smtClean="0"/>
              <a:t>de gestión de conflictos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8573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Plan de gestión de las comunicaciones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348" y="1600200"/>
            <a:ext cx="7467600" cy="4972072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gestionar los flujos de información entre los interesados?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Determinación de </a:t>
            </a:r>
            <a:r>
              <a:rPr lang="es-ES" dirty="0" err="1" smtClean="0"/>
              <a:t>stakeholders</a:t>
            </a:r>
            <a:endParaRPr lang="es-ES" dirty="0" smtClean="0"/>
          </a:p>
          <a:p>
            <a:pPr lvl="1"/>
            <a:r>
              <a:rPr lang="es-ES" dirty="0" smtClean="0"/>
              <a:t>Identificación de los canales de comunicación</a:t>
            </a:r>
          </a:p>
          <a:p>
            <a:pPr lvl="1"/>
            <a:r>
              <a:rPr lang="es-ES" dirty="0" smtClean="0"/>
              <a:t>Formatos y tipos de comunicación:</a:t>
            </a:r>
          </a:p>
          <a:p>
            <a:pPr lvl="2"/>
            <a:r>
              <a:rPr lang="es-ES" dirty="0" smtClean="0"/>
              <a:t>Escrita, oral, electrónica, formal, informal…</a:t>
            </a:r>
          </a:p>
          <a:p>
            <a:pPr lvl="1"/>
            <a:r>
              <a:rPr lang="es-ES" dirty="0" smtClean="0"/>
              <a:t>Necesidades de comunicación</a:t>
            </a:r>
          </a:p>
          <a:p>
            <a:pPr lvl="2"/>
            <a:r>
              <a:rPr lang="es-ES" dirty="0" smtClean="0"/>
              <a:t>Informar “lo justo”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Plan de gestión de las comunicaciones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7738" y="1600200"/>
            <a:ext cx="7467600" cy="4900634"/>
          </a:xfrm>
        </p:spPr>
        <p:txBody>
          <a:bodyPr>
            <a:normAutofit/>
          </a:bodyPr>
          <a:lstStyle/>
          <a:p>
            <a:r>
              <a:rPr lang="es-ES" dirty="0" smtClean="0"/>
              <a:t>Salidas:</a:t>
            </a:r>
          </a:p>
          <a:p>
            <a:pPr lvl="1"/>
            <a:r>
              <a:rPr lang="es-ES" dirty="0" err="1" smtClean="0"/>
              <a:t>Stakeholders</a:t>
            </a:r>
            <a:endParaRPr lang="es-ES" dirty="0" smtClean="0"/>
          </a:p>
          <a:p>
            <a:pPr lvl="1"/>
            <a:r>
              <a:rPr lang="es-ES" dirty="0" smtClean="0"/>
              <a:t>Sistema de gestión de flujos de información:</a:t>
            </a:r>
          </a:p>
          <a:p>
            <a:pPr lvl="2"/>
            <a:r>
              <a:rPr lang="es-ES" dirty="0" smtClean="0"/>
              <a:t>Canales de comunicación a usar</a:t>
            </a:r>
          </a:p>
          <a:p>
            <a:pPr lvl="2"/>
            <a:r>
              <a:rPr lang="es-ES" dirty="0" smtClean="0"/>
              <a:t>Informaciones que se van a transmitir</a:t>
            </a:r>
          </a:p>
          <a:p>
            <a:pPr lvl="2"/>
            <a:r>
              <a:rPr lang="es-ES" dirty="0" smtClean="0"/>
              <a:t>Destinatarios</a:t>
            </a:r>
          </a:p>
          <a:p>
            <a:pPr lvl="2"/>
            <a:r>
              <a:rPr lang="es-ES" dirty="0" smtClean="0"/>
              <a:t>Responsables</a:t>
            </a:r>
          </a:p>
          <a:p>
            <a:pPr lvl="1"/>
            <a:r>
              <a:rPr lang="es-ES" dirty="0" smtClean="0"/>
              <a:t>Sistemas de reuniones</a:t>
            </a:r>
          </a:p>
          <a:p>
            <a:pPr lvl="1"/>
            <a:r>
              <a:rPr lang="es-ES" dirty="0" smtClean="0"/>
              <a:t>Informe del rendimiento</a:t>
            </a:r>
          </a:p>
          <a:p>
            <a:pPr lvl="1"/>
            <a:r>
              <a:rPr lang="es-ES" dirty="0" smtClean="0"/>
              <a:t>Glosario de términos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práctico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0142" y="1671638"/>
            <a:ext cx="6186502" cy="490063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Boda, 27 de julio</a:t>
            </a:r>
          </a:p>
          <a:p>
            <a:endParaRPr lang="es-ES" dirty="0" smtClean="0"/>
          </a:p>
          <a:p>
            <a:r>
              <a:rPr lang="es-ES" dirty="0" smtClean="0"/>
              <a:t>100 invitados (aprox.)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Ceremonia: iglesia de su pueblo</a:t>
            </a:r>
          </a:p>
          <a:p>
            <a:endParaRPr lang="es-ES" dirty="0" smtClean="0"/>
          </a:p>
          <a:p>
            <a:r>
              <a:rPr lang="es-ES" dirty="0" smtClean="0"/>
              <a:t>Carruaje </a:t>
            </a:r>
            <a:r>
              <a:rPr lang="es-ES" dirty="0" smtClean="0"/>
              <a:t>tirado por cuatro caballos</a:t>
            </a:r>
          </a:p>
          <a:p>
            <a:endParaRPr lang="es-ES" dirty="0" smtClean="0"/>
          </a:p>
          <a:p>
            <a:r>
              <a:rPr lang="es-ES" dirty="0" smtClean="0"/>
              <a:t>Banquete:</a:t>
            </a:r>
          </a:p>
          <a:p>
            <a:pPr lvl="1"/>
            <a:r>
              <a:rPr lang="es-ES" dirty="0" smtClean="0"/>
              <a:t>Paraje natural al aire libre</a:t>
            </a:r>
          </a:p>
          <a:p>
            <a:pPr lvl="1"/>
            <a:r>
              <a:rPr lang="es-ES" dirty="0" smtClean="0"/>
              <a:t>En las cercanías del pueblo</a:t>
            </a:r>
          </a:p>
          <a:p>
            <a:pPr lvl="1"/>
            <a:r>
              <a:rPr lang="es-ES" dirty="0" smtClean="0"/>
              <a:t>Amenizado por un cuarteto de cuerda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la sesión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8638" y="1785926"/>
            <a:ext cx="7829576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Comprender los aspectos fundamentales relativos a un plan de proyecto</a:t>
            </a:r>
          </a:p>
          <a:p>
            <a:endParaRPr lang="es-ES" dirty="0" smtClean="0"/>
          </a:p>
          <a:p>
            <a:r>
              <a:rPr lang="es-ES" dirty="0" smtClean="0"/>
              <a:t>Saber qué elementos deben formar parte de un plan de proyecto</a:t>
            </a:r>
          </a:p>
          <a:p>
            <a:endParaRPr lang="es-ES" dirty="0" smtClean="0"/>
          </a:p>
          <a:p>
            <a:r>
              <a:rPr lang="es-ES" dirty="0" smtClean="0"/>
              <a:t>Realización de un plan de proyecto para un caso práctico </a:t>
            </a:r>
            <a:r>
              <a:rPr lang="es-ES" dirty="0" smtClean="0"/>
              <a:t>propuesto</a:t>
            </a:r>
          </a:p>
          <a:p>
            <a:endParaRPr lang="es-ES" dirty="0" smtClean="0"/>
          </a:p>
          <a:p>
            <a:r>
              <a:rPr lang="es-ES" dirty="0" smtClean="0"/>
              <a:t>Saber enfrentarse a un caso real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práctico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6300" y="1760557"/>
            <a:ext cx="7467600" cy="452596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Reportaje fotográfico de todo el evento</a:t>
            </a:r>
          </a:p>
          <a:p>
            <a:endParaRPr lang="es-ES" dirty="0" smtClean="0"/>
          </a:p>
          <a:p>
            <a:r>
              <a:rPr lang="es-ES" dirty="0" smtClean="0"/>
              <a:t>Vestimenta tradicional:</a:t>
            </a:r>
          </a:p>
          <a:p>
            <a:pPr lvl="1"/>
            <a:r>
              <a:rPr lang="es-ES" dirty="0" smtClean="0"/>
              <a:t>Vestido de novia (ella) y traje (él)</a:t>
            </a:r>
          </a:p>
          <a:p>
            <a:endParaRPr lang="es-ES" dirty="0" smtClean="0"/>
          </a:p>
          <a:p>
            <a:r>
              <a:rPr lang="es-ES" dirty="0" smtClean="0"/>
              <a:t>Invitaciones por correo</a:t>
            </a:r>
          </a:p>
          <a:p>
            <a:pPr lvl="1"/>
            <a:r>
              <a:rPr lang="es-ES" dirty="0" smtClean="0"/>
              <a:t>Posibilidad de acompañante</a:t>
            </a:r>
          </a:p>
          <a:p>
            <a:pPr lvl="1"/>
            <a:r>
              <a:rPr lang="es-ES" dirty="0" smtClean="0"/>
              <a:t>Referencia a la lista de bodas</a:t>
            </a:r>
          </a:p>
          <a:p>
            <a:endParaRPr lang="es-ES" dirty="0" smtClean="0"/>
          </a:p>
          <a:p>
            <a:r>
              <a:rPr lang="es-ES" dirty="0" smtClean="0"/>
              <a:t>Queremos que nos resuelvan TODOS los trámites organizativos de la boda</a:t>
            </a:r>
          </a:p>
          <a:p>
            <a:endParaRPr lang="es-ES" dirty="0" smtClean="0"/>
          </a:p>
          <a:p>
            <a:r>
              <a:rPr lang="es-ES" dirty="0" smtClean="0"/>
              <a:t>Presupuesto abierto… pero estamos en crisis</a:t>
            </a:r>
            <a:endParaRPr lang="es-E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práctico (pistas)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857364"/>
            <a:ext cx="8253418" cy="4643470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Hacen falta papeleo y gestiones (civiles y religiosas)</a:t>
            </a:r>
          </a:p>
          <a:p>
            <a:r>
              <a:rPr lang="es-ES" dirty="0" smtClean="0"/>
              <a:t>Si estás todo el día al sol te puede dar una lipotimia</a:t>
            </a:r>
          </a:p>
          <a:p>
            <a:r>
              <a:rPr lang="es-ES" dirty="0" smtClean="0"/>
              <a:t>Puede no ser agradable andar con zapatos de vestir por el campo</a:t>
            </a:r>
          </a:p>
          <a:p>
            <a:r>
              <a:rPr lang="es-ES" dirty="0" smtClean="0"/>
              <a:t>No suele haber restaurantes en medio del campo</a:t>
            </a:r>
          </a:p>
          <a:p>
            <a:r>
              <a:rPr lang="es-ES" dirty="0" smtClean="0"/>
              <a:t>Hay gente que puede traer acompañante</a:t>
            </a:r>
          </a:p>
          <a:p>
            <a:r>
              <a:rPr lang="es-ES" dirty="0" smtClean="0"/>
              <a:t>Uno no se lleva el traje “puesto” de la tienda</a:t>
            </a:r>
          </a:p>
          <a:p>
            <a:r>
              <a:rPr lang="es-ES" dirty="0" smtClean="0"/>
              <a:t>No se come lo primero que te traen</a:t>
            </a:r>
          </a:p>
          <a:p>
            <a:r>
              <a:rPr lang="es-ES" dirty="0" smtClean="0"/>
              <a:t>A la gente le suele gustar tomarse unas copas y echar unos bailes</a:t>
            </a:r>
          </a:p>
          <a:p>
            <a:r>
              <a:rPr lang="es-ES" dirty="0" smtClean="0"/>
              <a:t>Las invitaciones no se mandan en hojas de un bock</a:t>
            </a:r>
          </a:p>
          <a:p>
            <a:r>
              <a:rPr lang="es-ES" dirty="0" smtClean="0"/>
              <a:t>No vas peinado según te has levantado</a:t>
            </a:r>
          </a:p>
          <a:p>
            <a:r>
              <a:rPr lang="es-ES" dirty="0" smtClean="0"/>
              <a:t>La ceremonia no se improvisa</a:t>
            </a:r>
          </a:p>
          <a:p>
            <a:r>
              <a:rPr lang="es-ES" dirty="0" smtClean="0"/>
              <a:t>Lleva ciertos rituales asociados</a:t>
            </a:r>
          </a:p>
          <a:p>
            <a:r>
              <a:rPr lang="es-ES" dirty="0" smtClean="0"/>
              <a:t>Suele regalarse algo a los invitados</a:t>
            </a:r>
          </a:p>
          <a:p>
            <a:r>
              <a:rPr lang="es-ES" dirty="0" smtClean="0"/>
              <a:t>Los novios todavía no tienen casa…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Objetivos de un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2052" y="1831995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Elemento de toma de decisiones</a:t>
            </a:r>
          </a:p>
          <a:p>
            <a:pPr lvl="1"/>
            <a:r>
              <a:rPr lang="es-ES" dirty="0" smtClean="0"/>
              <a:t>Para todo el ciclo de vida del proyecto</a:t>
            </a:r>
          </a:p>
          <a:p>
            <a:endParaRPr lang="es-ES" dirty="0" smtClean="0"/>
          </a:p>
          <a:p>
            <a:r>
              <a:rPr lang="es-ES" dirty="0" smtClean="0"/>
              <a:t>Enmarca el proyecto</a:t>
            </a:r>
          </a:p>
          <a:p>
            <a:endParaRPr lang="es-ES" dirty="0" smtClean="0"/>
          </a:p>
          <a:p>
            <a:r>
              <a:rPr lang="es-ES" dirty="0" smtClean="0"/>
              <a:t>Establece una referencia:</a:t>
            </a:r>
          </a:p>
          <a:p>
            <a:pPr lvl="1"/>
            <a:r>
              <a:rPr lang="es-ES" dirty="0" smtClean="0"/>
              <a:t>Escrita</a:t>
            </a:r>
          </a:p>
          <a:p>
            <a:pPr lvl="1"/>
            <a:r>
              <a:rPr lang="es-ES" dirty="0" smtClean="0"/>
              <a:t>Común</a:t>
            </a:r>
          </a:p>
          <a:p>
            <a:endParaRPr lang="es-ES" dirty="0" smtClean="0"/>
          </a:p>
          <a:p>
            <a:r>
              <a:rPr lang="es-ES" dirty="0" smtClean="0"/>
              <a:t>Establece responsabilidades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4356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Características de un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671638"/>
            <a:ext cx="7467600" cy="497207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Gestión de todas las dimensiones del proyecto</a:t>
            </a:r>
          </a:p>
          <a:p>
            <a:endParaRPr lang="es-ES" dirty="0" smtClean="0"/>
          </a:p>
          <a:p>
            <a:r>
              <a:rPr lang="es-ES" dirty="0" smtClean="0"/>
              <a:t>Entidad como conjunto:</a:t>
            </a:r>
          </a:p>
          <a:p>
            <a:pPr lvl="1"/>
            <a:r>
              <a:rPr lang="es-ES" dirty="0" smtClean="0"/>
              <a:t>Elemento integrador</a:t>
            </a:r>
          </a:p>
          <a:p>
            <a:pPr lvl="1"/>
            <a:r>
              <a:rPr lang="es-ES" dirty="0" smtClean="0"/>
              <a:t>Práctico y manejable</a:t>
            </a:r>
          </a:p>
          <a:p>
            <a:pPr lvl="1"/>
            <a:r>
              <a:rPr lang="es-ES" dirty="0" smtClean="0"/>
              <a:t>Consultable por todos</a:t>
            </a:r>
          </a:p>
          <a:p>
            <a:pPr lvl="1"/>
            <a:r>
              <a:rPr lang="es-ES" dirty="0" smtClean="0"/>
              <a:t>Elemento vivo:</a:t>
            </a:r>
          </a:p>
          <a:p>
            <a:pPr lvl="2"/>
            <a:r>
              <a:rPr lang="es-ES" dirty="0" smtClean="0"/>
              <a:t>Continua evolución, aumentando la especificación</a:t>
            </a:r>
          </a:p>
          <a:p>
            <a:pPr lvl="2"/>
            <a:r>
              <a:rPr lang="es-ES" dirty="0" smtClean="0"/>
              <a:t>Adecuado a la situación del proyecto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8573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Características de un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33490" y="1903433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Planes subsidiarios:</a:t>
            </a:r>
          </a:p>
          <a:p>
            <a:pPr lvl="1"/>
            <a:r>
              <a:rPr lang="es-ES" dirty="0" smtClean="0"/>
              <a:t>Gestión de subsistemas:</a:t>
            </a:r>
          </a:p>
          <a:p>
            <a:pPr lvl="2"/>
            <a:r>
              <a:rPr lang="es-ES" dirty="0" smtClean="0"/>
              <a:t>Alcance</a:t>
            </a:r>
          </a:p>
          <a:p>
            <a:pPr lvl="2"/>
            <a:r>
              <a:rPr lang="es-ES" dirty="0" smtClean="0"/>
              <a:t>Plazo</a:t>
            </a:r>
          </a:p>
          <a:p>
            <a:pPr lvl="2"/>
            <a:r>
              <a:rPr lang="es-ES" dirty="0" smtClean="0"/>
              <a:t>Coste</a:t>
            </a:r>
          </a:p>
          <a:p>
            <a:pPr lvl="2"/>
            <a:r>
              <a:rPr lang="es-ES" dirty="0" smtClean="0"/>
              <a:t>RRHH</a:t>
            </a:r>
          </a:p>
          <a:p>
            <a:pPr lvl="2"/>
            <a:r>
              <a:rPr lang="es-ES" dirty="0" smtClean="0"/>
              <a:t>Comunicaciones</a:t>
            </a:r>
          </a:p>
          <a:p>
            <a:pPr lvl="2"/>
            <a:r>
              <a:rPr lang="es-ES" dirty="0" smtClean="0"/>
              <a:t>Calidad</a:t>
            </a:r>
          </a:p>
          <a:p>
            <a:pPr lvl="2"/>
            <a:r>
              <a:rPr lang="es-ES" dirty="0" smtClean="0"/>
              <a:t>Riesgos</a:t>
            </a:r>
          </a:p>
          <a:p>
            <a:pPr lvl="2"/>
            <a:r>
              <a:rPr lang="es-ES" dirty="0" smtClean="0"/>
              <a:t>Adquisiciones</a:t>
            </a:r>
            <a:endParaRPr lang="es-ES" dirty="0" smtClean="0"/>
          </a:p>
          <a:p>
            <a:pPr lvl="1"/>
            <a:r>
              <a:rPr lang="es-ES" dirty="0" err="1" smtClean="0"/>
              <a:t>INTERdependientes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 de un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7738" y="1689119"/>
            <a:ext cx="7467600" cy="4740277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Marco del </a:t>
            </a:r>
            <a:r>
              <a:rPr lang="es-ES" dirty="0" smtClean="0"/>
              <a:t>proyecto</a:t>
            </a:r>
            <a:endParaRPr lang="es-ES" dirty="0" smtClean="0"/>
          </a:p>
          <a:p>
            <a:pPr lvl="1"/>
            <a:r>
              <a:rPr lang="es-ES" dirty="0" smtClean="0"/>
              <a:t>Activos y factores ambientales</a:t>
            </a:r>
          </a:p>
          <a:p>
            <a:endParaRPr lang="es-ES" dirty="0" smtClean="0"/>
          </a:p>
          <a:p>
            <a:r>
              <a:rPr lang="es-ES" dirty="0" smtClean="0"/>
              <a:t>Planificaciones</a:t>
            </a:r>
          </a:p>
          <a:p>
            <a:pPr lvl="1"/>
            <a:r>
              <a:rPr lang="es-ES" dirty="0" smtClean="0"/>
              <a:t>Líneas base de gestión</a:t>
            </a:r>
          </a:p>
          <a:p>
            <a:endParaRPr lang="es-ES" dirty="0" smtClean="0"/>
          </a:p>
          <a:p>
            <a:r>
              <a:rPr lang="es-ES" dirty="0" smtClean="0"/>
              <a:t>Métodos de seguimiento y control</a:t>
            </a:r>
          </a:p>
          <a:p>
            <a:pPr lvl="1"/>
            <a:r>
              <a:rPr lang="es-ES" dirty="0" smtClean="0"/>
              <a:t>Aplicación de herramientas, técnicas, metodologías…</a:t>
            </a:r>
          </a:p>
          <a:p>
            <a:pPr lvl="1"/>
            <a:r>
              <a:rPr lang="es-ES" dirty="0" smtClean="0"/>
              <a:t>Gestión de la configuración:</a:t>
            </a:r>
          </a:p>
          <a:p>
            <a:pPr lvl="2"/>
            <a:r>
              <a:rPr lang="es-ES" dirty="0" smtClean="0"/>
              <a:t>Control integrado de cambios</a:t>
            </a:r>
          </a:p>
          <a:p>
            <a:endParaRPr lang="es-ES" dirty="0" smtClean="0"/>
          </a:p>
          <a:p>
            <a:r>
              <a:rPr lang="es-ES" dirty="0" smtClean="0"/>
              <a:t>Plantillas y normas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Acta de constitución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0614" y="1643050"/>
            <a:ext cx="7467600" cy="4900634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Objetivos:</a:t>
            </a:r>
          </a:p>
          <a:p>
            <a:pPr lvl="1"/>
            <a:r>
              <a:rPr lang="es-ES" dirty="0" smtClean="0"/>
              <a:t>Autorización formal de inicio del proyecto</a:t>
            </a:r>
          </a:p>
          <a:p>
            <a:pPr lvl="1"/>
            <a:r>
              <a:rPr lang="es-ES" dirty="0" smtClean="0"/>
              <a:t>Nombramiento del director del proyecto</a:t>
            </a:r>
          </a:p>
          <a:p>
            <a:pPr lvl="1"/>
            <a:r>
              <a:rPr lang="es-ES" dirty="0" smtClean="0"/>
              <a:t>Recoge aspectos fundamentales del proyecto</a:t>
            </a:r>
          </a:p>
          <a:p>
            <a:endParaRPr lang="es-ES" dirty="0" smtClean="0"/>
          </a:p>
          <a:p>
            <a:r>
              <a:rPr lang="es-ES" dirty="0" smtClean="0"/>
              <a:t>Contenido:</a:t>
            </a:r>
          </a:p>
          <a:p>
            <a:pPr lvl="1"/>
            <a:r>
              <a:rPr lang="es-ES" dirty="0" smtClean="0"/>
              <a:t>Aspectos generales: fechas, cliente, promotor…</a:t>
            </a:r>
          </a:p>
          <a:p>
            <a:pPr lvl="1"/>
            <a:r>
              <a:rPr lang="es-ES" dirty="0" smtClean="0"/>
              <a:t>Factores ambientales</a:t>
            </a:r>
          </a:p>
          <a:p>
            <a:pPr lvl="1"/>
            <a:r>
              <a:rPr lang="es-ES" dirty="0" err="1" smtClean="0"/>
              <a:t>Statement</a:t>
            </a:r>
            <a:r>
              <a:rPr lang="es-ES" dirty="0" smtClean="0"/>
              <a:t> of </a:t>
            </a:r>
            <a:r>
              <a:rPr lang="es-ES" dirty="0" err="1" smtClean="0"/>
              <a:t>Work</a:t>
            </a:r>
            <a:r>
              <a:rPr lang="es-ES" dirty="0" smtClean="0"/>
              <a:t> (SOW): alcance, plazo, coste…</a:t>
            </a:r>
          </a:p>
          <a:p>
            <a:pPr lvl="1"/>
            <a:r>
              <a:rPr lang="es-ES" dirty="0" err="1" smtClean="0"/>
              <a:t>Stakeholders</a:t>
            </a:r>
            <a:endParaRPr lang="es-ES" dirty="0" smtClean="0"/>
          </a:p>
          <a:p>
            <a:pPr lvl="1"/>
            <a:r>
              <a:rPr lang="es-ES" dirty="0" smtClean="0"/>
              <a:t>Presupuesto inicial</a:t>
            </a:r>
          </a:p>
          <a:p>
            <a:pPr lvl="1"/>
            <a:r>
              <a:rPr lang="es-ES" dirty="0" smtClean="0"/>
              <a:t>Asunciones y restricciones</a:t>
            </a:r>
          </a:p>
          <a:p>
            <a:pPr lvl="1"/>
            <a:r>
              <a:rPr lang="es-ES" dirty="0" smtClean="0"/>
              <a:t>Hitos</a:t>
            </a:r>
          </a:p>
          <a:p>
            <a:pPr lvl="1"/>
            <a:r>
              <a:rPr lang="es-ES" dirty="0" smtClean="0"/>
              <a:t>Entregables:</a:t>
            </a:r>
          </a:p>
          <a:p>
            <a:pPr lvl="2"/>
            <a:r>
              <a:rPr lang="es-ES" dirty="0" smtClean="0"/>
              <a:t>Plan de proyecto</a:t>
            </a:r>
          </a:p>
          <a:p>
            <a:pPr lvl="2"/>
            <a:r>
              <a:rPr lang="es-ES" dirty="0" smtClean="0"/>
              <a:t>Productos</a:t>
            </a:r>
          </a:p>
          <a:p>
            <a:pPr lvl="2"/>
            <a:r>
              <a:rPr lang="es-ES" dirty="0" smtClean="0"/>
              <a:t>Informes, balances, </a:t>
            </a:r>
            <a:r>
              <a:rPr lang="es-ES" dirty="0" err="1" smtClean="0"/>
              <a:t>etc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Enunciado del 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2052" y="1903433"/>
            <a:ext cx="7467600" cy="452596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Objetivos:</a:t>
            </a:r>
          </a:p>
          <a:p>
            <a:pPr lvl="1"/>
            <a:r>
              <a:rPr lang="es-ES" dirty="0" smtClean="0"/>
              <a:t>Definición a alto nivel del proyecto</a:t>
            </a:r>
          </a:p>
          <a:p>
            <a:endParaRPr lang="es-ES" dirty="0" smtClean="0"/>
          </a:p>
          <a:p>
            <a:r>
              <a:rPr lang="es-ES" dirty="0" smtClean="0"/>
              <a:t>Contenido:</a:t>
            </a:r>
          </a:p>
          <a:p>
            <a:pPr lvl="1"/>
            <a:r>
              <a:rPr lang="es-ES" dirty="0" smtClean="0"/>
              <a:t>Objetivos de proyecto y productos</a:t>
            </a:r>
          </a:p>
          <a:p>
            <a:pPr lvl="1"/>
            <a:r>
              <a:rPr lang="es-ES" dirty="0" smtClean="0"/>
              <a:t>Requisitos y límites</a:t>
            </a:r>
          </a:p>
          <a:p>
            <a:pPr lvl="1"/>
            <a:r>
              <a:rPr lang="es-ES" dirty="0" smtClean="0"/>
              <a:t>Criterios de aceptación</a:t>
            </a:r>
          </a:p>
          <a:p>
            <a:pPr lvl="1"/>
            <a:r>
              <a:rPr lang="es-ES" dirty="0" smtClean="0"/>
              <a:t>EDP, EDT</a:t>
            </a:r>
          </a:p>
          <a:p>
            <a:pPr lvl="1"/>
            <a:r>
              <a:rPr lang="es-ES" dirty="0" smtClean="0"/>
              <a:t>Estimación de costes</a:t>
            </a:r>
          </a:p>
          <a:p>
            <a:pPr lvl="1"/>
            <a:r>
              <a:rPr lang="es-ES" dirty="0" smtClean="0"/>
              <a:t>Riesgos </a:t>
            </a:r>
            <a:r>
              <a:rPr lang="es-ES" dirty="0" err="1" smtClean="0"/>
              <a:t>iniciales</a:t>
            </a:r>
            <a:endParaRPr lang="es-ES" dirty="0" smtClean="0"/>
          </a:p>
          <a:p>
            <a:pPr lvl="1"/>
            <a:r>
              <a:rPr lang="es-ES" dirty="0" smtClean="0"/>
              <a:t>Organización inicial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del 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8638" y="1814514"/>
            <a:ext cx="8043890" cy="46148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conseguir el éxito del proyecto y sus productos?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Identificación del entorno del proyecto:</a:t>
            </a:r>
          </a:p>
          <a:p>
            <a:pPr lvl="2"/>
            <a:r>
              <a:rPr lang="es-ES" dirty="0" smtClean="0"/>
              <a:t>Ámbito, restricciones, requisitos, </a:t>
            </a:r>
            <a:r>
              <a:rPr lang="es-ES" dirty="0" err="1" smtClean="0"/>
              <a:t>etc</a:t>
            </a:r>
            <a:endParaRPr lang="es-ES" dirty="0" smtClean="0"/>
          </a:p>
          <a:p>
            <a:pPr lvl="1"/>
            <a:r>
              <a:rPr lang="es-ES" dirty="0" smtClean="0"/>
              <a:t>Definición del alcance:</a:t>
            </a:r>
          </a:p>
          <a:p>
            <a:pPr lvl="2"/>
            <a:r>
              <a:rPr lang="es-ES" dirty="0" smtClean="0"/>
              <a:t>Objetivos</a:t>
            </a:r>
          </a:p>
          <a:p>
            <a:pPr lvl="2"/>
            <a:r>
              <a:rPr lang="es-ES" dirty="0" smtClean="0"/>
              <a:t>Límites:</a:t>
            </a:r>
          </a:p>
          <a:p>
            <a:pPr lvl="3"/>
            <a:r>
              <a:rPr lang="es-ES" dirty="0" smtClean="0"/>
              <a:t>Lo que se hace y lo que NO</a:t>
            </a:r>
          </a:p>
          <a:p>
            <a:pPr lvl="3"/>
            <a:r>
              <a:rPr lang="es-ES" dirty="0" smtClean="0"/>
              <a:t>En todas las dimensiones</a:t>
            </a:r>
          </a:p>
          <a:p>
            <a:pPr lvl="2"/>
            <a:r>
              <a:rPr lang="es-ES" dirty="0" smtClean="0"/>
              <a:t>Criterios de aprobación</a:t>
            </a:r>
          </a:p>
          <a:p>
            <a:pPr lvl="1"/>
            <a:r>
              <a:rPr lang="es-ES" dirty="0" smtClean="0"/>
              <a:t>Desglose del proyecto en paquetes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120</TotalTime>
  <Words>888</Words>
  <PresentationFormat>Presentación en pantalla (4:3)</PresentationFormat>
  <Paragraphs>247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Técnico</vt:lpstr>
      <vt:lpstr>Elaboración de un Plan de Proyecto</vt:lpstr>
      <vt:lpstr>Objetivos de la sesión</vt:lpstr>
      <vt:lpstr>Objetivos de un plan de proyecto</vt:lpstr>
      <vt:lpstr>Características de un plan de proyecto</vt:lpstr>
      <vt:lpstr>Características de un plan de proyecto</vt:lpstr>
      <vt:lpstr>Contenido de un plan de proyecto</vt:lpstr>
      <vt:lpstr>Acta de constitución</vt:lpstr>
      <vt:lpstr>Enunciado del alcance</vt:lpstr>
      <vt:lpstr>Plan de gestión del alcance</vt:lpstr>
      <vt:lpstr>Plan de gestión del alcance</vt:lpstr>
      <vt:lpstr>Plan de gestión del plazo</vt:lpstr>
      <vt:lpstr>Plan de gestión del plazo</vt:lpstr>
      <vt:lpstr>Plan de gestión de costes</vt:lpstr>
      <vt:lpstr>Plan de gestión de costes</vt:lpstr>
      <vt:lpstr>Plan de gestión de los RRHH</vt:lpstr>
      <vt:lpstr>Plan de gestión de los RRHH </vt:lpstr>
      <vt:lpstr>Plan de gestión de las comunicaciones</vt:lpstr>
      <vt:lpstr>Plan de gestión de las comunicaciones</vt:lpstr>
      <vt:lpstr>Caso práctico</vt:lpstr>
      <vt:lpstr>Caso práctico</vt:lpstr>
      <vt:lpstr>Caso práctico (pistas)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Elaboración de un Plan de Proyecto</dc:title>
  <dc:creator>mramirez</dc:creator>
  <cp:lastModifiedBy>mramirez</cp:lastModifiedBy>
  <cp:revision>30</cp:revision>
  <dcterms:created xsi:type="dcterms:W3CDTF">2009-04-23T16:37:38Z</dcterms:created>
  <dcterms:modified xsi:type="dcterms:W3CDTF">2009-04-24T07:37:57Z</dcterms:modified>
</cp:coreProperties>
</file>