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222222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6" name="Shape 16"/>
          <p:cNvSpPr/>
          <p:nvPr>
            <p:ph type="body" sz="quarter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/>
          <a:lstStyle>
            <a:lvl1pPr algn="ctr">
              <a:buClrTx/>
              <a:buSzTx/>
              <a:buFontTx/>
              <a:buNone/>
              <a:defRPr sz="1800">
                <a:solidFill>
                  <a:srgbClr val="666666"/>
                </a:solidFill>
              </a:defRPr>
            </a:lvl1pPr>
            <a:lvl2pPr algn="ctr">
              <a:buClrTx/>
              <a:buSzTx/>
              <a:buFontTx/>
              <a:buNone/>
              <a:defRPr sz="1800">
                <a:solidFill>
                  <a:srgbClr val="666666"/>
                </a:solidFill>
              </a:defRPr>
            </a:lvl2pPr>
            <a:lvl3pPr algn="ctr">
              <a:buClrTx/>
              <a:buSzTx/>
              <a:buFontTx/>
              <a:buNone/>
              <a:defRPr sz="1800">
                <a:solidFill>
                  <a:srgbClr val="666666"/>
                </a:solidFill>
              </a:defRPr>
            </a:lvl3pPr>
            <a:lvl4pPr algn="ctr">
              <a:buClrTx/>
              <a:buSzTx/>
              <a:buFontTx/>
              <a:buNone/>
              <a:defRPr sz="1800">
                <a:solidFill>
                  <a:srgbClr val="666666"/>
                </a:solidFill>
              </a:defRPr>
            </a:lvl4pPr>
            <a:lvl5pPr algn="ctr">
              <a:buClrTx/>
              <a:buSzTx/>
              <a:buFontTx/>
              <a:buNone/>
              <a:defRPr sz="1800">
                <a:solidFill>
                  <a:srgbClr val="666666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7" name="Shape 17"/>
          <p:cNvSpPr/>
          <p:nvPr/>
        </p:nvSpPr>
        <p:spPr>
          <a:xfrm>
            <a:off x="5832099" y="4692998"/>
            <a:ext cx="2996400" cy="36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r">
              <a:defRPr sz="1200">
                <a:solidFill>
                  <a:srgbClr val="999999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</a:lstStyle>
          <a:p>
            <a:pPr/>
            <a:r>
              <a:t>MADRID · NOV 27-28 · 2015</a:t>
            </a:r>
          </a:p>
        </p:txBody>
      </p:sp>
      <p:pic>
        <p:nvPicPr>
          <p:cNvPr id="18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350" y="4778321"/>
            <a:ext cx="1241651" cy="173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85229" y="134127"/>
            <a:ext cx="1510819" cy="1510819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108" name="Shape 1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9" name="Shape 109"/>
          <p:cNvSpPr/>
          <p:nvPr/>
        </p:nvSpPr>
        <p:spPr>
          <a:xfrm>
            <a:off x="5832099" y="4692998"/>
            <a:ext cx="2996400" cy="36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r">
              <a:defRPr sz="1200">
                <a:solidFill>
                  <a:srgbClr val="999999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</a:lstStyle>
          <a:p>
            <a:pPr/>
            <a:r>
              <a:t>MADRID · NOV 27-28 · 2015</a:t>
            </a:r>
          </a:p>
        </p:txBody>
      </p:sp>
      <p:pic>
        <p:nvPicPr>
          <p:cNvPr id="110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350" y="4778321"/>
            <a:ext cx="1241651" cy="173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85229" y="134127"/>
            <a:ext cx="1510819" cy="1510819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22222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20" name="Shape 120"/>
          <p:cNvSpPr/>
          <p:nvPr>
            <p:ph type="body" sz="half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21" name="Shape 121"/>
          <p:cNvSpPr/>
          <p:nvPr>
            <p:ph type="body" sz="half" idx="13"/>
          </p:nvPr>
        </p:nvSpPr>
        <p:spPr>
          <a:xfrm>
            <a:off x="4692272" y="1200150"/>
            <a:ext cx="3994501" cy="372569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Shape 122"/>
          <p:cNvSpPr/>
          <p:nvPr/>
        </p:nvSpPr>
        <p:spPr>
          <a:xfrm>
            <a:off x="5832099" y="4692998"/>
            <a:ext cx="2996400" cy="36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r">
              <a:defRPr sz="1200">
                <a:solidFill>
                  <a:srgbClr val="999999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</a:lstStyle>
          <a:p>
            <a:pPr/>
            <a:r>
              <a:t>MADRID · NOV 27-28 · 2015</a:t>
            </a:r>
          </a:p>
        </p:txBody>
      </p:sp>
      <p:pic>
        <p:nvPicPr>
          <p:cNvPr id="123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350" y="4778321"/>
            <a:ext cx="1241651" cy="173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85229" y="134127"/>
            <a:ext cx="1510819" cy="1510819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22222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37" name="Shape 37"/>
          <p:cNvSpPr/>
          <p:nvPr>
            <p:ph type="body" sz="half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8" name="Shape 38"/>
          <p:cNvSpPr/>
          <p:nvPr>
            <p:ph type="body" sz="half" idx="13"/>
          </p:nvPr>
        </p:nvSpPr>
        <p:spPr>
          <a:xfrm>
            <a:off x="4692272" y="1200150"/>
            <a:ext cx="3994501" cy="372569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" name="Shape 39"/>
          <p:cNvSpPr/>
          <p:nvPr/>
        </p:nvSpPr>
        <p:spPr>
          <a:xfrm>
            <a:off x="5832099" y="4692998"/>
            <a:ext cx="2996400" cy="36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r">
              <a:defRPr sz="1200">
                <a:solidFill>
                  <a:srgbClr val="999999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</a:lstStyle>
          <a:p>
            <a:pPr/>
            <a:r>
              <a:t>MADRID · NOV 27-28 · 2015</a:t>
            </a:r>
          </a:p>
        </p:txBody>
      </p:sp>
      <p:pic>
        <p:nvPicPr>
          <p:cNvPr id="40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350" y="4778321"/>
            <a:ext cx="1241651" cy="173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85229" y="134127"/>
            <a:ext cx="1510819" cy="1510819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/>
          <p:nvPr/>
        </p:nvSpPr>
        <p:spPr>
          <a:xfrm>
            <a:off x="3191685" y="4705214"/>
            <a:ext cx="2760630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Special Elite"/>
                <a:ea typeface="Special Elite"/>
                <a:cs typeface="Special Elite"/>
                <a:sym typeface="Special Elite"/>
              </a:defRPr>
            </a:lvl1pPr>
          </a:lstStyle>
          <a:p>
            <a:pPr/>
            <a:r>
              <a:t>{twitter:”@victor_cuervo”}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22222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51" name="Shape 51"/>
          <p:cNvSpPr/>
          <p:nvPr/>
        </p:nvSpPr>
        <p:spPr>
          <a:xfrm>
            <a:off x="5832099" y="4692998"/>
            <a:ext cx="2996400" cy="36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r">
              <a:defRPr sz="1200">
                <a:solidFill>
                  <a:srgbClr val="999999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</a:lstStyle>
          <a:p>
            <a:pPr/>
            <a:r>
              <a:t>MADRID · NOV 27-28 · 2015</a:t>
            </a:r>
          </a:p>
        </p:txBody>
      </p:sp>
      <p:pic>
        <p:nvPicPr>
          <p:cNvPr id="52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350" y="4778321"/>
            <a:ext cx="1241651" cy="173826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/>
        </p:nvSpPr>
        <p:spPr>
          <a:xfrm>
            <a:off x="3191685" y="4705214"/>
            <a:ext cx="2760630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Special Elite"/>
                <a:ea typeface="Special Elite"/>
                <a:cs typeface="Special Elite"/>
                <a:sym typeface="Special Elite"/>
              </a:defRPr>
            </a:lvl1pPr>
          </a:lstStyle>
          <a:p>
            <a:pPr/>
            <a:r>
              <a:t>{twitter:”@victor_cuervo”}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body" sz="quarter" idx="1"/>
          </p:nvPr>
        </p:nvSpPr>
        <p:spPr>
          <a:xfrm>
            <a:off x="457200" y="4406308"/>
            <a:ext cx="8229600" cy="5196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300"/>
              </a:spcBef>
              <a:buClrTx/>
              <a:buSzTx/>
              <a:buFontTx/>
              <a:buNone/>
              <a:defRPr sz="1800"/>
            </a:lvl1pPr>
            <a:lvl2pPr algn="ctr">
              <a:spcBef>
                <a:spcPts val="300"/>
              </a:spcBef>
              <a:buClrTx/>
              <a:buFontTx/>
              <a:defRPr sz="1800"/>
            </a:lvl2pPr>
            <a:lvl3pPr algn="ctr">
              <a:spcBef>
                <a:spcPts val="300"/>
              </a:spcBef>
              <a:buClrTx/>
              <a:buFontTx/>
              <a:defRPr sz="1800"/>
            </a:lvl3pPr>
            <a:lvl4pPr algn="ctr">
              <a:spcBef>
                <a:spcPts val="300"/>
              </a:spcBef>
              <a:buClrTx/>
              <a:buFontTx/>
              <a:defRPr sz="1800"/>
            </a:lvl4pPr>
            <a:lvl5pPr algn="ctr">
              <a:spcBef>
                <a:spcPts val="300"/>
              </a:spcBef>
              <a:buClrTx/>
              <a:buFontTx/>
              <a:defRPr sz="1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pic>
        <p:nvPicPr>
          <p:cNvPr id="6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5229" y="134127"/>
            <a:ext cx="1510819" cy="1510819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xfrm>
            <a:off x="1812726" y="863947"/>
            <a:ext cx="5518548" cy="1741290"/>
          </a:xfrm>
          <a:prstGeom prst="rect">
            <a:avLst/>
          </a:prstGeom>
        </p:spPr>
        <p:txBody>
          <a:bodyPr lIns="26789" tIns="26789" rIns="26789" bIns="26789"/>
          <a:lstStyle>
            <a:lvl1pPr algn="ctr" defTabSz="308074">
              <a:defRPr sz="4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78" name="Shape 78"/>
          <p:cNvSpPr/>
          <p:nvPr>
            <p:ph type="body" sz="quarter" idx="1"/>
          </p:nvPr>
        </p:nvSpPr>
        <p:spPr>
          <a:xfrm>
            <a:off x="1812726" y="2652117"/>
            <a:ext cx="5518548" cy="596057"/>
          </a:xfrm>
          <a:prstGeom prst="rect">
            <a:avLst/>
          </a:prstGeom>
        </p:spPr>
        <p:txBody>
          <a:bodyPr lIns="26789" tIns="26789" rIns="26789" bIns="26789"/>
          <a:lstStyle>
            <a:lvl1pPr algn="ctr" defTabSz="308074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indent="228600" algn="ctr" defTabSz="308074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indent="457200" algn="ctr" defTabSz="308074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indent="685800" algn="ctr" defTabSz="308074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indent="914400" algn="ctr" defTabSz="308074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pic>
        <p:nvPicPr>
          <p:cNvPr id="7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5229" y="134127"/>
            <a:ext cx="1510819" cy="1510819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hape 80"/>
          <p:cNvSpPr/>
          <p:nvPr/>
        </p:nvSpPr>
        <p:spPr>
          <a:xfrm>
            <a:off x="3191685" y="4705214"/>
            <a:ext cx="2760630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Special Elite"/>
                <a:ea typeface="Special Elite"/>
                <a:cs typeface="Special Elite"/>
                <a:sym typeface="Special Elite"/>
              </a:defRPr>
            </a:lvl1pPr>
          </a:lstStyle>
          <a:p>
            <a:pPr/>
            <a:r>
              <a:t>{twitter:”@victor_cuervo”}</a:t>
            </a:r>
          </a:p>
        </p:txBody>
      </p:sp>
      <p:sp>
        <p:nvSpPr>
          <p:cNvPr id="81" name="Shape 81"/>
          <p:cNvSpPr/>
          <p:nvPr>
            <p:ph type="sldNum" sz="quarter" idx="2"/>
          </p:nvPr>
        </p:nvSpPr>
        <p:spPr>
          <a:xfrm>
            <a:off x="4471961" y="4878958"/>
            <a:ext cx="193381" cy="193279"/>
          </a:xfrm>
          <a:prstGeom prst="rect">
            <a:avLst/>
          </a:prstGeom>
        </p:spPr>
        <p:txBody>
          <a:bodyPr lIns="26789" tIns="26789" rIns="26789" bIns="26789" anchor="t"/>
          <a:lstStyle>
            <a:lvl1pPr algn="ctr" defTabSz="308074">
              <a:defRPr sz="9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body" idx="1"/>
          </p:nvPr>
        </p:nvSpPr>
        <p:spPr>
          <a:xfrm>
            <a:off x="1645294" y="669726"/>
            <a:ext cx="5853412" cy="3804048"/>
          </a:xfrm>
          <a:prstGeom prst="rect">
            <a:avLst/>
          </a:prstGeom>
        </p:spPr>
        <p:txBody>
          <a:bodyPr lIns="26789" tIns="26789" rIns="26789" bIns="26789" anchor="ctr"/>
          <a:lstStyle>
            <a:lvl1pPr marL="222250" indent="-222250" defTabSz="308074">
              <a:lnSpc>
                <a:spcPct val="100000"/>
              </a:lnSpc>
              <a:spcBef>
                <a:spcPts val="2200"/>
              </a:spcBef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666750" indent="-222250" defTabSz="308074">
              <a:lnSpc>
                <a:spcPct val="100000"/>
              </a:lnSpc>
              <a:spcBef>
                <a:spcPts val="2200"/>
              </a:spcBef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11250" indent="-222250" defTabSz="308074">
              <a:lnSpc>
                <a:spcPct val="100000"/>
              </a:lnSpc>
              <a:spcBef>
                <a:spcPts val="2200"/>
              </a:spcBef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555750" indent="-222250" defTabSz="308074">
              <a:lnSpc>
                <a:spcPct val="100000"/>
              </a:lnSpc>
              <a:spcBef>
                <a:spcPts val="2200"/>
              </a:spcBef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00250" indent="-222250" defTabSz="308074">
              <a:lnSpc>
                <a:spcPct val="100000"/>
              </a:lnSpc>
              <a:spcBef>
                <a:spcPts val="2200"/>
              </a:spcBef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pic>
        <p:nvPicPr>
          <p:cNvPr id="8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5229" y="134127"/>
            <a:ext cx="1510819" cy="1510819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/>
          <p:nvPr>
            <p:ph type="sldNum" sz="quarter" idx="2"/>
          </p:nvPr>
        </p:nvSpPr>
        <p:spPr>
          <a:xfrm>
            <a:off x="4471961" y="4878958"/>
            <a:ext cx="193381" cy="193279"/>
          </a:xfrm>
          <a:prstGeom prst="rect">
            <a:avLst/>
          </a:prstGeom>
        </p:spPr>
        <p:txBody>
          <a:bodyPr lIns="26789" tIns="26789" rIns="26789" bIns="26789" anchor="t"/>
          <a:lstStyle>
            <a:lvl1pPr algn="ctr" defTabSz="308074">
              <a:defRPr sz="9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xfrm>
            <a:off x="1645294" y="234404"/>
            <a:ext cx="5853412" cy="1138536"/>
          </a:xfrm>
          <a:prstGeom prst="rect">
            <a:avLst/>
          </a:prstGeom>
        </p:spPr>
        <p:txBody>
          <a:bodyPr lIns="26789" tIns="26789" rIns="26789" bIns="26789" anchor="ctr"/>
          <a:lstStyle>
            <a:lvl1pPr algn="ctr" defTabSz="308074">
              <a:defRPr sz="4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98" name="Shape 98"/>
          <p:cNvSpPr/>
          <p:nvPr>
            <p:ph type="body" idx="1"/>
          </p:nvPr>
        </p:nvSpPr>
        <p:spPr>
          <a:xfrm>
            <a:off x="1645294" y="1372939"/>
            <a:ext cx="5853412" cy="3315147"/>
          </a:xfrm>
          <a:prstGeom prst="rect">
            <a:avLst/>
          </a:prstGeom>
        </p:spPr>
        <p:txBody>
          <a:bodyPr lIns="26789" tIns="26789" rIns="26789" bIns="26789" anchor="ctr"/>
          <a:lstStyle>
            <a:lvl1pPr marL="222250" indent="-222250" defTabSz="308074">
              <a:lnSpc>
                <a:spcPct val="100000"/>
              </a:lnSpc>
              <a:spcBef>
                <a:spcPts val="2200"/>
              </a:spcBef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666750" indent="-222250" defTabSz="308074">
              <a:lnSpc>
                <a:spcPct val="100000"/>
              </a:lnSpc>
              <a:spcBef>
                <a:spcPts val="2200"/>
              </a:spcBef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11250" indent="-222250" defTabSz="308074">
              <a:lnSpc>
                <a:spcPct val="100000"/>
              </a:lnSpc>
              <a:spcBef>
                <a:spcPts val="2200"/>
              </a:spcBef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555750" indent="-222250" defTabSz="308074">
              <a:lnSpc>
                <a:spcPct val="100000"/>
              </a:lnSpc>
              <a:spcBef>
                <a:spcPts val="2200"/>
              </a:spcBef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00250" indent="-222250" defTabSz="308074">
              <a:lnSpc>
                <a:spcPct val="100000"/>
              </a:lnSpc>
              <a:spcBef>
                <a:spcPts val="2200"/>
              </a:spcBef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pic>
        <p:nvPicPr>
          <p:cNvPr id="9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5229" y="134127"/>
            <a:ext cx="1510819" cy="1510819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/>
          <p:nvPr>
            <p:ph type="sldNum" sz="quarter" idx="2"/>
          </p:nvPr>
        </p:nvSpPr>
        <p:spPr>
          <a:xfrm>
            <a:off x="4471961" y="4878958"/>
            <a:ext cx="193381" cy="193279"/>
          </a:xfrm>
          <a:prstGeom prst="rect">
            <a:avLst/>
          </a:prstGeom>
        </p:spPr>
        <p:txBody>
          <a:bodyPr lIns="26789" tIns="26789" rIns="26789" bIns="26789" anchor="t"/>
          <a:lstStyle>
            <a:lvl1pPr algn="ctr" defTabSz="308074">
              <a:defRPr sz="9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Shape 4"/>
          <p:cNvSpPr/>
          <p:nvPr/>
        </p:nvSpPr>
        <p:spPr>
          <a:xfrm>
            <a:off x="5832099" y="4692998"/>
            <a:ext cx="2996400" cy="36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r">
              <a:defRPr sz="1200">
                <a:solidFill>
                  <a:srgbClr val="999999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</a:lstStyle>
          <a:p>
            <a:pPr/>
            <a:r>
              <a:t>MADRID · NOV 27-28 · 2015</a:t>
            </a:r>
          </a:p>
        </p:txBody>
      </p:sp>
      <p:pic>
        <p:nvPicPr>
          <p:cNvPr id="5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350" y="4778321"/>
            <a:ext cx="1241651" cy="173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85229" y="134127"/>
            <a:ext cx="1510819" cy="1510819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/>
          <p:nvPr/>
        </p:nvSpPr>
        <p:spPr>
          <a:xfrm>
            <a:off x="3191685" y="4705214"/>
            <a:ext cx="2760630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Special Elite"/>
                <a:ea typeface="Special Elite"/>
                <a:cs typeface="Special Elite"/>
                <a:sym typeface="Special Elite"/>
              </a:defRPr>
            </a:lvl1pPr>
          </a:lstStyle>
          <a:p>
            <a:pPr/>
            <a:r>
              <a:t>{twitter:”@victor_cuervo”}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666666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666666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666666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666666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666666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666666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666666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666666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666666"/>
          </a:solidFill>
          <a:uFillTx/>
          <a:latin typeface="Open Sans"/>
          <a:ea typeface="Open Sans"/>
          <a:cs typeface="Open Sans"/>
          <a:sym typeface="Open Sans"/>
        </a:defRPr>
      </a:lvl9pPr>
    </p:titleStyle>
    <p:bodyStyle>
      <a:lvl1pPr marL="0" marR="0" indent="0" algn="l" defTabSz="914400" latinLnBrk="0">
        <a:lnSpc>
          <a:spcPct val="115000"/>
        </a:lnSpc>
        <a:spcBef>
          <a:spcPts val="0"/>
        </a:spcBef>
        <a:spcAft>
          <a:spcPts val="0"/>
        </a:spcAft>
        <a:buClr>
          <a:srgbClr val="222222"/>
        </a:buClr>
        <a:buSzPct val="100000"/>
        <a:buFont typeface="Open Sans"/>
        <a:buChar char=" "/>
        <a:tabLst/>
        <a:defRPr b="0" baseline="0" cap="none" i="0" spc="0" strike="noStrike" sz="2400" u="none">
          <a:ln>
            <a:noFill/>
          </a:ln>
          <a:solidFill>
            <a:srgbClr val="222222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l" defTabSz="914400" latinLnBrk="0">
        <a:lnSpc>
          <a:spcPct val="115000"/>
        </a:lnSpc>
        <a:spcBef>
          <a:spcPts val="0"/>
        </a:spcBef>
        <a:spcAft>
          <a:spcPts val="0"/>
        </a:spcAft>
        <a:buClr>
          <a:srgbClr val="222222"/>
        </a:buClr>
        <a:buSzPct val="100000"/>
        <a:buFont typeface="Open Sans"/>
        <a:buChar char="∘"/>
        <a:tabLst/>
        <a:defRPr b="0" baseline="0" cap="none" i="0" spc="0" strike="noStrike" sz="2400" u="none">
          <a:ln>
            <a:noFill/>
          </a:ln>
          <a:solidFill>
            <a:srgbClr val="222222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l" defTabSz="914400" latinLnBrk="0">
        <a:lnSpc>
          <a:spcPct val="115000"/>
        </a:lnSpc>
        <a:spcBef>
          <a:spcPts val="0"/>
        </a:spcBef>
        <a:spcAft>
          <a:spcPts val="0"/>
        </a:spcAft>
        <a:buClr>
          <a:srgbClr val="222222"/>
        </a:buClr>
        <a:buSzPct val="100000"/>
        <a:buFont typeface="Open Sans"/>
        <a:buChar char="·"/>
        <a:tabLst/>
        <a:defRPr b="0" baseline="0" cap="none" i="0" spc="0" strike="noStrike" sz="2400" u="none">
          <a:ln>
            <a:noFill/>
          </a:ln>
          <a:solidFill>
            <a:srgbClr val="222222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l" defTabSz="914400" latinLnBrk="0">
        <a:lnSpc>
          <a:spcPct val="115000"/>
        </a:lnSpc>
        <a:spcBef>
          <a:spcPts val="0"/>
        </a:spcBef>
        <a:spcAft>
          <a:spcPts val="0"/>
        </a:spcAft>
        <a:buClr>
          <a:srgbClr val="222222"/>
        </a:buClr>
        <a:buSzPct val="100000"/>
        <a:buFont typeface="Open Sans"/>
        <a:buChar char="·"/>
        <a:tabLst/>
        <a:defRPr b="0" baseline="0" cap="none" i="0" spc="0" strike="noStrike" sz="2400" u="none">
          <a:ln>
            <a:noFill/>
          </a:ln>
          <a:solidFill>
            <a:srgbClr val="222222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l" defTabSz="914400" latinLnBrk="0">
        <a:lnSpc>
          <a:spcPct val="115000"/>
        </a:lnSpc>
        <a:spcBef>
          <a:spcPts val="0"/>
        </a:spcBef>
        <a:spcAft>
          <a:spcPts val="0"/>
        </a:spcAft>
        <a:buClr>
          <a:srgbClr val="222222"/>
        </a:buClr>
        <a:buSzPct val="100000"/>
        <a:buFont typeface="Open Sans"/>
        <a:buChar char="·"/>
        <a:tabLst/>
        <a:defRPr b="0" baseline="0" cap="none" i="0" spc="0" strike="noStrike" sz="2400" u="none">
          <a:ln>
            <a:noFill/>
          </a:ln>
          <a:solidFill>
            <a:srgbClr val="222222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0" algn="l" defTabSz="914400" latinLnBrk="0">
        <a:lnSpc>
          <a:spcPct val="115000"/>
        </a:lnSpc>
        <a:spcBef>
          <a:spcPts val="0"/>
        </a:spcBef>
        <a:spcAft>
          <a:spcPts val="0"/>
        </a:spcAft>
        <a:buClr>
          <a:srgbClr val="222222"/>
        </a:buClr>
        <a:buSzPct val="100000"/>
        <a:buFont typeface="Open Sans"/>
        <a:buChar char="·"/>
        <a:tabLst/>
        <a:defRPr b="0" baseline="0" cap="none" i="0" spc="0" strike="noStrike" sz="2400" u="none">
          <a:ln>
            <a:noFill/>
          </a:ln>
          <a:solidFill>
            <a:srgbClr val="222222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0" algn="l" defTabSz="914400" latinLnBrk="0">
        <a:lnSpc>
          <a:spcPct val="115000"/>
        </a:lnSpc>
        <a:spcBef>
          <a:spcPts val="0"/>
        </a:spcBef>
        <a:spcAft>
          <a:spcPts val="0"/>
        </a:spcAft>
        <a:buClr>
          <a:srgbClr val="222222"/>
        </a:buClr>
        <a:buSzPct val="100000"/>
        <a:buFont typeface="Open Sans"/>
        <a:buChar char="·"/>
        <a:tabLst/>
        <a:defRPr b="0" baseline="0" cap="none" i="0" spc="0" strike="noStrike" sz="2400" u="none">
          <a:ln>
            <a:noFill/>
          </a:ln>
          <a:solidFill>
            <a:srgbClr val="222222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0" algn="l" defTabSz="914400" latinLnBrk="0">
        <a:lnSpc>
          <a:spcPct val="115000"/>
        </a:lnSpc>
        <a:spcBef>
          <a:spcPts val="0"/>
        </a:spcBef>
        <a:spcAft>
          <a:spcPts val="0"/>
        </a:spcAft>
        <a:buClr>
          <a:srgbClr val="222222"/>
        </a:buClr>
        <a:buSzPct val="100000"/>
        <a:buFont typeface="Open Sans"/>
        <a:buChar char="·"/>
        <a:tabLst/>
        <a:defRPr b="0" baseline="0" cap="none" i="0" spc="0" strike="noStrike" sz="2400" u="none">
          <a:ln>
            <a:noFill/>
          </a:ln>
          <a:solidFill>
            <a:srgbClr val="222222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0" algn="l" defTabSz="914400" latinLnBrk="0">
        <a:lnSpc>
          <a:spcPct val="115000"/>
        </a:lnSpc>
        <a:spcBef>
          <a:spcPts val="0"/>
        </a:spcBef>
        <a:spcAft>
          <a:spcPts val="0"/>
        </a:spcAft>
        <a:buClr>
          <a:srgbClr val="222222"/>
        </a:buClr>
        <a:buSzPct val="100000"/>
        <a:buFont typeface="Open Sans"/>
        <a:buChar char="·"/>
        <a:tabLst/>
        <a:defRPr b="0" baseline="0" cap="none" i="0" spc="0" strike="noStrike" sz="2400" u="none">
          <a:ln>
            <a:noFill/>
          </a:ln>
          <a:solidFill>
            <a:srgbClr val="222222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s://docs.mongodb.org/manual/" TargetMode="External"/><Relationship Id="rId4" Type="http://schemas.openxmlformats.org/officeDocument/2006/relationships/hyperlink" Target="http://www.slideshare.net/victorcuervo/nosql-primeros-pasos-en-mongodb-codemotion" TargetMode="External"/><Relationship Id="rId5" Type="http://schemas.openxmlformats.org/officeDocument/2006/relationships/hyperlink" Target="http://lineadecodigo.com/categoria/mongodb/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hyperlink" Target="https://www.mongodb.com/mongodb-3.2?jmp=docs" TargetMode="Externa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hyperlink" Target="http://twitter.com/victor_cuervo" TargetMode="External"/><Relationship Id="rId5" Type="http://schemas.openxmlformats.org/officeDocument/2006/relationships/hyperlink" Target="https://github.com/victorcuervo/mongodb-codemotion" TargetMode="External"/><Relationship Id="rId6" Type="http://schemas.openxmlformats.org/officeDocument/2006/relationships/image" Target="../media/image8.png"/><Relationship Id="rId7" Type="http://schemas.openxmlformats.org/officeDocument/2006/relationships/hyperlink" Target="http://www.slideshare.net/victorcuervo/" TargetMode="Externa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7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8.png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9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ub.docker.com/_/mongo/" TargetMode="External"/><Relationship Id="rId3" Type="http://schemas.openxmlformats.org/officeDocument/2006/relationships/hyperlink" Target="https://docs.docker.com/engine/examples/mongodb/" TargetMode="External"/><Relationship Id="rId4" Type="http://schemas.openxmlformats.org/officeDocument/2006/relationships/image" Target="../media/image21.png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ongodb-tools.com/" TargetMode="Externa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ockaroo.com" TargetMode="Externa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tylerbrock.github.io/mongo-hacker/" TargetMode="External"/><Relationship Id="rId3" Type="http://schemas.openxmlformats.org/officeDocument/2006/relationships/image" Target="../media/image26.png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s://www.mongodb.com/collateral/mongodb-3-2-whats-new" TargetMode="External"/><Relationship Id="rId4" Type="http://schemas.openxmlformats.org/officeDocument/2006/relationships/hyperlink" Target="https://docs.mongodb.org/manual/core/capped-collections/" TargetMode="External"/><Relationship Id="rId5" Type="http://schemas.openxmlformats.org/officeDocument/2006/relationships/hyperlink" Target="http://blog.mongodb.org/post/84922794768/mongodbs-new-bulk-api" TargetMode="External"/><Relationship Id="rId6" Type="http://schemas.openxmlformats.org/officeDocument/2006/relationships/hyperlink" Target="https://docs.mongodb.org/manual/tutorial/perform-two-phase-commits/" TargetMode="External"/><Relationship Id="rId7" Type="http://schemas.openxmlformats.org/officeDocument/2006/relationships/hyperlink" Target="http://learnmongodbthehardway.com/schema/" TargetMode="External"/><Relationship Id="rId8" Type="http://schemas.openxmlformats.org/officeDocument/2006/relationships/hyperlink" Target="https://mongolab.com/" TargetMode="External"/><Relationship Id="rId9" Type="http://schemas.openxmlformats.org/officeDocument/2006/relationships/hyperlink" Target="http://mockaroo.com/" TargetMode="Externa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hyperlink" Target="http://twitter.com/victor_cuervo" TargetMode="External"/><Relationship Id="rId5" Type="http://schemas.openxmlformats.org/officeDocument/2006/relationships/hyperlink" Target="https://github.com/victorcuervo/mongodb-codemotion" TargetMode="External"/><Relationship Id="rId6" Type="http://schemas.openxmlformats.org/officeDocument/2006/relationships/image" Target="../media/image8.png"/><Relationship Id="rId7" Type="http://schemas.openxmlformats.org/officeDocument/2006/relationships/hyperlink" Target="http://www.slideshare.net/victorcuervo/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mongodb.com/blog/post/gartner-positions-mongodb-challenger-magic-quadrant-operational-database-management" TargetMode="External"/><Relationship Id="rId3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3656174" y="50"/>
            <a:ext cx="5487901" cy="5143499"/>
          </a:xfrm>
          <a:prstGeom prst="rect">
            <a:avLst/>
          </a:prstGeom>
          <a:solidFill>
            <a:srgbClr val="FFFFFF"/>
          </a:solidFill>
          <a:ln>
            <a:solidFill>
              <a:srgbClr val="666666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5" name="Shape 135"/>
          <p:cNvSpPr/>
          <p:nvPr>
            <p:ph type="title" idx="4294967295"/>
          </p:nvPr>
        </p:nvSpPr>
        <p:spPr>
          <a:xfrm>
            <a:off x="4215274" y="114924"/>
            <a:ext cx="4429202" cy="469710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Special Elite"/>
                <a:ea typeface="Special Elite"/>
                <a:cs typeface="Special Elite"/>
                <a:sym typeface="Special Elite"/>
              </a:defRPr>
            </a:pPr>
            <a:r>
              <a:t>MongoDB Avanzado</a:t>
            </a:r>
          </a:p>
          <a:p>
            <a:pPr>
              <a:defRPr sz="1800">
                <a:solidFill>
                  <a:srgbClr val="999999"/>
                </a:solidFill>
                <a:latin typeface="Special Elite"/>
                <a:ea typeface="Special Elite"/>
                <a:cs typeface="Special Elite"/>
                <a:sym typeface="Special Elite"/>
              </a:defRPr>
            </a:pPr>
            <a:r>
              <a:t>Víctor Cuervo</a:t>
            </a:r>
          </a:p>
        </p:txBody>
      </p:sp>
      <p:sp>
        <p:nvSpPr>
          <p:cNvPr id="136" name="Shape 136"/>
          <p:cNvSpPr/>
          <p:nvPr/>
        </p:nvSpPr>
        <p:spPr>
          <a:xfrm>
            <a:off x="498599" y="4462274"/>
            <a:ext cx="2996401" cy="36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999999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</a:lstStyle>
          <a:p>
            <a:pPr/>
            <a:r>
              <a:t>MADRID · NOV 27-28 · 2015</a:t>
            </a:r>
          </a:p>
        </p:txBody>
      </p:sp>
      <p:pic>
        <p:nvPicPr>
          <p:cNvPr id="137" name="image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8599" y="4249578"/>
            <a:ext cx="1886076" cy="337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774" y="360587"/>
            <a:ext cx="2996401" cy="39066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l="1246" t="946" r="1255" b="926"/>
          <a:stretch>
            <a:fillRect/>
          </a:stretch>
        </p:blipFill>
        <p:spPr>
          <a:xfrm>
            <a:off x="7976561" y="3809205"/>
            <a:ext cx="801056" cy="806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fill="norm" stroke="1" extrusionOk="0">
                <a:moveTo>
                  <a:pt x="9844" y="0"/>
                </a:moveTo>
                <a:cubicBezTo>
                  <a:pt x="7325" y="0"/>
                  <a:pt x="4805" y="1001"/>
                  <a:pt x="2883" y="3011"/>
                </a:cubicBezTo>
                <a:cubicBezTo>
                  <a:pt x="-961" y="7032"/>
                  <a:pt x="-961" y="13559"/>
                  <a:pt x="2883" y="17579"/>
                </a:cubicBezTo>
                <a:cubicBezTo>
                  <a:pt x="6727" y="21600"/>
                  <a:pt x="12951" y="21600"/>
                  <a:pt x="16795" y="17579"/>
                </a:cubicBezTo>
                <a:cubicBezTo>
                  <a:pt x="20639" y="13559"/>
                  <a:pt x="20639" y="7032"/>
                  <a:pt x="16795" y="3011"/>
                </a:cubicBezTo>
                <a:cubicBezTo>
                  <a:pt x="14873" y="1001"/>
                  <a:pt x="12363" y="0"/>
                  <a:pt x="9844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40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23167" y="258535"/>
            <a:ext cx="3553916" cy="35539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 te has quedado con dudas…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0631" indent="-240631">
              <a:buClrTx/>
              <a:buSzPct val="60000"/>
              <a:buFontTx/>
              <a:buBlip>
                <a:blip r:embed="rId2"/>
              </a:buBlip>
            </a:pP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3" invalidUrl="" action="" tgtFrame="" tooltip="" history="1" highlightClick="0" endSnd="0"/>
              </a:rPr>
              <a:t>Manual MongoDB</a:t>
            </a:r>
            <a:br/>
            <a:r>
              <a:rPr sz="1500"/>
              <a:t>https://docs.mongodb.org/manual/</a:t>
            </a:r>
          </a:p>
          <a:p>
            <a:pPr marL="240631" indent="-240631">
              <a:buClrTx/>
              <a:buSzPct val="60000"/>
              <a:buFontTx/>
              <a:buBlip>
                <a:blip r:embed="rId2"/>
              </a:buBlip>
            </a:pP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4" invalidUrl="" action="" tgtFrame="" tooltip="" history="1" highlightClick="0" endSnd="0"/>
              </a:rPr>
              <a:t>NOSQL: Primeros pasos en MongoDB</a:t>
            </a:r>
            <a:br/>
            <a:r>
              <a:rPr sz="1500"/>
              <a:t>http://www.slideshare.net/victorcuervo/nosql-primeros-pasos-en-mongodb-codemotion</a:t>
            </a:r>
          </a:p>
          <a:p>
            <a:pPr marL="240631" indent="-240631">
              <a:buClrTx/>
              <a:buSzPct val="60000"/>
              <a:buFontTx/>
              <a:buBlip>
                <a:blip r:embed="rId2"/>
              </a:buBlip>
            </a:pP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5" invalidUrl="" action="" tgtFrame="" tooltip="" history="1" highlightClick="0" endSnd="0"/>
              </a:rPr>
              <a:t>Ejemplos de código en MongoDB</a:t>
            </a:r>
            <a:br/>
            <a:r>
              <a:rPr sz="1500"/>
              <a:t>http://lineadecodigo.com/categoria/mongodb/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Antes de empezar… Colección Ejemplo</a:t>
            </a:r>
          </a:p>
        </p:txBody>
      </p:sp>
      <p:sp>
        <p:nvSpPr>
          <p:cNvPr id="178" name="Shape 1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34340">
              <a:lnSpc>
                <a:spcPct val="100000"/>
              </a:lnSpc>
              <a:buClrTx/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51300" algn="l"/>
              </a:tabLst>
              <a:defRPr sz="1235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 defTabSz="434340">
              <a:lnSpc>
                <a:spcPct val="100000"/>
              </a:lnSpc>
              <a:buClrTx/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51300" algn="l"/>
              </a:tabLst>
              <a:defRPr sz="1235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"_id" : ObjectId("565914732c23d80f730a1f49"),</a:t>
            </a:r>
          </a:p>
          <a:p>
            <a:pPr defTabSz="434340">
              <a:lnSpc>
                <a:spcPct val="100000"/>
              </a:lnSpc>
              <a:buClrTx/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51300" algn="l"/>
              </a:tabLst>
              <a:defRPr sz="1235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"gender" : "M",</a:t>
            </a:r>
          </a:p>
          <a:p>
            <a:pPr defTabSz="434340">
              <a:lnSpc>
                <a:spcPct val="100000"/>
              </a:lnSpc>
              <a:buClrTx/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51300" algn="l"/>
              </a:tabLst>
              <a:defRPr sz="1235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"name" : "Dennis Rogers",</a:t>
            </a:r>
          </a:p>
          <a:p>
            <a:pPr defTabSz="434340">
              <a:lnSpc>
                <a:spcPct val="100000"/>
              </a:lnSpc>
              <a:buClrTx/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51300" algn="l"/>
              </a:tabLst>
              <a:defRPr sz="1235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"username" : "drogers1",</a:t>
            </a:r>
          </a:p>
          <a:p>
            <a:pPr defTabSz="434340">
              <a:lnSpc>
                <a:spcPct val="100000"/>
              </a:lnSpc>
              <a:buClrTx/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51300" algn="l"/>
              </a:tabLst>
              <a:defRPr sz="1235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"birthday" : "06/11/1957",</a:t>
            </a:r>
          </a:p>
          <a:p>
            <a:pPr defTabSz="434340">
              <a:lnSpc>
                <a:spcPct val="100000"/>
              </a:lnSpc>
              <a:buClrTx/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51300" algn="l"/>
              </a:tabLst>
              <a:defRPr sz="1235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"email" : "drogers1@issuu.com",</a:t>
            </a:r>
          </a:p>
          <a:p>
            <a:pPr defTabSz="434340">
              <a:lnSpc>
                <a:spcPct val="100000"/>
              </a:lnSpc>
              <a:buClrTx/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51300" algn="l"/>
              </a:tabLst>
              <a:defRPr sz="1235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"social" : {</a:t>
            </a:r>
          </a:p>
          <a:p>
            <a:pPr defTabSz="434340">
              <a:lnSpc>
                <a:spcPct val="100000"/>
              </a:lnSpc>
              <a:buClrTx/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51300" algn="l"/>
              </a:tabLst>
              <a:defRPr sz="1235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	"facebook" : "drogers1",</a:t>
            </a:r>
          </a:p>
          <a:p>
            <a:pPr defTabSz="434340">
              <a:lnSpc>
                <a:spcPct val="100000"/>
              </a:lnSpc>
              <a:buClrTx/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51300" algn="l"/>
              </a:tabLst>
              <a:defRPr sz="1235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	"twitter" : "drogers1",</a:t>
            </a:r>
          </a:p>
          <a:p>
            <a:pPr defTabSz="434340">
              <a:lnSpc>
                <a:spcPct val="100000"/>
              </a:lnSpc>
              <a:buClrTx/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51300" algn="l"/>
              </a:tabLst>
              <a:defRPr sz="1235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	"linkedin" : "drogers1"</a:t>
            </a:r>
          </a:p>
          <a:p>
            <a:pPr defTabSz="434340">
              <a:lnSpc>
                <a:spcPct val="100000"/>
              </a:lnSpc>
              <a:buClrTx/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51300" algn="l"/>
              </a:tabLst>
              <a:defRPr sz="1235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},</a:t>
            </a:r>
          </a:p>
          <a:p>
            <a:pPr defTabSz="434340">
              <a:lnSpc>
                <a:spcPct val="100000"/>
              </a:lnSpc>
              <a:buClrTx/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51300" algn="l"/>
              </a:tabLst>
              <a:defRPr sz="1235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"description" : "Proin interdum mauris non ligula….”,</a:t>
            </a:r>
          </a:p>
          <a:p>
            <a:pPr defTabSz="434340">
              <a:lnSpc>
                <a:spcPct val="100000"/>
              </a:lnSpc>
              <a:buClrTx/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51300" algn="l"/>
              </a:tabLst>
              <a:defRPr sz="1235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"hobbies" : [</a:t>
            </a:r>
          </a:p>
          <a:p>
            <a:pPr defTabSz="434340">
              <a:lnSpc>
                <a:spcPct val="100000"/>
              </a:lnSpc>
              <a:buClrTx/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51300" algn="l"/>
              </a:tabLst>
              <a:defRPr sz="1235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	"tv",</a:t>
            </a:r>
          </a:p>
          <a:p>
            <a:pPr defTabSz="434340">
              <a:lnSpc>
                <a:spcPct val="100000"/>
              </a:lnSpc>
              <a:buClrTx/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51300" algn="l"/>
              </a:tabLst>
              <a:defRPr sz="1235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	"cine",</a:t>
            </a:r>
          </a:p>
          <a:p>
            <a:pPr defTabSz="434340">
              <a:lnSpc>
                <a:spcPct val="100000"/>
              </a:lnSpc>
              <a:buClrTx/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51300" algn="l"/>
              </a:tabLst>
              <a:defRPr sz="1235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	"viajes"</a:t>
            </a:r>
          </a:p>
          <a:p>
            <a:pPr defTabSz="434340">
              <a:lnSpc>
                <a:spcPct val="100000"/>
              </a:lnSpc>
              <a:buClrTx/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51300" algn="l"/>
              </a:tabLst>
              <a:defRPr sz="1235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]</a:t>
            </a:r>
          </a:p>
          <a:p>
            <a:pPr defTabSz="434340">
              <a:lnSpc>
                <a:spcPct val="100000"/>
              </a:lnSpc>
              <a:buClrTx/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51300" algn="l"/>
              </a:tabLst>
              <a:defRPr sz="1235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xfrm>
            <a:off x="1812726" y="428518"/>
            <a:ext cx="5518548" cy="1741290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Novedades sobre MongoDB 3.2</a:t>
            </a:r>
          </a:p>
        </p:txBody>
      </p:sp>
      <p:sp>
        <p:nvSpPr>
          <p:cNvPr id="181" name="Shape 181"/>
          <p:cNvSpPr/>
          <p:nvPr/>
        </p:nvSpPr>
        <p:spPr>
          <a:xfrm>
            <a:off x="291322" y="1958789"/>
            <a:ext cx="5104615" cy="2661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lvl="1" marL="621631" indent="-240631">
              <a:lnSpc>
                <a:spcPct val="115000"/>
              </a:lnSpc>
              <a:buSzPct val="60000"/>
              <a:buBlip>
                <a:blip r:embed="rId2"/>
              </a:buBlip>
              <a:defRPr sz="24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Nuevos engines</a:t>
            </a:r>
          </a:p>
          <a:p>
            <a:pPr lvl="1" marL="621631" indent="-240631">
              <a:lnSpc>
                <a:spcPct val="115000"/>
              </a:lnSpc>
              <a:buSzPct val="60000"/>
              <a:buBlip>
                <a:blip r:embed="rId2"/>
              </a:buBlip>
              <a:defRPr sz="24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Validación de documentos</a:t>
            </a:r>
          </a:p>
          <a:p>
            <a:pPr lvl="1" marL="621631" indent="-240631">
              <a:lnSpc>
                <a:spcPct val="115000"/>
              </a:lnSpc>
              <a:buSzPct val="60000"/>
              <a:buBlip>
                <a:blip r:embed="rId2"/>
              </a:buBlip>
              <a:defRPr sz="24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MongoDB y RealTime</a:t>
            </a:r>
          </a:p>
          <a:p>
            <a:pPr lvl="1" marL="621631" indent="-240631">
              <a:lnSpc>
                <a:spcPct val="115000"/>
              </a:lnSpc>
              <a:buSzPct val="60000"/>
              <a:buBlip>
                <a:blip r:embed="rId2"/>
              </a:buBlip>
              <a:defRPr sz="24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MongoDB Compass</a:t>
            </a:r>
          </a:p>
          <a:p>
            <a:pPr lvl="1" marL="621631" indent="-240631">
              <a:lnSpc>
                <a:spcPct val="115000"/>
              </a:lnSpc>
              <a:buSzPct val="60000"/>
              <a:buBlip>
                <a:blip r:embed="rId2"/>
              </a:buBlip>
              <a:defRPr sz="24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API de Métricas</a:t>
            </a:r>
          </a:p>
        </p:txBody>
      </p:sp>
      <p:sp>
        <p:nvSpPr>
          <p:cNvPr id="182" name="Shape 182"/>
          <p:cNvSpPr/>
          <p:nvPr/>
        </p:nvSpPr>
        <p:spPr>
          <a:xfrm>
            <a:off x="1004660" y="865961"/>
            <a:ext cx="864055" cy="866404"/>
          </a:xfrm>
          <a:prstGeom prst="roundRect">
            <a:avLst>
              <a:gd name="adj" fmla="val 15041"/>
            </a:avLst>
          </a:prstGeom>
          <a:solidFill>
            <a:srgbClr val="000000"/>
          </a:solidFill>
          <a:ln w="25400">
            <a:solidFill>
              <a:srgbClr val="A7A7A7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7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3" name="Shape 183"/>
          <p:cNvSpPr/>
          <p:nvPr/>
        </p:nvSpPr>
        <p:spPr>
          <a:xfrm>
            <a:off x="2016432" y="4417220"/>
            <a:ext cx="7027663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Todo el detalle de MongoDB 3.2 en </a:t>
            </a: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3" invalidUrl="" action="" tgtFrame="" tooltip="" history="1" highlightClick="0" endSnd="0"/>
              </a:rPr>
              <a:t>https://www.mongodb.com/mongodb-3.2?jmp=docs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Nuevos Engines</a:t>
            </a:r>
          </a:p>
        </p:txBody>
      </p:sp>
      <p:sp>
        <p:nvSpPr>
          <p:cNvPr id="186" name="Shape 1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300"/>
            </a:pPr>
            <a:r>
              <a:t>Se añaden nuevos engines de almacenamiento.</a:t>
            </a:r>
          </a:p>
          <a:p>
            <a:pPr>
              <a:defRPr sz="2300"/>
            </a:pPr>
            <a:r>
              <a:t>Las capacidades de la plataforma se pueden extender atendiendo al tipo de carga que tengamos para cada escenario:</a:t>
            </a:r>
          </a:p>
          <a:p>
            <a:pPr lvl="1" marL="621631" indent="-240631">
              <a:buClrTx/>
              <a:buSzPct val="60000"/>
              <a:buFontTx/>
              <a:buBlip>
                <a:blip r:embed="rId2"/>
              </a:buBlip>
              <a:defRPr sz="2300"/>
            </a:pPr>
            <a:r>
              <a:t>Almacenamiento en memoria para real-time</a:t>
            </a:r>
          </a:p>
          <a:p>
            <a:pPr lvl="1" marL="621631" indent="-240631">
              <a:buClrTx/>
              <a:buSzPct val="60000"/>
              <a:buFontTx/>
              <a:buBlip>
                <a:blip r:embed="rId2"/>
              </a:buBlip>
              <a:defRPr sz="2300"/>
            </a:pPr>
            <a:r>
              <a:t>Almacenamiento de datos securizados</a:t>
            </a:r>
          </a:p>
          <a:p>
            <a:pPr lvl="1" indent="228600">
              <a:buClrTx/>
              <a:buSzTx/>
              <a:buFontTx/>
              <a:buNone/>
              <a:defRPr b="1" sz="2300"/>
            </a:pPr>
            <a:r>
              <a:t>Uso de WiredTiger como engine por defecto.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Nuevos Engines: Escenarios</a:t>
            </a:r>
          </a:p>
        </p:txBody>
      </p:sp>
      <p:pic>
        <p:nvPicPr>
          <p:cNvPr id="18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3142" y="1089303"/>
            <a:ext cx="5697716" cy="31447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Validación de documentos</a:t>
            </a:r>
          </a:p>
        </p:txBody>
      </p:sp>
      <p:sp>
        <p:nvSpPr>
          <p:cNvPr id="192" name="Shape 192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defTabSz="786384">
              <a:defRPr sz="2064"/>
            </a:pPr>
            <a:r>
              <a:t>En MongoDB 3.2 se puede personalizar si queremos forzar la validación del documento: estructura, tipos de datos, rangos,..</a:t>
            </a:r>
          </a:p>
          <a:p>
            <a:pPr defTabSz="786384">
              <a:defRPr sz="2064"/>
            </a:pPr>
          </a:p>
          <a:p>
            <a:pPr defTabSz="786384">
              <a:defRPr sz="2064"/>
            </a:pPr>
            <a:r>
              <a:t>Ayuda al gobierno de los schemas y datos almacenados.</a:t>
            </a:r>
          </a:p>
        </p:txBody>
      </p:sp>
      <p:pic>
        <p:nvPicPr>
          <p:cNvPr id="19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4119" y="1348338"/>
            <a:ext cx="2996400" cy="32761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Validación de documentos</a:t>
            </a:r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db.runCommand({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collMod: "contacts",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validator: {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$and: [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  {year_of_birth: {$lte: 1994}},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  {$or: [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    {phone: { $type: "string" }},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    {email: { $type: "string" }}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 ]}]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}})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MongoDB y Real Time</a:t>
            </a:r>
          </a:p>
        </p:txBody>
      </p:sp>
      <p:sp>
        <p:nvSpPr>
          <p:cNvPr id="199" name="Shape 199"/>
          <p:cNvSpPr/>
          <p:nvPr>
            <p:ph type="body" sz="half" idx="1"/>
          </p:nvPr>
        </p:nvSpPr>
        <p:spPr>
          <a:xfrm>
            <a:off x="457200" y="3415031"/>
            <a:ext cx="8229600" cy="1510819"/>
          </a:xfrm>
          <a:prstGeom prst="rect">
            <a:avLst/>
          </a:prstGeom>
        </p:spPr>
        <p:txBody>
          <a:bodyPr/>
          <a:lstStyle/>
          <a:p>
            <a:pPr/>
            <a:r>
              <a:t>El BI Connector permite integrar MongoDB con herramientas de visualización como Tableau, QlikView,…</a:t>
            </a:r>
          </a:p>
        </p:txBody>
      </p:sp>
      <p:sp>
        <p:nvSpPr>
          <p:cNvPr id="200" name="Shape 200"/>
          <p:cNvSpPr/>
          <p:nvPr/>
        </p:nvSpPr>
        <p:spPr>
          <a:xfrm>
            <a:off x="888514" y="1288628"/>
            <a:ext cx="7261226" cy="2181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9" y="0"/>
                </a:moveTo>
                <a:cubicBezTo>
                  <a:pt x="85" y="0"/>
                  <a:pt x="0" y="281"/>
                  <a:pt x="0" y="629"/>
                </a:cubicBezTo>
                <a:lnTo>
                  <a:pt x="0" y="18354"/>
                </a:lnTo>
                <a:cubicBezTo>
                  <a:pt x="0" y="18702"/>
                  <a:pt x="85" y="18983"/>
                  <a:pt x="189" y="18983"/>
                </a:cubicBezTo>
                <a:lnTo>
                  <a:pt x="19268" y="18983"/>
                </a:lnTo>
                <a:lnTo>
                  <a:pt x="19647" y="21600"/>
                </a:lnTo>
                <a:lnTo>
                  <a:pt x="20026" y="18983"/>
                </a:lnTo>
                <a:lnTo>
                  <a:pt x="21411" y="18983"/>
                </a:lnTo>
                <a:cubicBezTo>
                  <a:pt x="21515" y="18983"/>
                  <a:pt x="21600" y="18702"/>
                  <a:pt x="21600" y="18354"/>
                </a:cubicBezTo>
                <a:lnTo>
                  <a:pt x="21600" y="629"/>
                </a:lnTo>
                <a:cubicBezTo>
                  <a:pt x="21600" y="281"/>
                  <a:pt x="21515" y="0"/>
                  <a:pt x="21411" y="0"/>
                </a:cubicBezTo>
                <a:lnTo>
                  <a:pt x="189" y="0"/>
                </a:lnTo>
                <a:close/>
              </a:path>
            </a:pathLst>
          </a:cu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4" marL="177800">
              <a:lnSpc>
                <a:spcPct val="115000"/>
              </a:lnSpc>
              <a:buClr>
                <a:srgbClr val="222222"/>
              </a:buClr>
              <a:buSzPct val="100000"/>
              <a:buFont typeface="Open Sans"/>
              <a:buChar char=" 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“El 90% de los datos nunca son analizados y el 60% de los datos pierde el valor milisegundos después de ser generado”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MongoDB Compass</a:t>
            </a:r>
          </a:p>
        </p:txBody>
      </p:sp>
      <p:sp>
        <p:nvSpPr>
          <p:cNvPr id="203" name="Shape 203"/>
          <p:cNvSpPr/>
          <p:nvPr>
            <p:ph type="body" idx="13"/>
          </p:nvPr>
        </p:nvSpPr>
        <p:spPr>
          <a:xfrm>
            <a:off x="5241661" y="1200150"/>
            <a:ext cx="3445112" cy="37256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rPr b="1"/>
              <a:t>MongoDB Compass</a:t>
            </a:r>
            <a:r>
              <a:t> es un GUI que permite </a:t>
            </a:r>
            <a:r>
              <a:rPr i="1">
                <a:latin typeface="Open Sans Light"/>
                <a:ea typeface="Open Sans Light"/>
                <a:cs typeface="Open Sans Light"/>
                <a:sym typeface="Open Sans Light"/>
              </a:rPr>
              <a:t>explorar los datos de forma visual</a:t>
            </a:r>
            <a:r>
              <a:t> sin tirar una consulta.</a:t>
            </a:r>
          </a:p>
        </p:txBody>
      </p:sp>
      <p:pic>
        <p:nvPicPr>
          <p:cNvPr id="20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628" y="1306761"/>
            <a:ext cx="4594099" cy="27995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API de Métricas</a:t>
            </a:r>
          </a:p>
        </p:txBody>
      </p:sp>
      <p:sp>
        <p:nvSpPr>
          <p:cNvPr id="207" name="Shape 2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MongoDB 3.2 ofrece un API que expone las métricas de rendimiento de las queries para que puedan ser consumidas por herramientas APM (Application Performance Monitoring).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$db.getuser(“victorcuervo”)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name: “Víctor Cuervo”,</a:t>
            </a:r>
          </a:p>
          <a:p>
            <a:pPr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profession: “IT Architect. Santander Group”,</a:t>
            </a:r>
          </a:p>
          <a:p>
            <a:pPr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socialinfo: {</a:t>
            </a:r>
          </a:p>
          <a:p>
            <a:pPr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twitter:“</a:t>
            </a:r>
            <a:r>
              <a:rPr b="1"/>
              <a:t>@victor_cuervo</a:t>
            </a:r>
            <a:r>
              <a:t>”,</a:t>
            </a:r>
          </a:p>
          <a:p>
            <a:pPr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website:“http://lineadecodigo.com”,</a:t>
            </a:r>
          </a:p>
          <a:p>
            <a:pPr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linkedin:“https://es.linkedin.com/in/victorcuervo”,</a:t>
            </a:r>
          </a:p>
          <a:p>
            <a:pPr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email:“vcuervo@gmail.com”</a:t>
            </a:r>
          </a:p>
          <a:p>
            <a:pPr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},</a:t>
            </a:r>
          </a:p>
          <a:p>
            <a:pPr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hobbies: [“winetasting”,”programming”],</a:t>
            </a:r>
          </a:p>
          <a:p>
            <a:pPr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programming_languages: [“java”,”mongodb”,”javascript”,”python”]</a:t>
            </a:r>
          </a:p>
          <a:p>
            <a:pPr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pic>
        <p:nvPicPr>
          <p:cNvPr id="144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1246" t="946" r="1255" b="926"/>
          <a:stretch>
            <a:fillRect/>
          </a:stretch>
        </p:blipFill>
        <p:spPr>
          <a:xfrm>
            <a:off x="7261214" y="486423"/>
            <a:ext cx="801056" cy="806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fill="norm" stroke="1" extrusionOk="0">
                <a:moveTo>
                  <a:pt x="9844" y="0"/>
                </a:moveTo>
                <a:cubicBezTo>
                  <a:pt x="7325" y="0"/>
                  <a:pt x="4805" y="1001"/>
                  <a:pt x="2883" y="3011"/>
                </a:cubicBezTo>
                <a:cubicBezTo>
                  <a:pt x="-961" y="7032"/>
                  <a:pt x="-961" y="13559"/>
                  <a:pt x="2883" y="17579"/>
                </a:cubicBezTo>
                <a:cubicBezTo>
                  <a:pt x="6727" y="21600"/>
                  <a:pt x="12951" y="21600"/>
                  <a:pt x="16795" y="17579"/>
                </a:cubicBezTo>
                <a:cubicBezTo>
                  <a:pt x="20639" y="13559"/>
                  <a:pt x="20639" y="7032"/>
                  <a:pt x="16795" y="3011"/>
                </a:cubicBezTo>
                <a:cubicBezTo>
                  <a:pt x="14873" y="1001"/>
                  <a:pt x="12363" y="0"/>
                  <a:pt x="9844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xfrm>
            <a:off x="1812726" y="428518"/>
            <a:ext cx="5518548" cy="1741290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Consultas Avanzadas en MongoDB</a:t>
            </a:r>
          </a:p>
        </p:txBody>
      </p:sp>
      <p:sp>
        <p:nvSpPr>
          <p:cNvPr id="210" name="Shape 210"/>
          <p:cNvSpPr/>
          <p:nvPr/>
        </p:nvSpPr>
        <p:spPr>
          <a:xfrm>
            <a:off x="291322" y="1958789"/>
            <a:ext cx="5104615" cy="2661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lvl="1" marL="565684" indent="-218974" defTabSz="832104">
              <a:lnSpc>
                <a:spcPct val="115000"/>
              </a:lnSpc>
              <a:buSzPct val="60000"/>
              <a:buBlip>
                <a:blip r:embed="rId2"/>
              </a:buBlip>
              <a:defRPr sz="2184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Covered Queries</a:t>
            </a:r>
          </a:p>
          <a:p>
            <a:pPr lvl="1" marL="565684" indent="-218974" defTabSz="832104">
              <a:lnSpc>
                <a:spcPct val="115000"/>
              </a:lnSpc>
              <a:buSzPct val="60000"/>
              <a:buBlip>
                <a:blip r:embed="rId2"/>
              </a:buBlip>
              <a:defRPr sz="2184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Text Search</a:t>
            </a:r>
          </a:p>
          <a:p>
            <a:pPr lvl="1" marL="565684" indent="-218974" defTabSz="832104">
              <a:lnSpc>
                <a:spcPct val="115000"/>
              </a:lnSpc>
              <a:buSzPct val="60000"/>
              <a:buBlip>
                <a:blip r:embed="rId2"/>
              </a:buBlip>
              <a:defRPr sz="2184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Expresiones Regulares</a:t>
            </a:r>
          </a:p>
          <a:p>
            <a:pPr lvl="1" marL="565684" indent="-218974" defTabSz="832104">
              <a:lnSpc>
                <a:spcPct val="115000"/>
              </a:lnSpc>
              <a:buSzPct val="60000"/>
              <a:buBlip>
                <a:blip r:embed="rId2"/>
              </a:buBlip>
              <a:defRPr sz="2184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Bulking</a:t>
            </a:r>
          </a:p>
          <a:p>
            <a:pPr lvl="1" marL="565684" indent="-218974" defTabSz="832104">
              <a:lnSpc>
                <a:spcPct val="115000"/>
              </a:lnSpc>
              <a:buSzPct val="60000"/>
              <a:buBlip>
                <a:blip r:embed="rId2"/>
              </a:buBlip>
              <a:defRPr sz="2184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Capped Collection</a:t>
            </a:r>
          </a:p>
          <a:p>
            <a:pPr lvl="1" marL="565684" indent="-218974" defTabSz="832104">
              <a:lnSpc>
                <a:spcPct val="115000"/>
              </a:lnSpc>
              <a:buSzPct val="60000"/>
              <a:buBlip>
                <a:blip r:embed="rId2"/>
              </a:buBlip>
              <a:defRPr sz="2184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Two Phase Commit</a:t>
            </a:r>
          </a:p>
        </p:txBody>
      </p:sp>
      <p:sp>
        <p:nvSpPr>
          <p:cNvPr id="211" name="Shape 211"/>
          <p:cNvSpPr/>
          <p:nvPr/>
        </p:nvSpPr>
        <p:spPr>
          <a:xfrm>
            <a:off x="1004660" y="865961"/>
            <a:ext cx="864055" cy="866404"/>
          </a:xfrm>
          <a:prstGeom prst="roundRect">
            <a:avLst>
              <a:gd name="adj" fmla="val 15041"/>
            </a:avLst>
          </a:prstGeom>
          <a:solidFill>
            <a:srgbClr val="000000"/>
          </a:solidFill>
          <a:ln w="25400">
            <a:solidFill>
              <a:srgbClr val="A7A7A7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7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Covered Queries</a:t>
            </a:r>
          </a:p>
        </p:txBody>
      </p:sp>
      <p:sp>
        <p:nvSpPr>
          <p:cNvPr id="214" name="Shape 2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08074">
              <a:lnSpc>
                <a:spcPct val="100000"/>
              </a:lnSpc>
              <a:spcBef>
                <a:spcPts val="2200"/>
              </a:spcBef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pPr>
            <a:r>
              <a:t>Las covered queries son aquellas que:</a:t>
            </a:r>
          </a:p>
          <a:p>
            <a:pPr lvl="1" marL="666750" indent="-222250" defTabSz="308074">
              <a:lnSpc>
                <a:spcPct val="100000"/>
              </a:lnSpc>
              <a:spcBef>
                <a:spcPts val="2200"/>
              </a:spcBef>
              <a:buClrTx/>
              <a:buSzPct val="75000"/>
              <a:buFontTx/>
              <a:buChar char="•"/>
              <a:defRPr sz="2000">
                <a:solidFill>
                  <a:srgbClr val="000000"/>
                </a:solidFill>
              </a:defRPr>
            </a:pPr>
            <a:r>
              <a:t>todos los campos de la query son parte del índice y</a:t>
            </a:r>
          </a:p>
          <a:p>
            <a:pPr lvl="1" marL="666750" indent="-222250" defTabSz="308074">
              <a:lnSpc>
                <a:spcPct val="100000"/>
              </a:lnSpc>
              <a:spcBef>
                <a:spcPts val="2200"/>
              </a:spcBef>
              <a:buClrTx/>
              <a:buSzPct val="75000"/>
              <a:buFontTx/>
              <a:buChar char="•"/>
              <a:defRPr sz="2000">
                <a:solidFill>
                  <a:srgbClr val="000000"/>
                </a:solidFill>
              </a:defRPr>
            </a:pPr>
            <a:r>
              <a:t>todos los campos devueltos por una query están en el mismo índice</a:t>
            </a:r>
          </a:p>
          <a:p>
            <a:pPr defTabSz="308074">
              <a:lnSpc>
                <a:spcPct val="100000"/>
              </a:lnSpc>
              <a:spcBef>
                <a:spcPts val="2200"/>
              </a:spcBef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pPr>
            <a:r>
              <a:t>La búsqueda de MongoDB solo se realizará por el índice y no a través de los documentos. Como los índices están en memoria, la recuperación de información es muy rápida.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Ejemplo de Covered Query</a:t>
            </a:r>
          </a:p>
        </p:txBody>
      </p:sp>
      <p:sp>
        <p:nvSpPr>
          <p:cNvPr id="217" name="Shape 2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08074">
              <a:lnSpc>
                <a:spcPct val="100000"/>
              </a:lnSpc>
              <a:spcBef>
                <a:spcPts val="220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br/>
            <a:r>
              <a:t>  "_id": ObjectId("53402597d852426020000002"),</a:t>
            </a:r>
            <a:br/>
            <a:r>
              <a:t>  "birthday": “11/18/1977”,</a:t>
            </a:r>
            <a:br/>
            <a:r>
              <a:t>  "gender": "M",</a:t>
            </a:r>
            <a:br/>
            <a:r>
              <a:t>  "name": “Víctor Cuervo",</a:t>
            </a:r>
            <a:br/>
            <a:r>
              <a:t>  "username": “victorcuervo"</a:t>
            </a:r>
            <a:br/>
            <a:r>
              <a:t>}</a:t>
            </a:r>
          </a:p>
          <a:p>
            <a:pPr defTabSz="308074">
              <a:lnSpc>
                <a:spcPct val="100000"/>
              </a:lnSpc>
              <a:spcBef>
                <a:spcPts val="220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Índice</a:t>
            </a:r>
            <a:br/>
            <a:r>
              <a:t>db.users.createIndex({gender:1,username:1})</a:t>
            </a:r>
          </a:p>
          <a:p>
            <a:pPr defTabSz="308074">
              <a:lnSpc>
                <a:spcPct val="100000"/>
              </a:lnSpc>
              <a:spcBef>
                <a:spcPts val="220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#Consulta</a:t>
            </a:r>
            <a:br/>
            <a:r>
              <a:t>db.users.find({gender:"M"},{username:1,</a:t>
            </a:r>
            <a:r>
              <a:rPr b="1"/>
              <a:t>_id:0</a:t>
            </a:r>
            <a:r>
              <a:t>})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Search</a:t>
            </a:r>
          </a:p>
        </p:txBody>
      </p:sp>
      <p:sp>
        <p:nvSpPr>
          <p:cNvPr id="220" name="Shape 2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08074">
              <a:lnSpc>
                <a:spcPct val="100000"/>
              </a:lnSpc>
              <a:spcBef>
                <a:spcPts val="2200"/>
              </a:spcBef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t>MongoDB soporta índices sobre elementos de texto. De esa manera podemos realizar búsquedas de cadenas de texto.</a:t>
            </a:r>
          </a:p>
          <a:p>
            <a:pPr defTabSz="308074">
              <a:lnSpc>
                <a:spcPct val="100000"/>
              </a:lnSpc>
              <a:spcBef>
                <a:spcPts val="2200"/>
              </a:spcBef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t>Para poder utilizar Text Search en MongoDB deberemos de:</a:t>
            </a:r>
          </a:p>
          <a:p>
            <a:pPr lvl="1" marL="561473" indent="-180473" defTabSz="308074">
              <a:lnSpc>
                <a:spcPct val="100000"/>
              </a:lnSpc>
              <a:spcBef>
                <a:spcPts val="2200"/>
              </a:spcBef>
              <a:buClrTx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t>Activar las búsquedas de texto mediante el parámetro </a:t>
            </a:r>
            <a:r>
              <a:rPr b="1"/>
              <a:t>searchTextEnabled.</a:t>
            </a:r>
            <a:endParaRPr b="1"/>
          </a:p>
          <a:p>
            <a:pPr lvl="1" marL="561473" indent="-180473" defTabSz="308074">
              <a:lnSpc>
                <a:spcPct val="100000"/>
              </a:lnSpc>
              <a:spcBef>
                <a:spcPts val="2200"/>
              </a:spcBef>
              <a:buClrTx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t>Crear un índice de texto</a:t>
            </a:r>
          </a:p>
          <a:p>
            <a:pPr lvl="1" marL="561473" indent="-180473" defTabSz="308074">
              <a:lnSpc>
                <a:spcPct val="100000"/>
              </a:lnSpc>
              <a:spcBef>
                <a:spcPts val="2200"/>
              </a:spcBef>
              <a:buClrTx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t>Realizar la consulta.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Ejemplo de Text Search</a:t>
            </a:r>
          </a:p>
        </p:txBody>
      </p:sp>
      <p:sp>
        <p:nvSpPr>
          <p:cNvPr id="223" name="Shape 223"/>
          <p:cNvSpPr/>
          <p:nvPr>
            <p:ph type="body" idx="1"/>
          </p:nvPr>
        </p:nvSpPr>
        <p:spPr>
          <a:xfrm>
            <a:off x="457200" y="1189782"/>
            <a:ext cx="8229600" cy="3725700"/>
          </a:xfrm>
          <a:prstGeom prst="rect">
            <a:avLst/>
          </a:prstGeom>
        </p:spPr>
        <p:txBody>
          <a:bodyPr/>
          <a:lstStyle/>
          <a:p>
            <a:pPr defTabSz="308074">
              <a:lnSpc>
                <a:spcPct val="100000"/>
              </a:lnSpc>
              <a:spcBef>
                <a:spcPts val="220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db.adminCommand({setParameter:true,textSearchEnabled:true})</a:t>
            </a:r>
            <a:br/>
            <a:br/>
            <a:r>
              <a:t>{</a:t>
            </a:r>
            <a:br/>
            <a:r>
              <a:t>  "_id": ObjectId("53402597d852426020000002"),</a:t>
            </a:r>
            <a:br/>
            <a:r>
              <a:t>  "username": “raulanton”,</a:t>
            </a:r>
            <a:br/>
            <a:r>
              <a:t>  “description”: “Apasionado de la lectura de novelas históricas…”,</a:t>
            </a:r>
            <a:br/>
            <a:r>
              <a:t>  “hobbies”: [“lectura”,”novelas”,”cine”,”naturaleza”]</a:t>
            </a:r>
            <a:br/>
            <a:r>
              <a:t>}</a:t>
            </a:r>
            <a:br/>
            <a:br/>
            <a:r>
              <a:t>db.posts.createIndex({description:"text"})</a:t>
            </a:r>
            <a:br/>
            <a:r>
              <a:t>db.posts.createIndex({description:"text"}, </a:t>
            </a:r>
            <a:r>
              <a:rPr b="1"/>
              <a:t>{default_language:spanish}</a:t>
            </a:r>
            <a:r>
              <a:t>)</a:t>
            </a:r>
          </a:p>
          <a:p>
            <a:pPr defTabSz="308074">
              <a:lnSpc>
                <a:spcPct val="100000"/>
              </a:lnSpc>
              <a:spcBef>
                <a:spcPts val="220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>
                <a:latin typeface="Menlo"/>
                <a:ea typeface="Menlo"/>
                <a:cs typeface="Menlo"/>
                <a:sym typeface="Menlo"/>
              </a:rPr>
              <a:t>db.posts.find({$text:{$search:"novelas"}})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Ejemplo de Text Search</a:t>
            </a:r>
          </a:p>
        </p:txBody>
      </p:sp>
      <p:sp>
        <p:nvSpPr>
          <p:cNvPr id="226" name="Shape 2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308074">
              <a:lnSpc>
                <a:spcPct val="100000"/>
              </a:lnSpc>
              <a:spcBef>
                <a:spcPts val="220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#Consulta de texto</a:t>
            </a:r>
            <a:br/>
            <a:r>
              <a:t>db.posts.find({$text:{$search:”novelas”}})</a:t>
            </a:r>
          </a:p>
          <a:p>
            <a:pPr defTabSz="457200">
              <a:lnSpc>
                <a:spcPct val="100000"/>
              </a:lnSpc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ct val="100000"/>
              </a:lnSpc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Más nos vale tener el índice</a:t>
            </a:r>
          </a:p>
          <a:p>
            <a:pPr defTabSz="457200">
              <a:lnSpc>
                <a:spcPct val="100000"/>
              </a:lnSpc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Error: error: {</a:t>
            </a:r>
          </a:p>
          <a:p>
            <a:pPr defTabSz="457200">
              <a:lnSpc>
                <a:spcPct val="100000"/>
              </a:lnSpc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"waitedMS" : NumberLong(0),</a:t>
            </a:r>
          </a:p>
          <a:p>
            <a:pPr defTabSz="457200">
              <a:lnSpc>
                <a:spcPct val="100000"/>
              </a:lnSpc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"ok" : 0,</a:t>
            </a:r>
          </a:p>
          <a:p>
            <a:pPr defTabSz="457200">
              <a:lnSpc>
                <a:spcPct val="100000"/>
              </a:lnSpc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"errmsg" : "text index required for $text query",</a:t>
            </a:r>
          </a:p>
          <a:p>
            <a:pPr defTabSz="457200">
              <a:lnSpc>
                <a:spcPct val="100000"/>
              </a:lnSpc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"code" : 27</a:t>
            </a:r>
          </a:p>
          <a:p>
            <a:pPr defTabSz="457200">
              <a:lnSpc>
                <a:spcPct val="100000"/>
              </a:lnSpc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xfrm>
            <a:off x="457200" y="195610"/>
            <a:ext cx="8229600" cy="857401"/>
          </a:xfrm>
          <a:prstGeom prst="rect">
            <a:avLst/>
          </a:prstGeom>
        </p:spPr>
        <p:txBody>
          <a:bodyPr/>
          <a:lstStyle/>
          <a:p>
            <a:pPr/>
            <a:r>
              <a:t>Expresiones Regulares</a:t>
            </a:r>
          </a:p>
        </p:txBody>
      </p:sp>
      <p:sp>
        <p:nvSpPr>
          <p:cNvPr id="229" name="Shape 2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Podemos realizar búsquedas por patrones mediante expresiones regulares.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MongoDB nos proporciona el operador </a:t>
            </a:r>
            <a:r>
              <a:rPr b="1"/>
              <a:t>$regexp</a:t>
            </a:r>
          </a:p>
          <a:p>
            <a:pPr>
              <a:defRPr sz="1800"/>
            </a:pPr>
            <a:br/>
            <a:r>
              <a:t>Se pueden indicar parámetro de las búsquedas, por ejemplo si queremos que sean “case sensitive”.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Ejemplo de Expresiones Regulares</a:t>
            </a:r>
          </a:p>
        </p:txBody>
      </p:sp>
      <p:sp>
        <p:nvSpPr>
          <p:cNvPr id="232" name="Shape 232"/>
          <p:cNvSpPr/>
          <p:nvPr>
            <p:ph type="body" idx="1"/>
          </p:nvPr>
        </p:nvSpPr>
        <p:spPr>
          <a:xfrm>
            <a:off x="457200" y="1189782"/>
            <a:ext cx="8229600" cy="3725700"/>
          </a:xfrm>
          <a:prstGeom prst="rect">
            <a:avLst/>
          </a:prstGeom>
        </p:spPr>
        <p:txBody>
          <a:bodyPr/>
          <a:lstStyle/>
          <a:p>
            <a:pPr defTabSz="308074">
              <a:lnSpc>
                <a:spcPct val="100000"/>
              </a:lnSpc>
              <a:spcBef>
                <a:spcPts val="220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br/>
            <a:r>
              <a:t>  "_id": ObjectId("53402597d852426020000002"),</a:t>
            </a:r>
            <a:br/>
            <a:r>
              <a:t>  "username": “raulanton”,</a:t>
            </a:r>
            <a:br/>
            <a:r>
              <a:t>  “name”: “Raúl Antón”,</a:t>
            </a:r>
            <a:br/>
            <a:r>
              <a:t>  “description”: “Apasionado de la lectura de novelas históricas…”,</a:t>
            </a:r>
            <a:br/>
            <a:r>
              <a:t>  “hobbies”: [“lectura”,”novelas”,”cine”,”naturaleza”]</a:t>
            </a:r>
            <a:br/>
            <a:r>
              <a:t>}</a:t>
            </a:r>
          </a:p>
          <a:p>
            <a:pPr defTabSz="308074">
              <a:lnSpc>
                <a:spcPct val="100000"/>
              </a:lnSpc>
              <a:spcBef>
                <a:spcPts val="220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br/>
            <a:r>
              <a:t>db.posts.find({name:{</a:t>
            </a:r>
            <a:r>
              <a:rPr b="1"/>
              <a:t>$regex:</a:t>
            </a:r>
            <a:r>
              <a:t>”Ra”}})</a:t>
            </a:r>
            <a:br/>
            <a:r>
              <a:t>db.posts.find({name:</a:t>
            </a:r>
            <a:r>
              <a:rPr b="1"/>
              <a:t>/^R/</a:t>
            </a:r>
            <a:r>
              <a:t>})</a:t>
            </a:r>
            <a:br/>
            <a:r>
              <a:t>db.posts.find({contenido:{$regex:”ra",</a:t>
            </a:r>
            <a:r>
              <a:rPr b="1"/>
              <a:t>$options:"$i"</a:t>
            </a:r>
            <a:r>
              <a:t>}})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Bulking</a:t>
            </a:r>
          </a:p>
        </p:txBody>
      </p:sp>
      <p:sp>
        <p:nvSpPr>
          <p:cNvPr id="235" name="Shape 2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MongoDB permite </a:t>
            </a:r>
            <a:r>
              <a:rPr b="1"/>
              <a:t>ejecutar operaciones en batch</a:t>
            </a:r>
            <a:r>
              <a:t>. De esta manera nos devuelve un documento resultado de la ejecución de todas las operaciones.</a:t>
            </a:r>
          </a:p>
          <a:p>
            <a:pPr/>
          </a:p>
          <a:p>
            <a:pPr/>
            <a:r>
              <a:t>De forma ordenada o desordenada:</a:t>
            </a:r>
          </a:p>
          <a:p>
            <a:pPr marL="240631" indent="-240631">
              <a:buClrTx/>
              <a:buSzPct val="60000"/>
              <a:buFontTx/>
              <a:buBlip>
                <a:blip r:embed="rId2"/>
              </a:buBlip>
            </a:pPr>
            <a:r>
              <a:rPr b="1"/>
              <a:t>initializeOrderedBulkOp</a:t>
            </a:r>
            <a:r>
              <a:t>()</a:t>
            </a:r>
          </a:p>
          <a:p>
            <a:pPr marL="240631" indent="-240631">
              <a:buClrTx/>
              <a:buSzPct val="60000"/>
              <a:buFontTx/>
              <a:buBlip>
                <a:blip r:embed="rId2"/>
              </a:buBlip>
            </a:pPr>
            <a:r>
              <a:rPr b="1"/>
              <a:t>initializeUnOrderedBulkOp</a:t>
            </a:r>
            <a:r>
              <a:t>()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Ejemplo de bulking</a:t>
            </a:r>
          </a:p>
        </p:txBody>
      </p:sp>
      <p:sp>
        <p:nvSpPr>
          <p:cNvPr id="238" name="Shape 2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bulk = db.products.</a:t>
            </a:r>
            <a:r>
              <a:rPr b="1"/>
              <a:t>initializeOrderedBulkOp</a:t>
            </a:r>
            <a:r>
              <a:t>()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bulk.insert({name:"A",items:10})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bulk.insert({name:"B",items:15})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bulk.find({name:"A"})</a:t>
            </a:r>
            <a:r>
              <a:rPr b="1"/>
              <a:t>.update</a:t>
            </a:r>
            <a:r>
              <a:t>({ $inc: { items : 1 }})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bulk.find({name:"B"})</a:t>
            </a:r>
            <a:r>
              <a:rPr b="1"/>
              <a:t>.removeOne()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bulk.</a:t>
            </a:r>
            <a:r>
              <a:rPr b="1"/>
              <a:t>execute</a:t>
            </a:r>
            <a:r>
              <a:t>()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Recursos de la presentación</a:t>
            </a:r>
          </a:p>
        </p:txBody>
      </p:sp>
      <p:pic>
        <p:nvPicPr>
          <p:cNvPr id="14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575" y="1402183"/>
            <a:ext cx="1143201" cy="857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575" y="2349249"/>
            <a:ext cx="1143201" cy="114320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/>
        </p:nvSpPr>
        <p:spPr>
          <a:xfrm>
            <a:off x="1824332" y="1639113"/>
            <a:ext cx="4379793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900"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Special Elite"/>
                <a:ea typeface="Special Elite"/>
                <a:cs typeface="Special Elite"/>
                <a:sym typeface="Special Elite"/>
                <a:hlinkClick r:id="rId4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4" invalidUrl="" action="" tgtFrame="" tooltip="" history="1" highlightClick="0" endSnd="0"/>
              </a:rPr>
              <a:t>http://twitter.com/victor_cuervo</a:t>
            </a:r>
          </a:p>
        </p:txBody>
      </p:sp>
      <p:sp>
        <p:nvSpPr>
          <p:cNvPr id="150" name="Shape 150"/>
          <p:cNvSpPr/>
          <p:nvPr/>
        </p:nvSpPr>
        <p:spPr>
          <a:xfrm>
            <a:off x="1824332" y="2729079"/>
            <a:ext cx="6933355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900"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Special Elite"/>
                <a:ea typeface="Special Elite"/>
                <a:cs typeface="Special Elite"/>
                <a:sym typeface="Special Elite"/>
                <a:hlinkClick r:id="rId5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5" invalidUrl="" action="" tgtFrame="" tooltip="" history="1" highlightClick="0" endSnd="0"/>
              </a:rPr>
              <a:t>https://github.com/victorcuervo/mongodb-codemotion</a:t>
            </a:r>
          </a:p>
        </p:txBody>
      </p:sp>
      <p:pic>
        <p:nvPicPr>
          <p:cNvPr id="151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5475" y="3582116"/>
            <a:ext cx="857401" cy="857401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hape 152"/>
          <p:cNvSpPr/>
          <p:nvPr/>
        </p:nvSpPr>
        <p:spPr>
          <a:xfrm>
            <a:off x="1824332" y="3819046"/>
            <a:ext cx="5318719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900"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Special Elite"/>
                <a:ea typeface="Special Elite"/>
                <a:cs typeface="Special Elite"/>
                <a:sym typeface="Special Elite"/>
                <a:hlinkClick r:id="rId7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7" invalidUrl="" action="" tgtFrame="" tooltip="" history="1" highlightClick="0" endSnd="0"/>
              </a:rPr>
              <a:t>http://www.slideshare.net/victorcuervo/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Capped Collection</a:t>
            </a:r>
          </a:p>
        </p:txBody>
      </p:sp>
      <p:sp>
        <p:nvSpPr>
          <p:cNvPr id="241" name="Shape 2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Son colecciones de tamaño fijo que soportan un alto throughput de operaciones. Mantienen el orden de inserción, por lo cual no necesitan un índice.</a:t>
            </a:r>
          </a:p>
          <a:p>
            <a:pPr/>
          </a:p>
          <a:p>
            <a:pPr/>
            <a:r>
              <a:t>Funcionan como un buffer circular, de tal manera que cuando se llena se eliminan los documentos más antiguos.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Ejemplo de Capped Collection</a:t>
            </a:r>
          </a:p>
        </p:txBody>
      </p:sp>
      <p:sp>
        <p:nvSpPr>
          <p:cNvPr id="244" name="Shape 2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# Crear una Capped Collection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db.createCollection( "log", { capped: true, size: 100000 } )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# Validar si es una Capped Collection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db.log</a:t>
            </a:r>
            <a:r>
              <a:rPr b="1"/>
              <a:t>.isCapped()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#Recuperar los documento en orden inverso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db.log.find()</a:t>
            </a:r>
            <a:r>
              <a:rPr b="1"/>
              <a:t>.sort( { $natural: -1 } 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Phase Commit</a:t>
            </a:r>
          </a:p>
        </p:txBody>
      </p:sp>
      <p:sp>
        <p:nvSpPr>
          <p:cNvPr id="247" name="Shape 2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841247">
              <a:defRPr sz="2208"/>
            </a:pPr>
            <a:r>
              <a:t>Las operaciones en MongoDB son atómicas sobre un solo documento. La capacidad de tener documentos anidados junto con la atomicidad sería un enfoque para los antiguos modelos “two phase commit”.</a:t>
            </a:r>
          </a:p>
          <a:p>
            <a:pPr defTabSz="841247">
              <a:defRPr sz="2208"/>
            </a:pPr>
          </a:p>
          <a:p>
            <a:pPr defTabSz="841247">
              <a:defRPr sz="2208"/>
            </a:pPr>
            <a:r>
              <a:t>En el caso de que haya que tratar varios documentos de forma transaccional hay que implementar dicha transaccionalidad en la aplicación.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Phase Commit Pattern</a:t>
            </a:r>
          </a:p>
        </p:txBody>
      </p:sp>
      <p:sp>
        <p:nvSpPr>
          <p:cNvPr id="250" name="Shape 2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Consideramos el escenario en el que vamos a </a:t>
            </a:r>
            <a:r>
              <a:rPr b="1"/>
              <a:t>transferir desde la cuenta A a la cuenta B una cantidad de dinero</a:t>
            </a:r>
            <a:r>
              <a:t>.</a:t>
            </a:r>
          </a:p>
          <a:p>
            <a:pPr/>
            <a:r>
              <a:t>Partimos de dos colecciones:</a:t>
            </a:r>
          </a:p>
          <a:p>
            <a:pPr lvl="1" marL="621631" indent="-240631">
              <a:buClrTx/>
              <a:buSzPct val="60000"/>
              <a:buFontTx/>
              <a:buBlip>
                <a:blip r:embed="rId2"/>
              </a:buBlip>
            </a:pPr>
            <a:r>
              <a:t>cuentas - accounts</a:t>
            </a:r>
          </a:p>
          <a:p>
            <a:pPr lvl="1" marL="621631" indent="-240631">
              <a:buClrTx/>
              <a:buSzPct val="60000"/>
              <a:buFontTx/>
              <a:buBlip>
                <a:blip r:embed="rId2"/>
              </a:buBlip>
            </a:pPr>
            <a:r>
              <a:t>transacciones - transacctions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Phase Commit Pattern</a:t>
            </a:r>
          </a:p>
        </p:txBody>
      </p:sp>
      <p:sp>
        <p:nvSpPr>
          <p:cNvPr id="253" name="Shape 2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>
                <a:latin typeface="Special Elite"/>
                <a:ea typeface="Special Elite"/>
                <a:cs typeface="Special Elite"/>
                <a:sym typeface="Special Elite"/>
              </a:defRPr>
            </a:pPr>
            <a:r>
              <a:t>1. Inicializamos las cuentas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db.accounts.insert(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[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{ _id: "A", balance: 1000, pendingTransactions: [] },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{ _id: "B", balance: 1000, pendingTransactions: [] }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]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Phase Commit Pattern</a:t>
            </a:r>
          </a:p>
        </p:txBody>
      </p:sp>
      <p:sp>
        <p:nvSpPr>
          <p:cNvPr id="256" name="Shape 2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>
                <a:latin typeface="Special Elite"/>
                <a:ea typeface="Special Elite"/>
                <a:cs typeface="Special Elite"/>
                <a:sym typeface="Special Elite"/>
              </a:defRPr>
            </a:pPr>
            <a:r>
              <a:t>2. Creamos una transacción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db.transactions.insert(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{ _id: 1,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source: “A",</a:t>
            </a:r>
          </a:p>
          <a:p>
            <a:pPr lvl="1">
              <a:buChar char=" "/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destination: “B",</a:t>
            </a:r>
          </a:p>
          <a:p>
            <a:pPr lvl="1">
              <a:buChar char=" "/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value: 100,</a:t>
            </a:r>
          </a:p>
          <a:p>
            <a:pPr lvl="1">
              <a:buChar char=" "/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state: “initial",</a:t>
            </a:r>
          </a:p>
          <a:p>
            <a:pPr lvl="1">
              <a:buChar char=" "/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lastModified: new Date() </a:t>
            </a:r>
          </a:p>
          <a:p>
            <a:pPr lvl="1">
              <a:buChar char=" "/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})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Phase Commit Pattern</a:t>
            </a:r>
          </a:p>
        </p:txBody>
      </p:sp>
      <p:sp>
        <p:nvSpPr>
          <p:cNvPr id="259" name="Shape 2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>
                <a:latin typeface="Special Elite"/>
                <a:ea typeface="Special Elite"/>
                <a:cs typeface="Special Elite"/>
                <a:sym typeface="Special Elite"/>
              </a:defRPr>
            </a:pPr>
            <a:r>
              <a:t>3. Buscamos una transacción para ejecutar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var t = db.transactions.findOne( { state: "initial" } )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db.transactions.update(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{ _id: t._id, state: "initial" },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{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$set: { state: "pending" },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$currentDate: { lastModified: true }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Phase Commit Pattern</a:t>
            </a:r>
          </a:p>
        </p:txBody>
      </p:sp>
      <p:sp>
        <p:nvSpPr>
          <p:cNvPr id="262" name="Shape 2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>
                <a:latin typeface="Special Elite"/>
                <a:ea typeface="Special Elite"/>
                <a:cs typeface="Special Elite"/>
                <a:sym typeface="Special Elite"/>
              </a:defRPr>
            </a:pPr>
            <a:r>
              <a:t>4. Movimiento en cuenta y transacciones Pendientes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db.accounts.update(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{ _id: t.source, pendingTransactions: { $ne: t._id } },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{ $inc: { balance: -t.value }, $push: { pendingTransactions: t._id } }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)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db.accounts.update(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{ _id: t.destination, pendingTransactions: { $ne: t._id } },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{ $inc: { balance: t.value }, $push: { pendingTransactions: t._id } }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Phase Commit Pattern</a:t>
            </a:r>
          </a:p>
        </p:txBody>
      </p:sp>
      <p:sp>
        <p:nvSpPr>
          <p:cNvPr id="265" name="Shape 2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>
                <a:latin typeface="Special Elite"/>
                <a:ea typeface="Special Elite"/>
                <a:cs typeface="Special Elite"/>
                <a:sym typeface="Special Elite"/>
              </a:defRPr>
            </a:pPr>
            <a:r>
              <a:t>5. Transacciones Aplicadas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db.transactions.update(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{ _id: t._id, state: "pending" },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$set: { state: "applied" },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$currentDate: { lastModified: true }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}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Phase Commit Pattern</a:t>
            </a:r>
          </a:p>
        </p:txBody>
      </p:sp>
      <p:sp>
        <p:nvSpPr>
          <p:cNvPr id="268" name="Shape 2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>
                <a:latin typeface="Special Elite"/>
                <a:ea typeface="Special Elite"/>
                <a:cs typeface="Special Elite"/>
                <a:sym typeface="Special Elite"/>
              </a:defRPr>
            </a:pPr>
            <a:r>
              <a:t>6. Eliminamos las pendientes de las cuentas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db.accounts.update(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{ _id: t.source, pendingTransactions: t._id },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{ $pull: { pendingTransactions: t._id } }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)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db.accounts.update(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{ _id: t.destination, pendingTransactions: t._id },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{ $pull: { pendingTransactions: t._id } }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)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230" y="-271428"/>
            <a:ext cx="9585058" cy="639004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/>
        </p:nvSpPr>
        <p:spPr>
          <a:xfrm>
            <a:off x="3820181" y="4282445"/>
            <a:ext cx="5224399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</a:lstStyle>
          <a:p>
            <a:pPr/>
            <a:r>
              <a:t>Menos “likes”. Más cervezas.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Phase Commit Pattern</a:t>
            </a:r>
          </a:p>
        </p:txBody>
      </p:sp>
      <p:sp>
        <p:nvSpPr>
          <p:cNvPr id="271" name="Shape 2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>
                <a:latin typeface="Special Elite"/>
                <a:ea typeface="Special Elite"/>
                <a:cs typeface="Special Elite"/>
                <a:sym typeface="Special Elite"/>
              </a:defRPr>
            </a:pPr>
            <a:r>
              <a:t>7. Transacción ejecutada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db.transactions.update(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{ _id: t._id, state: "applied" },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$set: { state: "done" },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$currentDate: { lastModified: true }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}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)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2766" y="-3888"/>
            <a:ext cx="9566656" cy="5151276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hape 274"/>
          <p:cNvSpPr/>
          <p:nvPr/>
        </p:nvSpPr>
        <p:spPr>
          <a:xfrm>
            <a:off x="170875" y="4375751"/>
            <a:ext cx="724357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</a:lstStyle>
          <a:p>
            <a:pPr/>
            <a:r>
              <a:t>Y luego me dices que el Cobol no mola…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title"/>
          </p:nvPr>
        </p:nvSpPr>
        <p:spPr>
          <a:xfrm>
            <a:off x="1812726" y="428518"/>
            <a:ext cx="5518548" cy="1741290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Índices Avanzados en MongoDB</a:t>
            </a:r>
          </a:p>
        </p:txBody>
      </p:sp>
      <p:sp>
        <p:nvSpPr>
          <p:cNvPr id="277" name="Shape 277"/>
          <p:cNvSpPr/>
          <p:nvPr/>
        </p:nvSpPr>
        <p:spPr>
          <a:xfrm>
            <a:off x="291322" y="1958789"/>
            <a:ext cx="5104615" cy="2661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lvl="1" marL="621631" indent="-240631">
              <a:lnSpc>
                <a:spcPct val="115000"/>
              </a:lnSpc>
              <a:buSzPct val="60000"/>
              <a:buBlip>
                <a:blip r:embed="rId2"/>
              </a:buBlip>
              <a:defRPr sz="24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Índices multiclave</a:t>
            </a:r>
          </a:p>
          <a:p>
            <a:pPr lvl="1" marL="621631" indent="-240631">
              <a:lnSpc>
                <a:spcPct val="115000"/>
              </a:lnSpc>
              <a:buSzPct val="60000"/>
              <a:buBlip>
                <a:blip r:embed="rId2"/>
              </a:buBlip>
              <a:defRPr sz="24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Índices sobre textos</a:t>
            </a:r>
          </a:p>
          <a:p>
            <a:pPr lvl="1" marL="621631" indent="-240631">
              <a:lnSpc>
                <a:spcPct val="115000"/>
              </a:lnSpc>
              <a:buSzPct val="60000"/>
              <a:buBlip>
                <a:blip r:embed="rId2"/>
              </a:buBlip>
              <a:defRPr sz="24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Índices TTL</a:t>
            </a:r>
          </a:p>
        </p:txBody>
      </p:sp>
      <p:sp>
        <p:nvSpPr>
          <p:cNvPr id="278" name="Shape 278"/>
          <p:cNvSpPr/>
          <p:nvPr/>
        </p:nvSpPr>
        <p:spPr>
          <a:xfrm>
            <a:off x="1004660" y="865961"/>
            <a:ext cx="864055" cy="866404"/>
          </a:xfrm>
          <a:prstGeom prst="roundRect">
            <a:avLst>
              <a:gd name="adj" fmla="val 15041"/>
            </a:avLst>
          </a:prstGeom>
          <a:solidFill>
            <a:srgbClr val="000000"/>
          </a:solidFill>
          <a:ln w="25400">
            <a:solidFill>
              <a:srgbClr val="A7A7A7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7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Índices Multiclave</a:t>
            </a:r>
          </a:p>
        </p:txBody>
      </p:sp>
      <p:sp>
        <p:nvSpPr>
          <p:cNvPr id="281" name="Shape 2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822959">
              <a:defRPr sz="2159"/>
            </a:pPr>
            <a:r>
              <a:t>Son los índices que se aplican cuando el campo es un array. Se crea una clave de índice por cada uno de los elementos que componen el array.</a:t>
            </a:r>
          </a:p>
          <a:p>
            <a:pPr defTabSz="822959">
              <a:defRPr sz="2159"/>
            </a:pPr>
          </a:p>
          <a:p>
            <a:pPr defTabSz="822959">
              <a:defRPr sz="2159"/>
            </a:pPr>
            <a:r>
              <a:t>No se pueden crear índices multiclave compuestos y tampoco se puede especificar un índice multiclave como sharing key.</a:t>
            </a:r>
          </a:p>
          <a:p>
            <a:pPr defTabSz="822959">
              <a:defRPr sz="2159"/>
            </a:pPr>
          </a:p>
          <a:p>
            <a:pPr defTabSz="822959">
              <a:defRPr sz="1350">
                <a:latin typeface="Menlo"/>
                <a:ea typeface="Menlo"/>
                <a:cs typeface="Menlo"/>
                <a:sym typeface="Menlo"/>
              </a:defRPr>
            </a:pPr>
            <a:r>
              <a:t>db.coll.createIndex( { &lt;field&gt;: &lt; 1 or -1 &gt; } 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Índices sobre textos</a:t>
            </a:r>
          </a:p>
        </p:txBody>
      </p:sp>
      <p:sp>
        <p:nvSpPr>
          <p:cNvPr id="284" name="Shape 2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MongoDB cuenta con soporte para índices de texto para facilitar búsquedas de contenido. Soporta “stopwords” para ciertos idiomas.</a:t>
            </a:r>
          </a:p>
          <a:p>
            <a:pPr/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db.users.createIndex( { description: "text" } )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# Para buscar por todos los campos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db.users.createIndex( { </a:t>
            </a:r>
            <a:r>
              <a:rPr b="1"/>
              <a:t>"$**":</a:t>
            </a:r>
            <a:r>
              <a:t> "text" } 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Índices TTL</a:t>
            </a:r>
          </a:p>
        </p:txBody>
      </p:sp>
      <p:sp>
        <p:nvSpPr>
          <p:cNvPr id="287" name="Shape 2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MongoDB permite que haya índices que tengan un tiempo de vida. Pasado ese tiempo de vida, expiran.</a:t>
            </a:r>
          </a:p>
          <a:p>
            <a:pPr/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db.eventlog.createIndex( { "lastModifiedDate": 1 }, { expireAfterSeconds: 3600 } 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title"/>
          </p:nvPr>
        </p:nvSpPr>
        <p:spPr>
          <a:xfrm>
            <a:off x="1812726" y="428518"/>
            <a:ext cx="5518548" cy="1741290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Modelado en MongoDB</a:t>
            </a:r>
          </a:p>
        </p:txBody>
      </p:sp>
      <p:sp>
        <p:nvSpPr>
          <p:cNvPr id="290" name="Shape 290"/>
          <p:cNvSpPr/>
          <p:nvPr/>
        </p:nvSpPr>
        <p:spPr>
          <a:xfrm>
            <a:off x="291322" y="1958789"/>
            <a:ext cx="5104615" cy="2661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lvl="1" marL="621631" indent="-240631">
              <a:lnSpc>
                <a:spcPct val="115000"/>
              </a:lnSpc>
              <a:buSzPct val="60000"/>
              <a:buBlip>
                <a:blip r:embed="rId2"/>
              </a:buBlip>
              <a:defRPr sz="24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One-To-One (1:1)</a:t>
            </a:r>
          </a:p>
          <a:p>
            <a:pPr lvl="1" marL="621631" indent="-240631">
              <a:lnSpc>
                <a:spcPct val="115000"/>
              </a:lnSpc>
              <a:buSzPct val="60000"/>
              <a:buBlip>
                <a:blip r:embed="rId2"/>
              </a:buBlip>
              <a:defRPr sz="24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One-To-Many (1:N)</a:t>
            </a:r>
          </a:p>
          <a:p>
            <a:pPr lvl="1" marL="621631" indent="-240631">
              <a:lnSpc>
                <a:spcPct val="115000"/>
              </a:lnSpc>
              <a:buSzPct val="60000"/>
              <a:buBlip>
                <a:blip r:embed="rId2"/>
              </a:buBlip>
              <a:defRPr sz="24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Many-To-Many (M:N)</a:t>
            </a:r>
          </a:p>
        </p:txBody>
      </p:sp>
      <p:sp>
        <p:nvSpPr>
          <p:cNvPr id="291" name="Shape 291"/>
          <p:cNvSpPr/>
          <p:nvPr/>
        </p:nvSpPr>
        <p:spPr>
          <a:xfrm>
            <a:off x="1004660" y="865961"/>
            <a:ext cx="864055" cy="866404"/>
          </a:xfrm>
          <a:prstGeom prst="roundRect">
            <a:avLst>
              <a:gd name="adj" fmla="val 15041"/>
            </a:avLst>
          </a:prstGeom>
          <a:solidFill>
            <a:srgbClr val="000000"/>
          </a:solidFill>
          <a:ln w="25400">
            <a:solidFill>
              <a:srgbClr val="A7A7A7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7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One-To-One (1:1)</a:t>
            </a:r>
          </a:p>
        </p:txBody>
      </p:sp>
      <p:sp>
        <p:nvSpPr>
          <p:cNvPr id="294" name="Shape 2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Las relaciones 1:1 pueden ser modeladas de dos formas en MongoDB: insertar la relación en un único documento o bien tener un link al otro documento.</a:t>
            </a:r>
          </a:p>
        </p:txBody>
      </p:sp>
      <p:pic>
        <p:nvPicPr>
          <p:cNvPr id="29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799" y="2965061"/>
            <a:ext cx="3991912" cy="1330638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Shape 296"/>
          <p:cNvSpPr/>
          <p:nvPr/>
        </p:nvSpPr>
        <p:spPr>
          <a:xfrm>
            <a:off x="5347751" y="2805035"/>
            <a:ext cx="2780257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name: “Víctor Cuervo",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age: 38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street: Alcala 45",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city: "Madrid"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pPr/>
            <a:r>
              <a:t>One-To-One (1:1)</a:t>
            </a:r>
          </a:p>
        </p:txBody>
      </p:sp>
      <p:sp>
        <p:nvSpPr>
          <p:cNvPr id="299" name="Shape 299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500">
                <a:latin typeface="Special Elite"/>
                <a:ea typeface="Special Elite"/>
                <a:cs typeface="Special Elite"/>
                <a:sym typeface="Special Elite"/>
              </a:defRPr>
            </a:pPr>
            <a:r>
              <a:t>Embedding</a:t>
            </a:r>
          </a:p>
          <a:p>
            <a:pPr>
              <a:defRPr sz="15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  name: “Víctor Cuervo",</a:t>
            </a:r>
          </a:p>
          <a:p>
            <a:pPr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  age: 38,</a:t>
            </a:r>
          </a:p>
          <a:p>
            <a:pPr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  address: {</a:t>
            </a:r>
          </a:p>
          <a:p>
            <a:pPr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    street: “Alcala, 45",</a:t>
            </a:r>
          </a:p>
          <a:p>
            <a:pPr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    city: "Madrid"   </a:t>
            </a:r>
          </a:p>
          <a:p>
            <a:pPr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300" name="Shape 300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 sz="2500">
                <a:latin typeface="Special Elite"/>
                <a:ea typeface="Special Elite"/>
                <a:cs typeface="Special Elite"/>
                <a:sym typeface="Special Elite"/>
              </a:defRPr>
            </a:pPr>
            <a:r>
              <a:t>Linking</a:t>
            </a:r>
          </a:p>
          <a:p>
            <a:pPr>
              <a:defRPr sz="15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  _id: 1,</a:t>
            </a:r>
          </a:p>
          <a:p>
            <a:pPr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  name: “Víctor Cuervo",</a:t>
            </a:r>
          </a:p>
          <a:p>
            <a:pPr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  age: 38</a:t>
            </a:r>
          </a:p>
          <a:p>
            <a:pPr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>
              <a:buClrTx/>
              <a:buSzTx/>
              <a:buFont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buClrTx/>
              <a:buSzTx/>
              <a:buFont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>
              <a:buClrTx/>
              <a:buSzTx/>
              <a:buFont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  user_id: 1,</a:t>
            </a:r>
          </a:p>
          <a:p>
            <a:pPr>
              <a:buClrTx/>
              <a:buSzTx/>
              <a:buFont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  street: “Alcala, 45",</a:t>
            </a:r>
          </a:p>
          <a:p>
            <a:pPr>
              <a:buClrTx/>
              <a:buSzTx/>
              <a:buFont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  city: "Madrid"   </a:t>
            </a:r>
          </a:p>
          <a:p>
            <a:pPr>
              <a:buClrTx/>
              <a:buSzTx/>
              <a:buFont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One-To-Many (1:N)</a:t>
            </a:r>
          </a:p>
        </p:txBody>
      </p:sp>
      <p:sp>
        <p:nvSpPr>
          <p:cNvPr id="303" name="Shape 3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Las relaciones 1:N pueden ser modeladas de tres formas en MongoDB: insertar la relación en un único documento, link al otro documento o bucketing.</a:t>
            </a:r>
          </a:p>
        </p:txBody>
      </p:sp>
      <p:pic>
        <p:nvPicPr>
          <p:cNvPr id="30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8344" y="2993217"/>
            <a:ext cx="4147312" cy="13824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Índice</a:t>
            </a:r>
          </a:p>
        </p:txBody>
      </p:sp>
      <p:sp>
        <p:nvSpPr>
          <p:cNvPr id="158" name="Shape 158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240631" indent="-240631">
              <a:buClrTx/>
              <a:buSzPct val="60000"/>
              <a:buFontTx/>
              <a:buBlip>
                <a:blip r:embed="rId2"/>
              </a:buBlip>
            </a:pPr>
            <a:r>
              <a:t>MongoDB</a:t>
            </a:r>
          </a:p>
          <a:p>
            <a:pPr marL="240631" indent="-240631">
              <a:buClrTx/>
              <a:buSzPct val="60000"/>
              <a:buFontTx/>
              <a:buBlip>
                <a:blip r:embed="rId2"/>
              </a:buBlip>
            </a:pPr>
            <a:r>
              <a:t>Nuevo en MongoDB 3.2</a:t>
            </a:r>
          </a:p>
          <a:p>
            <a:pPr marL="240631" indent="-240631">
              <a:buClrTx/>
              <a:buSzPct val="60000"/>
              <a:buFontTx/>
              <a:buBlip>
                <a:blip r:embed="rId2"/>
              </a:buBlip>
            </a:pPr>
            <a:r>
              <a:t>Consultas Avanzadas</a:t>
            </a:r>
          </a:p>
          <a:p>
            <a:pPr marL="240631" indent="-240631">
              <a:buClrTx/>
              <a:buSzPct val="60000"/>
              <a:buFontTx/>
              <a:buBlip>
                <a:blip r:embed="rId2"/>
              </a:buBlip>
            </a:pPr>
            <a:r>
              <a:t>Índices Avanzados</a:t>
            </a:r>
          </a:p>
          <a:p>
            <a:pPr marL="240631" indent="-240631">
              <a:buClrTx/>
              <a:buSzPct val="60000"/>
              <a:buFontTx/>
              <a:buBlip>
                <a:blip r:embed="rId2"/>
              </a:buBlip>
            </a:pPr>
            <a:r>
              <a:t>Modelado en MongoDB</a:t>
            </a:r>
          </a:p>
          <a:p>
            <a:pPr marL="240631" indent="-240631">
              <a:buClrTx/>
              <a:buSzPct val="60000"/>
              <a:buFontTx/>
              <a:buBlip>
                <a:blip r:embed="rId2"/>
              </a:buBlip>
            </a:pPr>
            <a:r>
              <a:t>DBaaS y PaaS</a:t>
            </a:r>
          </a:p>
          <a:p>
            <a:pPr marL="240631" indent="-240631">
              <a:buClrTx/>
              <a:buSzPct val="60000"/>
              <a:buFontTx/>
              <a:buBlip>
                <a:blip r:embed="rId2"/>
              </a:buBlip>
            </a:pPr>
            <a:r>
              <a:t>Tooling con MongoDB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pPr/>
            <a:r>
              <a:t>One-To-Many (1:N)</a:t>
            </a:r>
          </a:p>
        </p:txBody>
      </p:sp>
      <p:sp>
        <p:nvSpPr>
          <p:cNvPr id="307" name="Shape 307"/>
          <p:cNvSpPr/>
          <p:nvPr/>
        </p:nvSpPr>
        <p:spPr>
          <a:xfrm>
            <a:off x="46467" y="2479978"/>
            <a:ext cx="3850703" cy="110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title: “Línea de Código",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url: “http://lineadecodigo.com",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text: “Aprende a Programar"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308" name="Shape 308"/>
          <p:cNvSpPr/>
          <p:nvPr/>
        </p:nvSpPr>
        <p:spPr>
          <a:xfrm>
            <a:off x="3925314" y="1667178"/>
            <a:ext cx="5034156" cy="273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blog_entry_id: 1,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name: “Daniel Hernandez",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created_on: ISODate("2014-01-01T10:01:22Z"),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comment: “Me gusta tu blog"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blog_entry_id: 1,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name: “Fran Honrrubia",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created_on: ISODate("2014-01-01T11:01:22Z"),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comment: “Gran trabajo"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309" name="Shape 309"/>
          <p:cNvSpPr/>
          <p:nvPr/>
        </p:nvSpPr>
        <p:spPr>
          <a:xfrm>
            <a:off x="264181" y="2146772"/>
            <a:ext cx="63244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Special Elite"/>
                <a:ea typeface="Special Elite"/>
                <a:cs typeface="Special Elite"/>
                <a:sym typeface="Special Elite"/>
              </a:defRPr>
            </a:lvl1pPr>
          </a:lstStyle>
          <a:p>
            <a:pPr/>
            <a:r>
              <a:t>Blog</a:t>
            </a:r>
          </a:p>
        </p:txBody>
      </p:sp>
      <p:sp>
        <p:nvSpPr>
          <p:cNvPr id="310" name="Shape 310"/>
          <p:cNvSpPr/>
          <p:nvPr/>
        </p:nvSpPr>
        <p:spPr>
          <a:xfrm>
            <a:off x="4015960" y="1361445"/>
            <a:ext cx="155086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Special Elite"/>
                <a:ea typeface="Special Elite"/>
                <a:cs typeface="Special Elite"/>
                <a:sym typeface="Special Elite"/>
              </a:defRPr>
            </a:lvl1pPr>
          </a:lstStyle>
          <a:p>
            <a:pPr/>
            <a:r>
              <a:t>Comentarios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One-To-Many (1:N). Embeding</a:t>
            </a:r>
          </a:p>
        </p:txBody>
      </p:sp>
      <p:sp>
        <p:nvSpPr>
          <p:cNvPr id="313" name="Shape 313"/>
          <p:cNvSpPr/>
          <p:nvPr/>
        </p:nvSpPr>
        <p:spPr>
          <a:xfrm>
            <a:off x="391451" y="1410068"/>
            <a:ext cx="5349328" cy="293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title: “Línea de Código",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url: "http://lineadecodigo.com",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text: “Aprende a Programar",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comments: [{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name: “Daniel Hernandez",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created_on: ISODate("2014-01-01T10:01:22Z"),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comment: “Me gusta tu blog"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}, {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name: “Fran Honrubia",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created_on: ISODate("2014-01-01T11:01:22Z"),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comment: “Gran trabajo"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}]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314" name="Shape 314"/>
          <p:cNvSpPr/>
          <p:nvPr/>
        </p:nvSpPr>
        <p:spPr>
          <a:xfrm>
            <a:off x="6171163" y="2087678"/>
            <a:ext cx="2761854" cy="2318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483" y="0"/>
                </a:moveTo>
                <a:cubicBezTo>
                  <a:pt x="2209" y="0"/>
                  <a:pt x="1986" y="265"/>
                  <a:pt x="1986" y="591"/>
                </a:cubicBezTo>
                <a:lnTo>
                  <a:pt x="1986" y="4732"/>
                </a:lnTo>
                <a:lnTo>
                  <a:pt x="0" y="5915"/>
                </a:lnTo>
                <a:lnTo>
                  <a:pt x="1986" y="7098"/>
                </a:lnTo>
                <a:lnTo>
                  <a:pt x="1986" y="21009"/>
                </a:lnTo>
                <a:cubicBezTo>
                  <a:pt x="1986" y="21335"/>
                  <a:pt x="2209" y="21600"/>
                  <a:pt x="2483" y="21600"/>
                </a:cubicBezTo>
                <a:lnTo>
                  <a:pt x="21103" y="21600"/>
                </a:lnTo>
                <a:cubicBezTo>
                  <a:pt x="21378" y="21600"/>
                  <a:pt x="21600" y="21335"/>
                  <a:pt x="21600" y="21009"/>
                </a:cubicBezTo>
                <a:lnTo>
                  <a:pt x="21600" y="591"/>
                </a:lnTo>
                <a:cubicBezTo>
                  <a:pt x="21600" y="265"/>
                  <a:pt x="21378" y="0"/>
                  <a:pt x="21103" y="0"/>
                </a:cubicBezTo>
                <a:lnTo>
                  <a:pt x="2483" y="0"/>
                </a:lnTo>
                <a:close/>
              </a:path>
            </a:pathLst>
          </a:cu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El contenido insertado se crea dentro de un array.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Hay que tener cuidado con el tamaño del array y no sobrepasar los 16Mb.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A MongoDB le cuesta calcular el padding. Problemas de performance.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One-To-Many (1:N). Linking</a:t>
            </a:r>
          </a:p>
        </p:txBody>
      </p:sp>
      <p:sp>
        <p:nvSpPr>
          <p:cNvPr id="317" name="Shape 317"/>
          <p:cNvSpPr/>
          <p:nvPr/>
        </p:nvSpPr>
        <p:spPr>
          <a:xfrm>
            <a:off x="391451" y="1410068"/>
            <a:ext cx="5135238" cy="273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blog_entry_id: 1,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name: “Daniel Hernandez",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created_on: ISODate("2014-01-01T10:01:22Z"),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comment: “Me gusta tu blog"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blog_entry_id: 1,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name: “Fran Honrubia",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created_on: ISODate("2014-01-01T11:01:22Z"),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comment: “Gran trabajo"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318" name="Shape 318"/>
          <p:cNvSpPr/>
          <p:nvPr/>
        </p:nvSpPr>
        <p:spPr>
          <a:xfrm>
            <a:off x="6171163" y="2243188"/>
            <a:ext cx="2761854" cy="1676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483" y="0"/>
                </a:moveTo>
                <a:cubicBezTo>
                  <a:pt x="2209" y="0"/>
                  <a:pt x="1986" y="366"/>
                  <a:pt x="1986" y="818"/>
                </a:cubicBezTo>
                <a:lnTo>
                  <a:pt x="1986" y="6544"/>
                </a:lnTo>
                <a:lnTo>
                  <a:pt x="0" y="8180"/>
                </a:lnTo>
                <a:lnTo>
                  <a:pt x="1986" y="9816"/>
                </a:lnTo>
                <a:lnTo>
                  <a:pt x="1986" y="20782"/>
                </a:lnTo>
                <a:cubicBezTo>
                  <a:pt x="1986" y="21234"/>
                  <a:pt x="2209" y="21600"/>
                  <a:pt x="2483" y="21600"/>
                </a:cubicBezTo>
                <a:lnTo>
                  <a:pt x="21103" y="21600"/>
                </a:lnTo>
                <a:cubicBezTo>
                  <a:pt x="21378" y="21600"/>
                  <a:pt x="21600" y="21234"/>
                  <a:pt x="21600" y="20782"/>
                </a:cubicBezTo>
                <a:lnTo>
                  <a:pt x="21600" y="818"/>
                </a:lnTo>
                <a:cubicBezTo>
                  <a:pt x="21600" y="366"/>
                  <a:pt x="21378" y="0"/>
                  <a:pt x="21103" y="0"/>
                </a:cubicBezTo>
                <a:lnTo>
                  <a:pt x="2483" y="0"/>
                </a:lnTo>
                <a:close/>
              </a:path>
            </a:pathLst>
          </a:cu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Hay que hacer tantas lecturas a la base de datos como documentos tengamos enlazados.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One-To-Many (1:N). Bucketing</a:t>
            </a:r>
          </a:p>
        </p:txBody>
      </p:sp>
      <p:sp>
        <p:nvSpPr>
          <p:cNvPr id="321" name="Shape 321"/>
          <p:cNvSpPr/>
          <p:nvPr/>
        </p:nvSpPr>
        <p:spPr>
          <a:xfrm>
            <a:off x="277410" y="1005741"/>
            <a:ext cx="4974672" cy="390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blog_entry_id: 1,</a:t>
            </a:r>
          </a:p>
          <a:p>
            <a:pPr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page: 1,</a:t>
            </a:r>
          </a:p>
          <a:p>
            <a:pPr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count: 50,</a:t>
            </a:r>
          </a:p>
          <a:p>
            <a:pPr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comments: [{</a:t>
            </a:r>
          </a:p>
          <a:p>
            <a:pPr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name: “Daniel Hernandez",</a:t>
            </a:r>
          </a:p>
          <a:p>
            <a:pPr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created_on: ISODate("2014-01-01T10:01:22Z"),</a:t>
            </a:r>
          </a:p>
          <a:p>
            <a:pPr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comment: “Me gusta tu blog"</a:t>
            </a:r>
          </a:p>
          <a:p>
            <a:pPr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}, ...]</a:t>
            </a:r>
          </a:p>
          <a:p>
            <a:pPr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blog_entry_id: 1,</a:t>
            </a:r>
          </a:p>
          <a:p>
            <a:pPr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page: 2,</a:t>
            </a:r>
          </a:p>
          <a:p>
            <a:pPr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count: 1,</a:t>
            </a:r>
          </a:p>
          <a:p>
            <a:pPr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comments: [{</a:t>
            </a:r>
          </a:p>
          <a:p>
            <a:pPr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name: “Fran Honrubia",</a:t>
            </a:r>
          </a:p>
          <a:p>
            <a:pPr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created_on: ISODate("2014-01-01T11:01:22Z"),</a:t>
            </a:r>
          </a:p>
          <a:p>
            <a:pPr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comment: “Gran trabajo"</a:t>
            </a:r>
          </a:p>
          <a:p>
            <a:pPr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}]</a:t>
            </a:r>
          </a:p>
          <a:p>
            <a:pPr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322" name="Shape 322"/>
          <p:cNvSpPr/>
          <p:nvPr/>
        </p:nvSpPr>
        <p:spPr>
          <a:xfrm>
            <a:off x="5582654" y="2055737"/>
            <a:ext cx="2847182" cy="2226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484" y="0"/>
                </a:moveTo>
                <a:cubicBezTo>
                  <a:pt x="2210" y="0"/>
                  <a:pt x="1987" y="285"/>
                  <a:pt x="1987" y="635"/>
                </a:cubicBezTo>
                <a:lnTo>
                  <a:pt x="1987" y="5079"/>
                </a:lnTo>
                <a:lnTo>
                  <a:pt x="0" y="6349"/>
                </a:lnTo>
                <a:lnTo>
                  <a:pt x="1987" y="7620"/>
                </a:lnTo>
                <a:lnTo>
                  <a:pt x="1987" y="20969"/>
                </a:lnTo>
                <a:cubicBezTo>
                  <a:pt x="1987" y="21319"/>
                  <a:pt x="2210" y="21600"/>
                  <a:pt x="2484" y="21600"/>
                </a:cubicBezTo>
                <a:lnTo>
                  <a:pt x="21103" y="21600"/>
                </a:lnTo>
                <a:cubicBezTo>
                  <a:pt x="21377" y="21600"/>
                  <a:pt x="21600" y="21319"/>
                  <a:pt x="21600" y="20969"/>
                </a:cubicBezTo>
                <a:lnTo>
                  <a:pt x="21600" y="635"/>
                </a:lnTo>
                <a:cubicBezTo>
                  <a:pt x="21600" y="285"/>
                  <a:pt x="21377" y="0"/>
                  <a:pt x="21103" y="0"/>
                </a:cubicBezTo>
                <a:lnTo>
                  <a:pt x="2484" y="0"/>
                </a:lnTo>
                <a:close/>
              </a:path>
            </a:pathLst>
          </a:cu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Es una mezcla entre embedding y linking. Se divide en contenedores con un tamaño y se inserta el comentario en el contenedor que toca.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Tiene que tener algún concepto de división como fechas,….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Many-To-Many (N:N)</a:t>
            </a:r>
          </a:p>
        </p:txBody>
      </p:sp>
      <p:sp>
        <p:nvSpPr>
          <p:cNvPr id="325" name="Shape 3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Las relaciones N:N se modelan mediante técnicas de embedding.</a:t>
            </a:r>
          </a:p>
          <a:p>
            <a:pPr/>
            <a:r>
              <a:t>En el caso de que haya una de las partes predominantes se modelaría hacía un solo sentido.</a:t>
            </a:r>
          </a:p>
        </p:txBody>
      </p:sp>
      <p:pic>
        <p:nvPicPr>
          <p:cNvPr id="32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0142" y="3317571"/>
            <a:ext cx="4354226" cy="14514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Many-To-Many (N:N). Two Ways</a:t>
            </a:r>
          </a:p>
        </p:txBody>
      </p:sp>
      <p:sp>
        <p:nvSpPr>
          <p:cNvPr id="329" name="Shape 329"/>
          <p:cNvSpPr/>
          <p:nvPr/>
        </p:nvSpPr>
        <p:spPr>
          <a:xfrm>
            <a:off x="1001581" y="1760438"/>
            <a:ext cx="2994346" cy="232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_id: 1,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name: "Peter Standford",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books: [1, 2]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_id: 2,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name: "Georg Peterson",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books: [2]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330" name="Shape 330"/>
          <p:cNvSpPr/>
          <p:nvPr/>
        </p:nvSpPr>
        <p:spPr>
          <a:xfrm>
            <a:off x="4954261" y="1760438"/>
            <a:ext cx="4171837" cy="273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_id: 1,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title: "A tale of two people",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categories: ["drama"],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authors: [1, 2]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_id: 2,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title: "A tale of two space ships",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categories: ["scifi"],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authors: [1]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Many-To-Many (N:N). One Way</a:t>
            </a:r>
          </a:p>
        </p:txBody>
      </p:sp>
      <p:sp>
        <p:nvSpPr>
          <p:cNvPr id="333" name="Shape 333"/>
          <p:cNvSpPr/>
          <p:nvPr/>
        </p:nvSpPr>
        <p:spPr>
          <a:xfrm>
            <a:off x="1001581" y="1760438"/>
            <a:ext cx="1816855" cy="9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_id: 1,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name: "drama"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334" name="Shape 334"/>
          <p:cNvSpPr/>
          <p:nvPr/>
        </p:nvSpPr>
        <p:spPr>
          <a:xfrm>
            <a:off x="4954261" y="1760438"/>
            <a:ext cx="3636614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_id: 1,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title: "A tale of two people",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categories: [1],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authors: [1, 2]</a:t>
            </a:r>
          </a:p>
          <a:p>
            <a:pPr>
              <a:defRPr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type="title"/>
          </p:nvPr>
        </p:nvSpPr>
        <p:spPr>
          <a:xfrm>
            <a:off x="1812726" y="428518"/>
            <a:ext cx="5518548" cy="1741290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DBaaS y PaaS: MongoDB en Cloud</a:t>
            </a:r>
          </a:p>
        </p:txBody>
      </p:sp>
      <p:sp>
        <p:nvSpPr>
          <p:cNvPr id="337" name="Shape 337"/>
          <p:cNvSpPr/>
          <p:nvPr/>
        </p:nvSpPr>
        <p:spPr>
          <a:xfrm>
            <a:off x="260220" y="2093565"/>
            <a:ext cx="5104615" cy="2661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lvl="1" marL="621631" indent="-240631">
              <a:lnSpc>
                <a:spcPct val="115000"/>
              </a:lnSpc>
              <a:buSzPct val="100000"/>
              <a:buChar char="•"/>
              <a:defRPr sz="24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MongoLab</a:t>
            </a:r>
          </a:p>
          <a:p>
            <a:pPr lvl="1" marL="621631" indent="-240631">
              <a:lnSpc>
                <a:spcPct val="115000"/>
              </a:lnSpc>
              <a:buSzPct val="100000"/>
              <a:buChar char="•"/>
              <a:defRPr sz="24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MongoDB y Docker</a:t>
            </a:r>
          </a:p>
          <a:p>
            <a:pPr lvl="1" marL="621631" indent="-240631">
              <a:lnSpc>
                <a:spcPct val="115000"/>
              </a:lnSpc>
              <a:buSzPct val="100000"/>
              <a:buChar char="•"/>
              <a:defRPr sz="24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MongoDB en PaaS</a:t>
            </a:r>
          </a:p>
        </p:txBody>
      </p:sp>
      <p:sp>
        <p:nvSpPr>
          <p:cNvPr id="338" name="Shape 338"/>
          <p:cNvSpPr/>
          <p:nvPr/>
        </p:nvSpPr>
        <p:spPr>
          <a:xfrm>
            <a:off x="1004660" y="865961"/>
            <a:ext cx="864055" cy="866404"/>
          </a:xfrm>
          <a:prstGeom prst="roundRect">
            <a:avLst>
              <a:gd name="adj" fmla="val 15041"/>
            </a:avLst>
          </a:prstGeom>
          <a:solidFill>
            <a:srgbClr val="000000"/>
          </a:solidFill>
          <a:ln w="25400">
            <a:solidFill>
              <a:srgbClr val="A7A7A7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7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MongoLab</a:t>
            </a:r>
          </a:p>
        </p:txBody>
      </p:sp>
      <p:sp>
        <p:nvSpPr>
          <p:cNvPr id="341" name="Shape 3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MongoLab es un BDaaS</a:t>
            </a:r>
            <a:r>
              <a:t> que nos permite aprovisionarnos bases de datos de MongoDB de forma dinámica en cloud de una forma sencilla.</a:t>
            </a:r>
          </a:p>
          <a:p>
            <a:pPr/>
            <a:r>
              <a:t>Funciona </a:t>
            </a:r>
            <a:r>
              <a:rPr b="1"/>
              <a:t>en formato PaaS</a:t>
            </a:r>
            <a:r>
              <a:t> que funciona sobre </a:t>
            </a:r>
            <a:r>
              <a:rPr b="1"/>
              <a:t>Google, AWS y Azure</a:t>
            </a:r>
            <a:r>
              <a:t>.</a:t>
            </a:r>
          </a:p>
          <a:p>
            <a:pPr>
              <a:defRPr sz="15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mongo ds047037.mongolab.com:47037/&lt;db&gt; -u &lt;dbuser&gt; -p &lt;dbpassword&gt;</a:t>
            </a:r>
          </a:p>
          <a:p>
            <a:pPr>
              <a:defRPr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mongodb://&lt;dbuser&gt;:&lt;dbpassword&gt;@ds047037.mongolab.com:47037/&lt;db&gt;</a:t>
            </a:r>
          </a:p>
        </p:txBody>
      </p:sp>
      <p:pic>
        <p:nvPicPr>
          <p:cNvPr id="34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54024" y="134127"/>
            <a:ext cx="1752550" cy="15108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Características MongoLab</a:t>
            </a:r>
          </a:p>
        </p:txBody>
      </p:sp>
      <p:sp>
        <p:nvSpPr>
          <p:cNvPr id="345" name="Shape 3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MongoLab </a:t>
            </a:r>
            <a:r>
              <a:t>nos permite de forma sencilla:</a:t>
            </a:r>
          </a:p>
          <a:p>
            <a:pPr lvl="1" marL="621631" indent="-240631">
              <a:buClrTx/>
              <a:buFontTx/>
              <a:buChar char="•"/>
            </a:pPr>
            <a:r>
              <a:t>Crear bases de datos dinámicamente.</a:t>
            </a:r>
          </a:p>
          <a:p>
            <a:pPr lvl="1" marL="621631" indent="-240631">
              <a:buClrTx/>
              <a:buFontTx/>
              <a:buChar char="•"/>
            </a:pPr>
            <a:r>
              <a:t>Monitorización y alertas 24x7.</a:t>
            </a:r>
          </a:p>
          <a:p>
            <a:pPr lvl="1" marL="621631" indent="-240631">
              <a:buClrTx/>
              <a:buFontTx/>
              <a:buChar char="•"/>
            </a:pPr>
            <a:r>
              <a:t>GUI para operaciones básicas.</a:t>
            </a:r>
          </a:p>
          <a:p>
            <a:pPr lvl="1" marL="621631" indent="-240631">
              <a:buClrTx/>
              <a:buFontTx/>
              <a:buChar char="•"/>
            </a:pPr>
            <a:r>
              <a:t>Análisis de índices y performance.</a:t>
            </a:r>
          </a:p>
          <a:p>
            <a:pPr lvl="1" marL="621631" indent="-240631">
              <a:buClrTx/>
              <a:buFontTx/>
              <a:buChar char="•"/>
            </a:pPr>
            <a:r>
              <a:t>Establecer seguridad en la conexión.</a:t>
            </a:r>
          </a:p>
          <a:p>
            <a:pPr lvl="1" marL="621631" indent="-240631">
              <a:buClrTx/>
              <a:buFontTx/>
              <a:buChar char="•"/>
            </a:pPr>
            <a:r>
              <a:t>Soporte para APIs de diferentes lenguajes.</a:t>
            </a:r>
          </a:p>
        </p:txBody>
      </p:sp>
      <p:pic>
        <p:nvPicPr>
          <p:cNvPr id="34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54024" y="134127"/>
            <a:ext cx="1752550" cy="15108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xfrm>
            <a:off x="1812726" y="428518"/>
            <a:ext cx="5518548" cy="1741290"/>
          </a:xfrm>
          <a:prstGeom prst="rect">
            <a:avLst/>
          </a:prstGeom>
        </p:spPr>
        <p:txBody>
          <a:bodyPr/>
          <a:lstStyle>
            <a:lvl1pPr algn="r" defTabSz="271105">
              <a:defRPr sz="3696"/>
            </a:lvl1pPr>
          </a:lstStyle>
          <a:p>
            <a:pPr/>
            <a:r>
              <a:t>Una base de datos NOSQL llamada MongoDB</a:t>
            </a:r>
          </a:p>
        </p:txBody>
      </p:sp>
      <p:sp>
        <p:nvSpPr>
          <p:cNvPr id="161" name="Shape 161"/>
          <p:cNvSpPr/>
          <p:nvPr/>
        </p:nvSpPr>
        <p:spPr>
          <a:xfrm>
            <a:off x="291322" y="1958789"/>
            <a:ext cx="5672349" cy="2661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lvl="1" marL="621631" indent="-240631">
              <a:lnSpc>
                <a:spcPct val="115000"/>
              </a:lnSpc>
              <a:buSzPct val="60000"/>
              <a:buBlip>
                <a:blip r:embed="rId2"/>
              </a:buBlip>
              <a:defRPr sz="24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¿Todavía no sabes qué es MongoDB?</a:t>
            </a:r>
          </a:p>
          <a:p>
            <a:pPr lvl="1" marL="621631" indent="-240631">
              <a:lnSpc>
                <a:spcPct val="115000"/>
              </a:lnSpc>
              <a:buSzPct val="60000"/>
              <a:buBlip>
                <a:blip r:embed="rId2"/>
              </a:buBlip>
              <a:defRPr sz="24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10 comandos sobre MongoDB</a:t>
            </a:r>
          </a:p>
          <a:p>
            <a:pPr lvl="1" marL="621631" indent="-240631">
              <a:lnSpc>
                <a:spcPct val="115000"/>
              </a:lnSpc>
              <a:buSzPct val="60000"/>
              <a:buBlip>
                <a:blip r:embed="rId2"/>
              </a:buBlip>
              <a:defRPr sz="24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Gartner</a:t>
            </a:r>
          </a:p>
        </p:txBody>
      </p:sp>
      <p:sp>
        <p:nvSpPr>
          <p:cNvPr id="162" name="Shape 162"/>
          <p:cNvSpPr/>
          <p:nvPr/>
        </p:nvSpPr>
        <p:spPr>
          <a:xfrm>
            <a:off x="1004660" y="865961"/>
            <a:ext cx="864055" cy="866404"/>
          </a:xfrm>
          <a:prstGeom prst="roundRect">
            <a:avLst>
              <a:gd name="adj" fmla="val 15041"/>
            </a:avLst>
          </a:prstGeom>
          <a:solidFill>
            <a:srgbClr val="000000"/>
          </a:solidFill>
          <a:ln w="25400">
            <a:solidFill>
              <a:srgbClr val="A7A7A7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7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MongoLab</a:t>
            </a:r>
          </a:p>
        </p:txBody>
      </p:sp>
      <p:pic>
        <p:nvPicPr>
          <p:cNvPr id="349" name="Captura de pantalla 2015-11-25 a las 0.13.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0248" y="981976"/>
            <a:ext cx="5923504" cy="37021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MongoDB y Docker</a:t>
            </a:r>
          </a:p>
        </p:txBody>
      </p:sp>
      <p:sp>
        <p:nvSpPr>
          <p:cNvPr id="352" name="Shape 3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713231">
              <a:defRPr sz="1871"/>
            </a:pPr>
            <a:r>
              <a:t>MongoDB ya está “dockerizado”.</a:t>
            </a:r>
          </a:p>
          <a:p>
            <a:pPr defTabSz="713231">
              <a:defRPr sz="1871"/>
            </a:pPr>
            <a:r>
              <a:t>Disponible en el Docker Hub Registry (</a:t>
            </a: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2" invalidUrl="" action="" tgtFrame="" tooltip="" history="1" highlightClick="0" endSnd="0"/>
              </a:rPr>
              <a:t>https://hub.docker.com/_/mongo/</a:t>
            </a:r>
            <a:r>
              <a:t>)</a:t>
            </a:r>
          </a:p>
          <a:p>
            <a:pPr defTabSz="713231">
              <a:defRPr sz="1871"/>
            </a:pPr>
          </a:p>
          <a:p>
            <a:pPr defTabSz="713231">
              <a:defRPr sz="117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docker run --name some-mongo -d mongo</a:t>
            </a:r>
          </a:p>
          <a:p>
            <a:pPr defTabSz="713231">
              <a:defRPr sz="117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docker run -it --link some-mongo:mongo --rm mongo sh -c 'exec mongo "$MONGO_PORT_27017_TCP_ADDR:$MONGO_PORT_27017_TCP_PORT/test"'</a:t>
            </a:r>
          </a:p>
          <a:p>
            <a:pPr defTabSz="713231">
              <a:defRPr sz="1871"/>
            </a:pPr>
          </a:p>
          <a:p>
            <a:pPr defTabSz="713231">
              <a:defRPr sz="1871"/>
            </a:pPr>
            <a:r>
              <a:t>Crear una imagen Docker con MongoDB</a:t>
            </a:r>
          </a:p>
          <a:p>
            <a:pPr defTabSz="713231">
              <a:defRPr sz="1871"/>
            </a:pP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3" invalidUrl="" action="" tgtFrame="" tooltip="" history="1" highlightClick="0" endSnd="0"/>
              </a:rPr>
              <a:t>https://docs.docker.com/engine/examples/mongodb/</a:t>
            </a:r>
          </a:p>
        </p:txBody>
      </p:sp>
      <p:pic>
        <p:nvPicPr>
          <p:cNvPr id="353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95340" y="-33824"/>
            <a:ext cx="2069918" cy="18467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MongoDB en PaaS</a:t>
            </a:r>
          </a:p>
        </p:txBody>
      </p:sp>
      <p:sp>
        <p:nvSpPr>
          <p:cNvPr id="356" name="Shape 356"/>
          <p:cNvSpPr/>
          <p:nvPr>
            <p:ph type="body" sz="half" idx="1"/>
          </p:nvPr>
        </p:nvSpPr>
        <p:spPr>
          <a:xfrm>
            <a:off x="457200" y="1200150"/>
            <a:ext cx="8229600" cy="1727636"/>
          </a:xfrm>
          <a:prstGeom prst="rect">
            <a:avLst/>
          </a:prstGeom>
        </p:spPr>
        <p:txBody>
          <a:bodyPr/>
          <a:lstStyle/>
          <a:p>
            <a:pPr/>
            <a:r>
              <a:t>MongoDB está disponible en diferentes entornos </a:t>
            </a:r>
            <a:br/>
            <a:r>
              <a:t>PaaS: BlueMix, Heroku, OpenShift,…</a:t>
            </a:r>
          </a:p>
        </p:txBody>
      </p:sp>
      <p:pic>
        <p:nvPicPr>
          <p:cNvPr id="35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3501" y="2575461"/>
            <a:ext cx="1727637" cy="1727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32209" y="2554005"/>
            <a:ext cx="1770548" cy="177054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13682" y="2575461"/>
            <a:ext cx="1727637" cy="17276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type="title"/>
          </p:nvPr>
        </p:nvSpPr>
        <p:spPr>
          <a:xfrm>
            <a:off x="3032469" y="874314"/>
            <a:ext cx="4775703" cy="1741290"/>
          </a:xfrm>
          <a:prstGeom prst="rect">
            <a:avLst/>
          </a:prstGeom>
        </p:spPr>
        <p:txBody>
          <a:bodyPr/>
          <a:lstStyle>
            <a:lvl1pPr algn="r" defTabSz="271105">
              <a:defRPr sz="3696"/>
            </a:lvl1pPr>
          </a:lstStyle>
          <a:p>
            <a:pPr/>
            <a:r>
              <a:t>Herramientas de Tooling para MongoDB</a:t>
            </a:r>
          </a:p>
        </p:txBody>
      </p:sp>
      <p:sp>
        <p:nvSpPr>
          <p:cNvPr id="362" name="Shape 362"/>
          <p:cNvSpPr/>
          <p:nvPr/>
        </p:nvSpPr>
        <p:spPr>
          <a:xfrm>
            <a:off x="260220" y="2093565"/>
            <a:ext cx="5104615" cy="2661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lvl="1" marL="621631" indent="-240631">
              <a:lnSpc>
                <a:spcPct val="115000"/>
              </a:lnSpc>
              <a:buSzPct val="60000"/>
              <a:buBlip>
                <a:blip r:embed="rId2"/>
              </a:buBlip>
              <a:defRPr sz="24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Mockaroo</a:t>
            </a:r>
          </a:p>
          <a:p>
            <a:pPr lvl="1" marL="621631" indent="-240631">
              <a:lnSpc>
                <a:spcPct val="115000"/>
              </a:lnSpc>
              <a:buSzPct val="60000"/>
              <a:buBlip>
                <a:blip r:embed="rId2"/>
              </a:buBlip>
              <a:defRPr sz="24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Mongo Hacker</a:t>
            </a:r>
          </a:p>
        </p:txBody>
      </p:sp>
      <p:sp>
        <p:nvSpPr>
          <p:cNvPr id="363" name="Shape 363"/>
          <p:cNvSpPr/>
          <p:nvPr/>
        </p:nvSpPr>
        <p:spPr>
          <a:xfrm>
            <a:off x="1004660" y="865961"/>
            <a:ext cx="864055" cy="866404"/>
          </a:xfrm>
          <a:prstGeom prst="roundRect">
            <a:avLst>
              <a:gd name="adj" fmla="val 15041"/>
            </a:avLst>
          </a:prstGeom>
          <a:solidFill>
            <a:srgbClr val="000000"/>
          </a:solidFill>
          <a:ln w="25400">
            <a:solidFill>
              <a:srgbClr val="A7A7A7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7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</a:lstStyle>
          <a:p>
            <a:pPr/>
            <a: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Herramientas de tooling para MongoDB</a:t>
            </a:r>
          </a:p>
        </p:txBody>
      </p:sp>
      <p:sp>
        <p:nvSpPr>
          <p:cNvPr id="366" name="Shape 3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Existen múltiples herramientas de tooling alrededor de </a:t>
            </a:r>
            <a:r>
              <a:rPr>
                <a:solidFill>
                  <a:schemeClr val="accent3">
                    <a:lumOff val="-9294"/>
                  </a:schemeClr>
                </a:solidFill>
              </a:rPr>
              <a:t>MongoDB</a:t>
            </a:r>
            <a:r>
              <a:t>: GUI, Conectores, Monitorización, Performance Tuning, Mejoras del Shell, Manejo para JSON,…</a:t>
            </a:r>
          </a:p>
          <a:p>
            <a:pPr/>
          </a:p>
          <a:p>
            <a:pPr/>
            <a:r>
              <a:t>Hay un listado extenso en </a:t>
            </a: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2" invalidUrl="" action="" tgtFrame="" tooltip="" history="1" highlightClick="0" endSnd="0"/>
              </a:rPr>
              <a:t>http://mongodb-tools.com/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Mockaroo</a:t>
            </a:r>
          </a:p>
        </p:txBody>
      </p:sp>
      <p:sp>
        <p:nvSpPr>
          <p:cNvPr id="369" name="Shape 3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713231">
              <a:defRPr sz="1871"/>
            </a:pPr>
            <a:r>
              <a:t>Herramienta online que nos permite crear </a:t>
            </a:r>
            <a:r>
              <a:rPr b="1"/>
              <a:t>colecciones JSON</a:t>
            </a:r>
            <a:r>
              <a:t>.</a:t>
            </a:r>
            <a:br/>
          </a:p>
          <a:p>
            <a:pPr lvl="1" marL="484872" indent="-187692" defTabSz="713231">
              <a:buClrTx/>
              <a:buFontTx/>
              <a:buChar char="•"/>
              <a:defRPr sz="1871"/>
            </a:pPr>
            <a:r>
              <a:t>Tipos de datos estándar: datos sobre personas, salud, monetarios, colores,</a:t>
            </a:r>
          </a:p>
          <a:p>
            <a:pPr lvl="1" marL="484872" indent="-187692" defTabSz="713231">
              <a:buClrTx/>
              <a:buFontTx/>
              <a:buChar char="•"/>
              <a:defRPr sz="1871"/>
            </a:pPr>
            <a:r>
              <a:t>Permite crear subdocumentos y arrays</a:t>
            </a:r>
          </a:p>
          <a:p>
            <a:pPr lvl="1" marL="484872" indent="-187692" defTabSz="713231">
              <a:buClrTx/>
              <a:buFontTx/>
              <a:buChar char="•"/>
              <a:defRPr sz="1871"/>
            </a:pPr>
            <a:r>
              <a:t>Trabajar con expresiones regulares</a:t>
            </a:r>
          </a:p>
          <a:p>
            <a:pPr lvl="1" marL="484872" indent="-187692" defTabSz="713231">
              <a:buClrTx/>
              <a:buFontTx/>
              <a:buChar char="•"/>
              <a:defRPr sz="1871"/>
            </a:pPr>
            <a:r>
              <a:t>Dispone de un API para invocarlo de forma externa.</a:t>
            </a:r>
          </a:p>
          <a:p>
            <a:pPr defTabSz="713231">
              <a:buClrTx/>
              <a:buSzTx/>
              <a:buFontTx/>
              <a:buNone/>
              <a:defRPr sz="1871"/>
            </a:pPr>
            <a:br/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2" invalidUrl="" action="" tgtFrame="" tooltip="" history="1" highlightClick="0" endSnd="0"/>
              </a:rPr>
              <a:t>https://www.mockaroo.com</a:t>
            </a:r>
          </a:p>
          <a:p>
            <a:pPr algn="r" defTabSz="713231">
              <a:buClrTx/>
              <a:buSzTx/>
              <a:buFontTx/>
              <a:buNone/>
              <a:defRPr sz="1325"/>
            </a:pPr>
            <a:r>
              <a:t>(*) Gratuito hasta 1.000 filas.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Mockaroo</a:t>
            </a:r>
          </a:p>
        </p:txBody>
      </p:sp>
      <p:pic>
        <p:nvPicPr>
          <p:cNvPr id="372" name="Captura de pantalla 2015-11-24 a las 23.43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4571" y="1150821"/>
            <a:ext cx="5527575" cy="3454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Mongo Hacker</a:t>
            </a:r>
          </a:p>
        </p:txBody>
      </p:sp>
      <p:sp>
        <p:nvSpPr>
          <p:cNvPr id="375" name="Shape 375"/>
          <p:cNvSpPr/>
          <p:nvPr>
            <p:ph type="body" idx="13"/>
          </p:nvPr>
        </p:nvSpPr>
        <p:spPr>
          <a:xfrm>
            <a:off x="4381252" y="1149195"/>
            <a:ext cx="3915086" cy="3725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758951">
              <a:defRPr sz="1992"/>
            </a:pPr>
            <a:r>
              <a:t>Permite </a:t>
            </a:r>
            <a:r>
              <a:rPr b="1"/>
              <a:t>mejorar el Shell de MongoDB</a:t>
            </a:r>
            <a:r>
              <a:t>:</a:t>
            </a:r>
          </a:p>
          <a:p>
            <a:pPr lvl="1" marL="515954" indent="-199724" defTabSz="758951">
              <a:buClrTx/>
              <a:buFontTx/>
              <a:buChar char="•"/>
              <a:defRPr sz="1992"/>
            </a:pPr>
            <a:r>
              <a:t>Añadir colores</a:t>
            </a:r>
          </a:p>
          <a:p>
            <a:pPr lvl="1" marL="515954" indent="-199724" defTabSz="758951">
              <a:buClrTx/>
              <a:buFontTx/>
              <a:buChar char="•"/>
              <a:defRPr sz="1992"/>
            </a:pPr>
            <a:r>
              <a:t>Extensiones al API Shell</a:t>
            </a:r>
          </a:p>
          <a:p>
            <a:pPr lvl="1" marL="515954" indent="-199724" defTabSz="758951">
              <a:buClrTx/>
              <a:buFontTx/>
              <a:buChar char="•"/>
              <a:defRPr sz="1992"/>
            </a:pPr>
            <a:r>
              <a:t>Ayudas Framework Agregación</a:t>
            </a:r>
          </a:p>
          <a:p>
            <a:pPr lvl="1" marL="515954" indent="-199724" defTabSz="758951">
              <a:buClrTx/>
              <a:buFontTx/>
              <a:buChar char="•"/>
              <a:defRPr sz="1992"/>
            </a:pPr>
          </a:p>
          <a:p>
            <a:pPr defTabSz="758951">
              <a:buClrTx/>
              <a:buSzTx/>
              <a:buFontTx/>
              <a:buNone/>
              <a:defRPr sz="1992"/>
            </a:pP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2" invalidUrl="" action="" tgtFrame="" tooltip="" history="1" highlightClick="0" endSnd="0"/>
              </a:rPr>
              <a:t>https://tylerbrock.github.io/mongo-hacker/</a:t>
            </a:r>
          </a:p>
        </p:txBody>
      </p:sp>
      <p:pic>
        <p:nvPicPr>
          <p:cNvPr id="37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775" y="942780"/>
            <a:ext cx="4159753" cy="41385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Recursos</a:t>
            </a:r>
          </a:p>
        </p:txBody>
      </p:sp>
      <p:sp>
        <p:nvSpPr>
          <p:cNvPr id="379" name="Shape 3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1381" indent="-221381" defTabSz="841247">
              <a:buClrTx/>
              <a:buSzPct val="60000"/>
              <a:buFontTx/>
              <a:buBlip>
                <a:blip r:embed="rId2"/>
              </a:buBlip>
              <a:defRPr sz="2208"/>
            </a:pP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3" invalidUrl="" action="" tgtFrame="" tooltip="" history="1" highlightClick="0" endSnd="0"/>
              </a:rPr>
              <a:t>Nuevo en MongoDB 3.2</a:t>
            </a:r>
          </a:p>
          <a:p>
            <a:pPr marL="221381" indent="-221381" defTabSz="841247">
              <a:buClrTx/>
              <a:buSzPct val="60000"/>
              <a:buFontTx/>
              <a:buBlip>
                <a:blip r:embed="rId2"/>
              </a:buBlip>
              <a:defRPr sz="2208"/>
            </a:pP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4" invalidUrl="" action="" tgtFrame="" tooltip="" history="1" highlightClick="0" endSnd="0"/>
              </a:rPr>
              <a:t>Capped collection</a:t>
            </a:r>
          </a:p>
          <a:p>
            <a:pPr marL="221381" indent="-221381" defTabSz="841247">
              <a:buClrTx/>
              <a:buSzPct val="60000"/>
              <a:buFontTx/>
              <a:buBlip>
                <a:blip r:embed="rId2"/>
              </a:buBlip>
              <a:defRPr sz="2208"/>
            </a:pP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5" invalidUrl="" action="" tgtFrame="" tooltip="" history="1" highlightClick="0" endSnd="0"/>
              </a:rPr>
              <a:t>Nuevo API de Bulking</a:t>
            </a:r>
          </a:p>
          <a:p>
            <a:pPr marL="221381" indent="-221381" defTabSz="841247">
              <a:buClrTx/>
              <a:buSzPct val="60000"/>
              <a:buFontTx/>
              <a:buBlip>
                <a:blip r:embed="rId2"/>
              </a:buBlip>
              <a:defRPr sz="2208"/>
            </a:pP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6" invalidUrl="" action="" tgtFrame="" tooltip="" history="1" highlightClick="0" endSnd="0"/>
              </a:rPr>
              <a:t>Two Phase Commit</a:t>
            </a:r>
          </a:p>
          <a:p>
            <a:pPr marL="221381" indent="-221381" defTabSz="841247">
              <a:buClrTx/>
              <a:buSzPct val="60000"/>
              <a:buFontTx/>
              <a:buBlip>
                <a:blip r:embed="rId2"/>
              </a:buBlip>
              <a:defRPr sz="2208"/>
            </a:pP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7" invalidUrl="" action="" tgtFrame="" tooltip="" history="1" highlightClick="0" endSnd="0"/>
              </a:rPr>
              <a:t>Modeling MongoDB Schema</a:t>
            </a:r>
          </a:p>
          <a:p>
            <a:pPr marL="221381" indent="-221381" defTabSz="841247">
              <a:buClrTx/>
              <a:buSzPct val="60000"/>
              <a:buFontTx/>
              <a:buBlip>
                <a:blip r:embed="rId2"/>
              </a:buBlip>
              <a:defRPr sz="2208"/>
            </a:pP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8" invalidUrl="" action="" tgtFrame="" tooltip="" history="1" highlightClick="0" endSnd="0"/>
              </a:rPr>
              <a:t>MongoLab</a:t>
            </a:r>
          </a:p>
          <a:p>
            <a:pPr marL="221381" indent="-221381" defTabSz="841247">
              <a:buClrTx/>
              <a:buSzPct val="60000"/>
              <a:buFontTx/>
              <a:buBlip>
                <a:blip r:embed="rId2"/>
              </a:buBlip>
              <a:defRPr sz="2208"/>
            </a:pP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9" invalidUrl="" action="" tgtFrame="" tooltip="" history="1" highlightClick="0" endSnd="0"/>
              </a:rPr>
              <a:t>Mockaroo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Recursos de la presentación</a:t>
            </a:r>
          </a:p>
        </p:txBody>
      </p:sp>
      <p:pic>
        <p:nvPicPr>
          <p:cNvPr id="38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575" y="1402183"/>
            <a:ext cx="1143201" cy="857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575" y="2349250"/>
            <a:ext cx="1143201" cy="1143201"/>
          </a:xfrm>
          <a:prstGeom prst="rect">
            <a:avLst/>
          </a:prstGeom>
          <a:ln w="12700">
            <a:miter lim="400000"/>
          </a:ln>
        </p:spPr>
      </p:pic>
      <p:sp>
        <p:nvSpPr>
          <p:cNvPr id="384" name="Shape 384"/>
          <p:cNvSpPr/>
          <p:nvPr/>
        </p:nvSpPr>
        <p:spPr>
          <a:xfrm>
            <a:off x="1824332" y="1639113"/>
            <a:ext cx="4379793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900"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Special Elite"/>
                <a:ea typeface="Special Elite"/>
                <a:cs typeface="Special Elite"/>
                <a:sym typeface="Special Elite"/>
                <a:hlinkClick r:id="rId4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4" invalidUrl="" action="" tgtFrame="" tooltip="" history="1" highlightClick="0" endSnd="0"/>
              </a:rPr>
              <a:t>http://twitter.com/victor_cuervo</a:t>
            </a:r>
          </a:p>
        </p:txBody>
      </p:sp>
      <p:sp>
        <p:nvSpPr>
          <p:cNvPr id="385" name="Shape 385"/>
          <p:cNvSpPr/>
          <p:nvPr/>
        </p:nvSpPr>
        <p:spPr>
          <a:xfrm>
            <a:off x="1824332" y="2729079"/>
            <a:ext cx="6933355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900"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Special Elite"/>
                <a:ea typeface="Special Elite"/>
                <a:cs typeface="Special Elite"/>
                <a:sym typeface="Special Elite"/>
                <a:hlinkClick r:id="rId5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5" invalidUrl="" action="" tgtFrame="" tooltip="" history="1" highlightClick="0" endSnd="0"/>
              </a:rPr>
              <a:t>https://github.com/victorcuervo/mongodb-codemotion</a:t>
            </a:r>
          </a:p>
        </p:txBody>
      </p:sp>
      <p:pic>
        <p:nvPicPr>
          <p:cNvPr id="386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5475" y="3582116"/>
            <a:ext cx="857401" cy="857401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Shape 387"/>
          <p:cNvSpPr/>
          <p:nvPr/>
        </p:nvSpPr>
        <p:spPr>
          <a:xfrm>
            <a:off x="1824332" y="3819046"/>
            <a:ext cx="5318719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900"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Special Elite"/>
                <a:ea typeface="Special Elite"/>
                <a:cs typeface="Special Elite"/>
                <a:sym typeface="Special Elite"/>
                <a:hlinkClick r:id="rId7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7" invalidUrl="" action="" tgtFrame="" tooltip="" history="1" highlightClick="0" endSnd="0"/>
              </a:rPr>
              <a:t>http://www.slideshare.net/victorcuervo/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¿Todavía no sabes qué es MongoDB?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1381" indent="-221381" defTabSz="841247">
              <a:buClrTx/>
              <a:buSzPct val="60000"/>
              <a:buFontTx/>
              <a:buBlip>
                <a:blip r:embed="rId2"/>
              </a:buBlip>
              <a:defRPr sz="2208"/>
            </a:pPr>
            <a:r>
              <a:rPr b="1"/>
              <a:t>Base de datos NOSQL</a:t>
            </a:r>
            <a:r>
              <a:t> orientada a documentos (BSON-JSON).</a:t>
            </a:r>
          </a:p>
          <a:p>
            <a:pPr marL="221381" indent="-221381" defTabSz="841247">
              <a:buClrTx/>
              <a:buSzPct val="60000"/>
              <a:buFontTx/>
              <a:buBlip>
                <a:blip r:embed="rId2"/>
              </a:buBlip>
              <a:defRPr sz="2208"/>
            </a:pPr>
            <a:r>
              <a:t>Trabajo con </a:t>
            </a:r>
            <a:r>
              <a:rPr b="1"/>
              <a:t>modelos de datos flexibles</a:t>
            </a:r>
          </a:p>
          <a:p>
            <a:pPr marL="221381" indent="-221381" defTabSz="841247">
              <a:buClrTx/>
              <a:buSzPct val="60000"/>
              <a:buFontTx/>
              <a:buBlip>
                <a:blip r:embed="rId2"/>
              </a:buBlip>
              <a:defRPr sz="2208"/>
            </a:pPr>
            <a:r>
              <a:t>Proporciona </a:t>
            </a:r>
            <a:r>
              <a:rPr b="1"/>
              <a:t>alto rendimiento y alta escalabilidad.</a:t>
            </a:r>
            <a:endParaRPr b="1"/>
          </a:p>
          <a:p>
            <a:pPr marL="221381" indent="-221381" defTabSz="841247">
              <a:buClrTx/>
              <a:buSzPct val="60000"/>
              <a:buFontTx/>
              <a:buBlip>
                <a:blip r:embed="rId2"/>
              </a:buBlip>
              <a:defRPr sz="2208"/>
            </a:pPr>
            <a:r>
              <a:t>Ofrece múltiples APIs sobre </a:t>
            </a:r>
            <a:r>
              <a:rPr b="1"/>
              <a:t>diferentes lenguajes de programación: </a:t>
            </a:r>
            <a:r>
              <a:t>java, python, shell, nodejs, go,…</a:t>
            </a:r>
            <a:endParaRPr b="1"/>
          </a:p>
          <a:p>
            <a:pPr marL="221381" indent="-221381" defTabSz="841247">
              <a:buClrTx/>
              <a:buSzPct val="60000"/>
              <a:buFontTx/>
              <a:buBlip>
                <a:blip r:embed="rId2"/>
              </a:buBlip>
              <a:defRPr sz="2208"/>
            </a:pPr>
            <a:r>
              <a:t>Maneja bases de datos, colecciones, campos, indices,…</a:t>
            </a:r>
            <a:r>
              <a:rPr b="1"/>
              <a:t>y no permite hacer un xxxxxx join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Preguntas</a:t>
            </a:r>
          </a:p>
        </p:txBody>
      </p:sp>
      <p:pic>
        <p:nvPicPr>
          <p:cNvPr id="39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0832" y="775529"/>
            <a:ext cx="6590793" cy="39443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383" y="203239"/>
            <a:ext cx="7579234" cy="47370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10 comandos MongoDB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db.ciudades.find({ciudad:”Madrid”})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db.ciudades.find({habitantes:{$lt:60000})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db.ciudades.find().sort({ciudad:1}).limit(10)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db.ciudades.find({ciudad: {$in:[“Avila”,”Madrid”]}})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db.ciudades.insert({“ciudad”:”Avila”,”habitantes”:58915})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db.ciudades.update({“ciudad”:”Avila”},{$set:{habitantes:58915}})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db.ciudades.update({“ciudad”:”Avila”},{$set:{habitantes:58915}},{upsert:true})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db.ciudades.delete({ciudad:”Zamora”})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db.ciudades.update({ciudad:”Avila”, {$push : {monumentos: {$each: [“Murallas”, “San Vicente”, “La Santa”]}}})</a:t>
            </a:r>
          </a:p>
          <a:p>
            <a:pPr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db.ciudades.createIndex({ciudad:”1”})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Cuadrante Mágico Gartner</a:t>
            </a:r>
          </a:p>
        </p:txBody>
      </p:sp>
      <p:sp>
        <p:nvSpPr>
          <p:cNvPr id="171" name="Shape 171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868680">
              <a:defRPr sz="2280"/>
            </a:pPr>
            <a:r>
              <a:t>Cuadrante sobre </a:t>
            </a:r>
            <a:r>
              <a:rPr b="1"/>
              <a:t>bases </a:t>
            </a:r>
            <a:endParaRPr b="1"/>
          </a:p>
          <a:p>
            <a:pPr defTabSz="868680">
              <a:defRPr sz="2280"/>
            </a:pPr>
            <a:r>
              <a:rPr b="1"/>
              <a:t>de datos operacionales</a:t>
            </a:r>
            <a:r>
              <a:t>. MongoDB dentro del cuadrante de </a:t>
            </a:r>
            <a:r>
              <a:rPr b="1"/>
              <a:t>challengers</a:t>
            </a:r>
            <a:r>
              <a:t>.</a:t>
            </a:r>
          </a:p>
          <a:p>
            <a:pPr defTabSz="868680">
              <a:buClrTx/>
              <a:buSzTx/>
              <a:buFontTx/>
              <a:buNone/>
              <a:defRPr sz="2280"/>
            </a:pPr>
          </a:p>
          <a:p>
            <a:pPr defTabSz="868680">
              <a:buClrTx/>
              <a:buSzTx/>
              <a:buFontTx/>
              <a:buNone/>
              <a:defRPr sz="2280"/>
            </a:pPr>
          </a:p>
          <a:p>
            <a:pPr defTabSz="868680">
              <a:buClrTx/>
              <a:buSzTx/>
              <a:buFontTx/>
              <a:buNone/>
              <a:defRPr sz="1045"/>
            </a:pPr>
            <a:r>
              <a:t>(*) </a:t>
            </a: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2" invalidUrl="" action="" tgtFrame="" tooltip="" history="1" highlightClick="0" endSnd="0"/>
              </a:rPr>
              <a:t>https://www.mongodb.com/blog/post/gartner-positions-mongodb-challenger-magic-quadrant-operational-database-management</a:t>
            </a:r>
          </a:p>
        </p:txBody>
      </p:sp>
      <p:pic>
        <p:nvPicPr>
          <p:cNvPr id="17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0414" y="1107904"/>
            <a:ext cx="3477694" cy="34776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Codemotion">
  <a:themeElements>
    <a:clrScheme name="Codemo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Codemotion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demo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odemotion">
  <a:themeElements>
    <a:clrScheme name="Codemo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Codemotion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demo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