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9" r:id="rId5"/>
    <p:sldId id="263" r:id="rId6"/>
    <p:sldId id="262" r:id="rId7"/>
    <p:sldId id="264" r:id="rId8"/>
    <p:sldId id="265" r:id="rId9"/>
    <p:sldId id="272" r:id="rId10"/>
    <p:sldId id="275" r:id="rId11"/>
    <p:sldId id="276"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E133E-B905-4DB6-B54C-4A10E995469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2FFB72E-BB40-4AB7-A799-C06B13265DA1}">
      <dgm:prSet/>
      <dgm:spPr/>
      <dgm:t>
        <a:bodyPr/>
        <a:lstStyle/>
        <a:p>
          <a:r>
            <a:rPr lang="en-US" dirty="0"/>
            <a:t>Alpaca did not provide adjusted closing prices - it would be interesting to get this type info next time, to fine tune the results;</a:t>
          </a:r>
        </a:p>
      </dgm:t>
    </dgm:pt>
    <dgm:pt modelId="{B568BB0A-7C23-4D31-822C-B2A9986C69AD}" type="parTrans" cxnId="{CB47A014-A744-4242-8358-99F34B7817CE}">
      <dgm:prSet/>
      <dgm:spPr/>
      <dgm:t>
        <a:bodyPr/>
        <a:lstStyle/>
        <a:p>
          <a:endParaRPr lang="en-US"/>
        </a:p>
      </dgm:t>
    </dgm:pt>
    <dgm:pt modelId="{14F6DD4D-0E55-46AE-A8B6-C63FCFC7CF92}" type="sibTrans" cxnId="{CB47A014-A744-4242-8358-99F34B7817CE}">
      <dgm:prSet/>
      <dgm:spPr/>
      <dgm:t>
        <a:bodyPr/>
        <a:lstStyle/>
        <a:p>
          <a:endParaRPr lang="en-US"/>
        </a:p>
      </dgm:t>
    </dgm:pt>
    <dgm:pt modelId="{B3863596-C95D-4916-A555-6FC547D61A2E}">
      <dgm:prSet/>
      <dgm:spPr/>
      <dgm:t>
        <a:bodyPr/>
        <a:lstStyle/>
        <a:p>
          <a:r>
            <a:rPr lang="en-US" dirty="0"/>
            <a:t>Correlation was only ran between S&amp;P 500 and Amazon as a template to not over inflate the project; </a:t>
          </a:r>
        </a:p>
      </dgm:t>
    </dgm:pt>
    <dgm:pt modelId="{CDCB3564-C4DB-4C68-9D81-14F5BFBA1608}" type="parTrans" cxnId="{F0ABE8F9-6EBD-4BAC-AA3E-B284AC5AB328}">
      <dgm:prSet/>
      <dgm:spPr/>
      <dgm:t>
        <a:bodyPr/>
        <a:lstStyle/>
        <a:p>
          <a:endParaRPr lang="en-US"/>
        </a:p>
      </dgm:t>
    </dgm:pt>
    <dgm:pt modelId="{62C224A4-195D-4259-AC67-81460044CC58}" type="sibTrans" cxnId="{F0ABE8F9-6EBD-4BAC-AA3E-B284AC5AB328}">
      <dgm:prSet/>
      <dgm:spPr/>
      <dgm:t>
        <a:bodyPr/>
        <a:lstStyle/>
        <a:p>
          <a:endParaRPr lang="en-US"/>
        </a:p>
      </dgm:t>
    </dgm:pt>
    <dgm:pt modelId="{A109DBD0-AFB2-48F6-8E72-0188B8F29240}">
      <dgm:prSet/>
      <dgm:spPr/>
      <dgm:t>
        <a:bodyPr/>
        <a:lstStyle/>
        <a:p>
          <a:r>
            <a:rPr lang="en-US"/>
            <a:t>Need more tools to thoroughly advise on this portfolio as a day trade portfolio; </a:t>
          </a:r>
        </a:p>
      </dgm:t>
    </dgm:pt>
    <dgm:pt modelId="{33C03399-AC7C-4B21-BBC4-62B6F023845E}" type="parTrans" cxnId="{74353ED4-EE57-4342-8E5C-F608C4C4DB5D}">
      <dgm:prSet/>
      <dgm:spPr/>
      <dgm:t>
        <a:bodyPr/>
        <a:lstStyle/>
        <a:p>
          <a:endParaRPr lang="en-US"/>
        </a:p>
      </dgm:t>
    </dgm:pt>
    <dgm:pt modelId="{79E4086B-C57B-4377-BD4C-4A6FAE2CAA7D}" type="sibTrans" cxnId="{74353ED4-EE57-4342-8E5C-F608C4C4DB5D}">
      <dgm:prSet/>
      <dgm:spPr/>
      <dgm:t>
        <a:bodyPr/>
        <a:lstStyle/>
        <a:p>
          <a:endParaRPr lang="en-US"/>
        </a:p>
      </dgm:t>
    </dgm:pt>
    <dgm:pt modelId="{A9F6FCD1-6708-4E33-A2AD-0D4325C42FEB}">
      <dgm:prSet/>
      <dgm:spPr/>
      <dgm:t>
        <a:bodyPr/>
        <a:lstStyle/>
        <a:p>
          <a:r>
            <a:rPr lang="en-US" dirty="0"/>
            <a:t>Could have cleaned and organized the data more efficiently, perhaps created more variables, etc.; </a:t>
          </a:r>
        </a:p>
      </dgm:t>
    </dgm:pt>
    <dgm:pt modelId="{DE9FAECA-89E9-4811-A08D-CF3EBD6492E4}" type="parTrans" cxnId="{CB0F014F-A766-4919-A09C-157D9A3F53AA}">
      <dgm:prSet/>
      <dgm:spPr/>
      <dgm:t>
        <a:bodyPr/>
        <a:lstStyle/>
        <a:p>
          <a:endParaRPr lang="en-US"/>
        </a:p>
      </dgm:t>
    </dgm:pt>
    <dgm:pt modelId="{9796BEFC-8F0A-4CAE-B3F0-C6EFCEA0806D}" type="sibTrans" cxnId="{CB0F014F-A766-4919-A09C-157D9A3F53AA}">
      <dgm:prSet/>
      <dgm:spPr/>
      <dgm:t>
        <a:bodyPr/>
        <a:lstStyle/>
        <a:p>
          <a:endParaRPr lang="en-US"/>
        </a:p>
      </dgm:t>
    </dgm:pt>
    <dgm:pt modelId="{B3D39BE0-8CF4-46BC-A17A-5FD7053403D1}">
      <dgm:prSet/>
      <dgm:spPr/>
      <dgm:t>
        <a:bodyPr/>
        <a:lstStyle/>
        <a:p>
          <a:r>
            <a:rPr lang="en-US" dirty="0"/>
            <a:t>The portfolio wants to draw a monthly income so the data was kept on shorter time frames and adjusted the MC sims probability calculations</a:t>
          </a:r>
        </a:p>
      </dgm:t>
    </dgm:pt>
    <dgm:pt modelId="{77556D1A-DFF2-40C0-9C72-4B7EE0ECA53C}" type="parTrans" cxnId="{D2D1504E-1399-4DBB-9D75-98761F7312F7}">
      <dgm:prSet/>
      <dgm:spPr/>
      <dgm:t>
        <a:bodyPr/>
        <a:lstStyle/>
        <a:p>
          <a:endParaRPr lang="en-US"/>
        </a:p>
      </dgm:t>
    </dgm:pt>
    <dgm:pt modelId="{4B655FCB-3C89-4365-87CE-CB682EE208A0}" type="sibTrans" cxnId="{D2D1504E-1399-4DBB-9D75-98761F7312F7}">
      <dgm:prSet/>
      <dgm:spPr/>
      <dgm:t>
        <a:bodyPr/>
        <a:lstStyle/>
        <a:p>
          <a:endParaRPr lang="en-US"/>
        </a:p>
      </dgm:t>
    </dgm:pt>
    <dgm:pt modelId="{69C0E869-12BB-4677-822D-0D04D01C86C6}">
      <dgm:prSet/>
      <dgm:spPr/>
      <dgm:t>
        <a:bodyPr/>
        <a:lstStyle/>
        <a:p>
          <a:r>
            <a:rPr lang="en-US" dirty="0"/>
            <a:t>calculate an average from the simulations in conjunction with the extremes and adjust the projected gains and/ or past gains to reflect a change in both directions to simulate short positions;</a:t>
          </a:r>
        </a:p>
      </dgm:t>
    </dgm:pt>
    <dgm:pt modelId="{8BD13FBE-AA32-441F-A896-0242B53A5EE8}" type="parTrans" cxnId="{44303674-2BE8-4E5D-B75B-5EB793972F7F}">
      <dgm:prSet/>
      <dgm:spPr/>
      <dgm:t>
        <a:bodyPr/>
        <a:lstStyle/>
        <a:p>
          <a:endParaRPr lang="en-US"/>
        </a:p>
      </dgm:t>
    </dgm:pt>
    <dgm:pt modelId="{D83E3854-D442-4CC5-9058-D59D733E1BAE}" type="sibTrans" cxnId="{44303674-2BE8-4E5D-B75B-5EB793972F7F}">
      <dgm:prSet/>
      <dgm:spPr/>
      <dgm:t>
        <a:bodyPr/>
        <a:lstStyle/>
        <a:p>
          <a:endParaRPr lang="en-US"/>
        </a:p>
      </dgm:t>
    </dgm:pt>
    <dgm:pt modelId="{24D8E739-7665-4EC4-81CA-653784CC4CC2}">
      <dgm:prSet/>
      <dgm:spPr/>
      <dgm:t>
        <a:bodyPr/>
        <a:lstStyle/>
        <a:p>
          <a:r>
            <a:rPr lang="en-US" dirty="0"/>
            <a:t>Moving forward, can also incorporate a trading performance adjustment. This analyzer shows past stock performance and future projections..</a:t>
          </a:r>
        </a:p>
      </dgm:t>
    </dgm:pt>
    <dgm:pt modelId="{D0A9FF4D-B1E4-4403-B5B8-D28C5349A0AC}" type="parTrans" cxnId="{BEF31C77-D41D-4D19-BCA8-A05541AEE604}">
      <dgm:prSet/>
      <dgm:spPr/>
      <dgm:t>
        <a:bodyPr/>
        <a:lstStyle/>
        <a:p>
          <a:endParaRPr lang="en-US"/>
        </a:p>
      </dgm:t>
    </dgm:pt>
    <dgm:pt modelId="{91198D4D-DEFF-4C38-B981-509651033351}" type="sibTrans" cxnId="{BEF31C77-D41D-4D19-BCA8-A05541AEE604}">
      <dgm:prSet/>
      <dgm:spPr/>
      <dgm:t>
        <a:bodyPr/>
        <a:lstStyle/>
        <a:p>
          <a:endParaRPr lang="en-US"/>
        </a:p>
      </dgm:t>
    </dgm:pt>
    <dgm:pt modelId="{D25A0DAB-6371-2D47-BFDF-0939FF750CBC}">
      <dgm:prSet/>
      <dgm:spPr/>
      <dgm:t>
        <a:bodyPr/>
        <a:lstStyle/>
        <a:p>
          <a:r>
            <a:rPr lang="en-US"/>
            <a:t>The performance of the day trader in mathematical terms would be a valuable variable in this equation</a:t>
          </a:r>
        </a:p>
      </dgm:t>
    </dgm:pt>
    <dgm:pt modelId="{F8F838F1-5505-954F-84FC-4C9149C0D46B}" type="parTrans" cxnId="{9F7C29C7-5F97-6449-A4D0-2B2BF54CC364}">
      <dgm:prSet/>
      <dgm:spPr/>
      <dgm:t>
        <a:bodyPr/>
        <a:lstStyle/>
        <a:p>
          <a:endParaRPr lang="en-US"/>
        </a:p>
      </dgm:t>
    </dgm:pt>
    <dgm:pt modelId="{A960292D-A247-FA45-A38A-92DE8285355C}" type="sibTrans" cxnId="{9F7C29C7-5F97-6449-A4D0-2B2BF54CC364}">
      <dgm:prSet/>
      <dgm:spPr/>
      <dgm:t>
        <a:bodyPr/>
        <a:lstStyle/>
        <a:p>
          <a:endParaRPr lang="en-US"/>
        </a:p>
      </dgm:t>
    </dgm:pt>
    <dgm:pt modelId="{4AC1911E-0DB8-184A-9461-0383343FE279}" type="pres">
      <dgm:prSet presAssocID="{600E133E-B905-4DB6-B54C-4A10E9954690}" presName="diagram" presStyleCnt="0">
        <dgm:presLayoutVars>
          <dgm:dir/>
          <dgm:resizeHandles val="exact"/>
        </dgm:presLayoutVars>
      </dgm:prSet>
      <dgm:spPr/>
    </dgm:pt>
    <dgm:pt modelId="{4A725C45-F77B-F244-BCA2-B4BDA26270E1}" type="pres">
      <dgm:prSet presAssocID="{42FFB72E-BB40-4AB7-A799-C06B13265DA1}" presName="node" presStyleLbl="node1" presStyleIdx="0" presStyleCnt="7" custLinFactNeighborX="434" custLinFactNeighborY="-20261">
        <dgm:presLayoutVars>
          <dgm:bulletEnabled val="1"/>
        </dgm:presLayoutVars>
      </dgm:prSet>
      <dgm:spPr/>
    </dgm:pt>
    <dgm:pt modelId="{5B7C91B2-0F2F-FA46-A8BB-52508CF4EC76}" type="pres">
      <dgm:prSet presAssocID="{14F6DD4D-0E55-46AE-A8B6-C63FCFC7CF92}" presName="sibTrans" presStyleCnt="0"/>
      <dgm:spPr/>
    </dgm:pt>
    <dgm:pt modelId="{0CAD625B-F96E-B24C-814A-3ACC3BD08DFA}" type="pres">
      <dgm:prSet presAssocID="{B3863596-C95D-4916-A555-6FC547D61A2E}" presName="node" presStyleLbl="node1" presStyleIdx="1" presStyleCnt="7" custLinFactNeighborX="-3907" custLinFactNeighborY="-19537">
        <dgm:presLayoutVars>
          <dgm:bulletEnabled val="1"/>
        </dgm:presLayoutVars>
      </dgm:prSet>
      <dgm:spPr/>
    </dgm:pt>
    <dgm:pt modelId="{64C97B01-FBCC-F843-AB47-49591ABD64D4}" type="pres">
      <dgm:prSet presAssocID="{62C224A4-195D-4259-AC67-81460044CC58}" presName="sibTrans" presStyleCnt="0"/>
      <dgm:spPr/>
    </dgm:pt>
    <dgm:pt modelId="{D5476F97-F52E-594D-82FD-50B8D2928C49}" type="pres">
      <dgm:prSet presAssocID="{A109DBD0-AFB2-48F6-8E72-0188B8F29240}" presName="node" presStyleLbl="node1" presStyleIdx="2" presStyleCnt="7" custLinFactNeighborX="-4783" custLinFactNeighborY="-21708">
        <dgm:presLayoutVars>
          <dgm:bulletEnabled val="1"/>
        </dgm:presLayoutVars>
      </dgm:prSet>
      <dgm:spPr/>
    </dgm:pt>
    <dgm:pt modelId="{44A395E6-5541-8145-9BF4-A44E2E89FBAC}" type="pres">
      <dgm:prSet presAssocID="{79E4086B-C57B-4377-BD4C-4A6FAE2CAA7D}" presName="sibTrans" presStyleCnt="0"/>
      <dgm:spPr/>
    </dgm:pt>
    <dgm:pt modelId="{5AE8074C-0882-E042-89F7-9631B97BB711}" type="pres">
      <dgm:prSet presAssocID="{A9F6FCD1-6708-4E33-A2AD-0D4325C42FEB}" presName="node" presStyleLbl="node1" presStyleIdx="3" presStyleCnt="7" custLinFactNeighborX="-1737" custLinFactNeighborY="-20984">
        <dgm:presLayoutVars>
          <dgm:bulletEnabled val="1"/>
        </dgm:presLayoutVars>
      </dgm:prSet>
      <dgm:spPr/>
    </dgm:pt>
    <dgm:pt modelId="{B26F05F3-BC9C-4C4B-BDDB-1654207F0E89}" type="pres">
      <dgm:prSet presAssocID="{9796BEFC-8F0A-4CAE-B3F0-C6EFCEA0806D}" presName="sibTrans" presStyleCnt="0"/>
      <dgm:spPr/>
    </dgm:pt>
    <dgm:pt modelId="{26B64954-9257-7742-9D79-3DC2EE9017B6}" type="pres">
      <dgm:prSet presAssocID="{B3D39BE0-8CF4-46BC-A17A-5FD7053403D1}" presName="node" presStyleLbl="node1" presStyleIdx="4" presStyleCnt="7" custScaleX="132103" custScaleY="132252">
        <dgm:presLayoutVars>
          <dgm:bulletEnabled val="1"/>
        </dgm:presLayoutVars>
      </dgm:prSet>
      <dgm:spPr/>
    </dgm:pt>
    <dgm:pt modelId="{9D86CD99-AC66-5C43-BAA3-733ECBE17331}" type="pres">
      <dgm:prSet presAssocID="{4B655FCB-3C89-4365-87CE-CB682EE208A0}" presName="sibTrans" presStyleCnt="0"/>
      <dgm:spPr/>
    </dgm:pt>
    <dgm:pt modelId="{AE73CD97-4293-534F-823B-3BCFCB50F97C}" type="pres">
      <dgm:prSet presAssocID="{24D8E739-7665-4EC4-81CA-653784CC4CC2}" presName="node" presStyleLbl="node1" presStyleIdx="5" presStyleCnt="7" custScaleX="125181" custScaleY="134033">
        <dgm:presLayoutVars>
          <dgm:bulletEnabled val="1"/>
        </dgm:presLayoutVars>
      </dgm:prSet>
      <dgm:spPr/>
    </dgm:pt>
    <dgm:pt modelId="{25632027-FCD8-7A49-B9EA-07079A907828}" type="pres">
      <dgm:prSet presAssocID="{91198D4D-DEFF-4C38-B981-509651033351}" presName="sibTrans" presStyleCnt="0"/>
      <dgm:spPr/>
    </dgm:pt>
    <dgm:pt modelId="{1763C3DE-66BD-F24D-8E30-6FAEFDD4FCE5}" type="pres">
      <dgm:prSet presAssocID="{D25A0DAB-6371-2D47-BFDF-0939FF750CBC}" presName="node" presStyleLbl="node1" presStyleIdx="6" presStyleCnt="7" custScaleX="125182" custScaleY="132586">
        <dgm:presLayoutVars>
          <dgm:bulletEnabled val="1"/>
        </dgm:presLayoutVars>
      </dgm:prSet>
      <dgm:spPr/>
    </dgm:pt>
  </dgm:ptLst>
  <dgm:cxnLst>
    <dgm:cxn modelId="{CB47A014-A744-4242-8358-99F34B7817CE}" srcId="{600E133E-B905-4DB6-B54C-4A10E9954690}" destId="{42FFB72E-BB40-4AB7-A799-C06B13265DA1}" srcOrd="0" destOrd="0" parTransId="{B568BB0A-7C23-4D31-822C-B2A9986C69AD}" sibTransId="{14F6DD4D-0E55-46AE-A8B6-C63FCFC7CF92}"/>
    <dgm:cxn modelId="{7A7CDE2F-B76E-384A-B000-F79D873CB4DF}" type="presOf" srcId="{B3863596-C95D-4916-A555-6FC547D61A2E}" destId="{0CAD625B-F96E-B24C-814A-3ACC3BD08DFA}" srcOrd="0" destOrd="0" presId="urn:microsoft.com/office/officeart/2005/8/layout/default"/>
    <dgm:cxn modelId="{CE3B813B-AD73-0946-AB7E-495C53500E71}" type="presOf" srcId="{B3D39BE0-8CF4-46BC-A17A-5FD7053403D1}" destId="{26B64954-9257-7742-9D79-3DC2EE9017B6}" srcOrd="0" destOrd="0" presId="urn:microsoft.com/office/officeart/2005/8/layout/default"/>
    <dgm:cxn modelId="{D2D1504E-1399-4DBB-9D75-98761F7312F7}" srcId="{600E133E-B905-4DB6-B54C-4A10E9954690}" destId="{B3D39BE0-8CF4-46BC-A17A-5FD7053403D1}" srcOrd="4" destOrd="0" parTransId="{77556D1A-DFF2-40C0-9C72-4B7EE0ECA53C}" sibTransId="{4B655FCB-3C89-4365-87CE-CB682EE208A0}"/>
    <dgm:cxn modelId="{CB0F014F-A766-4919-A09C-157D9A3F53AA}" srcId="{600E133E-B905-4DB6-B54C-4A10E9954690}" destId="{A9F6FCD1-6708-4E33-A2AD-0D4325C42FEB}" srcOrd="3" destOrd="0" parTransId="{DE9FAECA-89E9-4811-A08D-CF3EBD6492E4}" sibTransId="{9796BEFC-8F0A-4CAE-B3F0-C6EFCEA0806D}"/>
    <dgm:cxn modelId="{1C8CD164-9296-454D-9660-CE0EE02C0541}" type="presOf" srcId="{24D8E739-7665-4EC4-81CA-653784CC4CC2}" destId="{AE73CD97-4293-534F-823B-3BCFCB50F97C}" srcOrd="0" destOrd="0" presId="urn:microsoft.com/office/officeart/2005/8/layout/default"/>
    <dgm:cxn modelId="{44303674-2BE8-4E5D-B75B-5EB793972F7F}" srcId="{B3D39BE0-8CF4-46BC-A17A-5FD7053403D1}" destId="{69C0E869-12BB-4677-822D-0D04D01C86C6}" srcOrd="0" destOrd="0" parTransId="{8BD13FBE-AA32-441F-A896-0242B53A5EE8}" sibTransId="{D83E3854-D442-4CC5-9058-D59D733E1BAE}"/>
    <dgm:cxn modelId="{BEF31C77-D41D-4D19-BCA8-A05541AEE604}" srcId="{600E133E-B905-4DB6-B54C-4A10E9954690}" destId="{24D8E739-7665-4EC4-81CA-653784CC4CC2}" srcOrd="5" destOrd="0" parTransId="{D0A9FF4D-B1E4-4403-B5B8-D28C5349A0AC}" sibTransId="{91198D4D-DEFF-4C38-B981-509651033351}"/>
    <dgm:cxn modelId="{891CE779-FE2E-EC46-A3E0-63BD6F7E7A82}" type="presOf" srcId="{600E133E-B905-4DB6-B54C-4A10E9954690}" destId="{4AC1911E-0DB8-184A-9461-0383343FE279}" srcOrd="0" destOrd="0" presId="urn:microsoft.com/office/officeart/2005/8/layout/default"/>
    <dgm:cxn modelId="{6D77CF82-D189-4D45-92BF-D3454B0027F8}" type="presOf" srcId="{A9F6FCD1-6708-4E33-A2AD-0D4325C42FEB}" destId="{5AE8074C-0882-E042-89F7-9631B97BB711}" srcOrd="0" destOrd="0" presId="urn:microsoft.com/office/officeart/2005/8/layout/default"/>
    <dgm:cxn modelId="{441613C1-9D81-7C4A-B218-2E9F22392C3E}" type="presOf" srcId="{42FFB72E-BB40-4AB7-A799-C06B13265DA1}" destId="{4A725C45-F77B-F244-BCA2-B4BDA26270E1}" srcOrd="0" destOrd="0" presId="urn:microsoft.com/office/officeart/2005/8/layout/default"/>
    <dgm:cxn modelId="{9F7C29C7-5F97-6449-A4D0-2B2BF54CC364}" srcId="{600E133E-B905-4DB6-B54C-4A10E9954690}" destId="{D25A0DAB-6371-2D47-BFDF-0939FF750CBC}" srcOrd="6" destOrd="0" parTransId="{F8F838F1-5505-954F-84FC-4C9149C0D46B}" sibTransId="{A960292D-A247-FA45-A38A-92DE8285355C}"/>
    <dgm:cxn modelId="{46CF4AC7-4C15-6B4A-8386-5248C70BCE4D}" type="presOf" srcId="{D25A0DAB-6371-2D47-BFDF-0939FF750CBC}" destId="{1763C3DE-66BD-F24D-8E30-6FAEFDD4FCE5}" srcOrd="0" destOrd="0" presId="urn:microsoft.com/office/officeart/2005/8/layout/default"/>
    <dgm:cxn modelId="{9B6A2ECE-A743-E345-B25F-9C81EBC2102C}" type="presOf" srcId="{69C0E869-12BB-4677-822D-0D04D01C86C6}" destId="{26B64954-9257-7742-9D79-3DC2EE9017B6}" srcOrd="0" destOrd="1" presId="urn:microsoft.com/office/officeart/2005/8/layout/default"/>
    <dgm:cxn modelId="{74353ED4-EE57-4342-8E5C-F608C4C4DB5D}" srcId="{600E133E-B905-4DB6-B54C-4A10E9954690}" destId="{A109DBD0-AFB2-48F6-8E72-0188B8F29240}" srcOrd="2" destOrd="0" parTransId="{33C03399-AC7C-4B21-BBC4-62B6F023845E}" sibTransId="{79E4086B-C57B-4377-BD4C-4A6FAE2CAA7D}"/>
    <dgm:cxn modelId="{A29571DD-F8AB-0F48-A218-43817BD47393}" type="presOf" srcId="{A109DBD0-AFB2-48F6-8E72-0188B8F29240}" destId="{D5476F97-F52E-594D-82FD-50B8D2928C49}" srcOrd="0" destOrd="0" presId="urn:microsoft.com/office/officeart/2005/8/layout/default"/>
    <dgm:cxn modelId="{F0ABE8F9-6EBD-4BAC-AA3E-B284AC5AB328}" srcId="{600E133E-B905-4DB6-B54C-4A10E9954690}" destId="{B3863596-C95D-4916-A555-6FC547D61A2E}" srcOrd="1" destOrd="0" parTransId="{CDCB3564-C4DB-4C68-9D81-14F5BFBA1608}" sibTransId="{62C224A4-195D-4259-AC67-81460044CC58}"/>
    <dgm:cxn modelId="{43AB910F-D552-C64A-A395-52B21EE52369}" type="presParOf" srcId="{4AC1911E-0DB8-184A-9461-0383343FE279}" destId="{4A725C45-F77B-F244-BCA2-B4BDA26270E1}" srcOrd="0" destOrd="0" presId="urn:microsoft.com/office/officeart/2005/8/layout/default"/>
    <dgm:cxn modelId="{60F9987B-6325-2344-A1EA-A9FC11D88CC5}" type="presParOf" srcId="{4AC1911E-0DB8-184A-9461-0383343FE279}" destId="{5B7C91B2-0F2F-FA46-A8BB-52508CF4EC76}" srcOrd="1" destOrd="0" presId="urn:microsoft.com/office/officeart/2005/8/layout/default"/>
    <dgm:cxn modelId="{66CAB3E4-2D92-314F-A185-6D8351B9EE53}" type="presParOf" srcId="{4AC1911E-0DB8-184A-9461-0383343FE279}" destId="{0CAD625B-F96E-B24C-814A-3ACC3BD08DFA}" srcOrd="2" destOrd="0" presId="urn:microsoft.com/office/officeart/2005/8/layout/default"/>
    <dgm:cxn modelId="{2714C84A-03AD-404C-816E-468D7443FE9A}" type="presParOf" srcId="{4AC1911E-0DB8-184A-9461-0383343FE279}" destId="{64C97B01-FBCC-F843-AB47-49591ABD64D4}" srcOrd="3" destOrd="0" presId="urn:microsoft.com/office/officeart/2005/8/layout/default"/>
    <dgm:cxn modelId="{F67919A0-A480-224A-931D-5730F895257E}" type="presParOf" srcId="{4AC1911E-0DB8-184A-9461-0383343FE279}" destId="{D5476F97-F52E-594D-82FD-50B8D2928C49}" srcOrd="4" destOrd="0" presId="urn:microsoft.com/office/officeart/2005/8/layout/default"/>
    <dgm:cxn modelId="{2B5C4FCB-7E1C-4841-BC72-F730571D6145}" type="presParOf" srcId="{4AC1911E-0DB8-184A-9461-0383343FE279}" destId="{44A395E6-5541-8145-9BF4-A44E2E89FBAC}" srcOrd="5" destOrd="0" presId="urn:microsoft.com/office/officeart/2005/8/layout/default"/>
    <dgm:cxn modelId="{522A39E7-5C52-544D-8C53-C5236D14680A}" type="presParOf" srcId="{4AC1911E-0DB8-184A-9461-0383343FE279}" destId="{5AE8074C-0882-E042-89F7-9631B97BB711}" srcOrd="6" destOrd="0" presId="urn:microsoft.com/office/officeart/2005/8/layout/default"/>
    <dgm:cxn modelId="{DE6C4F0D-58E9-A34D-AE5C-A37183CB9BF8}" type="presParOf" srcId="{4AC1911E-0DB8-184A-9461-0383343FE279}" destId="{B26F05F3-BC9C-4C4B-BDDB-1654207F0E89}" srcOrd="7" destOrd="0" presId="urn:microsoft.com/office/officeart/2005/8/layout/default"/>
    <dgm:cxn modelId="{35536D34-627A-2845-8D17-6C3AC5EDA9D2}" type="presParOf" srcId="{4AC1911E-0DB8-184A-9461-0383343FE279}" destId="{26B64954-9257-7742-9D79-3DC2EE9017B6}" srcOrd="8" destOrd="0" presId="urn:microsoft.com/office/officeart/2005/8/layout/default"/>
    <dgm:cxn modelId="{A4D7C04D-AE0E-0F4D-9159-F9CB9CD73841}" type="presParOf" srcId="{4AC1911E-0DB8-184A-9461-0383343FE279}" destId="{9D86CD99-AC66-5C43-BAA3-733ECBE17331}" srcOrd="9" destOrd="0" presId="urn:microsoft.com/office/officeart/2005/8/layout/default"/>
    <dgm:cxn modelId="{86D7275A-6322-3D47-B0CB-054BD36621F0}" type="presParOf" srcId="{4AC1911E-0DB8-184A-9461-0383343FE279}" destId="{AE73CD97-4293-534F-823B-3BCFCB50F97C}" srcOrd="10" destOrd="0" presId="urn:microsoft.com/office/officeart/2005/8/layout/default"/>
    <dgm:cxn modelId="{026C0F09-1C19-3442-86BE-4BC6AE9282DD}" type="presParOf" srcId="{4AC1911E-0DB8-184A-9461-0383343FE279}" destId="{25632027-FCD8-7A49-B9EA-07079A907828}" srcOrd="11" destOrd="0" presId="urn:microsoft.com/office/officeart/2005/8/layout/default"/>
    <dgm:cxn modelId="{967EFFD5-27FD-FA47-945C-E37DC16C7880}" type="presParOf" srcId="{4AC1911E-0DB8-184A-9461-0383343FE279}" destId="{1763C3DE-66BD-F24D-8E30-6FAEFDD4FCE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25C45-F77B-F244-BCA2-B4BDA26270E1}">
      <dsp:nvSpPr>
        <dsp:cNvPr id="0" name=""/>
        <dsp:cNvSpPr/>
      </dsp:nvSpPr>
      <dsp:spPr>
        <a:xfrm>
          <a:off x="14042" y="0"/>
          <a:ext cx="2507307" cy="1504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Alpaca did not provide adjusted closing prices - it would be interesting to get this type info next time, to fine tune the results;</a:t>
          </a:r>
        </a:p>
      </dsp:txBody>
      <dsp:txXfrm>
        <a:off x="14042" y="0"/>
        <a:ext cx="2507307" cy="1504384"/>
      </dsp:txXfrm>
    </dsp:sp>
    <dsp:sp modelId="{0CAD625B-F96E-B24C-814A-3ACC3BD08DFA}">
      <dsp:nvSpPr>
        <dsp:cNvPr id="0" name=""/>
        <dsp:cNvSpPr/>
      </dsp:nvSpPr>
      <dsp:spPr>
        <a:xfrm>
          <a:off x="2663238" y="0"/>
          <a:ext cx="2507307" cy="1504384"/>
        </a:xfrm>
        <a:prstGeom prst="rect">
          <a:avLst/>
        </a:prstGeom>
        <a:solidFill>
          <a:schemeClr val="accent2">
            <a:hueOff val="-1725315"/>
            <a:satOff val="7643"/>
            <a:lumOff val="-28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Correlation was only ran between S&amp;P 500 and Amazon as a template to not over inflate the project; </a:t>
          </a:r>
        </a:p>
      </dsp:txBody>
      <dsp:txXfrm>
        <a:off x="2663238" y="0"/>
        <a:ext cx="2507307" cy="1504384"/>
      </dsp:txXfrm>
    </dsp:sp>
    <dsp:sp modelId="{D5476F97-F52E-594D-82FD-50B8D2928C49}">
      <dsp:nvSpPr>
        <dsp:cNvPr id="0" name=""/>
        <dsp:cNvSpPr/>
      </dsp:nvSpPr>
      <dsp:spPr>
        <a:xfrm>
          <a:off x="5399312" y="0"/>
          <a:ext cx="2507307" cy="1504384"/>
        </a:xfrm>
        <a:prstGeom prst="rect">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Need more tools to thoroughly advise on this portfolio as a day trade portfolio; </a:t>
          </a:r>
        </a:p>
      </dsp:txBody>
      <dsp:txXfrm>
        <a:off x="5399312" y="0"/>
        <a:ext cx="2507307" cy="1504384"/>
      </dsp:txXfrm>
    </dsp:sp>
    <dsp:sp modelId="{5AE8074C-0882-E042-89F7-9631B97BB711}">
      <dsp:nvSpPr>
        <dsp:cNvPr id="0" name=""/>
        <dsp:cNvSpPr/>
      </dsp:nvSpPr>
      <dsp:spPr>
        <a:xfrm>
          <a:off x="8233723" y="0"/>
          <a:ext cx="2507307" cy="1504384"/>
        </a:xfrm>
        <a:prstGeom prst="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Could have cleaned and organized the data more efficiently, perhaps created more variables, etc.; </a:t>
          </a:r>
        </a:p>
      </dsp:txBody>
      <dsp:txXfrm>
        <a:off x="8233723" y="0"/>
        <a:ext cx="2507307" cy="1504384"/>
      </dsp:txXfrm>
    </dsp:sp>
    <dsp:sp modelId="{26B64954-9257-7742-9D79-3DC2EE9017B6}">
      <dsp:nvSpPr>
        <dsp:cNvPr id="0" name=""/>
        <dsp:cNvSpPr/>
      </dsp:nvSpPr>
      <dsp:spPr>
        <a:xfrm>
          <a:off x="348341" y="1983711"/>
          <a:ext cx="3312228" cy="1989578"/>
        </a:xfrm>
        <a:prstGeom prst="rect">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portfolio wants to draw a monthly income so the data was kept on shorter time frames and adjusted the MC sims probability calculations</a:t>
          </a:r>
        </a:p>
        <a:p>
          <a:pPr marL="114300" lvl="1" indent="-114300" algn="l" defTabSz="533400">
            <a:lnSpc>
              <a:spcPct val="90000"/>
            </a:lnSpc>
            <a:spcBef>
              <a:spcPct val="0"/>
            </a:spcBef>
            <a:spcAft>
              <a:spcPct val="15000"/>
            </a:spcAft>
            <a:buChar char="•"/>
          </a:pPr>
          <a:r>
            <a:rPr lang="en-US" sz="1200" kern="1200" dirty="0"/>
            <a:t>calculate an average from the simulations in conjunction with the extremes and adjust the projected gains and/ or past gains to reflect a change in both directions to simulate short positions;</a:t>
          </a:r>
        </a:p>
      </dsp:txBody>
      <dsp:txXfrm>
        <a:off x="348341" y="1983711"/>
        <a:ext cx="3312228" cy="1989578"/>
      </dsp:txXfrm>
    </dsp:sp>
    <dsp:sp modelId="{AE73CD97-4293-534F-823B-3BCFCB50F97C}">
      <dsp:nvSpPr>
        <dsp:cNvPr id="0" name=""/>
        <dsp:cNvSpPr/>
      </dsp:nvSpPr>
      <dsp:spPr>
        <a:xfrm>
          <a:off x="3911300" y="1970314"/>
          <a:ext cx="3138672" cy="2016371"/>
        </a:xfrm>
        <a:prstGeom prst="rect">
          <a:avLst/>
        </a:prstGeom>
        <a:solidFill>
          <a:schemeClr val="accent2">
            <a:hueOff val="-8626573"/>
            <a:satOff val="38216"/>
            <a:lumOff val="-140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Moving forward, can also incorporate a trading performance adjustment. This analyzer shows past stock performance and future projections..</a:t>
          </a:r>
        </a:p>
      </dsp:txBody>
      <dsp:txXfrm>
        <a:off x="3911300" y="1970314"/>
        <a:ext cx="3138672" cy="2016371"/>
      </dsp:txXfrm>
    </dsp:sp>
    <dsp:sp modelId="{1763C3DE-66BD-F24D-8E30-6FAEFDD4FCE5}">
      <dsp:nvSpPr>
        <dsp:cNvPr id="0" name=""/>
        <dsp:cNvSpPr/>
      </dsp:nvSpPr>
      <dsp:spPr>
        <a:xfrm>
          <a:off x="7300703" y="1981199"/>
          <a:ext cx="3138697" cy="1994603"/>
        </a:xfrm>
        <a:prstGeom prst="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performance of the day trader in mathematical terms would be a valuable variable in this equation</a:t>
          </a:r>
        </a:p>
      </dsp:txBody>
      <dsp:txXfrm>
        <a:off x="7300703" y="1981199"/>
        <a:ext cx="3138697" cy="19946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68F9640-149D-4049-A378-CA92DB8169FC}" type="datetimeFigureOut">
              <a:rPr lang="pt-PT" smtClean="0"/>
              <a:t>09/02/22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9529707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F9640-149D-4049-A378-CA92DB8169FC}" type="datetimeFigureOut">
              <a:rPr lang="pt-PT" smtClean="0"/>
              <a:t>09/02/22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103574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F9640-149D-4049-A378-CA92DB8169FC}" type="datetimeFigureOut">
              <a:rPr lang="pt-PT" smtClean="0"/>
              <a:t>09/02/22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394230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F9640-149D-4049-A378-CA92DB8169FC}" type="datetimeFigureOut">
              <a:rPr lang="pt-PT" smtClean="0"/>
              <a:t>09/02/22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408987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68F9640-149D-4049-A378-CA92DB8169FC}" type="datetimeFigureOut">
              <a:rPr lang="pt-PT" smtClean="0"/>
              <a:t>09/02/22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39906096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68F9640-149D-4049-A378-CA92DB8169FC}" type="datetimeFigureOut">
              <a:rPr lang="pt-PT" smtClean="0"/>
              <a:t>09/02/22</a:t>
            </a:fld>
            <a:endParaRPr lang="pt-PT"/>
          </a:p>
        </p:txBody>
      </p:sp>
      <p:sp>
        <p:nvSpPr>
          <p:cNvPr id="9" name="Footer Placeholder 8"/>
          <p:cNvSpPr>
            <a:spLocks noGrp="1"/>
          </p:cNvSpPr>
          <p:nvPr>
            <p:ph type="ftr" sz="quarter" idx="11"/>
          </p:nvPr>
        </p:nvSpPr>
        <p:spPr/>
        <p:txBody>
          <a:bodyPr/>
          <a:lstStyle/>
          <a:p>
            <a:endParaRPr lang="pt-PT"/>
          </a:p>
        </p:txBody>
      </p:sp>
      <p:sp>
        <p:nvSpPr>
          <p:cNvPr id="10" name="Slide Number Placeholder 9"/>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29897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68F9640-149D-4049-A378-CA92DB8169FC}" type="datetimeFigureOut">
              <a:rPr lang="pt-PT" smtClean="0"/>
              <a:t>09/02/22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6798029-C387-4775-9C41-634468318187}" type="slidenum">
              <a:rPr lang="pt-PT" smtClean="0"/>
              <a:t>‹#›</a:t>
            </a:fld>
            <a:endParaRPr lang="pt-PT"/>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859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F9640-149D-4049-A378-CA92DB8169FC}" type="datetimeFigureOut">
              <a:rPr lang="pt-PT" smtClean="0"/>
              <a:t>09/02/22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342616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F9640-149D-4049-A378-CA92DB8169FC}" type="datetimeFigureOut">
              <a:rPr lang="pt-PT" smtClean="0"/>
              <a:t>09/02/22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246459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68F9640-149D-4049-A378-CA92DB8169FC}" type="datetimeFigureOut">
              <a:rPr lang="pt-PT" smtClean="0"/>
              <a:t>09/02/22</a:t>
            </a:fld>
            <a:endParaRPr lang="pt-P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PT"/>
          </a:p>
        </p:txBody>
      </p:sp>
      <p:sp>
        <p:nvSpPr>
          <p:cNvPr id="11" name="Slide Number Placeholder 10"/>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1754167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68F9640-149D-4049-A378-CA92DB8169FC}" type="datetimeFigureOut">
              <a:rPr lang="pt-PT" smtClean="0"/>
              <a:t>09/02/22</a:t>
            </a:fld>
            <a:endParaRPr lang="pt-P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PT"/>
          </a:p>
        </p:txBody>
      </p:sp>
      <p:sp>
        <p:nvSpPr>
          <p:cNvPr id="10" name="Slide Number Placeholder 9"/>
          <p:cNvSpPr>
            <a:spLocks noGrp="1"/>
          </p:cNvSpPr>
          <p:nvPr>
            <p:ph type="sldNum" sz="quarter" idx="12"/>
          </p:nvPr>
        </p:nvSpPr>
        <p:spPr/>
        <p:txBody>
          <a:bodyPr/>
          <a:lstStyle/>
          <a:p>
            <a:fld id="{56798029-C387-4775-9C41-634468318187}" type="slidenum">
              <a:rPr lang="pt-PT" smtClean="0"/>
              <a:t>‹#›</a:t>
            </a:fld>
            <a:endParaRPr lang="pt-PT"/>
          </a:p>
        </p:txBody>
      </p:sp>
    </p:spTree>
    <p:extLst>
      <p:ext uri="{BB962C8B-B14F-4D97-AF65-F5344CB8AC3E}">
        <p14:creationId xmlns:p14="http://schemas.microsoft.com/office/powerpoint/2010/main" val="302610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68F9640-149D-4049-A378-CA92DB8169FC}" type="datetimeFigureOut">
              <a:rPr lang="pt-PT" smtClean="0"/>
              <a:t>09/02/22</a:t>
            </a:fld>
            <a:endParaRPr lang="pt-P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t-P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6798029-C387-4775-9C41-634468318187}" type="slidenum">
              <a:rPr lang="pt-PT" smtClean="0"/>
              <a:t>‹#›</a:t>
            </a:fld>
            <a:endParaRPr lang="pt-PT"/>
          </a:p>
        </p:txBody>
      </p:sp>
    </p:spTree>
    <p:extLst>
      <p:ext uri="{BB962C8B-B14F-4D97-AF65-F5344CB8AC3E}">
        <p14:creationId xmlns:p14="http://schemas.microsoft.com/office/powerpoint/2010/main" val="40536162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urolp15/Project_1_JMB_Portfolio"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urolp15/Project_1_JMB_Portfolio/blob/main/Project_Dashboard.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Maurolp15/Project_1_JMB_Portfolio/blob/main/proj_1.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alculator, pen, compass, money and a paper with graphs printed on it">
            <a:extLst>
              <a:ext uri="{FF2B5EF4-FFF2-40B4-BE49-F238E27FC236}">
                <a16:creationId xmlns:a16="http://schemas.microsoft.com/office/drawing/2014/main" id="{B65D0260-BF45-42D2-A669-EEBD780BC3C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3319" b="3320"/>
          <a:stretch/>
        </p:blipFill>
        <p:spPr>
          <a:xfrm>
            <a:off x="0" y="10"/>
            <a:ext cx="12191980" cy="6857990"/>
          </a:xfrm>
          <a:prstGeom prst="rect">
            <a:avLst/>
          </a:prstGeom>
        </p:spPr>
      </p:pic>
      <p:sp>
        <p:nvSpPr>
          <p:cNvPr id="2" name="Title 1">
            <a:extLst>
              <a:ext uri="{FF2B5EF4-FFF2-40B4-BE49-F238E27FC236}">
                <a16:creationId xmlns:a16="http://schemas.microsoft.com/office/drawing/2014/main" id="{EBA91A3D-B38A-4994-99BF-7991ADBE5E8F}"/>
              </a:ext>
            </a:extLst>
          </p:cNvPr>
          <p:cNvSpPr>
            <a:spLocks noGrp="1"/>
          </p:cNvSpPr>
          <p:nvPr>
            <p:ph type="ctrTitle"/>
          </p:nvPr>
        </p:nvSpPr>
        <p:spPr>
          <a:xfrm>
            <a:off x="2231136" y="964692"/>
            <a:ext cx="7729728" cy="1188720"/>
          </a:xfrm>
          <a:noFill/>
          <a:ln>
            <a:solidFill>
              <a:srgbClr val="FFFFFF"/>
            </a:solidFill>
          </a:ln>
        </p:spPr>
        <p:txBody>
          <a:bodyPr vert="horz" lIns="182880" tIns="182880" rIns="182880" bIns="182880" rtlCol="0" anchor="ctr">
            <a:normAutofit/>
          </a:bodyPr>
          <a:lstStyle/>
          <a:p>
            <a:r>
              <a:rPr lang="en-US" sz="2800" b="1" i="0" u="sng">
                <a:solidFill>
                  <a:schemeClr val="tx1"/>
                </a:solidFill>
                <a:effectLst/>
                <a:hlinkClick r:id="rId3"/>
              </a:rPr>
              <a:t>Project_1_JMB_Portfolio</a:t>
            </a:r>
            <a:endParaRPr lang="en-US" sz="2800">
              <a:solidFill>
                <a:schemeClr val="tx1"/>
              </a:solidFill>
            </a:endParaRPr>
          </a:p>
        </p:txBody>
      </p:sp>
      <p:sp>
        <p:nvSpPr>
          <p:cNvPr id="3" name="Subtitle 2">
            <a:extLst>
              <a:ext uri="{FF2B5EF4-FFF2-40B4-BE49-F238E27FC236}">
                <a16:creationId xmlns:a16="http://schemas.microsoft.com/office/drawing/2014/main" id="{D06AFD55-21B9-441D-9B63-A86203C68EE0}"/>
              </a:ext>
            </a:extLst>
          </p:cNvPr>
          <p:cNvSpPr>
            <a:spLocks noGrp="1"/>
          </p:cNvSpPr>
          <p:nvPr>
            <p:ph type="subTitle" idx="1"/>
          </p:nvPr>
        </p:nvSpPr>
        <p:spPr>
          <a:xfrm>
            <a:off x="2231136" y="3247644"/>
            <a:ext cx="7729728" cy="3101983"/>
          </a:xfrm>
        </p:spPr>
        <p:txBody>
          <a:bodyPr vert="horz" lIns="91440" tIns="45720" rIns="91440" bIns="45720" rtlCol="0">
            <a:normAutofit/>
          </a:bodyPr>
          <a:lstStyle/>
          <a:p>
            <a:r>
              <a:rPr lang="en-US" b="0" i="0" u="sng" dirty="0">
                <a:solidFill>
                  <a:schemeClr val="tx1">
                    <a:lumMod val="85000"/>
                    <a:lumOff val="15000"/>
                  </a:schemeClr>
                </a:solidFill>
                <a:effectLst/>
              </a:rPr>
              <a:t>Project collaborators</a:t>
            </a:r>
            <a:r>
              <a:rPr lang="en-US" b="0" i="0" dirty="0">
                <a:solidFill>
                  <a:schemeClr val="tx1">
                    <a:lumMod val="85000"/>
                    <a:lumOff val="15000"/>
                  </a:schemeClr>
                </a:solidFill>
                <a:effectLst/>
              </a:rPr>
              <a:t>:</a:t>
            </a:r>
          </a:p>
          <a:p>
            <a:pPr indent="-228600">
              <a:buFont typeface="Arial" panose="020B0604020202020204" pitchFamily="34" charset="0"/>
              <a:buChar char="•"/>
            </a:pPr>
            <a:r>
              <a:rPr lang="en-US" b="0" i="0" dirty="0" err="1">
                <a:solidFill>
                  <a:schemeClr val="tx1">
                    <a:lumMod val="85000"/>
                    <a:lumOff val="15000"/>
                  </a:schemeClr>
                </a:solidFill>
                <a:effectLst/>
              </a:rPr>
              <a:t>Josina</a:t>
            </a:r>
            <a:r>
              <a:rPr lang="en-US" b="0" i="0" dirty="0">
                <a:solidFill>
                  <a:schemeClr val="tx1">
                    <a:lumMod val="85000"/>
                    <a:lumOff val="15000"/>
                  </a:schemeClr>
                </a:solidFill>
                <a:effectLst/>
              </a:rPr>
              <a:t> Marilia Baiao (</a:t>
            </a:r>
            <a:r>
              <a:rPr lang="en-US" b="0" i="0" dirty="0" err="1">
                <a:solidFill>
                  <a:schemeClr val="tx1">
                    <a:lumMod val="85000"/>
                    <a:lumOff val="15000"/>
                  </a:schemeClr>
                </a:solidFill>
                <a:effectLst/>
              </a:rPr>
              <a:t>github.com</a:t>
            </a:r>
            <a:r>
              <a:rPr lang="en-US" b="0" i="0" dirty="0">
                <a:solidFill>
                  <a:schemeClr val="tx1">
                    <a:lumMod val="85000"/>
                    <a:lumOff val="15000"/>
                  </a:schemeClr>
                </a:solidFill>
                <a:effectLst/>
              </a:rPr>
              <a:t>/</a:t>
            </a:r>
            <a:r>
              <a:rPr lang="en-US" b="0" i="0" dirty="0" err="1">
                <a:solidFill>
                  <a:schemeClr val="tx1">
                    <a:lumMod val="85000"/>
                    <a:lumOff val="15000"/>
                  </a:schemeClr>
                </a:solidFill>
                <a:effectLst/>
              </a:rPr>
              <a:t>JosinaB</a:t>
            </a:r>
            <a:r>
              <a:rPr lang="en-US" b="0" i="0" dirty="0">
                <a:solidFill>
                  <a:schemeClr val="tx1">
                    <a:lumMod val="85000"/>
                    <a:lumOff val="15000"/>
                  </a:schemeClr>
                </a:solidFill>
                <a:effectLst/>
              </a:rPr>
              <a:t>)</a:t>
            </a:r>
          </a:p>
          <a:p>
            <a:pPr indent="-228600">
              <a:buFont typeface="Arial" panose="020B0604020202020204" pitchFamily="34" charset="0"/>
              <a:buChar char="•"/>
            </a:pPr>
            <a:r>
              <a:rPr lang="en-US" b="0" i="0" dirty="0">
                <a:solidFill>
                  <a:schemeClr val="tx1">
                    <a:lumMod val="85000"/>
                    <a:lumOff val="15000"/>
                  </a:schemeClr>
                </a:solidFill>
                <a:effectLst/>
              </a:rPr>
              <a:t>Sean Endicott (</a:t>
            </a:r>
            <a:r>
              <a:rPr lang="en-US" b="0" i="0" dirty="0" err="1">
                <a:solidFill>
                  <a:schemeClr val="tx1">
                    <a:lumMod val="85000"/>
                    <a:lumOff val="15000"/>
                  </a:schemeClr>
                </a:solidFill>
                <a:effectLst/>
              </a:rPr>
              <a:t>github.com</a:t>
            </a:r>
            <a:r>
              <a:rPr lang="en-US" b="0" i="0" dirty="0">
                <a:solidFill>
                  <a:schemeClr val="tx1">
                    <a:lumMod val="85000"/>
                    <a:lumOff val="15000"/>
                  </a:schemeClr>
                </a:solidFill>
                <a:effectLst/>
              </a:rPr>
              <a:t>/seane13)</a:t>
            </a:r>
          </a:p>
          <a:p>
            <a:pPr indent="-228600">
              <a:buFont typeface="Arial" panose="020B0604020202020204" pitchFamily="34" charset="0"/>
              <a:buChar char="•"/>
            </a:pPr>
            <a:r>
              <a:rPr lang="en-US" b="0" i="0" dirty="0">
                <a:solidFill>
                  <a:schemeClr val="tx1">
                    <a:lumMod val="85000"/>
                    <a:lumOff val="15000"/>
                  </a:schemeClr>
                </a:solidFill>
                <a:effectLst/>
              </a:rPr>
              <a:t>Oscar Lopez </a:t>
            </a:r>
            <a:r>
              <a:rPr lang="en-US" dirty="0">
                <a:solidFill>
                  <a:schemeClr val="tx1">
                    <a:lumMod val="85000"/>
                    <a:lumOff val="15000"/>
                  </a:schemeClr>
                </a:solidFill>
              </a:rPr>
              <a:t>(</a:t>
            </a:r>
            <a:r>
              <a:rPr lang="en-US" b="0" i="0" dirty="0" err="1">
                <a:solidFill>
                  <a:schemeClr val="tx1">
                    <a:lumMod val="85000"/>
                    <a:lumOff val="15000"/>
                  </a:schemeClr>
                </a:solidFill>
                <a:effectLst/>
              </a:rPr>
              <a:t>github.com</a:t>
            </a:r>
            <a:r>
              <a:rPr lang="en-US" b="0" i="0" dirty="0">
                <a:solidFill>
                  <a:schemeClr val="tx1">
                    <a:lumMod val="85000"/>
                    <a:lumOff val="15000"/>
                  </a:schemeClr>
                </a:solidFill>
                <a:effectLst/>
              </a:rPr>
              <a:t>/Maurolp15</a:t>
            </a:r>
            <a:r>
              <a:rPr lang="en-US" dirty="0">
                <a:solidFill>
                  <a:schemeClr val="tx1">
                    <a:lumMod val="85000"/>
                    <a:lumOff val="15000"/>
                  </a:schemeClr>
                </a:solidFill>
              </a:rPr>
              <a:t>)</a:t>
            </a:r>
            <a:endParaRPr lang="en-US" b="0" i="0" dirty="0">
              <a:solidFill>
                <a:schemeClr val="tx1">
                  <a:lumMod val="85000"/>
                  <a:lumOff val="15000"/>
                </a:schemeClr>
              </a:solidFill>
              <a:effectLst/>
            </a:endParaRPr>
          </a:p>
          <a:p>
            <a:pPr indent="-228600">
              <a:buFont typeface="Arial" panose="020B0604020202020204" pitchFamily="34" charset="0"/>
              <a:buChar char="•"/>
            </a:pPr>
            <a:r>
              <a:rPr lang="en-US" b="0" i="0" dirty="0">
                <a:solidFill>
                  <a:schemeClr val="tx1">
                    <a:lumMod val="85000"/>
                    <a:lumOff val="15000"/>
                  </a:schemeClr>
                </a:solidFill>
                <a:effectLst/>
              </a:rPr>
              <a:t>Fabrice Solomon (</a:t>
            </a:r>
            <a:r>
              <a:rPr lang="en-US" b="0" i="0" dirty="0" err="1">
                <a:solidFill>
                  <a:schemeClr val="tx1">
                    <a:lumMod val="85000"/>
                    <a:lumOff val="15000"/>
                  </a:schemeClr>
                </a:solidFill>
                <a:effectLst/>
              </a:rPr>
              <a:t>github.com</a:t>
            </a:r>
            <a:r>
              <a:rPr lang="en-US" b="0" i="0" dirty="0">
                <a:solidFill>
                  <a:schemeClr val="tx1">
                    <a:lumMod val="85000"/>
                    <a:lumOff val="15000"/>
                  </a:schemeClr>
                </a:solidFill>
                <a:effectLst/>
              </a:rPr>
              <a:t>/fsalomon496)</a:t>
            </a:r>
          </a:p>
          <a:p>
            <a:pPr indent="-228600" algn="l">
              <a:buFont typeface="Arial" panose="020B0604020202020204" pitchFamily="34" charset="0"/>
              <a:buChar char="•"/>
            </a:pPr>
            <a:endParaRPr lang="en-US" dirty="0">
              <a:solidFill>
                <a:schemeClr val="tx1">
                  <a:lumMod val="85000"/>
                  <a:lumOff val="15000"/>
                </a:schemeClr>
              </a:solidFill>
            </a:endParaRPr>
          </a:p>
        </p:txBody>
      </p:sp>
      <p:sp>
        <p:nvSpPr>
          <p:cNvPr id="5" name="TextBox 4">
            <a:extLst>
              <a:ext uri="{FF2B5EF4-FFF2-40B4-BE49-F238E27FC236}">
                <a16:creationId xmlns:a16="http://schemas.microsoft.com/office/drawing/2014/main" id="{2FCC54AA-98FD-45D8-99C2-1BA88DC747F6}"/>
              </a:ext>
            </a:extLst>
          </p:cNvPr>
          <p:cNvSpPr txBox="1"/>
          <p:nvPr/>
        </p:nvSpPr>
        <p:spPr>
          <a:xfrm>
            <a:off x="2967514" y="818495"/>
            <a:ext cx="6095046" cy="646331"/>
          </a:xfrm>
          <a:prstGeom prst="rect">
            <a:avLst/>
          </a:prstGeom>
          <a:noFill/>
        </p:spPr>
        <p:txBody>
          <a:bodyPr wrap="square">
            <a:spAutoFit/>
          </a:bodyPr>
          <a:lstStyle/>
          <a:p>
            <a:pPr>
              <a:spcAft>
                <a:spcPts val="600"/>
              </a:spcAft>
            </a:pPr>
            <a:br>
              <a:rPr lang="pt-PT" dirty="0"/>
            </a:br>
            <a:endParaRPr lang="pt-PT"/>
          </a:p>
        </p:txBody>
      </p:sp>
    </p:spTree>
    <p:extLst>
      <p:ext uri="{BB962C8B-B14F-4D97-AF65-F5344CB8AC3E}">
        <p14:creationId xmlns:p14="http://schemas.microsoft.com/office/powerpoint/2010/main" val="264854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6A34E411-5724-E94E-8568-04895C6D738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191" r="10364" b="-1"/>
          <a:stretch/>
        </p:blipFill>
        <p:spPr>
          <a:xfrm>
            <a:off x="20" y="10"/>
            <a:ext cx="12191980" cy="6857990"/>
          </a:xfrm>
          <a:prstGeom prst="rect">
            <a:avLst/>
          </a:prstGeom>
        </p:spPr>
      </p:pic>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b="1">
                <a:solidFill>
                  <a:schemeClr val="tx1"/>
                </a:solidFill>
              </a:rPr>
              <a:t>Standard Deviation</a:t>
            </a:r>
            <a:endParaRPr lang="pt-PT" b="1">
              <a:solidFill>
                <a:schemeClr val="tx1"/>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2231136" y="2638044"/>
            <a:ext cx="7729728" cy="3101983"/>
          </a:xfrm>
        </p:spPr>
        <p:txBody>
          <a:bodyPr>
            <a:normAutofit/>
          </a:bodyPr>
          <a:lstStyle/>
          <a:p>
            <a:pPr marL="0" indent="0">
              <a:buNone/>
            </a:pPr>
            <a:endParaRPr lang="en-US" dirty="0"/>
          </a:p>
          <a:p>
            <a:pPr marL="0" indent="0">
              <a:buNone/>
            </a:pPr>
            <a:r>
              <a:rPr lang="en-US" dirty="0">
                <a:latin typeface="Times" pitchFamily="2" charset="0"/>
              </a:rPr>
              <a:t>Standard deviation helps determine market volatility or the spread of asset prices from their average price. When prices move wildly, standard deviation is high, meaning an investment will be risky. Low standard deviation means prices are calm, so investments come with low risk.</a:t>
            </a:r>
          </a:p>
          <a:p>
            <a:pPr marL="0" indent="0">
              <a:buNone/>
            </a:pPr>
            <a:r>
              <a:rPr lang="en-US" dirty="0">
                <a:latin typeface="Times" pitchFamily="2" charset="0"/>
              </a:rPr>
              <a:t>NVDA is the most volatile stock in our portfolio with a std of (0.0552). Compared to the other tickers this was the highest standard deviation shown. The lowest was WMT coming in at (0.0106)</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057730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a:solidFill>
                  <a:schemeClr val="tx1"/>
                </a:solidFill>
              </a:rPr>
              <a:t>Covariance against the S&amp;P 500</a:t>
            </a:r>
            <a:endParaRPr lang="pt-PT" b="1">
              <a:solidFill>
                <a:schemeClr val="tx1"/>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2231136" y="2638044"/>
            <a:ext cx="7729728" cy="3101983"/>
          </a:xfrm>
        </p:spPr>
        <p:txBody>
          <a:bodyPr>
            <a:normAutofit/>
          </a:bodyPr>
          <a:lstStyle/>
          <a:p>
            <a:pPr marL="0" indent="0">
              <a:lnSpc>
                <a:spcPct val="90000"/>
              </a:lnSpc>
              <a:buNone/>
            </a:pPr>
            <a:endParaRPr lang="en-US" sz="1500" dirty="0"/>
          </a:p>
          <a:p>
            <a:pPr>
              <a:lnSpc>
                <a:spcPct val="90000"/>
              </a:lnSpc>
            </a:pPr>
            <a:r>
              <a:rPr lang="en-US" sz="1600" dirty="0">
                <a:latin typeface="Times" pitchFamily="2" charset="0"/>
              </a:rPr>
              <a:t>The covariance helps to determine the how the mean values of two stocks or market indexes move together or in the opposite direction. When compared against the S&amp;P 500, it helps to determine how specific securities prices move, in relation to the market price movements. It can be positive or negative.</a:t>
            </a:r>
          </a:p>
          <a:p>
            <a:pPr>
              <a:lnSpc>
                <a:spcPct val="90000"/>
              </a:lnSpc>
            </a:pPr>
            <a:r>
              <a:rPr lang="en-US" sz="1600" dirty="0">
                <a:latin typeface="Times" pitchFamily="2" charset="0"/>
              </a:rPr>
              <a:t>If stock A's return moves higher whenever stock B's return moves higher and the same relationship is found when each stock's return decreases, then these stocks are said to have positive covariance and it can be a good indicator for stock behavior predictability. For stocks with negative covariance, this can be helpful for composing a portfolio with stocks that complement each other in terms of price movement as it helps mitigate risk and volatility in the portfolio and guarantee that no matter which direction prices are moving there are securities in the portfolio yielding positive returns .</a:t>
            </a:r>
          </a:p>
          <a:p>
            <a:pPr>
              <a:lnSpc>
                <a:spcPct val="90000"/>
              </a:lnSpc>
            </a:pPr>
            <a:endParaRPr lang="en-US" sz="1500" dirty="0"/>
          </a:p>
          <a:p>
            <a:pPr>
              <a:lnSpc>
                <a:spcPct val="90000"/>
              </a:lnSpc>
            </a:pPr>
            <a:endParaRPr lang="en-US" sz="1500" dirty="0"/>
          </a:p>
          <a:p>
            <a:pPr>
              <a:lnSpc>
                <a:spcPct val="90000"/>
              </a:lnSpc>
            </a:pPr>
            <a:endParaRPr lang="en-US" sz="1500" dirty="0"/>
          </a:p>
          <a:p>
            <a:pPr>
              <a:lnSpc>
                <a:spcPct val="90000"/>
              </a:lnSpc>
            </a:pPr>
            <a:endParaRPr lang="en-US" sz="1500" dirty="0"/>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4812267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833001" y="263394"/>
            <a:ext cx="10520702" cy="1325563"/>
          </a:xfrm>
        </p:spPr>
        <p:txBody>
          <a:bodyPr>
            <a:normAutofit/>
          </a:bodyPr>
          <a:lstStyle/>
          <a:p>
            <a:r>
              <a:rPr lang="en-US" dirty="0"/>
              <a:t>Covariance against the S&amp;P 500</a:t>
            </a: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838200" y="1588957"/>
            <a:ext cx="4930771" cy="4588005"/>
          </a:xfrm>
        </p:spPr>
        <p:txBody>
          <a:bodyPr>
            <a:normAutofit/>
          </a:bodyPr>
          <a:lstStyle/>
          <a:p>
            <a:endParaRPr lang="en-US" sz="1100"/>
          </a:p>
          <a:p>
            <a:endParaRPr lang="en-US" sz="1100"/>
          </a:p>
          <a:p>
            <a:endParaRPr lang="en-US" sz="1100"/>
          </a:p>
          <a:p>
            <a:endParaRPr lang="en-US" sz="1100"/>
          </a:p>
          <a:p>
            <a:endParaRPr lang="en-US" sz="1100"/>
          </a:p>
          <a:p>
            <a:endParaRPr lang="en-US" sz="1100" dirty="0"/>
          </a:p>
        </p:txBody>
      </p:sp>
      <p:pic>
        <p:nvPicPr>
          <p:cNvPr id="9" name="Picture 8" descr="AMZN moves with S&amp;P 500&#10;">
            <a:extLst>
              <a:ext uri="{FF2B5EF4-FFF2-40B4-BE49-F238E27FC236}">
                <a16:creationId xmlns:a16="http://schemas.microsoft.com/office/drawing/2014/main" id="{FE0B0CBD-2ACB-9C4C-B13B-C600354AFAF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24" y="1773816"/>
            <a:ext cx="10115457" cy="4896317"/>
          </a:xfrm>
          <a:prstGeom prst="rect">
            <a:avLst/>
          </a:prstGeom>
        </p:spPr>
      </p:pic>
    </p:spTree>
    <p:extLst>
      <p:ext uri="{BB962C8B-B14F-4D97-AF65-F5344CB8AC3E}">
        <p14:creationId xmlns:p14="http://schemas.microsoft.com/office/powerpoint/2010/main" val="7707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b="1">
                <a:solidFill>
                  <a:schemeClr val="bg1"/>
                </a:solidFill>
              </a:rPr>
              <a:t>Beta</a:t>
            </a:r>
            <a:endParaRPr lang="pt-PT" b="1">
              <a:solidFill>
                <a:schemeClr val="bg1"/>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643468" y="2638044"/>
            <a:ext cx="3363974" cy="3415622"/>
          </a:xfrm>
        </p:spPr>
        <p:txBody>
          <a:bodyPr>
            <a:normAutofit/>
          </a:bodyPr>
          <a:lstStyle/>
          <a:p>
            <a:pPr marL="0" indent="0">
              <a:lnSpc>
                <a:spcPct val="90000"/>
              </a:lnSpc>
              <a:buNone/>
            </a:pPr>
            <a:endParaRPr lang="en-US" dirty="0">
              <a:solidFill>
                <a:schemeClr val="bg1"/>
              </a:solidFill>
            </a:endParaRPr>
          </a:p>
          <a:p>
            <a:pPr marL="0" indent="0">
              <a:lnSpc>
                <a:spcPct val="90000"/>
              </a:lnSpc>
              <a:buNone/>
            </a:pPr>
            <a:r>
              <a:rPr lang="en-US" dirty="0">
                <a:solidFill>
                  <a:schemeClr val="bg1"/>
                </a:solidFill>
              </a:rPr>
              <a:t>Beta is a concept that measures the expected move in a stock relative to movements in the overall market. The market has a beta of 1. A beta greater than 1.0 suggests that the stock is more volatile than the broader market, and a beta less than 1.0 indicates a stock with lower volatility.</a:t>
            </a:r>
          </a:p>
          <a:p>
            <a:pPr marL="0" indent="0">
              <a:lnSpc>
                <a:spcPct val="90000"/>
              </a:lnSpc>
              <a:buNone/>
            </a:pPr>
            <a:r>
              <a:rPr lang="en-US" dirty="0">
                <a:solidFill>
                  <a:schemeClr val="bg1"/>
                </a:solidFill>
              </a:rPr>
              <a:t>AMZN is more volatile than the average market.</a:t>
            </a:r>
          </a:p>
          <a:p>
            <a:pPr>
              <a:lnSpc>
                <a:spcPct val="90000"/>
              </a:lnSpc>
            </a:pPr>
            <a:endParaRPr lang="en-US" dirty="0">
              <a:solidFill>
                <a:schemeClr val="bg1"/>
              </a:solidFill>
            </a:endParaRPr>
          </a:p>
          <a:p>
            <a:pPr>
              <a:lnSpc>
                <a:spcPct val="90000"/>
              </a:lnSpc>
            </a:pPr>
            <a:endParaRPr lang="en-US" dirty="0">
              <a:solidFill>
                <a:schemeClr val="bg1"/>
              </a:solidFill>
            </a:endParaRPr>
          </a:p>
          <a:p>
            <a:pPr>
              <a:lnSpc>
                <a:spcPct val="90000"/>
              </a:lnSpc>
            </a:pPr>
            <a:endParaRPr lang="en-US" dirty="0">
              <a:solidFill>
                <a:schemeClr val="bg1"/>
              </a:solidFill>
            </a:endParaRPr>
          </a:p>
          <a:p>
            <a:pPr>
              <a:lnSpc>
                <a:spcPct val="90000"/>
              </a:lnSpc>
            </a:pPr>
            <a:endParaRPr lang="en-US" dirty="0">
              <a:solidFill>
                <a:schemeClr val="bg1"/>
              </a:solidFill>
            </a:endParaRPr>
          </a:p>
          <a:p>
            <a:pPr>
              <a:lnSpc>
                <a:spcPct val="90000"/>
              </a:lnSpc>
            </a:pPr>
            <a:endParaRPr lang="en-US" dirty="0">
              <a:solidFill>
                <a:schemeClr val="bg1"/>
              </a:solidFill>
            </a:endParaRPr>
          </a:p>
        </p:txBody>
      </p:sp>
      <p:pic>
        <p:nvPicPr>
          <p:cNvPr id="6" name="Picture 5" descr="Chart, line chart&#10;&#10;Description automatically generated">
            <a:extLst>
              <a:ext uri="{FF2B5EF4-FFF2-40B4-BE49-F238E27FC236}">
                <a16:creationId xmlns:a16="http://schemas.microsoft.com/office/drawing/2014/main" id="{2ADC1F8B-FC50-1649-9023-078CCC00DC56}"/>
              </a:ext>
            </a:extLst>
          </p:cNvPr>
          <p:cNvPicPr>
            <a:picLocks noChangeAspect="1"/>
          </p:cNvPicPr>
          <p:nvPr/>
        </p:nvPicPr>
        <p:blipFill rotWithShape="1">
          <a:blip r:embed="rId2">
            <a:extLst>
              <a:ext uri="{28A0092B-C50C-407E-A947-70E740481C1C}">
                <a14:useLocalDpi xmlns:a14="http://schemas.microsoft.com/office/drawing/2010/main" val="0"/>
              </a:ext>
            </a:extLst>
          </a:blip>
          <a:srcRect l="1701" r="-2" b="-1"/>
          <a:stretch/>
        </p:blipFill>
        <p:spPr>
          <a:xfrm>
            <a:off x="4805394" y="1809002"/>
            <a:ext cx="7516266" cy="3804007"/>
          </a:xfrm>
          <a:prstGeom prst="rect">
            <a:avLst/>
          </a:prstGeom>
        </p:spPr>
      </p:pic>
    </p:spTree>
    <p:extLst>
      <p:ext uri="{BB962C8B-B14F-4D97-AF65-F5344CB8AC3E}">
        <p14:creationId xmlns:p14="http://schemas.microsoft.com/office/powerpoint/2010/main" val="235715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80E3F-5264-44B5-B5B3-F9228F9E6795}"/>
              </a:ext>
            </a:extLst>
          </p:cNvPr>
          <p:cNvSpPr>
            <a:spLocks noGrp="1"/>
          </p:cNvSpPr>
          <p:nvPr>
            <p:ph type="title"/>
          </p:nvPr>
        </p:nvSpPr>
        <p:spPr>
          <a:xfrm>
            <a:off x="2231136" y="467418"/>
            <a:ext cx="7729728" cy="1188720"/>
          </a:xfrm>
          <a:solidFill>
            <a:srgbClr val="FFFFFF"/>
          </a:solidFill>
        </p:spPr>
        <p:txBody>
          <a:bodyPr>
            <a:normAutofit/>
          </a:bodyPr>
          <a:lstStyle/>
          <a:p>
            <a:r>
              <a:rPr lang="en-US" b="1"/>
              <a:t>Project Triggers and Objectives</a:t>
            </a:r>
            <a:endParaRPr lang="pt-PT" b="1"/>
          </a:p>
        </p:txBody>
      </p:sp>
      <p:sp>
        <p:nvSpPr>
          <p:cNvPr id="3" name="Content Placeholder 2">
            <a:extLst>
              <a:ext uri="{FF2B5EF4-FFF2-40B4-BE49-F238E27FC236}">
                <a16:creationId xmlns:a16="http://schemas.microsoft.com/office/drawing/2014/main" id="{ECFC5E6F-4F4F-4302-AAA3-5328A4602F22}"/>
              </a:ext>
            </a:extLst>
          </p:cNvPr>
          <p:cNvSpPr>
            <a:spLocks noGrp="1"/>
          </p:cNvSpPr>
          <p:nvPr>
            <p:ph idx="1"/>
          </p:nvPr>
        </p:nvSpPr>
        <p:spPr>
          <a:xfrm>
            <a:off x="1382486" y="1738970"/>
            <a:ext cx="9559834" cy="4058325"/>
          </a:xfrm>
        </p:spPr>
        <p:txBody>
          <a:bodyPr>
            <a:normAutofit fontScale="92500" lnSpcReduction="10000"/>
          </a:bodyPr>
          <a:lstStyle/>
          <a:p>
            <a:pPr>
              <a:lnSpc>
                <a:spcPct val="90000"/>
              </a:lnSpc>
            </a:pPr>
            <a:r>
              <a:rPr lang="en-US" sz="1200" dirty="0">
                <a:solidFill>
                  <a:srgbClr val="404040"/>
                </a:solidFill>
                <a:effectLst/>
                <a:latin typeface="Times" pitchFamily="2" charset="0"/>
              </a:rPr>
              <a:t>JMB Portfolio is the personal portfolio of a retail trader. Project_1_JMB_Portfolio is a collaborative project which analyzes the past performance and forecast future performance of each individual stock in the portfolio, to optimize daily positional adjustments (buy, sell hold). It By evaluating the volatility, risk and return of each stock </a:t>
            </a:r>
            <a:r>
              <a:rPr lang="en-US" sz="1200" dirty="0">
                <a:solidFill>
                  <a:srgbClr val="404040"/>
                </a:solidFill>
                <a:latin typeface="Times" pitchFamily="2" charset="0"/>
              </a:rPr>
              <a:t>through </a:t>
            </a:r>
            <a:r>
              <a:rPr lang="en-US" sz="1200" dirty="0">
                <a:solidFill>
                  <a:srgbClr val="404040"/>
                </a:solidFill>
                <a:effectLst/>
                <a:latin typeface="Times" pitchFamily="2" charset="0"/>
              </a:rPr>
              <a:t>complementary technical analyzes, </a:t>
            </a:r>
            <a:r>
              <a:rPr lang="en-US" sz="1200" dirty="0">
                <a:solidFill>
                  <a:srgbClr val="404040"/>
                </a:solidFill>
                <a:latin typeface="Times" pitchFamily="2" charset="0"/>
              </a:rPr>
              <a:t>key results will be derived to help </a:t>
            </a:r>
            <a:r>
              <a:rPr lang="en-US" sz="1200" dirty="0">
                <a:solidFill>
                  <a:srgbClr val="404040"/>
                </a:solidFill>
                <a:effectLst/>
                <a:latin typeface="Times" pitchFamily="2" charset="0"/>
              </a:rPr>
              <a:t>lower risk exposure and optimize gains, to better position the portfolio to meet a 20% monthly return that will be withdrawn and used as personal income.</a:t>
            </a:r>
          </a:p>
          <a:p>
            <a:pPr>
              <a:lnSpc>
                <a:spcPct val="90000"/>
              </a:lnSpc>
            </a:pPr>
            <a:endParaRPr lang="en-US" sz="1200" dirty="0">
              <a:solidFill>
                <a:srgbClr val="404040"/>
              </a:solidFill>
              <a:effectLst/>
              <a:latin typeface="Times" pitchFamily="2" charset="0"/>
            </a:endParaRPr>
          </a:p>
          <a:p>
            <a:pPr>
              <a:lnSpc>
                <a:spcPct val="90000"/>
              </a:lnSpc>
            </a:pPr>
            <a:r>
              <a:rPr lang="en-US" sz="1200" dirty="0">
                <a:solidFill>
                  <a:srgbClr val="404040"/>
                </a:solidFill>
                <a:effectLst/>
                <a:latin typeface="Times" pitchFamily="2" charset="0"/>
              </a:rPr>
              <a:t>The portfolio will maintain a $100,000 USD cash investment diversified between the following 5 stocks: Amazon (AMZN), FB (FACEBOOK), NVidia (NVDA), Walmart (WMT) and Goldman Sachs (GS). The project is written on a </a:t>
            </a:r>
            <a:r>
              <a:rPr lang="en-US" sz="1200" dirty="0" err="1">
                <a:solidFill>
                  <a:srgbClr val="404040"/>
                </a:solidFill>
                <a:effectLst/>
                <a:latin typeface="Times" pitchFamily="2" charset="0"/>
              </a:rPr>
              <a:t>Jupyter</a:t>
            </a:r>
            <a:r>
              <a:rPr lang="en-US" sz="1200" dirty="0">
                <a:solidFill>
                  <a:srgbClr val="404040"/>
                </a:solidFill>
                <a:effectLst/>
                <a:latin typeface="Times" pitchFamily="2" charset="0"/>
              </a:rPr>
              <a:t> lab notebook using Python, Pandas and </a:t>
            </a:r>
            <a:r>
              <a:rPr lang="en-US" sz="1200" dirty="0" err="1">
                <a:solidFill>
                  <a:srgbClr val="404040"/>
                </a:solidFill>
                <a:effectLst/>
                <a:latin typeface="Times" pitchFamily="2" charset="0"/>
              </a:rPr>
              <a:t>Pyviz</a:t>
            </a:r>
            <a:r>
              <a:rPr lang="en-US" sz="1200" dirty="0">
                <a:solidFill>
                  <a:srgbClr val="404040"/>
                </a:solidFill>
                <a:effectLst/>
                <a:latin typeface="Times" pitchFamily="2" charset="0"/>
              </a:rPr>
              <a:t>. Historical data for stocks reach back 1 year and forecast predictions are calculated for 1 month forward.</a:t>
            </a:r>
          </a:p>
          <a:p>
            <a:pPr>
              <a:lnSpc>
                <a:spcPct val="90000"/>
              </a:lnSpc>
            </a:pPr>
            <a:endParaRPr lang="en-US" sz="1200" dirty="0">
              <a:solidFill>
                <a:srgbClr val="404040"/>
              </a:solidFill>
              <a:effectLst/>
              <a:latin typeface="Times" pitchFamily="2" charset="0"/>
            </a:endParaRPr>
          </a:p>
          <a:p>
            <a:pPr>
              <a:lnSpc>
                <a:spcPct val="90000"/>
              </a:lnSpc>
            </a:pPr>
            <a:r>
              <a:rPr lang="en-US" sz="1200" dirty="0">
                <a:solidFill>
                  <a:srgbClr val="404040"/>
                </a:solidFill>
                <a:effectLst/>
                <a:latin typeface="Times" pitchFamily="2" charset="0"/>
              </a:rPr>
              <a:t>In order to achieve the set objective, the following fundamental questions were posed to ascertain risk factors, the growth potential and the ideal composition of the portfolio</a:t>
            </a:r>
            <a:r>
              <a:rPr lang="en-US" sz="1200" b="1" dirty="0">
                <a:solidFill>
                  <a:srgbClr val="404040"/>
                </a:solidFill>
                <a:effectLst/>
                <a:latin typeface="Times" pitchFamily="2" charset="0"/>
              </a:rPr>
              <a:t>: </a:t>
            </a:r>
          </a:p>
          <a:p>
            <a:pPr lvl="1">
              <a:lnSpc>
                <a:spcPct val="90000"/>
              </a:lnSpc>
              <a:buFont typeface="Wingdings" panose="05000000000000000000" pitchFamily="2" charset="2"/>
              <a:buChar char="Ø"/>
            </a:pPr>
            <a:r>
              <a:rPr lang="en-US" sz="1200" dirty="0">
                <a:solidFill>
                  <a:srgbClr val="404040"/>
                </a:solidFill>
                <a:effectLst/>
                <a:latin typeface="Times" pitchFamily="2" charset="0"/>
                <a:ea typeface="Calibri" panose="020F0502020204030204" pitchFamily="34" charset="0"/>
                <a:cs typeface="Times New Roman" panose="02020603050405020304" pitchFamily="18" charset="0"/>
              </a:rPr>
              <a:t>How stable or volatile are these stocks?</a:t>
            </a:r>
          </a:p>
          <a:p>
            <a:pPr lvl="1">
              <a:lnSpc>
                <a:spcPct val="90000"/>
              </a:lnSpc>
              <a:buFont typeface="Wingdings" panose="05000000000000000000" pitchFamily="2" charset="2"/>
              <a:buChar char="Ø"/>
            </a:pPr>
            <a:r>
              <a:rPr lang="en-US" sz="1200" dirty="0">
                <a:solidFill>
                  <a:srgbClr val="404040"/>
                </a:solidFill>
                <a:effectLst/>
                <a:latin typeface="Times" pitchFamily="2" charset="0"/>
                <a:ea typeface="Calibri" panose="020F0502020204030204" pitchFamily="34" charset="0"/>
                <a:cs typeface="Times New Roman" panose="02020603050405020304" pitchFamily="18" charset="0"/>
              </a:rPr>
              <a:t>How do they perform on average in relation to the S&amp;P 500?</a:t>
            </a:r>
            <a:endParaRPr lang="en-US" sz="1200" dirty="0">
              <a:solidFill>
                <a:srgbClr val="404040"/>
              </a:solidFill>
              <a:latin typeface="Times" pitchFamily="2" charset="0"/>
              <a:ea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Ø"/>
            </a:pPr>
            <a:r>
              <a:rPr lang="en-US" sz="1200" dirty="0">
                <a:solidFill>
                  <a:srgbClr val="404040"/>
                </a:solidFill>
                <a:effectLst/>
                <a:latin typeface="Times" pitchFamily="2" charset="0"/>
                <a:ea typeface="Calibri" panose="020F0502020204030204" pitchFamily="34" charset="0"/>
                <a:cs typeface="Times New Roman" panose="02020603050405020304" pitchFamily="18" charset="0"/>
              </a:rPr>
              <a:t>Are there any particular factors of risk that the trader should be mindful of? </a:t>
            </a:r>
          </a:p>
          <a:p>
            <a:pPr lvl="1">
              <a:lnSpc>
                <a:spcPct val="90000"/>
              </a:lnSpc>
              <a:buFont typeface="Wingdings" panose="05000000000000000000" pitchFamily="2" charset="2"/>
              <a:buChar char="Ø"/>
            </a:pPr>
            <a:r>
              <a:rPr lang="en-US" sz="1200" dirty="0">
                <a:solidFill>
                  <a:srgbClr val="404040"/>
                </a:solidFill>
                <a:effectLst/>
                <a:latin typeface="Times" pitchFamily="2" charset="0"/>
                <a:ea typeface="Calibri" panose="020F0502020204030204" pitchFamily="34" charset="0"/>
                <a:cs typeface="Times New Roman" panose="02020603050405020304" pitchFamily="18" charset="0"/>
              </a:rPr>
              <a:t>Did the socio-economic environment, particularly the pandemic, impact it’s overall performance? Was the performance of these stocks highly impacted by COVID?</a:t>
            </a:r>
          </a:p>
          <a:p>
            <a:pPr lvl="1">
              <a:lnSpc>
                <a:spcPct val="90000"/>
              </a:lnSpc>
              <a:buFont typeface="Wingdings" panose="05000000000000000000" pitchFamily="2" charset="2"/>
              <a:buChar char="Ø"/>
            </a:pPr>
            <a:r>
              <a:rPr lang="en-US" sz="1200" dirty="0">
                <a:solidFill>
                  <a:srgbClr val="404040"/>
                </a:solidFill>
                <a:effectLst/>
                <a:latin typeface="Times" pitchFamily="2" charset="0"/>
                <a:ea typeface="Calibri" panose="020F0502020204030204" pitchFamily="34" charset="0"/>
                <a:cs typeface="Times New Roman" panose="02020603050405020304" pitchFamily="18" charset="0"/>
              </a:rPr>
              <a:t>What were the average net changes of these stocks on an annualized basis?</a:t>
            </a:r>
            <a:endParaRPr lang="pt-PT" sz="1200" dirty="0">
              <a:solidFill>
                <a:srgbClr val="404040"/>
              </a:solidFill>
              <a:effectLst/>
              <a:latin typeface="Times" pitchFamily="2" charset="0"/>
              <a:ea typeface="Calibri" panose="020F0502020204030204" pitchFamily="34" charset="0"/>
              <a:cs typeface="Times New Roman" panose="02020603050405020304" pitchFamily="18" charset="0"/>
            </a:endParaRPr>
          </a:p>
          <a:p>
            <a:pPr lvl="1">
              <a:lnSpc>
                <a:spcPct val="90000"/>
              </a:lnSpc>
              <a:spcAft>
                <a:spcPts val="800"/>
              </a:spcAft>
              <a:buFont typeface="Wingdings" panose="05000000000000000000" pitchFamily="2" charset="2"/>
              <a:buChar char="Ø"/>
            </a:pPr>
            <a:r>
              <a:rPr lang="en-US" sz="1200" dirty="0">
                <a:solidFill>
                  <a:srgbClr val="404040"/>
                </a:solidFill>
                <a:effectLst/>
                <a:latin typeface="Times" pitchFamily="2" charset="0"/>
                <a:ea typeface="Calibri" panose="020F0502020204030204" pitchFamily="34" charset="0"/>
                <a:cs typeface="Times New Roman" panose="02020603050405020304" pitchFamily="18" charset="0"/>
              </a:rPr>
              <a:t>In order to mitigate risk and volatility, and yield the expected minimum return of 20%, what would be the optimal distribution of these stocks within the portfolio?</a:t>
            </a:r>
            <a:endParaRPr lang="pt-PT" sz="1200" dirty="0">
              <a:solidFill>
                <a:srgbClr val="404040"/>
              </a:solidFill>
              <a:effectLst/>
              <a:latin typeface="Times" pitchFamily="2" charset="0"/>
              <a:ea typeface="Calibri" panose="020F0502020204030204" pitchFamily="34" charset="0"/>
              <a:cs typeface="Times New Roman" panose="02020603050405020304" pitchFamily="18" charset="0"/>
            </a:endParaRPr>
          </a:p>
          <a:p>
            <a:pPr>
              <a:lnSpc>
                <a:spcPct val="90000"/>
              </a:lnSpc>
            </a:pPr>
            <a:endParaRPr lang="en-US" sz="400" b="1" i="0" dirty="0">
              <a:solidFill>
                <a:srgbClr val="404040"/>
              </a:solidFill>
              <a:effectLst/>
              <a:latin typeface="-apple-system"/>
            </a:endParaRPr>
          </a:p>
          <a:p>
            <a:pPr>
              <a:lnSpc>
                <a:spcPct val="90000"/>
              </a:lnSpc>
            </a:pPr>
            <a:endParaRPr lang="pt-PT" sz="400" dirty="0">
              <a:solidFill>
                <a:srgbClr val="404040"/>
              </a:solidFill>
            </a:endParaRPr>
          </a:p>
        </p:txBody>
      </p:sp>
    </p:spTree>
    <p:extLst>
      <p:ext uri="{BB962C8B-B14F-4D97-AF65-F5344CB8AC3E}">
        <p14:creationId xmlns:p14="http://schemas.microsoft.com/office/powerpoint/2010/main" val="226673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1554238" y="130302"/>
            <a:ext cx="8669868" cy="664355"/>
          </a:xfrm>
          <a:solidFill>
            <a:srgbClr val="FFFFFF"/>
          </a:solidFill>
          <a:ln>
            <a:solidFill>
              <a:srgbClr val="404040"/>
            </a:solidFill>
          </a:ln>
        </p:spPr>
        <p:txBody>
          <a:bodyPr>
            <a:normAutofit fontScale="90000"/>
          </a:bodyPr>
          <a:lstStyle/>
          <a:p>
            <a:r>
              <a:rPr lang="en-US" b="1" dirty="0">
                <a:solidFill>
                  <a:srgbClr val="404040"/>
                </a:solidFill>
              </a:rPr>
              <a:t>Questions &amp; Data </a:t>
            </a:r>
            <a:endParaRPr lang="pt-PT" b="1" dirty="0">
              <a:solidFill>
                <a:srgbClr val="404040"/>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3029116" y="924959"/>
            <a:ext cx="6133768" cy="4984133"/>
          </a:xfrm>
        </p:spPr>
        <p:txBody>
          <a:bodyPr>
            <a:normAutofit fontScale="25000" lnSpcReduction="20000"/>
          </a:bodyPr>
          <a:lstStyle/>
          <a:p>
            <a:pPr>
              <a:lnSpc>
                <a:spcPct val="90000"/>
              </a:lnSpc>
              <a:spcAft>
                <a:spcPts val="800"/>
              </a:spcAft>
            </a:pPr>
            <a:r>
              <a:rPr lang="en-US" sz="4800" dirty="0">
                <a:latin typeface="Times" pitchFamily="2" charset="0"/>
                <a:cs typeface="Times New Roman" panose="02020603050405020304" pitchFamily="18" charset="0"/>
              </a:rPr>
              <a:t>The 5 stocks in the portfolio were selected from an initial list of 30, based on the following criteria:</a:t>
            </a:r>
          </a:p>
          <a:p>
            <a:pPr lvl="1">
              <a:lnSpc>
                <a:spcPct val="90000"/>
              </a:lnSpc>
              <a:spcAft>
                <a:spcPts val="800"/>
              </a:spcAft>
              <a:buFont typeface="Wingdings" panose="05000000000000000000" pitchFamily="2" charset="2"/>
              <a:buChar char="§"/>
            </a:pPr>
            <a:r>
              <a:rPr lang="en-US" sz="4800" dirty="0">
                <a:latin typeface="Times" pitchFamily="2" charset="0"/>
                <a:cs typeface="Times New Roman" panose="02020603050405020304" pitchFamily="18" charset="0"/>
              </a:rPr>
              <a:t>Stocks from diverse sectors (consumer services, financial and technology), with average price movements greater than 1USD/day, with an overall upward trend line of its price over the last 52 weeks, with room to reach annual price high and with high trading volumes.</a:t>
            </a:r>
          </a:p>
          <a:p>
            <a:pPr lvl="1">
              <a:lnSpc>
                <a:spcPct val="90000"/>
              </a:lnSpc>
              <a:spcAft>
                <a:spcPts val="800"/>
              </a:spcAft>
              <a:buFont typeface="Wingdings" panose="05000000000000000000" pitchFamily="2" charset="2"/>
              <a:buChar char="§"/>
            </a:pPr>
            <a:r>
              <a:rPr lang="en-US" sz="4800" dirty="0">
                <a:latin typeface="Times" pitchFamily="2" charset="0"/>
                <a:cs typeface="Times New Roman" panose="02020603050405020304" pitchFamily="18" charset="0"/>
              </a:rPr>
              <a:t>News from leading analysts and information from earnings reports indicating sound and sustainable financial health and continued growth potential.  </a:t>
            </a:r>
          </a:p>
          <a:p>
            <a:pPr>
              <a:lnSpc>
                <a:spcPct val="90000"/>
              </a:lnSpc>
              <a:buFont typeface="Arial" panose="020B0604020202020204" pitchFamily="34" charset="0"/>
              <a:buChar char="•"/>
            </a:pPr>
            <a:r>
              <a:rPr lang="en-US" sz="4800" dirty="0">
                <a:effectLst/>
                <a:latin typeface="Times" pitchFamily="2" charset="0"/>
                <a:ea typeface="Calibri" panose="020F0502020204030204" pitchFamily="34" charset="0"/>
                <a:cs typeface="Times New Roman" panose="02020603050405020304" pitchFamily="18" charset="0"/>
              </a:rPr>
              <a:t>The data needed to define and evaluate the portfolio was sourced from the Python libraries, particularly the Alpaca Trading </a:t>
            </a:r>
            <a:r>
              <a:rPr lang="en-US" sz="4800" dirty="0" err="1">
                <a:effectLst/>
                <a:latin typeface="Times" pitchFamily="2" charset="0"/>
                <a:ea typeface="Calibri" panose="020F0502020204030204" pitchFamily="34" charset="0"/>
                <a:cs typeface="Times New Roman" panose="02020603050405020304" pitchFamily="18" charset="0"/>
              </a:rPr>
              <a:t>Api</a:t>
            </a:r>
            <a:r>
              <a:rPr lang="en-US" sz="4800" dirty="0">
                <a:effectLst/>
                <a:latin typeface="Times" pitchFamily="2" charset="0"/>
                <a:ea typeface="Calibri" panose="020F0502020204030204" pitchFamily="34" charset="0"/>
                <a:cs typeface="Times New Roman" panose="02020603050405020304" pitchFamily="18" charset="0"/>
              </a:rPr>
              <a:t> package. It included </a:t>
            </a:r>
            <a:r>
              <a:rPr lang="en-US" sz="4800" dirty="0">
                <a:latin typeface="Times" pitchFamily="2" charset="0"/>
                <a:cs typeface="Times New Roman" panose="02020603050405020304" pitchFamily="18" charset="0"/>
              </a:rPr>
              <a:t>the daily open, high, low and closing prices, trading volumes, stock ticker reference data and overall market indicators of the S&amp;P 500 from January 28</a:t>
            </a:r>
            <a:r>
              <a:rPr lang="en-US" sz="4800" baseline="30000" dirty="0">
                <a:latin typeface="Times" pitchFamily="2" charset="0"/>
                <a:cs typeface="Times New Roman" panose="02020603050405020304" pitchFamily="18" charset="0"/>
              </a:rPr>
              <a:t>th</a:t>
            </a:r>
            <a:r>
              <a:rPr lang="en-US" sz="4800" dirty="0">
                <a:latin typeface="Times" pitchFamily="2" charset="0"/>
                <a:cs typeface="Times New Roman" panose="02020603050405020304" pitchFamily="18" charset="0"/>
              </a:rPr>
              <a:t>, 2021 through February 7</a:t>
            </a:r>
            <a:r>
              <a:rPr lang="en-US" sz="4800" baseline="30000" dirty="0">
                <a:latin typeface="Times" pitchFamily="2" charset="0"/>
                <a:cs typeface="Times New Roman" panose="02020603050405020304" pitchFamily="18" charset="0"/>
              </a:rPr>
              <a:t>th</a:t>
            </a:r>
            <a:r>
              <a:rPr lang="en-US" sz="4800" dirty="0">
                <a:latin typeface="Times" pitchFamily="2" charset="0"/>
                <a:cs typeface="Times New Roman" panose="02020603050405020304" pitchFamily="18" charset="0"/>
              </a:rPr>
              <a:t> , 2022.</a:t>
            </a:r>
          </a:p>
          <a:p>
            <a:pPr>
              <a:lnSpc>
                <a:spcPct val="90000"/>
              </a:lnSpc>
            </a:pPr>
            <a:r>
              <a:rPr lang="en-US" sz="4800" dirty="0">
                <a:latin typeface="Times" pitchFamily="2" charset="0"/>
                <a:cs typeface="Times New Roman" panose="02020603050405020304" pitchFamily="18" charset="0"/>
              </a:rPr>
              <a:t>Used </a:t>
            </a:r>
            <a:r>
              <a:rPr lang="pt-PT" sz="4800" dirty="0" err="1">
                <a:latin typeface="Times" pitchFamily="2" charset="0"/>
                <a:cs typeface="Times New Roman" panose="02020603050405020304" pitchFamily="18" charset="0"/>
              </a:rPr>
              <a:t>Python</a:t>
            </a:r>
            <a:r>
              <a:rPr lang="pt-PT" sz="4800" dirty="0">
                <a:latin typeface="Times" pitchFamily="2" charset="0"/>
                <a:cs typeface="Times New Roman" panose="02020603050405020304" pitchFamily="18" charset="0"/>
              </a:rPr>
              <a:t>, Anaconda/ Pandas, </a:t>
            </a:r>
            <a:r>
              <a:rPr lang="pt-PT" sz="4800" dirty="0" err="1">
                <a:latin typeface="Times" pitchFamily="2" charset="0"/>
                <a:cs typeface="Times New Roman" panose="02020603050405020304" pitchFamily="18" charset="0"/>
              </a:rPr>
              <a:t>Jupyter</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Lab</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Pyviz</a:t>
            </a:r>
            <a:endParaRPr lang="en-US" sz="4800" dirty="0">
              <a:latin typeface="Times" pitchFamily="2" charset="0"/>
              <a:cs typeface="Times New Roman" panose="02020603050405020304" pitchFamily="18" charset="0"/>
            </a:endParaRPr>
          </a:p>
          <a:p>
            <a:pPr>
              <a:lnSpc>
                <a:spcPct val="90000"/>
              </a:lnSpc>
            </a:pPr>
            <a:r>
              <a:rPr lang="en-US" sz="4800" dirty="0">
                <a:latin typeface="Times" pitchFamily="2" charset="0"/>
                <a:cs typeface="Times New Roman" panose="02020603050405020304" pitchFamily="18" charset="0"/>
              </a:rPr>
              <a:t>Data/metrics determined as needed to evaluate the portfolio:</a:t>
            </a:r>
          </a:p>
          <a:p>
            <a:pPr lvl="1">
              <a:lnSpc>
                <a:spcPct val="90000"/>
              </a:lnSpc>
              <a:buFont typeface="Wingdings" panose="05000000000000000000" pitchFamily="2" charset="2"/>
              <a:buChar char="§"/>
            </a:pPr>
            <a:r>
              <a:rPr lang="en-US" sz="4800" dirty="0">
                <a:latin typeface="Times" pitchFamily="2" charset="0"/>
                <a:cs typeface="Times New Roman" panose="02020603050405020304" pitchFamily="18" charset="0"/>
              </a:rPr>
              <a:t>Daily closing price </a:t>
            </a:r>
          </a:p>
          <a:p>
            <a:pPr lvl="1">
              <a:lnSpc>
                <a:spcPct val="90000"/>
              </a:lnSpc>
              <a:buFont typeface="Wingdings" panose="05000000000000000000" pitchFamily="2" charset="2"/>
              <a:buChar char="§"/>
            </a:pPr>
            <a:r>
              <a:rPr lang="en-US" sz="4800" dirty="0">
                <a:latin typeface="Times" pitchFamily="2" charset="0"/>
                <a:cs typeface="Times New Roman" panose="02020603050405020304" pitchFamily="18" charset="0"/>
              </a:rPr>
              <a:t>Daily return</a:t>
            </a:r>
            <a:endParaRPr lang="pt-PT" sz="4800" dirty="0">
              <a:latin typeface="Times" pitchFamily="2" charset="0"/>
              <a:cs typeface="Times New Roman" panose="02020603050405020304" pitchFamily="18" charset="0"/>
            </a:endParaRPr>
          </a:p>
          <a:p>
            <a:pPr lvl="1">
              <a:lnSpc>
                <a:spcPct val="90000"/>
              </a:lnSpc>
              <a:buFont typeface="Wingdings" panose="05000000000000000000" pitchFamily="2" charset="2"/>
              <a:buChar char="§"/>
            </a:pPr>
            <a:r>
              <a:rPr lang="en-US" sz="4800" dirty="0">
                <a:latin typeface="Times" pitchFamily="2" charset="0"/>
                <a:cs typeface="Times New Roman" panose="02020603050405020304" pitchFamily="18" charset="0"/>
              </a:rPr>
              <a:t>Covariance against the S&amp;P 500</a:t>
            </a:r>
            <a:endParaRPr lang="pt-PT" sz="4800" dirty="0">
              <a:latin typeface="Times" pitchFamily="2" charset="0"/>
              <a:cs typeface="Times New Roman" panose="02020603050405020304" pitchFamily="18" charset="0"/>
            </a:endParaRPr>
          </a:p>
          <a:p>
            <a:pPr lvl="1">
              <a:lnSpc>
                <a:spcPct val="90000"/>
              </a:lnSpc>
              <a:buFont typeface="Wingdings" panose="05000000000000000000" pitchFamily="2" charset="2"/>
              <a:buChar char="§"/>
            </a:pPr>
            <a:r>
              <a:rPr lang="en-US" sz="4800" dirty="0">
                <a:latin typeface="Times" pitchFamily="2" charset="0"/>
                <a:cs typeface="Times New Roman" panose="02020603050405020304" pitchFamily="18" charset="0"/>
              </a:rPr>
              <a:t>Volatility</a:t>
            </a:r>
          </a:p>
          <a:p>
            <a:pPr lvl="1">
              <a:lnSpc>
                <a:spcPct val="90000"/>
              </a:lnSpc>
              <a:buFont typeface="Wingdings" panose="05000000000000000000" pitchFamily="2" charset="2"/>
              <a:buChar char="§"/>
            </a:pPr>
            <a:r>
              <a:rPr lang="en-US" sz="4800" dirty="0">
                <a:latin typeface="Times" pitchFamily="2" charset="0"/>
                <a:cs typeface="Times New Roman" panose="02020603050405020304" pitchFamily="18" charset="0"/>
              </a:rPr>
              <a:t>Correlation</a:t>
            </a:r>
          </a:p>
          <a:p>
            <a:pPr lvl="1">
              <a:lnSpc>
                <a:spcPct val="90000"/>
              </a:lnSpc>
              <a:buFont typeface="Wingdings" panose="05000000000000000000" pitchFamily="2" charset="2"/>
              <a:buChar char="§"/>
            </a:pPr>
            <a:r>
              <a:rPr lang="en-US" sz="4800" dirty="0">
                <a:latin typeface="Times" pitchFamily="2" charset="0"/>
                <a:cs typeface="Times New Roman" panose="02020603050405020304" pitchFamily="18" charset="0"/>
              </a:rPr>
              <a:t>Standard deviation</a:t>
            </a:r>
            <a:endParaRPr lang="pt-PT" sz="4800" dirty="0">
              <a:latin typeface="Times" pitchFamily="2" charset="0"/>
              <a:cs typeface="Times New Roman" panose="02020603050405020304" pitchFamily="18" charset="0"/>
            </a:endParaRPr>
          </a:p>
          <a:p>
            <a:pPr lvl="1">
              <a:lnSpc>
                <a:spcPct val="90000"/>
              </a:lnSpc>
              <a:buFont typeface="Wingdings" panose="05000000000000000000" pitchFamily="2" charset="2"/>
              <a:buChar char="§"/>
            </a:pPr>
            <a:r>
              <a:rPr lang="pt-PT" sz="4800" dirty="0">
                <a:latin typeface="Times" pitchFamily="2" charset="0"/>
                <a:cs typeface="Times New Roman" panose="02020603050405020304" pitchFamily="18" charset="0"/>
              </a:rPr>
              <a:t>Beta</a:t>
            </a:r>
          </a:p>
          <a:p>
            <a:pPr lvl="1">
              <a:lnSpc>
                <a:spcPct val="90000"/>
              </a:lnSpc>
              <a:buFont typeface="Wingdings" panose="05000000000000000000" pitchFamily="2" charset="2"/>
              <a:buChar char="§"/>
            </a:pPr>
            <a:r>
              <a:rPr lang="pt-PT" sz="4800" dirty="0" err="1">
                <a:latin typeface="Times" pitchFamily="2" charset="0"/>
                <a:cs typeface="Times New Roman" panose="02020603050405020304" pitchFamily="18" charset="0"/>
              </a:rPr>
              <a:t>Simple</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Moving</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Average</a:t>
            </a:r>
            <a:endParaRPr lang="pt-PT" sz="4800" dirty="0">
              <a:latin typeface="Times" pitchFamily="2" charset="0"/>
              <a:cs typeface="Times New Roman" panose="02020603050405020304" pitchFamily="18" charset="0"/>
            </a:endParaRPr>
          </a:p>
          <a:p>
            <a:pPr lvl="1">
              <a:lnSpc>
                <a:spcPct val="90000"/>
              </a:lnSpc>
              <a:buFont typeface="Wingdings" panose="05000000000000000000" pitchFamily="2" charset="2"/>
              <a:buChar char="§"/>
            </a:pPr>
            <a:r>
              <a:rPr lang="pt-PT" sz="4800" dirty="0" err="1">
                <a:latin typeface="Times" pitchFamily="2" charset="0"/>
                <a:cs typeface="Times New Roman" panose="02020603050405020304" pitchFamily="18" charset="0"/>
              </a:rPr>
              <a:t>Exponentially</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Weighted</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Moving</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Average</a:t>
            </a:r>
            <a:endParaRPr lang="pt-PT" sz="4800" dirty="0">
              <a:latin typeface="Times" pitchFamily="2" charset="0"/>
              <a:cs typeface="Times New Roman" panose="02020603050405020304" pitchFamily="18" charset="0"/>
            </a:endParaRPr>
          </a:p>
          <a:p>
            <a:pPr lvl="1">
              <a:lnSpc>
                <a:spcPct val="90000"/>
              </a:lnSpc>
              <a:buFont typeface="Wingdings" panose="05000000000000000000" pitchFamily="2" charset="2"/>
              <a:buChar char="§"/>
            </a:pPr>
            <a:r>
              <a:rPr lang="pt-PT" sz="4800" dirty="0" err="1">
                <a:latin typeface="Times" pitchFamily="2" charset="0"/>
                <a:cs typeface="Times New Roman" panose="02020603050405020304" pitchFamily="18" charset="0"/>
              </a:rPr>
              <a:t>Rolling</a:t>
            </a:r>
            <a:r>
              <a:rPr lang="pt-PT" sz="4800" dirty="0">
                <a:latin typeface="Times" pitchFamily="2" charset="0"/>
                <a:cs typeface="Times New Roman" panose="02020603050405020304" pitchFamily="18" charset="0"/>
              </a:rPr>
              <a:t> </a:t>
            </a:r>
            <a:r>
              <a:rPr lang="pt-PT" sz="4800" dirty="0" err="1">
                <a:latin typeface="Times" pitchFamily="2" charset="0"/>
                <a:cs typeface="Times New Roman" panose="02020603050405020304" pitchFamily="18" charset="0"/>
              </a:rPr>
              <a:t>statistics</a:t>
            </a:r>
            <a:endParaRPr lang="pt-PT" sz="4800" dirty="0">
              <a:latin typeface="Times" pitchFamily="2" charset="0"/>
              <a:cs typeface="Times New Roman" panose="02020603050405020304" pitchFamily="18" charset="0"/>
            </a:endParaRPr>
          </a:p>
          <a:p>
            <a:pPr lvl="1">
              <a:lnSpc>
                <a:spcPct val="90000"/>
              </a:lnSpc>
              <a:buFont typeface="Wingdings" panose="05000000000000000000" pitchFamily="2" charset="2"/>
              <a:buChar char="§"/>
            </a:pPr>
            <a:r>
              <a:rPr lang="pt-PT" sz="4800" dirty="0" err="1">
                <a:latin typeface="Times" pitchFamily="2" charset="0"/>
                <a:cs typeface="Times New Roman" panose="02020603050405020304" pitchFamily="18" charset="0"/>
              </a:rPr>
              <a:t>Sharpe</a:t>
            </a:r>
            <a:r>
              <a:rPr lang="pt-PT" sz="4800" dirty="0">
                <a:latin typeface="Times" pitchFamily="2" charset="0"/>
                <a:cs typeface="Times New Roman" panose="02020603050405020304" pitchFamily="18" charset="0"/>
              </a:rPr>
              <a:t> Ratio</a:t>
            </a:r>
          </a:p>
          <a:p>
            <a:pPr lvl="1">
              <a:lnSpc>
                <a:spcPct val="90000"/>
              </a:lnSpc>
              <a:buFont typeface="Wingdings" panose="05000000000000000000" pitchFamily="2" charset="2"/>
              <a:buChar char="§"/>
            </a:pPr>
            <a:r>
              <a:rPr lang="pt-PT" sz="4800" dirty="0">
                <a:latin typeface="Times" pitchFamily="2" charset="0"/>
                <a:cs typeface="Times New Roman" panose="02020603050405020304" pitchFamily="18" charset="0"/>
              </a:rPr>
              <a:t>Monte Carlo </a:t>
            </a:r>
            <a:r>
              <a:rPr lang="pt-PT" sz="4800" dirty="0" err="1">
                <a:latin typeface="Times" pitchFamily="2" charset="0"/>
                <a:cs typeface="Times New Roman" panose="02020603050405020304" pitchFamily="18" charset="0"/>
              </a:rPr>
              <a:t>Simulation</a:t>
            </a:r>
            <a:endParaRPr lang="pt-PT" sz="4800" dirty="0">
              <a:latin typeface="Times" pitchFamily="2" charset="0"/>
              <a:cs typeface="Times New Roman" panose="02020603050405020304" pitchFamily="18" charset="0"/>
            </a:endParaRPr>
          </a:p>
          <a:p>
            <a:pPr>
              <a:lnSpc>
                <a:spcPct val="90000"/>
              </a:lnSpc>
            </a:pPr>
            <a:endParaRPr lang="en-US" sz="500" dirty="0">
              <a:latin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
            </a:pPr>
            <a:endParaRPr lang="en-US" sz="500" dirty="0">
              <a:latin typeface="Calibri" panose="020F0502020204030204" pitchFamily="34" charset="0"/>
              <a:cs typeface="Times New Roman" panose="02020603050405020304" pitchFamily="18" charset="0"/>
            </a:endParaRPr>
          </a:p>
          <a:p>
            <a:pPr>
              <a:lnSpc>
                <a:spcPct val="90000"/>
              </a:lnSpc>
              <a:spcAft>
                <a:spcPts val="800"/>
              </a:spcAft>
            </a:pPr>
            <a:endParaRPr lang="pt-PT" sz="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DF90449B-C95B-41AA-AD7D-72A89D304A0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0265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Desk with productivity items">
            <a:extLst>
              <a:ext uri="{FF2B5EF4-FFF2-40B4-BE49-F238E27FC236}">
                <a16:creationId xmlns:a16="http://schemas.microsoft.com/office/drawing/2014/main" id="{E91789B0-9E15-4A30-B050-A6E4B45A0AC6}"/>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b="1">
                <a:solidFill>
                  <a:schemeClr val="tx1"/>
                </a:solidFill>
              </a:rPr>
              <a:t>Findings Summary</a:t>
            </a:r>
            <a:endParaRPr lang="pt-PT" b="1">
              <a:solidFill>
                <a:schemeClr val="tx1"/>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2231136" y="2638044"/>
            <a:ext cx="7729728" cy="3101983"/>
          </a:xfrm>
        </p:spPr>
        <p:txBody>
          <a:bodyPr>
            <a:normAutofit/>
          </a:bodyPr>
          <a:lstStyle/>
          <a:p>
            <a:r>
              <a:rPr lang="en-US"/>
              <a:t>After evaluating the data and running the calculations, the project team concluded that there is a 95% chance that an initial investment of $100,000 in the portfolio over the next 30 days will end within the range of $86,863.46 and $115,850.86 with a potential loss of 13,136.54 or a potential profit of 15,850.86, yielding a 15.8% return which falls short of meeting the 20% goal.</a:t>
            </a:r>
          </a:p>
          <a:p>
            <a:endParaRPr lang="en-US"/>
          </a:p>
          <a:p>
            <a:r>
              <a:rPr lang="en-US"/>
              <a:t>The team feels that more data and analysis is needed to fine tune the results and optimize the portfolio, Nevertheless, it appreciated the opportunity to work on a such a critical tool for a day trader.</a:t>
            </a:r>
          </a:p>
          <a:p>
            <a:endParaRPr lang="en-US" dirty="0"/>
          </a:p>
        </p:txBody>
      </p:sp>
    </p:spTree>
    <p:extLst>
      <p:ext uri="{BB962C8B-B14F-4D97-AF65-F5344CB8AC3E}">
        <p14:creationId xmlns:p14="http://schemas.microsoft.com/office/powerpoint/2010/main" val="2779862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2144050" y="344206"/>
            <a:ext cx="7729728" cy="918537"/>
          </a:xfrm>
        </p:spPr>
        <p:txBody>
          <a:bodyPr>
            <a:normAutofit fontScale="90000"/>
          </a:bodyPr>
          <a:lstStyle/>
          <a:p>
            <a:r>
              <a:rPr lang="en-US" b="1"/>
              <a:t>Data Cleanup and Exploration </a:t>
            </a:r>
            <a:endParaRPr lang="pt-PT" b="1"/>
          </a:p>
        </p:txBody>
      </p:sp>
      <p:graphicFrame>
        <p:nvGraphicFramePr>
          <p:cNvPr id="6" name="Content Placeholder 2">
            <a:extLst>
              <a:ext uri="{FF2B5EF4-FFF2-40B4-BE49-F238E27FC236}">
                <a16:creationId xmlns:a16="http://schemas.microsoft.com/office/drawing/2014/main" id="{6296ACB0-ECAA-4E4D-AA82-F363AC55666B}"/>
              </a:ext>
            </a:extLst>
          </p:cNvPr>
          <p:cNvGraphicFramePr>
            <a:graphicFrameLocks noGrp="1"/>
          </p:cNvGraphicFramePr>
          <p:nvPr>
            <p:ph idx="1"/>
            <p:extLst>
              <p:ext uri="{D42A27DB-BD31-4B8C-83A1-F6EECF244321}">
                <p14:modId xmlns:p14="http://schemas.microsoft.com/office/powerpoint/2010/main" val="1631641015"/>
              </p:ext>
            </p:extLst>
          </p:nvPr>
        </p:nvGraphicFramePr>
        <p:xfrm>
          <a:off x="696686" y="2405743"/>
          <a:ext cx="10787743" cy="4201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64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D3AB95-276F-4E66-9B39-02C819965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F435B02B-EDF9-40F2-8CCF-2C34D3FBB8F2}"/>
              </a:ext>
            </a:extLst>
          </p:cNvPr>
          <p:cNvSpPr>
            <a:spLocks noGrp="1"/>
          </p:cNvSpPr>
          <p:nvPr>
            <p:ph type="title"/>
          </p:nvPr>
        </p:nvSpPr>
        <p:spPr>
          <a:xfrm>
            <a:off x="2231136" y="289442"/>
            <a:ext cx="7729728" cy="555379"/>
          </a:xfrm>
          <a:solidFill>
            <a:schemeClr val="tx1"/>
          </a:solidFill>
          <a:ln w="177800" cmpd="thinThick">
            <a:solidFill>
              <a:schemeClr val="tx1"/>
            </a:solidFill>
          </a:ln>
        </p:spPr>
        <p:txBody>
          <a:bodyPr>
            <a:normAutofit fontScale="90000"/>
          </a:bodyPr>
          <a:lstStyle/>
          <a:p>
            <a:r>
              <a:rPr lang="en-US" b="1">
                <a:solidFill>
                  <a:schemeClr val="bg1"/>
                </a:solidFill>
              </a:rPr>
              <a:t>Data Analysis</a:t>
            </a:r>
            <a:endParaRPr lang="pt-PT" b="1">
              <a:solidFill>
                <a:schemeClr val="bg1"/>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506437" y="1134263"/>
            <a:ext cx="11507372" cy="5604161"/>
          </a:xfrm>
        </p:spPr>
        <p:txBody>
          <a:bodyPr>
            <a:normAutofit/>
          </a:bodyPr>
          <a:lstStyle/>
          <a:p>
            <a:pPr>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Steps taken to analyze the data and answer each question in the proposal – using Python, Anaconda/ Pandas, </a:t>
            </a:r>
            <a:r>
              <a:rPr lang="en-US" sz="1200" dirty="0" err="1">
                <a:latin typeface="Times" pitchFamily="2" charset="0"/>
                <a:cs typeface="Times New Roman" panose="02020603050405020304" pitchFamily="18" charset="0"/>
              </a:rPr>
              <a:t>Jupyter</a:t>
            </a:r>
            <a:r>
              <a:rPr lang="en-US" sz="1200" dirty="0">
                <a:latin typeface="Times" pitchFamily="2" charset="0"/>
                <a:cs typeface="Times New Roman" panose="02020603050405020304" pitchFamily="18" charset="0"/>
              </a:rPr>
              <a:t> Lab, </a:t>
            </a:r>
            <a:r>
              <a:rPr lang="en-US" sz="1200" dirty="0" err="1">
                <a:latin typeface="Times" pitchFamily="2" charset="0"/>
                <a:cs typeface="Times New Roman" panose="02020603050405020304" pitchFamily="18" charset="0"/>
              </a:rPr>
              <a:t>Pyviz</a:t>
            </a:r>
            <a:r>
              <a:rPr lang="en-US"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one</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year’s</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worth</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of</a:t>
            </a:r>
            <a:r>
              <a:rPr lang="pt-PT" sz="1200" dirty="0">
                <a:latin typeface="Times" pitchFamily="2" charset="0"/>
                <a:cs typeface="Times New Roman" panose="02020603050405020304" pitchFamily="18" charset="0"/>
              </a:rPr>
              <a:t> data for </a:t>
            </a:r>
            <a:r>
              <a:rPr lang="pt-PT" sz="1200" dirty="0" err="1">
                <a:latin typeface="Times" pitchFamily="2" charset="0"/>
                <a:cs typeface="Times New Roman" panose="02020603050405020304" pitchFamily="18" charset="0"/>
              </a:rPr>
              <a:t>all</a:t>
            </a:r>
            <a:r>
              <a:rPr lang="pt-PT" sz="1200" dirty="0">
                <a:latin typeface="Times" pitchFamily="2" charset="0"/>
                <a:cs typeface="Times New Roman" panose="02020603050405020304" pitchFamily="18" charset="0"/>
              </a:rPr>
              <a:t> stocks </a:t>
            </a:r>
            <a:r>
              <a:rPr lang="pt-PT" sz="1200" dirty="0" err="1">
                <a:latin typeface="Times" pitchFamily="2" charset="0"/>
                <a:cs typeface="Times New Roman" panose="02020603050405020304" pitchFamily="18" charset="0"/>
              </a:rPr>
              <a:t>and</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the</a:t>
            </a:r>
            <a:r>
              <a:rPr lang="pt-PT" sz="1200" dirty="0">
                <a:latin typeface="Times" pitchFamily="2" charset="0"/>
                <a:cs typeface="Times New Roman" panose="02020603050405020304" pitchFamily="18" charset="0"/>
              </a:rPr>
              <a:t> S&amp;P 500 </a:t>
            </a:r>
            <a:r>
              <a:rPr lang="pt-PT" sz="1200" dirty="0" err="1">
                <a:latin typeface="Times" pitchFamily="2" charset="0"/>
                <a:cs typeface="Times New Roman" panose="02020603050405020304" pitchFamily="18" charset="0"/>
              </a:rPr>
              <a:t>was</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imported</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into</a:t>
            </a:r>
            <a:r>
              <a:rPr lang="pt-PT" sz="1200" dirty="0">
                <a:latin typeface="Times" pitchFamily="2" charset="0"/>
                <a:cs typeface="Times New Roman" panose="02020603050405020304" pitchFamily="18" charset="0"/>
              </a:rPr>
              <a:t> a </a:t>
            </a:r>
            <a:r>
              <a:rPr lang="pt-PT" sz="1200" dirty="0" err="1">
                <a:latin typeface="Times" pitchFamily="2" charset="0"/>
                <a:cs typeface="Times New Roman" panose="02020603050405020304" pitchFamily="18" charset="0"/>
              </a:rPr>
              <a:t>Jupyter</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lab</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notebook</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it</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was</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cleaned</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by</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closing</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prices</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and</a:t>
            </a:r>
            <a:r>
              <a:rPr lang="pt-PT" sz="1200" dirty="0">
                <a:latin typeface="Times" pitchFamily="2" charset="0"/>
                <a:cs typeface="Times New Roman" panose="02020603050405020304" pitchFamily="18" charset="0"/>
              </a:rPr>
              <a:t> </a:t>
            </a:r>
            <a:r>
              <a:rPr lang="pt-PT" sz="1200" dirty="0" err="1">
                <a:latin typeface="Times" pitchFamily="2" charset="0"/>
                <a:cs typeface="Times New Roman" panose="02020603050405020304" pitchFamily="18" charset="0"/>
              </a:rPr>
              <a:t>the</a:t>
            </a:r>
            <a:r>
              <a:rPr lang="pt-PT" sz="1200" dirty="0">
                <a:latin typeface="Times" pitchFamily="2" charset="0"/>
                <a:cs typeface="Times New Roman" panose="02020603050405020304" pitchFamily="18" charset="0"/>
              </a:rPr>
              <a:t> </a:t>
            </a:r>
            <a:r>
              <a:rPr lang="en-US" sz="1200" dirty="0">
                <a:latin typeface="Times" pitchFamily="2" charset="0"/>
                <a:cs typeface="Times New Roman" panose="02020603050405020304" pitchFamily="18" charset="0"/>
              </a:rPr>
              <a:t>following operations, calculations and associated graph plotting were performed</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Created </a:t>
            </a:r>
            <a:r>
              <a:rPr lang="en-US" sz="1200" dirty="0" err="1">
                <a:latin typeface="Times" pitchFamily="2" charset="0"/>
                <a:cs typeface="Times New Roman" panose="02020603050405020304" pitchFamily="18" charset="0"/>
              </a:rPr>
              <a:t>dataframes</a:t>
            </a:r>
            <a:r>
              <a:rPr lang="en-US" sz="1200" dirty="0">
                <a:latin typeface="Times" pitchFamily="2" charset="0"/>
                <a:cs typeface="Times New Roman" panose="02020603050405020304" pitchFamily="18" charset="0"/>
              </a:rPr>
              <a:t> for daily and cumulative returns, which in turn were used to calculate the statistical indicators Mean and Standard Deviation of daily returns; </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The distributions of the percentage change in the daily returns of each stock were calculated and plotted on a histogram;</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Closing prices as well as rolling 7-day Mean and Standard Deviation of daily prices for all stocks were also plotted;</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 The rolling 180-day Mean of closing prices were also plotted with the 30 day closing prices;</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Scatterplot of Amazon vs S&amp;P</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covariance of Amazon vs S&amp;P 500</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variance of S&amp;P 500</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Beta of all daily returns of Amazon</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cumulative returns of all stocks</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annualized volatility of all stocks</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correlation of all the stocks</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cumulative portfolio returns</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Calculated the annualized Sharpe Ratio</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Ran Monte Carlo simulations forecasting 1 and 5 years of cumulative returns</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Plotted the Monte Carlo simulation outcomes</a:t>
            </a:r>
          </a:p>
          <a:p>
            <a:pPr lvl="1">
              <a:lnSpc>
                <a:spcPct val="90000"/>
              </a:lnSpc>
              <a:buFont typeface="Wingdings" panose="05000000000000000000" pitchFamily="2" charset="2"/>
              <a:buChar char="§"/>
            </a:pPr>
            <a:r>
              <a:rPr lang="en-US" sz="1200" dirty="0">
                <a:latin typeface="Times" pitchFamily="2" charset="0"/>
                <a:cs typeface="Times New Roman" panose="02020603050405020304" pitchFamily="18" charset="0"/>
              </a:rPr>
              <a:t>Finally, with the summary statistics from the Monte Carlo simulation results, the range of the possible outcomes of the $100,000 investment in the portfolio was calculated using the lower and upper `95%` confidence intervals.</a:t>
            </a:r>
          </a:p>
          <a:p>
            <a:pPr lvl="1">
              <a:lnSpc>
                <a:spcPct val="90000"/>
              </a:lnSpc>
              <a:buFont typeface="Wingdings" panose="05000000000000000000" pitchFamily="2" charset="2"/>
              <a:buChar char="§"/>
            </a:pPr>
            <a:endParaRPr lang="en-US" sz="500" dirty="0">
              <a:latin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
            </a:pPr>
            <a:endParaRPr lang="en-US" sz="500" dirty="0">
              <a:latin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
            </a:pPr>
            <a:endParaRPr lang="en-US" sz="500" dirty="0">
              <a:latin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
            </a:pPr>
            <a:endParaRPr lang="en-US" sz="500" dirty="0">
              <a:latin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
            </a:pPr>
            <a:endParaRPr lang="en-US" sz="5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26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53BAA-9CA0-438B-86B1-A7EBDDAA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2231136" y="326571"/>
            <a:ext cx="7729728" cy="859972"/>
          </a:xfrm>
          <a:solidFill>
            <a:srgbClr val="FFFFFF">
              <a:alpha val="10000"/>
            </a:srgbClr>
          </a:solidFill>
          <a:ln>
            <a:solidFill>
              <a:schemeClr val="tx1"/>
            </a:solidFill>
          </a:ln>
        </p:spPr>
        <p:txBody>
          <a:bodyPr>
            <a:normAutofit/>
          </a:bodyPr>
          <a:lstStyle/>
          <a:p>
            <a:r>
              <a:rPr lang="en-US" b="1" dirty="0">
                <a:solidFill>
                  <a:schemeClr val="tx1"/>
                </a:solidFill>
              </a:rPr>
              <a:t>Data Analysis (continued)</a:t>
            </a:r>
            <a:endParaRPr lang="pt-PT" b="1" dirty="0">
              <a:solidFill>
                <a:schemeClr val="tx1"/>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767443" y="1513114"/>
            <a:ext cx="10657114" cy="4550229"/>
          </a:xfrm>
        </p:spPr>
        <p:txBody>
          <a:bodyPr>
            <a:normAutofit fontScale="25000" lnSpcReduction="20000"/>
          </a:bodyPr>
          <a:lstStyle/>
          <a:p>
            <a:pPr>
              <a:lnSpc>
                <a:spcPct val="90000"/>
              </a:lnSpc>
            </a:pPr>
            <a:r>
              <a:rPr lang="en-US" sz="4800" dirty="0">
                <a:latin typeface="Times" pitchFamily="2" charset="0"/>
              </a:rPr>
              <a:t>Answers to the questions asked in the proposal:</a:t>
            </a:r>
          </a:p>
          <a:p>
            <a:pPr lvl="1">
              <a:lnSpc>
                <a:spcPct val="90000"/>
              </a:lnSpc>
              <a:buFont typeface="Wingdings" panose="05000000000000000000" pitchFamily="2" charset="2"/>
              <a:buChar char="Ø"/>
            </a:pPr>
            <a:r>
              <a:rPr lang="en-US" sz="4800" dirty="0">
                <a:effectLst/>
                <a:latin typeface="Times" pitchFamily="2" charset="0"/>
                <a:ea typeface="Calibri" panose="020F0502020204030204" pitchFamily="34" charset="0"/>
                <a:cs typeface="Times New Roman" panose="02020603050405020304" pitchFamily="18" charset="0"/>
              </a:rPr>
              <a:t>How stable or volatile are these stocks?</a:t>
            </a:r>
          </a:p>
          <a:p>
            <a:pPr lvl="2">
              <a:lnSpc>
                <a:spcPct val="90000"/>
              </a:lnSpc>
              <a:buFont typeface="Wingdings" panose="05000000000000000000" pitchFamily="2" charset="2"/>
              <a:buChar char="Ø"/>
            </a:pPr>
            <a:r>
              <a:rPr lang="en-US" sz="4800" dirty="0">
                <a:latin typeface="Times" pitchFamily="2" charset="0"/>
                <a:ea typeface="Calibri" panose="020F0502020204030204" pitchFamily="34" charset="0"/>
                <a:cs typeface="Times New Roman" panose="02020603050405020304" pitchFamily="18" charset="0"/>
              </a:rPr>
              <a:t>For the studied period, these stocks are mostly stable and have had relatively low annualized volatility, between 0.16 and 0.39, except for NVidia which has a 0.87 value, showing a higher price risk due to its higher fluctuation.</a:t>
            </a:r>
            <a:endParaRPr lang="en-US" sz="4800" dirty="0">
              <a:effectLst/>
              <a:latin typeface="Times" pitchFamily="2" charset="0"/>
              <a:ea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Ø"/>
            </a:pPr>
            <a:r>
              <a:rPr lang="en-US" sz="4800" dirty="0">
                <a:effectLst/>
                <a:latin typeface="Times" pitchFamily="2" charset="0"/>
                <a:ea typeface="Calibri" panose="020F0502020204030204" pitchFamily="34" charset="0"/>
                <a:cs typeface="Times New Roman" panose="02020603050405020304" pitchFamily="18" charset="0"/>
              </a:rPr>
              <a:t>How do they perform on average in relation to the S&amp;P 500?</a:t>
            </a:r>
          </a:p>
          <a:p>
            <a:pPr lvl="2">
              <a:lnSpc>
                <a:spcPct val="90000"/>
              </a:lnSpc>
              <a:buFont typeface="Wingdings" panose="05000000000000000000" pitchFamily="2" charset="2"/>
              <a:buChar char="Ø"/>
            </a:pPr>
            <a:r>
              <a:rPr lang="en-US" sz="4800" dirty="0">
                <a:latin typeface="Times" pitchFamily="2" charset="0"/>
                <a:ea typeface="Calibri" panose="020F0502020204030204" pitchFamily="34" charset="0"/>
                <a:cs typeface="Times New Roman" panose="02020603050405020304" pitchFamily="18" charset="0"/>
              </a:rPr>
              <a:t>Individually, these stocks performed below the level of return of the market which was 21.57% for the 52-week period ending in January 2022, and their returns oscillated between 2.86% (Walmart) and 13.46% (Amazon).</a:t>
            </a:r>
            <a:endParaRPr lang="en-US" sz="4800" dirty="0">
              <a:effectLst/>
              <a:latin typeface="Times" pitchFamily="2" charset="0"/>
              <a:ea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Ø"/>
            </a:pPr>
            <a:r>
              <a:rPr lang="en-US" sz="4800" dirty="0">
                <a:effectLst/>
                <a:latin typeface="Times" pitchFamily="2" charset="0"/>
                <a:ea typeface="Calibri" panose="020F0502020204030204" pitchFamily="34" charset="0"/>
                <a:cs typeface="Times New Roman" panose="02020603050405020304" pitchFamily="18" charset="0"/>
              </a:rPr>
              <a:t>Are there any particular risk factors that the trader should be mindful of? </a:t>
            </a:r>
          </a:p>
          <a:p>
            <a:pPr lvl="2">
              <a:lnSpc>
                <a:spcPct val="90000"/>
              </a:lnSpc>
              <a:buFont typeface="Wingdings" panose="05000000000000000000" pitchFamily="2" charset="2"/>
              <a:buChar char="Ø"/>
            </a:pPr>
            <a:r>
              <a:rPr lang="en-US" sz="4800" dirty="0">
                <a:latin typeface="Times" pitchFamily="2" charset="0"/>
                <a:ea typeface="Calibri" panose="020F0502020204030204" pitchFamily="34" charset="0"/>
                <a:cs typeface="Times New Roman" panose="02020603050405020304" pitchFamily="18" charset="0"/>
              </a:rPr>
              <a:t>The higher volatility of NVidia should perhaps be mitigated by attributing a lower weight to it of the number of positions in the portfolio. </a:t>
            </a:r>
            <a:endParaRPr lang="en-US" sz="4800" dirty="0">
              <a:effectLst/>
              <a:latin typeface="Times" pitchFamily="2" charset="0"/>
              <a:ea typeface="Calibri" panose="020F0502020204030204" pitchFamily="34" charset="0"/>
              <a:cs typeface="Times New Roman" panose="02020603050405020304" pitchFamily="18" charset="0"/>
            </a:endParaRPr>
          </a:p>
          <a:p>
            <a:pPr lvl="1">
              <a:lnSpc>
                <a:spcPct val="90000"/>
              </a:lnSpc>
              <a:buFont typeface="Wingdings" panose="05000000000000000000" pitchFamily="2" charset="2"/>
              <a:buChar char="Ø"/>
            </a:pPr>
            <a:r>
              <a:rPr lang="en-US" sz="4800" dirty="0">
                <a:effectLst/>
                <a:latin typeface="Times" pitchFamily="2" charset="0"/>
                <a:ea typeface="Calibri" panose="020F0502020204030204" pitchFamily="34" charset="0"/>
                <a:cs typeface="Times New Roman" panose="02020603050405020304" pitchFamily="18" charset="0"/>
              </a:rPr>
              <a:t>What were the average net changes of these stocks on an annualized basis?</a:t>
            </a:r>
          </a:p>
          <a:p>
            <a:pPr lvl="1">
              <a:lnSpc>
                <a:spcPct val="90000"/>
              </a:lnSpc>
              <a:buFont typeface="Wingdings" panose="05000000000000000000" pitchFamily="2" charset="2"/>
              <a:buChar char="Ø"/>
            </a:pPr>
            <a:endParaRPr lang="pt-PT" sz="4800" dirty="0">
              <a:effectLst/>
              <a:latin typeface="Times" pitchFamily="2" charset="0"/>
              <a:ea typeface="Calibri" panose="020F0502020204030204" pitchFamily="34" charset="0"/>
              <a:cs typeface="Times New Roman" panose="02020603050405020304" pitchFamily="18" charset="0"/>
            </a:endParaRPr>
          </a:p>
          <a:p>
            <a:pPr lvl="1">
              <a:lnSpc>
                <a:spcPct val="90000"/>
              </a:lnSpc>
              <a:spcAft>
                <a:spcPts val="800"/>
              </a:spcAft>
              <a:buFont typeface="Wingdings" panose="05000000000000000000" pitchFamily="2" charset="2"/>
              <a:buChar char="Ø"/>
            </a:pPr>
            <a:r>
              <a:rPr lang="en-US" sz="4800" dirty="0">
                <a:effectLst/>
                <a:latin typeface="Times" pitchFamily="2" charset="0"/>
                <a:ea typeface="Calibri" panose="020F0502020204030204" pitchFamily="34" charset="0"/>
                <a:cs typeface="Times New Roman" panose="02020603050405020304" pitchFamily="18" charset="0"/>
              </a:rPr>
              <a:t>In order to mitigate risk and volatility, and yield the expected minimum return of 20%, what would be the optimal distribution of these stocks within the portfolio?</a:t>
            </a:r>
          </a:p>
          <a:p>
            <a:pPr lvl="2">
              <a:lnSpc>
                <a:spcPct val="90000"/>
              </a:lnSpc>
              <a:spcAft>
                <a:spcPts val="800"/>
              </a:spcAft>
              <a:buFont typeface="Wingdings" panose="05000000000000000000" pitchFamily="2" charset="2"/>
              <a:buChar char="Ø"/>
            </a:pPr>
            <a:r>
              <a:rPr lang="en-US" sz="4800" dirty="0">
                <a:latin typeface="Times" pitchFamily="2" charset="0"/>
                <a:ea typeface="Calibri" panose="020F0502020204030204" pitchFamily="34" charset="0"/>
                <a:cs typeface="Times New Roman" panose="02020603050405020304" pitchFamily="18" charset="0"/>
              </a:rPr>
              <a:t>The analysis of the portfolio assumed an equal distribution of 20% of each stock. Since Nvidia and FB showed higher risk profiles, one recommendation is to reduce 10% of each of these stocks and redistribute it pro-rata to the other ones, resulting in lower risk exposure to these two stocks but potentially impacting returns negatively since NVidia has the second best performance of the portfolio, after Amazon.</a:t>
            </a:r>
            <a:endParaRPr lang="en-US" sz="4800" dirty="0">
              <a:effectLst/>
              <a:latin typeface="Times" pitchFamily="2" charset="0"/>
              <a:ea typeface="Calibri" panose="020F0502020204030204" pitchFamily="34" charset="0"/>
              <a:cs typeface="Times New Roman" panose="02020603050405020304" pitchFamily="18" charset="0"/>
            </a:endParaRPr>
          </a:p>
          <a:p>
            <a:pPr lvl="1">
              <a:lnSpc>
                <a:spcPct val="90000"/>
              </a:lnSpc>
              <a:spcAft>
                <a:spcPts val="800"/>
              </a:spcAft>
              <a:buFont typeface="Wingdings" panose="05000000000000000000" pitchFamily="2" charset="2"/>
              <a:buChar char="Ø"/>
            </a:pPr>
            <a:endParaRPr lang="pt-PT" sz="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500" dirty="0"/>
          </a:p>
          <a:p>
            <a:pPr marL="0" indent="0">
              <a:lnSpc>
                <a:spcPct val="90000"/>
              </a:lnSpc>
              <a:buNone/>
            </a:pPr>
            <a:r>
              <a:rPr lang="en-US" sz="500" dirty="0"/>
              <a:t> </a:t>
            </a:r>
            <a:endParaRPr lang="pt-PT" sz="500" dirty="0"/>
          </a:p>
        </p:txBody>
      </p:sp>
    </p:spTree>
    <p:extLst>
      <p:ext uri="{BB962C8B-B14F-4D97-AF65-F5344CB8AC3E}">
        <p14:creationId xmlns:p14="http://schemas.microsoft.com/office/powerpoint/2010/main" val="40208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Zigzag indicator line">
            <a:extLst>
              <a:ext uri="{FF2B5EF4-FFF2-40B4-BE49-F238E27FC236}">
                <a16:creationId xmlns:a16="http://schemas.microsoft.com/office/drawing/2014/main" id="{D5927B77-F824-491A-84AD-9066DEA72F7F}"/>
              </a:ext>
            </a:extLst>
          </p:cNvPr>
          <p:cNvPicPr>
            <a:picLocks noChangeAspect="1"/>
          </p:cNvPicPr>
          <p:nvPr/>
        </p:nvPicPr>
        <p:blipFill rotWithShape="1">
          <a:blip r:embed="rId2">
            <a:alphaModFix amt="40000"/>
          </a:blip>
          <a:srcRect t="3852" b="11879"/>
          <a:stretch/>
        </p:blipFill>
        <p:spPr>
          <a:xfrm>
            <a:off x="20" y="10"/>
            <a:ext cx="12191980" cy="6857990"/>
          </a:xfrm>
          <a:prstGeom prst="rect">
            <a:avLst/>
          </a:prstGeom>
        </p:spPr>
      </p:pic>
      <p:sp>
        <p:nvSpPr>
          <p:cNvPr id="6" name="Title 1">
            <a:extLst>
              <a:ext uri="{FF2B5EF4-FFF2-40B4-BE49-F238E27FC236}">
                <a16:creationId xmlns:a16="http://schemas.microsoft.com/office/drawing/2014/main" id="{9773668E-3F1B-4A88-8CDA-C19E6822EB5A}"/>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b="1">
                <a:solidFill>
                  <a:schemeClr val="tx1"/>
                </a:solidFill>
              </a:rPr>
              <a:t>Data Analysis (continued) </a:t>
            </a:r>
            <a:endParaRPr lang="pt-PT" b="1">
              <a:solidFill>
                <a:schemeClr val="tx1"/>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2231136" y="2638044"/>
            <a:ext cx="7729728" cy="3101983"/>
          </a:xfrm>
        </p:spPr>
        <p:txBody>
          <a:bodyPr>
            <a:normAutofit/>
          </a:bodyPr>
          <a:lstStyle/>
          <a:p>
            <a:r>
              <a:rPr lang="en-US" dirty="0"/>
              <a:t>Live presentation of some the most representative tables, graphs, plots – </a:t>
            </a:r>
            <a:r>
              <a:rPr lang="en-US" dirty="0" err="1"/>
              <a:t>Jupyter</a:t>
            </a:r>
            <a:r>
              <a:rPr lang="en-US" dirty="0"/>
              <a:t> Notebooks:</a:t>
            </a:r>
          </a:p>
          <a:p>
            <a:pPr lvl="1">
              <a:buFont typeface="Courier New" panose="02070309020205020404" pitchFamily="49" charset="0"/>
              <a:buChar char="o"/>
            </a:pPr>
            <a:r>
              <a:rPr lang="pt-PT" b="0" i="0" u="none" strike="noStrike" dirty="0" err="1">
                <a:effectLst/>
                <a:latin typeface="-apple-system"/>
                <a:hlinkClick r:id="rId3" tooltip="Project_Dashboard.ipynb"/>
              </a:rPr>
              <a:t>Project_Dashboard.ipynb</a:t>
            </a:r>
            <a:r>
              <a:rPr lang="pt-PT" b="0" i="0" u="none" strike="noStrike" dirty="0">
                <a:effectLst/>
                <a:latin typeface="-apple-system"/>
              </a:rPr>
              <a:t> </a:t>
            </a:r>
          </a:p>
          <a:p>
            <a:pPr lvl="1">
              <a:buFont typeface="Courier New" panose="02070309020205020404" pitchFamily="49" charset="0"/>
              <a:buChar char="o"/>
            </a:pPr>
            <a:r>
              <a:rPr lang="pt-PT" b="0" i="0" u="none" strike="noStrike" dirty="0">
                <a:effectLst/>
                <a:latin typeface="-apple-system"/>
                <a:hlinkClick r:id="rId4" tooltip="proj_1.ipynb"/>
              </a:rPr>
              <a:t>proj_1.ipynb</a:t>
            </a:r>
            <a:endParaRPr lang="en-US" dirty="0"/>
          </a:p>
        </p:txBody>
      </p:sp>
    </p:spTree>
    <p:extLst>
      <p:ext uri="{BB962C8B-B14F-4D97-AF65-F5344CB8AC3E}">
        <p14:creationId xmlns:p14="http://schemas.microsoft.com/office/powerpoint/2010/main" val="277054025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FC75C13-1732-463A-A726-D00FA8EDCC4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b="1">
                <a:solidFill>
                  <a:srgbClr val="FFFFFF"/>
                </a:solidFill>
              </a:rPr>
              <a:t>Conclusions</a:t>
            </a:r>
            <a:endParaRPr lang="pt-PT" sz="1900" b="1">
              <a:solidFill>
                <a:srgbClr val="FFFFFF"/>
              </a:solidFill>
            </a:endParaRPr>
          </a:p>
        </p:txBody>
      </p:sp>
      <p:sp>
        <p:nvSpPr>
          <p:cNvPr id="3" name="Content Placeholder 2">
            <a:extLst>
              <a:ext uri="{FF2B5EF4-FFF2-40B4-BE49-F238E27FC236}">
                <a16:creationId xmlns:a16="http://schemas.microsoft.com/office/drawing/2014/main" id="{68196908-572D-4F80-BE29-A4E9C4185EB8}"/>
              </a:ext>
            </a:extLst>
          </p:cNvPr>
          <p:cNvSpPr>
            <a:spLocks noGrp="1"/>
          </p:cNvSpPr>
          <p:nvPr>
            <p:ph idx="1"/>
          </p:nvPr>
        </p:nvSpPr>
        <p:spPr>
          <a:xfrm>
            <a:off x="5591695" y="1402080"/>
            <a:ext cx="5320696" cy="4053840"/>
          </a:xfrm>
        </p:spPr>
        <p:txBody>
          <a:bodyPr anchor="ctr">
            <a:normAutofit lnSpcReduction="10000"/>
          </a:bodyPr>
          <a:lstStyle/>
          <a:p>
            <a:pPr marL="0" indent="0">
              <a:lnSpc>
                <a:spcPct val="90000"/>
              </a:lnSpc>
              <a:buNone/>
            </a:pPr>
            <a:r>
              <a:rPr lang="en-US" sz="1400" dirty="0">
                <a:latin typeface="Times" pitchFamily="2" charset="0"/>
              </a:rPr>
              <a:t>Summarize your conclusions. This should include a numerical summary (i.e., what data did your analysis yield), as well as visualizations of that summary (plots of the final analysis data).</a:t>
            </a:r>
          </a:p>
          <a:p>
            <a:pPr marL="0" indent="0">
              <a:lnSpc>
                <a:spcPct val="90000"/>
              </a:lnSpc>
              <a:buNone/>
            </a:pPr>
            <a:r>
              <a:rPr lang="en-US" sz="1400" dirty="0">
                <a:latin typeface="Times" pitchFamily="2" charset="0"/>
              </a:rPr>
              <a:t>Tickers used (AMZN, FB, NVDA, WMT, GS, and SNP)</a:t>
            </a:r>
          </a:p>
          <a:p>
            <a:pPr marL="0" indent="0">
              <a:lnSpc>
                <a:spcPct val="90000"/>
              </a:lnSpc>
              <a:buNone/>
            </a:pPr>
            <a:r>
              <a:rPr lang="en-US" sz="1400" dirty="0">
                <a:latin typeface="Times" pitchFamily="2" charset="0"/>
              </a:rPr>
              <a:t>We used the following metrics to give a better insight on stocks within my portfolio and how they are performing:</a:t>
            </a:r>
          </a:p>
          <a:p>
            <a:pPr marL="0" indent="0">
              <a:lnSpc>
                <a:spcPct val="90000"/>
              </a:lnSpc>
              <a:buNone/>
            </a:pPr>
            <a:endParaRPr lang="en-US" sz="1600" dirty="0">
              <a:latin typeface="Times" pitchFamily="2" charset="0"/>
            </a:endParaRPr>
          </a:p>
          <a:p>
            <a:pPr>
              <a:lnSpc>
                <a:spcPct val="90000"/>
              </a:lnSpc>
            </a:pPr>
            <a:r>
              <a:rPr lang="en-US" sz="1400" dirty="0">
                <a:latin typeface="Times" pitchFamily="2" charset="0"/>
              </a:rPr>
              <a:t>Standard Deviation</a:t>
            </a:r>
          </a:p>
          <a:p>
            <a:pPr>
              <a:lnSpc>
                <a:spcPct val="90000"/>
              </a:lnSpc>
            </a:pPr>
            <a:r>
              <a:rPr lang="en-US" sz="1400" dirty="0">
                <a:latin typeface="Times" pitchFamily="2" charset="0"/>
              </a:rPr>
              <a:t>Cumulative return, </a:t>
            </a:r>
          </a:p>
          <a:p>
            <a:pPr>
              <a:lnSpc>
                <a:spcPct val="90000"/>
              </a:lnSpc>
            </a:pPr>
            <a:r>
              <a:rPr lang="en-US" sz="1400" dirty="0">
                <a:latin typeface="Times" pitchFamily="2" charset="0"/>
              </a:rPr>
              <a:t>Monte Carlo, </a:t>
            </a:r>
          </a:p>
          <a:p>
            <a:pPr>
              <a:lnSpc>
                <a:spcPct val="90000"/>
              </a:lnSpc>
            </a:pPr>
            <a:r>
              <a:rPr lang="en-US" sz="1400" dirty="0">
                <a:latin typeface="Times" pitchFamily="2" charset="0"/>
              </a:rPr>
              <a:t>Annualized volatility, correlation, </a:t>
            </a:r>
          </a:p>
          <a:p>
            <a:pPr>
              <a:lnSpc>
                <a:spcPct val="90000"/>
              </a:lnSpc>
            </a:pPr>
            <a:r>
              <a:rPr lang="en-US" sz="1400" dirty="0">
                <a:latin typeface="Times" pitchFamily="2" charset="0"/>
              </a:rPr>
              <a:t>Covariance of S&amp;P 500, Including Beta</a:t>
            </a:r>
          </a:p>
          <a:p>
            <a:pPr>
              <a:lnSpc>
                <a:spcPct val="90000"/>
              </a:lnSpc>
            </a:pPr>
            <a:r>
              <a:rPr lang="en-US" sz="1400" dirty="0">
                <a:latin typeface="Times" pitchFamily="2" charset="0"/>
              </a:rPr>
              <a:t>Exponentially MVA,</a:t>
            </a:r>
          </a:p>
          <a:p>
            <a:pPr>
              <a:lnSpc>
                <a:spcPct val="90000"/>
              </a:lnSpc>
            </a:pPr>
            <a:r>
              <a:rPr lang="en-US" sz="1400" dirty="0">
                <a:latin typeface="Times" pitchFamily="2" charset="0"/>
              </a:rPr>
              <a:t>Sharpe Ratio</a:t>
            </a:r>
          </a:p>
          <a:p>
            <a:pPr marL="0" indent="0">
              <a:lnSpc>
                <a:spcPct val="90000"/>
              </a:lnSpc>
              <a:buNone/>
            </a:pPr>
            <a:endParaRPr lang="en-US" sz="1400" dirty="0"/>
          </a:p>
          <a:p>
            <a:pPr>
              <a:lnSpc>
                <a:spcPct val="90000"/>
              </a:lnSpc>
            </a:pPr>
            <a:endParaRPr lang="en-US" sz="1400" dirty="0"/>
          </a:p>
          <a:p>
            <a:pPr>
              <a:lnSpc>
                <a:spcPct val="90000"/>
              </a:lnSpc>
            </a:pPr>
            <a:endParaRPr lang="en-US" sz="1400" dirty="0"/>
          </a:p>
          <a:p>
            <a:pPr>
              <a:lnSpc>
                <a:spcPct val="90000"/>
              </a:lnSpc>
            </a:pPr>
            <a:endParaRPr lang="en-US" sz="1400" dirty="0"/>
          </a:p>
          <a:p>
            <a:pPr>
              <a:lnSpc>
                <a:spcPct val="90000"/>
              </a:lnSpc>
            </a:pPr>
            <a:endParaRPr lang="en-US" sz="1400" dirty="0"/>
          </a:p>
          <a:p>
            <a:pPr>
              <a:lnSpc>
                <a:spcPct val="90000"/>
              </a:lnSpc>
            </a:pPr>
            <a:endParaRPr lang="en-US" sz="1400" dirty="0"/>
          </a:p>
          <a:p>
            <a:pPr>
              <a:lnSpc>
                <a:spcPct val="90000"/>
              </a:lnSpc>
            </a:pPr>
            <a:endParaRPr lang="en-US" sz="1400" dirty="0"/>
          </a:p>
        </p:txBody>
      </p:sp>
    </p:spTree>
    <p:extLst>
      <p:ext uri="{BB962C8B-B14F-4D97-AF65-F5344CB8AC3E}">
        <p14:creationId xmlns:p14="http://schemas.microsoft.com/office/powerpoint/2010/main" val="21162952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{B9760B48-6EDE-2045-A704-399ED9AE88EE}tf10001120</Template>
  <TotalTime>4053</TotalTime>
  <Words>1890</Words>
  <Application>Microsoft Macintosh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Courier New</vt:lpstr>
      <vt:lpstr>Gill Sans MT</vt:lpstr>
      <vt:lpstr>Times</vt:lpstr>
      <vt:lpstr>Wingdings</vt:lpstr>
      <vt:lpstr>Parcel</vt:lpstr>
      <vt:lpstr>Project_1_JMB_Portfolio</vt:lpstr>
      <vt:lpstr>Project Triggers and Objectives</vt:lpstr>
      <vt:lpstr>Questions &amp; Data </vt:lpstr>
      <vt:lpstr>Findings Summary</vt:lpstr>
      <vt:lpstr>Data Cleanup and Exploration </vt:lpstr>
      <vt:lpstr>Data Analysis</vt:lpstr>
      <vt:lpstr>Data Analysis (continued)</vt:lpstr>
      <vt:lpstr>Data Analysis (continued) </vt:lpstr>
      <vt:lpstr>Conclusions</vt:lpstr>
      <vt:lpstr>Standard Deviation</vt:lpstr>
      <vt:lpstr>Covariance against the S&amp;P 500</vt:lpstr>
      <vt:lpstr>Covariance against the S&amp;P 500</vt:lpstr>
      <vt:lpstr>Beta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Project_1_JMB_Portfolio</dc:title>
  <dc:creator>Josy Marília Baião</dc:creator>
  <cp:lastModifiedBy>Salomon, Fabrice Lorenzo</cp:lastModifiedBy>
  <cp:revision>13</cp:revision>
  <dcterms:created xsi:type="dcterms:W3CDTF">2022-02-09T14:52:22Z</dcterms:created>
  <dcterms:modified xsi:type="dcterms:W3CDTF">2022-02-12T18:11:11Z</dcterms:modified>
</cp:coreProperties>
</file>