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3" r:id="rId5"/>
    <p:sldId id="259" r:id="rId6"/>
    <p:sldId id="264" r:id="rId7"/>
    <p:sldId id="266" r:id="rId8"/>
    <p:sldId id="267" r:id="rId9"/>
    <p:sldId id="268" r:id="rId10"/>
    <p:sldId id="260" r:id="rId11"/>
    <p:sldId id="269" r:id="rId12"/>
    <p:sldId id="270" r:id="rId13"/>
    <p:sldId id="257"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79403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B985-9323-4013-BA10-44E7B3FEEEF1}"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04806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804354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6069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17803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38690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119451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46484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367024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32220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93334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2B985-9323-4013-BA10-44E7B3FEEEF1}"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07640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B985-9323-4013-BA10-44E7B3FEEEF1}"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157775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300548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34080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792B985-9323-4013-BA10-44E7B3FEEEF1}" type="datetimeFigureOut">
              <a:rPr lang="en-US" smtClean="0"/>
              <a:t>11/18/2018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336965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92B985-9323-4013-BA10-44E7B3FEEEF1}"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993D4-9D36-47F1-8949-DA844EFFBDA7}" type="slidenum">
              <a:rPr lang="en-US" smtClean="0"/>
              <a:t>‹#›</a:t>
            </a:fld>
            <a:endParaRPr lang="en-US"/>
          </a:p>
        </p:txBody>
      </p:sp>
    </p:spTree>
    <p:extLst>
      <p:ext uri="{BB962C8B-B14F-4D97-AF65-F5344CB8AC3E}">
        <p14:creationId xmlns:p14="http://schemas.microsoft.com/office/powerpoint/2010/main" val="212886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92B985-9323-4013-BA10-44E7B3FEEEF1}" type="datetimeFigureOut">
              <a:rPr lang="en-US" smtClean="0"/>
              <a:t>11/18/2018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9993D4-9D36-47F1-8949-DA844EFFBDA7}" type="slidenum">
              <a:rPr lang="en-US" smtClean="0"/>
              <a:t>‹#›</a:t>
            </a:fld>
            <a:endParaRPr lang="en-US"/>
          </a:p>
        </p:txBody>
      </p:sp>
    </p:spTree>
    <p:extLst>
      <p:ext uri="{BB962C8B-B14F-4D97-AF65-F5344CB8AC3E}">
        <p14:creationId xmlns:p14="http://schemas.microsoft.com/office/powerpoint/2010/main" val="3358216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31CF-8BA4-47FF-BEB9-A5008AD91774}"/>
              </a:ext>
            </a:extLst>
          </p:cNvPr>
          <p:cNvSpPr>
            <a:spLocks noGrp="1"/>
          </p:cNvSpPr>
          <p:nvPr>
            <p:ph type="ctrTitle"/>
          </p:nvPr>
        </p:nvSpPr>
        <p:spPr/>
        <p:txBody>
          <a:bodyPr/>
          <a:lstStyle/>
          <a:p>
            <a:r>
              <a:rPr lang="en-US" dirty="0"/>
              <a:t>Group 155 Database</a:t>
            </a:r>
          </a:p>
        </p:txBody>
      </p:sp>
      <p:sp>
        <p:nvSpPr>
          <p:cNvPr id="3" name="Subtitle 2">
            <a:extLst>
              <a:ext uri="{FF2B5EF4-FFF2-40B4-BE49-F238E27FC236}">
                <a16:creationId xmlns:a16="http://schemas.microsoft.com/office/drawing/2014/main" id="{AB846343-029D-438E-B350-290BAE330E9F}"/>
              </a:ext>
            </a:extLst>
          </p:cNvPr>
          <p:cNvSpPr>
            <a:spLocks noGrp="1"/>
          </p:cNvSpPr>
          <p:nvPr>
            <p:ph type="subTitle" idx="1"/>
          </p:nvPr>
        </p:nvSpPr>
        <p:spPr/>
        <p:txBody>
          <a:bodyPr/>
          <a:lstStyle/>
          <a:p>
            <a:r>
              <a:rPr lang="en-US" dirty="0"/>
              <a:t>Maury Johnson</a:t>
            </a:r>
          </a:p>
          <a:p>
            <a:r>
              <a:rPr lang="en-US" dirty="0"/>
              <a:t>Farhan Omar Shahid</a:t>
            </a:r>
          </a:p>
        </p:txBody>
      </p:sp>
    </p:spTree>
    <p:extLst>
      <p:ext uri="{BB962C8B-B14F-4D97-AF65-F5344CB8AC3E}">
        <p14:creationId xmlns:p14="http://schemas.microsoft.com/office/powerpoint/2010/main" val="398385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0116-B308-4D46-899C-722565A7F548}"/>
              </a:ext>
            </a:extLst>
          </p:cNvPr>
          <p:cNvSpPr>
            <a:spLocks noGrp="1"/>
          </p:cNvSpPr>
          <p:nvPr>
            <p:ph type="title"/>
          </p:nvPr>
        </p:nvSpPr>
        <p:spPr/>
        <p:txBody>
          <a:bodyPr/>
          <a:lstStyle/>
          <a:p>
            <a:r>
              <a:rPr lang="en-US" dirty="0"/>
              <a:t>Finally, Generating CSV Files Given Python Lists</a:t>
            </a:r>
          </a:p>
        </p:txBody>
      </p:sp>
      <p:sp>
        <p:nvSpPr>
          <p:cNvPr id="3" name="Content Placeholder 2">
            <a:extLst>
              <a:ext uri="{FF2B5EF4-FFF2-40B4-BE49-F238E27FC236}">
                <a16:creationId xmlns:a16="http://schemas.microsoft.com/office/drawing/2014/main" id="{EBC02E3D-0185-4497-B81B-86EC193468FE}"/>
              </a:ext>
            </a:extLst>
          </p:cNvPr>
          <p:cNvSpPr>
            <a:spLocks noGrp="1"/>
          </p:cNvSpPr>
          <p:nvPr>
            <p:ph idx="1"/>
          </p:nvPr>
        </p:nvSpPr>
        <p:spPr/>
        <p:txBody>
          <a:bodyPr/>
          <a:lstStyle/>
          <a:p>
            <a:r>
              <a:rPr lang="en-US" dirty="0"/>
              <a:t>This can get a bit complex, especially when you have lists containing lists containing lists.</a:t>
            </a:r>
          </a:p>
          <a:p>
            <a:r>
              <a:rPr lang="en-US" dirty="0"/>
              <a:t>After having our large lists, we iterated through them and used a python library called csv.</a:t>
            </a:r>
          </a:p>
          <a:p>
            <a:r>
              <a:rPr lang="en-US" dirty="0"/>
              <a:t>Here’s a snippet of the code:</a:t>
            </a:r>
          </a:p>
          <a:p>
            <a:r>
              <a:rPr lang="en-US" dirty="0"/>
              <a:t>So this code first checks if the</a:t>
            </a:r>
          </a:p>
          <a:p>
            <a:pPr marL="0" indent="0">
              <a:buNone/>
            </a:pPr>
            <a:r>
              <a:rPr lang="en-US" dirty="0"/>
              <a:t>file exists, and if it does, it</a:t>
            </a:r>
          </a:p>
          <a:p>
            <a:pPr marL="0" indent="0">
              <a:buNone/>
            </a:pPr>
            <a:r>
              <a:rPr lang="en-US" dirty="0"/>
              <a:t>Removes it and creates a new </a:t>
            </a:r>
          </a:p>
          <a:p>
            <a:pPr marL="0" indent="0">
              <a:buNone/>
            </a:pPr>
            <a:r>
              <a:rPr lang="en-US" dirty="0"/>
              <a:t>file of that same file name. Then </a:t>
            </a:r>
          </a:p>
          <a:p>
            <a:pPr marL="0" indent="0">
              <a:buNone/>
            </a:pPr>
            <a:r>
              <a:rPr lang="en-US" dirty="0"/>
              <a:t>It stores the list into the file.</a:t>
            </a:r>
          </a:p>
        </p:txBody>
      </p:sp>
      <p:sp>
        <p:nvSpPr>
          <p:cNvPr id="7" name="TextBox 6">
            <a:extLst>
              <a:ext uri="{FF2B5EF4-FFF2-40B4-BE49-F238E27FC236}">
                <a16:creationId xmlns:a16="http://schemas.microsoft.com/office/drawing/2014/main" id="{DB46E817-B6F4-412B-9237-8ED29A748787}"/>
              </a:ext>
            </a:extLst>
          </p:cNvPr>
          <p:cNvSpPr txBox="1"/>
          <p:nvPr/>
        </p:nvSpPr>
        <p:spPr>
          <a:xfrm>
            <a:off x="5042452" y="2997963"/>
            <a:ext cx="6553200" cy="3600986"/>
          </a:xfrm>
          <a:prstGeom prst="rect">
            <a:avLst/>
          </a:prstGeom>
          <a:noFill/>
        </p:spPr>
        <p:txBody>
          <a:bodyPr wrap="square" rtlCol="0">
            <a:spAutoFit/>
          </a:bodyPr>
          <a:lstStyle/>
          <a:p>
            <a:endParaRPr lang="en-US" sz="1200" dirty="0"/>
          </a:p>
          <a:p>
            <a:r>
              <a:rPr lang="en-US" sz="1200" dirty="0"/>
              <a:t>def </a:t>
            </a:r>
            <a:r>
              <a:rPr lang="en-US" sz="1200" dirty="0" err="1"/>
              <a:t>StoreTable</a:t>
            </a:r>
            <a:r>
              <a:rPr lang="en-US" sz="1200" dirty="0"/>
              <a:t>(</a:t>
            </a:r>
            <a:r>
              <a:rPr lang="en-US" sz="1200" dirty="0" err="1"/>
              <a:t>T,Case</a:t>
            </a:r>
            <a:r>
              <a:rPr lang="en-US" sz="1200" dirty="0"/>
              <a:t>):</a:t>
            </a:r>
          </a:p>
          <a:p>
            <a:endParaRPr lang="en-US" sz="1200" dirty="0"/>
          </a:p>
          <a:p>
            <a:r>
              <a:rPr lang="en-US" sz="1200" dirty="0"/>
              <a:t>    </a:t>
            </a:r>
            <a:r>
              <a:rPr lang="en-US" sz="1200" dirty="0" err="1"/>
              <a:t>OpenF</a:t>
            </a:r>
            <a:r>
              <a:rPr lang="en-US" sz="1200" dirty="0"/>
              <a:t> = ""</a:t>
            </a:r>
          </a:p>
          <a:p>
            <a:r>
              <a:rPr lang="en-US" sz="1200" dirty="0"/>
              <a:t>    if Case==1:</a:t>
            </a:r>
          </a:p>
          <a:p>
            <a:r>
              <a:rPr lang="en-US" sz="1200" dirty="0"/>
              <a:t>	</a:t>
            </a:r>
            <a:r>
              <a:rPr lang="en-US" sz="1200" dirty="0" err="1"/>
              <a:t>OpenF</a:t>
            </a:r>
            <a:r>
              <a:rPr lang="en-US" sz="1200" dirty="0"/>
              <a:t> = "Frequents.csv"</a:t>
            </a:r>
          </a:p>
          <a:p>
            <a:r>
              <a:rPr lang="en-US" sz="1200" dirty="0"/>
              <a:t>    else:</a:t>
            </a:r>
          </a:p>
          <a:p>
            <a:r>
              <a:rPr lang="en-US" sz="1200" dirty="0"/>
              <a:t>	</a:t>
            </a:r>
            <a:r>
              <a:rPr lang="en-US" sz="1200" dirty="0" err="1"/>
              <a:t>OpenF</a:t>
            </a:r>
            <a:r>
              <a:rPr lang="en-US" sz="1200" dirty="0"/>
              <a:t> = "Likes.csv"</a:t>
            </a:r>
          </a:p>
          <a:p>
            <a:r>
              <a:rPr lang="en-US" sz="1200" dirty="0"/>
              <a:t>    try:</a:t>
            </a:r>
          </a:p>
          <a:p>
            <a:r>
              <a:rPr lang="en-US" sz="1200" dirty="0"/>
              <a:t>        </a:t>
            </a:r>
            <a:r>
              <a:rPr lang="en-US" sz="1200" dirty="0" err="1"/>
              <a:t>os.remove</a:t>
            </a:r>
            <a:r>
              <a:rPr lang="en-US" sz="1200" dirty="0"/>
              <a:t>(</a:t>
            </a:r>
            <a:r>
              <a:rPr lang="en-US" sz="1200" dirty="0" err="1"/>
              <a:t>OpenF</a:t>
            </a:r>
            <a:r>
              <a:rPr lang="en-US" sz="1200" dirty="0"/>
              <a:t>)</a:t>
            </a:r>
          </a:p>
          <a:p>
            <a:r>
              <a:rPr lang="en-US" sz="1200" dirty="0"/>
              <a:t>    except:</a:t>
            </a:r>
          </a:p>
          <a:p>
            <a:r>
              <a:rPr lang="en-US" sz="1200" dirty="0"/>
              <a:t>	print "None Exists"</a:t>
            </a:r>
          </a:p>
          <a:p>
            <a:r>
              <a:rPr lang="en-US" sz="1200" dirty="0"/>
              <a:t>    for </a:t>
            </a:r>
            <a:r>
              <a:rPr lang="en-US" sz="1200" dirty="0" err="1"/>
              <a:t>i</a:t>
            </a:r>
            <a:r>
              <a:rPr lang="en-US" sz="1200" dirty="0"/>
              <a:t> in T:</a:t>
            </a:r>
          </a:p>
          <a:p>
            <a:r>
              <a:rPr lang="en-US" sz="1200" dirty="0"/>
              <a:t>	#print </a:t>
            </a:r>
            <a:r>
              <a:rPr lang="en-US" sz="1200" dirty="0" err="1"/>
              <a:t>i</a:t>
            </a:r>
            <a:r>
              <a:rPr lang="en-US" sz="1200" dirty="0"/>
              <a:t>	</a:t>
            </a:r>
          </a:p>
          <a:p>
            <a:r>
              <a:rPr lang="en-US" sz="1200" dirty="0"/>
              <a:t> 	for j in i:</a:t>
            </a:r>
          </a:p>
          <a:p>
            <a:r>
              <a:rPr lang="en-US" sz="1200" dirty="0"/>
              <a:t>	    #print j</a:t>
            </a:r>
          </a:p>
          <a:p>
            <a:r>
              <a:rPr lang="en-US" sz="1200" dirty="0"/>
              <a:t>	    with open(</a:t>
            </a:r>
            <a:r>
              <a:rPr lang="en-US" sz="1200" dirty="0" err="1"/>
              <a:t>OpenF</a:t>
            </a:r>
            <a:r>
              <a:rPr lang="en-US" sz="1200" dirty="0"/>
              <a:t>,'a') as </a:t>
            </a:r>
            <a:r>
              <a:rPr lang="en-US" sz="1200" dirty="0" err="1"/>
              <a:t>resultFile</a:t>
            </a:r>
            <a:r>
              <a:rPr lang="en-US" sz="1200" dirty="0"/>
              <a:t>:</a:t>
            </a:r>
          </a:p>
          <a:p>
            <a:r>
              <a:rPr lang="en-US" sz="1200" dirty="0"/>
              <a:t>	        </a:t>
            </a:r>
            <a:r>
              <a:rPr lang="en-US" sz="1200" dirty="0" err="1"/>
              <a:t>resultFile.writelines</a:t>
            </a:r>
            <a:r>
              <a:rPr lang="en-US" sz="1200" dirty="0"/>
              <a:t>("\r")</a:t>
            </a:r>
          </a:p>
          <a:p>
            <a:r>
              <a:rPr lang="en-US" sz="1200" dirty="0"/>
              <a:t>		</a:t>
            </a:r>
            <a:r>
              <a:rPr lang="en-US" sz="1200" dirty="0" err="1"/>
              <a:t>resultFile.writelines</a:t>
            </a:r>
            <a:r>
              <a:rPr lang="en-US" sz="1200" dirty="0"/>
              <a:t>((',').join(j))</a:t>
            </a:r>
          </a:p>
        </p:txBody>
      </p:sp>
    </p:spTree>
    <p:extLst>
      <p:ext uri="{BB962C8B-B14F-4D97-AF65-F5344CB8AC3E}">
        <p14:creationId xmlns:p14="http://schemas.microsoft.com/office/powerpoint/2010/main" val="52673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4A05-E2CC-4FAE-8262-CEB270876FDC}"/>
              </a:ext>
            </a:extLst>
          </p:cNvPr>
          <p:cNvSpPr>
            <a:spLocks noGrp="1"/>
          </p:cNvSpPr>
          <p:nvPr>
            <p:ph type="title"/>
          </p:nvPr>
        </p:nvSpPr>
        <p:spPr/>
        <p:txBody>
          <a:bodyPr/>
          <a:lstStyle/>
          <a:p>
            <a:r>
              <a:rPr lang="en-US" dirty="0"/>
              <a:t>Queries and Assertions</a:t>
            </a:r>
          </a:p>
        </p:txBody>
      </p:sp>
      <p:sp>
        <p:nvSpPr>
          <p:cNvPr id="3" name="Content Placeholder 2">
            <a:extLst>
              <a:ext uri="{FF2B5EF4-FFF2-40B4-BE49-F238E27FC236}">
                <a16:creationId xmlns:a16="http://schemas.microsoft.com/office/drawing/2014/main" id="{B8F75285-82DF-49D6-AF71-7271B14C2FBF}"/>
              </a:ext>
            </a:extLst>
          </p:cNvPr>
          <p:cNvSpPr>
            <a:spLocks noGrp="1"/>
          </p:cNvSpPr>
          <p:nvPr>
            <p:ph idx="1"/>
          </p:nvPr>
        </p:nvSpPr>
        <p:spPr>
          <a:xfrm>
            <a:off x="1103312" y="2052919"/>
            <a:ext cx="8946541" cy="2380536"/>
          </a:xfrm>
        </p:spPr>
        <p:txBody>
          <a:bodyPr/>
          <a:lstStyle/>
          <a:p>
            <a:r>
              <a:rPr lang="en-US" dirty="0"/>
              <a:t>Each query and assertion was not too difficult to create, just had to create extra queries and assertions for the tables like </a:t>
            </a:r>
            <a:r>
              <a:rPr lang="en-US" dirty="0" err="1"/>
              <a:t>beer_sells</a:t>
            </a:r>
            <a:r>
              <a:rPr lang="en-US" dirty="0"/>
              <a:t>, </a:t>
            </a:r>
            <a:r>
              <a:rPr lang="en-US" dirty="0" err="1"/>
              <a:t>food_sells</a:t>
            </a:r>
            <a:r>
              <a:rPr lang="en-US" dirty="0"/>
              <a:t>, </a:t>
            </a:r>
            <a:r>
              <a:rPr lang="en-US" dirty="0" err="1"/>
              <a:t>soft_drink_sells</a:t>
            </a:r>
            <a:r>
              <a:rPr lang="en-US" dirty="0"/>
              <a:t>, </a:t>
            </a:r>
            <a:r>
              <a:rPr lang="en-US" dirty="0" err="1"/>
              <a:t>beer_transactions</a:t>
            </a:r>
            <a:r>
              <a:rPr lang="en-US" dirty="0"/>
              <a:t>, </a:t>
            </a:r>
            <a:r>
              <a:rPr lang="en-US" dirty="0" err="1"/>
              <a:t>food_transactions</a:t>
            </a:r>
            <a:r>
              <a:rPr lang="en-US" dirty="0"/>
              <a:t>, </a:t>
            </a:r>
            <a:r>
              <a:rPr lang="en-US" dirty="0" err="1"/>
              <a:t>soft_drink_transactions</a:t>
            </a:r>
            <a:r>
              <a:rPr lang="en-US" dirty="0"/>
              <a:t>.</a:t>
            </a:r>
          </a:p>
          <a:p>
            <a:r>
              <a:rPr lang="en-US" dirty="0"/>
              <a:t>One query required me to write code that generated patterns of text, because there was repetition in the query, for the busiest period of the day for a bar. Here is that code:</a:t>
            </a:r>
          </a:p>
        </p:txBody>
      </p:sp>
      <p:sp>
        <p:nvSpPr>
          <p:cNvPr id="4" name="TextBox 3">
            <a:extLst>
              <a:ext uri="{FF2B5EF4-FFF2-40B4-BE49-F238E27FC236}">
                <a16:creationId xmlns:a16="http://schemas.microsoft.com/office/drawing/2014/main" id="{851ADCCC-E74E-4AB1-92B5-BBF1118D87AC}"/>
              </a:ext>
            </a:extLst>
          </p:cNvPr>
          <p:cNvSpPr txBox="1"/>
          <p:nvPr/>
        </p:nvSpPr>
        <p:spPr>
          <a:xfrm>
            <a:off x="1420218" y="4433455"/>
            <a:ext cx="8312727" cy="2708434"/>
          </a:xfrm>
          <a:prstGeom prst="rect">
            <a:avLst/>
          </a:prstGeom>
          <a:noFill/>
        </p:spPr>
        <p:txBody>
          <a:bodyPr wrap="square" rtlCol="0">
            <a:spAutoFit/>
          </a:bodyPr>
          <a:lstStyle/>
          <a:p>
            <a:r>
              <a:rPr lang="en-US" sz="500" dirty="0"/>
              <a:t>package GG;</a:t>
            </a:r>
          </a:p>
          <a:p>
            <a:endParaRPr lang="en-US" sz="500" dirty="0"/>
          </a:p>
          <a:p>
            <a:r>
              <a:rPr lang="en-US" sz="500" dirty="0"/>
              <a:t>public class </a:t>
            </a:r>
            <a:r>
              <a:rPr lang="en-US" sz="500" dirty="0" err="1"/>
              <a:t>GenGen</a:t>
            </a:r>
            <a:r>
              <a:rPr lang="en-US" sz="500" dirty="0"/>
              <a:t> {</a:t>
            </a:r>
          </a:p>
          <a:p>
            <a:endParaRPr lang="en-US" sz="500" dirty="0"/>
          </a:p>
          <a:p>
            <a:r>
              <a:rPr lang="en-US" sz="500" dirty="0"/>
              <a:t>	</a:t>
            </a:r>
          </a:p>
          <a:p>
            <a:r>
              <a:rPr lang="en-US" sz="500" dirty="0"/>
              <a:t>public static void main(String[]</a:t>
            </a:r>
            <a:r>
              <a:rPr lang="en-US" sz="500" dirty="0" err="1"/>
              <a:t>args</a:t>
            </a:r>
            <a:r>
              <a:rPr lang="en-US" sz="500" dirty="0"/>
              <a:t>) {</a:t>
            </a:r>
          </a:p>
          <a:p>
            <a:endParaRPr lang="en-US" sz="500" dirty="0"/>
          </a:p>
          <a:p>
            <a:r>
              <a:rPr lang="en-US" sz="500" dirty="0"/>
              <a:t>String Result = "";</a:t>
            </a:r>
          </a:p>
          <a:p>
            <a:r>
              <a:rPr lang="en-US" sz="500" dirty="0"/>
              <a:t>int[] All = new int[] {1,2,3,4,5,6,7,8,9,10,11,12};</a:t>
            </a:r>
          </a:p>
          <a:p>
            <a:r>
              <a:rPr lang="en-US" sz="500" dirty="0"/>
              <a:t>	</a:t>
            </a:r>
          </a:p>
          <a:p>
            <a:r>
              <a:rPr lang="en-US" sz="500" dirty="0"/>
              <a:t>//WHEN @HourCount1&gt;@HourCount2 AND @HourCount1&gt;@HourCount2</a:t>
            </a:r>
          </a:p>
          <a:p>
            <a:r>
              <a:rPr lang="en-US" sz="500" dirty="0"/>
              <a:t>//THEN @HourCount1</a:t>
            </a:r>
          </a:p>
          <a:p>
            <a:r>
              <a:rPr lang="en-US" sz="500" dirty="0"/>
              <a:t>for(int </a:t>
            </a:r>
            <a:r>
              <a:rPr lang="en-US" sz="500" dirty="0" err="1"/>
              <a:t>i</a:t>
            </a:r>
            <a:r>
              <a:rPr lang="en-US" sz="500" dirty="0"/>
              <a:t>=0;i&lt;</a:t>
            </a:r>
            <a:r>
              <a:rPr lang="en-US" sz="500" dirty="0" err="1"/>
              <a:t>All.length;i</a:t>
            </a:r>
            <a:r>
              <a:rPr lang="en-US" sz="500" dirty="0"/>
              <a:t>+=1) {</a:t>
            </a:r>
          </a:p>
          <a:p>
            <a:r>
              <a:rPr lang="en-US" sz="500" dirty="0"/>
              <a:t>	String App0 = "WHEN "; </a:t>
            </a:r>
          </a:p>
          <a:p>
            <a:r>
              <a:rPr lang="en-US" sz="500" dirty="0"/>
              <a:t>	String App = "@</a:t>
            </a:r>
            <a:r>
              <a:rPr lang="en-US" sz="500" dirty="0" err="1"/>
              <a:t>HourCount</a:t>
            </a:r>
            <a:r>
              <a:rPr lang="en-US" sz="500" dirty="0"/>
              <a:t>" + (i+1) + "";</a:t>
            </a:r>
          </a:p>
          <a:p>
            <a:r>
              <a:rPr lang="en-US" sz="500" dirty="0"/>
              <a:t>	String Then = " THEN " + "@</a:t>
            </a:r>
            <a:r>
              <a:rPr lang="en-US" sz="500" dirty="0" err="1"/>
              <a:t>HourCount</a:t>
            </a:r>
            <a:r>
              <a:rPr lang="en-US" sz="500" dirty="0"/>
              <a:t>" + (i+1) + "\n";</a:t>
            </a:r>
          </a:p>
          <a:p>
            <a:r>
              <a:rPr lang="en-US" sz="500" dirty="0"/>
              <a:t>	//String Then = " THEN " + (i+1) + "\n";</a:t>
            </a:r>
          </a:p>
          <a:p>
            <a:r>
              <a:rPr lang="en-US" sz="500" dirty="0"/>
              <a:t>	String App2 = "";</a:t>
            </a:r>
          </a:p>
          <a:p>
            <a:r>
              <a:rPr lang="en-US" sz="500" dirty="0"/>
              <a:t>	for(int j=0;j&lt;</a:t>
            </a:r>
            <a:r>
              <a:rPr lang="en-US" sz="500" dirty="0" err="1"/>
              <a:t>All.length;j</a:t>
            </a:r>
            <a:r>
              <a:rPr lang="en-US" sz="500" dirty="0"/>
              <a:t>+=1) {</a:t>
            </a:r>
          </a:p>
          <a:p>
            <a:r>
              <a:rPr lang="en-US" sz="500" dirty="0"/>
              <a:t>		if(j!=</a:t>
            </a:r>
            <a:r>
              <a:rPr lang="en-US" sz="500" dirty="0" err="1"/>
              <a:t>i</a:t>
            </a:r>
            <a:r>
              <a:rPr lang="en-US" sz="500" dirty="0"/>
              <a:t>) {</a:t>
            </a:r>
          </a:p>
          <a:p>
            <a:r>
              <a:rPr lang="en-US" sz="500" dirty="0"/>
              <a:t>			App2+= App + "&gt;=" + "@</a:t>
            </a:r>
            <a:r>
              <a:rPr lang="en-US" sz="500" dirty="0" err="1"/>
              <a:t>HourCount</a:t>
            </a:r>
            <a:r>
              <a:rPr lang="en-US" sz="500" dirty="0"/>
              <a:t>" + (j+1) + (j==All.length-1 || (</a:t>
            </a:r>
            <a:r>
              <a:rPr lang="en-US" sz="500" dirty="0" err="1"/>
              <a:t>i</a:t>
            </a:r>
            <a:r>
              <a:rPr lang="en-US" sz="500" dirty="0"/>
              <a:t>==11 &amp;&amp; j==All.length-2)? " ":" AND ");</a:t>
            </a:r>
          </a:p>
          <a:p>
            <a:r>
              <a:rPr lang="en-US" sz="500" dirty="0"/>
              <a:t>		}</a:t>
            </a:r>
          </a:p>
          <a:p>
            <a:r>
              <a:rPr lang="en-US" sz="500" dirty="0"/>
              <a:t>	}</a:t>
            </a:r>
          </a:p>
          <a:p>
            <a:r>
              <a:rPr lang="en-US" sz="500" dirty="0"/>
              <a:t>	Result+=App0+App2+"\</a:t>
            </a:r>
            <a:r>
              <a:rPr lang="en-US" sz="500" dirty="0" err="1"/>
              <a:t>n"+Then</a:t>
            </a:r>
            <a:r>
              <a:rPr lang="en-US" sz="500" dirty="0"/>
              <a:t>;</a:t>
            </a:r>
          </a:p>
          <a:p>
            <a:r>
              <a:rPr lang="en-US" sz="500" dirty="0"/>
              <a:t>}</a:t>
            </a:r>
          </a:p>
          <a:p>
            <a:r>
              <a:rPr lang="en-US" sz="500" dirty="0"/>
              <a:t>	</a:t>
            </a:r>
          </a:p>
          <a:p>
            <a:r>
              <a:rPr lang="en-US" sz="500" dirty="0" err="1"/>
              <a:t>System.out.println</a:t>
            </a:r>
            <a:r>
              <a:rPr lang="en-US" sz="500" dirty="0"/>
              <a:t>(Result);</a:t>
            </a:r>
          </a:p>
          <a:p>
            <a:r>
              <a:rPr lang="en-US" sz="500" dirty="0"/>
              <a:t>	</a:t>
            </a:r>
          </a:p>
          <a:p>
            <a:r>
              <a:rPr lang="en-US" sz="500" dirty="0"/>
              <a:t>	</a:t>
            </a:r>
          </a:p>
          <a:p>
            <a:r>
              <a:rPr lang="en-US" sz="500" dirty="0"/>
              <a:t>	</a:t>
            </a:r>
          </a:p>
          <a:p>
            <a:r>
              <a:rPr lang="en-US" sz="500" dirty="0"/>
              <a:t>}</a:t>
            </a:r>
          </a:p>
          <a:p>
            <a:endParaRPr lang="en-US" sz="500" dirty="0"/>
          </a:p>
          <a:p>
            <a:endParaRPr lang="en-US" sz="500" dirty="0"/>
          </a:p>
          <a:p>
            <a:r>
              <a:rPr lang="en-US" sz="500" dirty="0"/>
              <a:t>}</a:t>
            </a:r>
          </a:p>
        </p:txBody>
      </p:sp>
    </p:spTree>
    <p:extLst>
      <p:ext uri="{BB962C8B-B14F-4D97-AF65-F5344CB8AC3E}">
        <p14:creationId xmlns:p14="http://schemas.microsoft.com/office/powerpoint/2010/main" val="266266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4FC2-F4F9-4325-9EE9-8D988FAC7092}"/>
              </a:ext>
            </a:extLst>
          </p:cNvPr>
          <p:cNvSpPr>
            <a:spLocks noGrp="1"/>
          </p:cNvSpPr>
          <p:nvPr>
            <p:ph type="title"/>
          </p:nvPr>
        </p:nvSpPr>
        <p:spPr/>
        <p:txBody>
          <a:bodyPr/>
          <a:lstStyle/>
          <a:p>
            <a:r>
              <a:rPr lang="en-US" dirty="0"/>
              <a:t>Queries and Assertions (</a:t>
            </a:r>
            <a:r>
              <a:rPr lang="en-US" dirty="0" err="1"/>
              <a:t>Cont</a:t>
            </a:r>
            <a:r>
              <a:rPr lang="en-US" dirty="0"/>
              <a:t>)</a:t>
            </a:r>
          </a:p>
        </p:txBody>
      </p:sp>
      <p:sp>
        <p:nvSpPr>
          <p:cNvPr id="3" name="Content Placeholder 2">
            <a:extLst>
              <a:ext uri="{FF2B5EF4-FFF2-40B4-BE49-F238E27FC236}">
                <a16:creationId xmlns:a16="http://schemas.microsoft.com/office/drawing/2014/main" id="{E5A2A320-90B4-482D-8947-C554030379B8}"/>
              </a:ext>
            </a:extLst>
          </p:cNvPr>
          <p:cNvSpPr>
            <a:spLocks noGrp="1"/>
          </p:cNvSpPr>
          <p:nvPr>
            <p:ph idx="1"/>
          </p:nvPr>
        </p:nvSpPr>
        <p:spPr>
          <a:xfrm>
            <a:off x="1103312" y="2052918"/>
            <a:ext cx="8946541" cy="4579005"/>
          </a:xfrm>
        </p:spPr>
        <p:txBody>
          <a:bodyPr>
            <a:normAutofit/>
          </a:bodyPr>
          <a:lstStyle/>
          <a:p>
            <a:r>
              <a:rPr lang="en-US" dirty="0"/>
              <a:t>For assertions, here is an example of one:	</a:t>
            </a:r>
          </a:p>
          <a:p>
            <a:pPr lvl="4"/>
            <a:r>
              <a:rPr lang="en-US" dirty="0"/>
              <a:t>This assertion was one for inserting a row into </a:t>
            </a:r>
            <a:r>
              <a:rPr lang="en-US" dirty="0" err="1"/>
              <a:t>beer_sells</a:t>
            </a:r>
            <a:endParaRPr lang="en-US" dirty="0"/>
          </a:p>
          <a:p>
            <a:pPr lvl="4"/>
            <a:r>
              <a:rPr lang="en-US" dirty="0"/>
              <a:t>It checks if this new beer satisfies the prices constraint.</a:t>
            </a:r>
          </a:p>
          <a:p>
            <a:pPr lvl="4"/>
            <a:r>
              <a:rPr lang="en-US" dirty="0"/>
              <a:t>It also checks if it already exists in the table.</a:t>
            </a:r>
          </a:p>
          <a:p>
            <a:pPr lvl="4"/>
            <a:r>
              <a:rPr lang="en-US" dirty="0"/>
              <a:t>If these cases are satisfied, it the returns error message: “SIGNAL SQLSTATE '45000' SET MESSAGE_TEXT = 'not accepted due to violation of assertion beer sells insert’;” </a:t>
            </a:r>
          </a:p>
          <a:p>
            <a:pPr lvl="4"/>
            <a:r>
              <a:rPr lang="en-US" dirty="0"/>
              <a:t>For </a:t>
            </a:r>
            <a:r>
              <a:rPr lang="en-US" dirty="0" err="1"/>
              <a:t>food_sells</a:t>
            </a:r>
            <a:r>
              <a:rPr lang="en-US" dirty="0"/>
              <a:t> and </a:t>
            </a:r>
            <a:r>
              <a:rPr lang="en-US" dirty="0" err="1"/>
              <a:t>soft_drink_sells</a:t>
            </a:r>
            <a:r>
              <a:rPr lang="en-US" dirty="0"/>
              <a:t>, we created the same assertions.</a:t>
            </a:r>
          </a:p>
        </p:txBody>
      </p:sp>
      <p:sp>
        <p:nvSpPr>
          <p:cNvPr id="4" name="TextBox 3">
            <a:extLst>
              <a:ext uri="{FF2B5EF4-FFF2-40B4-BE49-F238E27FC236}">
                <a16:creationId xmlns:a16="http://schemas.microsoft.com/office/drawing/2014/main" id="{69329C5A-3C5D-467A-8431-C9D218F03FE5}"/>
              </a:ext>
            </a:extLst>
          </p:cNvPr>
          <p:cNvSpPr txBox="1"/>
          <p:nvPr/>
        </p:nvSpPr>
        <p:spPr>
          <a:xfrm>
            <a:off x="1413164" y="2646218"/>
            <a:ext cx="9615054" cy="3985706"/>
          </a:xfrm>
          <a:prstGeom prst="rect">
            <a:avLst/>
          </a:prstGeom>
          <a:noFill/>
        </p:spPr>
        <p:txBody>
          <a:bodyPr wrap="square" rtlCol="0">
            <a:spAutoFit/>
          </a:bodyPr>
          <a:lstStyle/>
          <a:p>
            <a:r>
              <a:rPr lang="en-US" sz="550" dirty="0"/>
              <a:t>DROP TRIGGER IF EXISTS </a:t>
            </a:r>
            <a:r>
              <a:rPr lang="en-US" sz="550" dirty="0" err="1"/>
              <a:t>beer_sells_INS</a:t>
            </a:r>
            <a:r>
              <a:rPr lang="en-US" sz="550" dirty="0"/>
              <a:t>;</a:t>
            </a:r>
          </a:p>
          <a:p>
            <a:r>
              <a:rPr lang="en-US" sz="550" dirty="0"/>
              <a:t>delimiter $$</a:t>
            </a:r>
          </a:p>
          <a:p>
            <a:endParaRPr lang="en-US" sz="550" dirty="0"/>
          </a:p>
          <a:p>
            <a:r>
              <a:rPr lang="en-US" sz="550" dirty="0"/>
              <a:t>CREATE TRIGGER </a:t>
            </a:r>
            <a:r>
              <a:rPr lang="en-US" sz="550" dirty="0" err="1"/>
              <a:t>beer_sells_INS</a:t>
            </a:r>
            <a:endParaRPr lang="en-US" sz="550" dirty="0"/>
          </a:p>
          <a:p>
            <a:r>
              <a:rPr lang="en-US" sz="550" dirty="0"/>
              <a:t>BEFORE INSERT ON </a:t>
            </a:r>
            <a:r>
              <a:rPr lang="en-US" sz="550" dirty="0" err="1"/>
              <a:t>beer_sells</a:t>
            </a:r>
            <a:endParaRPr lang="en-US" sz="550" dirty="0"/>
          </a:p>
          <a:p>
            <a:r>
              <a:rPr lang="en-US" sz="550" dirty="0"/>
              <a:t>FOR EACH ROW </a:t>
            </a:r>
          </a:p>
          <a:p>
            <a:r>
              <a:rPr lang="en-US" sz="550" dirty="0"/>
              <a:t>BEGIN</a:t>
            </a:r>
          </a:p>
          <a:p>
            <a:r>
              <a:rPr lang="en-US" sz="550" dirty="0"/>
              <a:t>#If </a:t>
            </a:r>
            <a:r>
              <a:rPr lang="en-US" sz="550" dirty="0" err="1"/>
              <a:t>bar,beer,price</a:t>
            </a:r>
            <a:r>
              <a:rPr lang="en-US" sz="550" dirty="0"/>
              <a:t> already in </a:t>
            </a:r>
            <a:r>
              <a:rPr lang="en-US" sz="550" dirty="0" err="1"/>
              <a:t>beer_sells</a:t>
            </a:r>
            <a:r>
              <a:rPr lang="en-US" sz="550" dirty="0"/>
              <a:t> table,</a:t>
            </a:r>
          </a:p>
          <a:p>
            <a:r>
              <a:rPr lang="en-US" sz="550" dirty="0"/>
              <a:t>#or </a:t>
            </a:r>
            <a:r>
              <a:rPr lang="en-US" sz="550" dirty="0" err="1"/>
              <a:t>bar,beer</a:t>
            </a:r>
            <a:r>
              <a:rPr lang="en-US" sz="550" dirty="0"/>
              <a:t>, -&gt; price, price fails constraint</a:t>
            </a:r>
          </a:p>
          <a:p>
            <a:r>
              <a:rPr lang="en-US" sz="550" dirty="0"/>
              <a:t>#or the bar or beer does not exist</a:t>
            </a:r>
          </a:p>
          <a:p>
            <a:r>
              <a:rPr lang="en-US" sz="550" dirty="0"/>
              <a:t>#in other tables, raise error</a:t>
            </a:r>
          </a:p>
          <a:p>
            <a:r>
              <a:rPr lang="en-US" sz="550" dirty="0"/>
              <a:t>IF(</a:t>
            </a:r>
          </a:p>
          <a:p>
            <a:endParaRPr lang="en-US" sz="550" dirty="0"/>
          </a:p>
          <a:p>
            <a:r>
              <a:rPr lang="en-US" sz="550" dirty="0"/>
              <a:t>EXISTS(</a:t>
            </a:r>
          </a:p>
          <a:p>
            <a:r>
              <a:rPr lang="en-US" sz="550" dirty="0"/>
              <a:t>SELECT * FROM </a:t>
            </a:r>
            <a:r>
              <a:rPr lang="en-US" sz="550" dirty="0" err="1"/>
              <a:t>beer_sells</a:t>
            </a:r>
            <a:endParaRPr lang="en-US" sz="550" dirty="0"/>
          </a:p>
          <a:p>
            <a:r>
              <a:rPr lang="en-US" sz="550" dirty="0"/>
              <a:t>WHERE(</a:t>
            </a:r>
          </a:p>
          <a:p>
            <a:r>
              <a:rPr lang="en-US" sz="550" dirty="0" err="1"/>
              <a:t>beer_sells.bar</a:t>
            </a:r>
            <a:r>
              <a:rPr lang="en-US" sz="550" dirty="0"/>
              <a:t>=</a:t>
            </a:r>
            <a:r>
              <a:rPr lang="en-US" sz="550" dirty="0" err="1"/>
              <a:t>NEW.bar</a:t>
            </a:r>
            <a:endParaRPr lang="en-US" sz="550" dirty="0"/>
          </a:p>
          <a:p>
            <a:r>
              <a:rPr lang="en-US" sz="550" dirty="0"/>
              <a:t>AND </a:t>
            </a:r>
            <a:r>
              <a:rPr lang="en-US" sz="550" dirty="0" err="1"/>
              <a:t>beer_sells.beer</a:t>
            </a:r>
            <a:r>
              <a:rPr lang="en-US" sz="550" dirty="0"/>
              <a:t>=</a:t>
            </a:r>
            <a:r>
              <a:rPr lang="en-US" sz="550" dirty="0" err="1"/>
              <a:t>NEW.beer</a:t>
            </a:r>
            <a:endParaRPr lang="en-US" sz="550" dirty="0"/>
          </a:p>
          <a:p>
            <a:r>
              <a:rPr lang="en-US" sz="550" dirty="0"/>
              <a:t>)</a:t>
            </a:r>
          </a:p>
          <a:p>
            <a:r>
              <a:rPr lang="en-US" sz="550" dirty="0"/>
              <a:t>)</a:t>
            </a:r>
          </a:p>
          <a:p>
            <a:endParaRPr lang="en-US" sz="550" dirty="0"/>
          </a:p>
          <a:p>
            <a:r>
              <a:rPr lang="en-US" sz="550" dirty="0"/>
              <a:t>OR</a:t>
            </a:r>
          </a:p>
          <a:p>
            <a:endParaRPr lang="en-US" sz="550" dirty="0"/>
          </a:p>
          <a:p>
            <a:r>
              <a:rPr lang="en-US" sz="550" dirty="0"/>
              <a:t>EXISTS(</a:t>
            </a:r>
          </a:p>
          <a:p>
            <a:r>
              <a:rPr lang="en-US" sz="550" dirty="0"/>
              <a:t>SELECT * FROM </a:t>
            </a:r>
            <a:r>
              <a:rPr lang="en-US" sz="550" dirty="0" err="1"/>
              <a:t>beer_sells</a:t>
            </a:r>
            <a:r>
              <a:rPr lang="en-US" sz="550" dirty="0"/>
              <a:t> B</a:t>
            </a:r>
          </a:p>
          <a:p>
            <a:r>
              <a:rPr lang="en-US" sz="550" dirty="0"/>
              <a:t>WHERE </a:t>
            </a:r>
            <a:r>
              <a:rPr lang="en-US" sz="550" dirty="0" err="1"/>
              <a:t>B.beer</a:t>
            </a:r>
            <a:r>
              <a:rPr lang="en-US" sz="550" dirty="0"/>
              <a:t>!=</a:t>
            </a:r>
            <a:r>
              <a:rPr lang="en-US" sz="550" dirty="0" err="1"/>
              <a:t>NEW.beer</a:t>
            </a:r>
            <a:r>
              <a:rPr lang="en-US" sz="550" dirty="0"/>
              <a:t> AND </a:t>
            </a:r>
            <a:r>
              <a:rPr lang="en-US" sz="550" dirty="0" err="1"/>
              <a:t>B.price</a:t>
            </a:r>
            <a:r>
              <a:rPr lang="en-US" sz="550" dirty="0"/>
              <a:t>&gt;</a:t>
            </a:r>
            <a:r>
              <a:rPr lang="en-US" sz="550" dirty="0" err="1"/>
              <a:t>NEW.price</a:t>
            </a:r>
            <a:endParaRPr lang="en-US" sz="550" dirty="0"/>
          </a:p>
          <a:p>
            <a:r>
              <a:rPr lang="en-US" sz="550" dirty="0"/>
              <a:t>AND EXISTS(</a:t>
            </a:r>
          </a:p>
          <a:p>
            <a:r>
              <a:rPr lang="en-US" sz="550" dirty="0"/>
              <a:t>SELECT * FROM </a:t>
            </a:r>
            <a:r>
              <a:rPr lang="en-US" sz="550" dirty="0" err="1"/>
              <a:t>beer_sells</a:t>
            </a:r>
            <a:r>
              <a:rPr lang="en-US" sz="550" dirty="0"/>
              <a:t> B2</a:t>
            </a:r>
          </a:p>
          <a:p>
            <a:r>
              <a:rPr lang="en-US" sz="550" dirty="0"/>
              <a:t>WHERE B2.beer=</a:t>
            </a:r>
            <a:r>
              <a:rPr lang="en-US" sz="550" dirty="0" err="1"/>
              <a:t>B.beer</a:t>
            </a:r>
            <a:r>
              <a:rPr lang="en-US" sz="550" dirty="0"/>
              <a:t> AND B2.price&lt;</a:t>
            </a:r>
            <a:r>
              <a:rPr lang="en-US" sz="550" dirty="0" err="1"/>
              <a:t>NEW.price</a:t>
            </a:r>
            <a:endParaRPr lang="en-US" sz="550" dirty="0"/>
          </a:p>
          <a:p>
            <a:r>
              <a:rPr lang="en-US" sz="550" dirty="0"/>
              <a:t>)</a:t>
            </a:r>
          </a:p>
          <a:p>
            <a:r>
              <a:rPr lang="en-US" sz="550" dirty="0"/>
              <a:t>)</a:t>
            </a:r>
          </a:p>
          <a:p>
            <a:endParaRPr lang="en-US" sz="550" dirty="0"/>
          </a:p>
          <a:p>
            <a:r>
              <a:rPr lang="en-US" sz="550" dirty="0"/>
              <a:t>OR </a:t>
            </a:r>
            <a:r>
              <a:rPr lang="en-US" sz="550" dirty="0" err="1"/>
              <a:t>NEW.beer</a:t>
            </a:r>
            <a:r>
              <a:rPr lang="en-US" sz="550" dirty="0"/>
              <a:t> NOT IN(SELECT B.name FROM beers B) </a:t>
            </a:r>
          </a:p>
          <a:p>
            <a:endParaRPr lang="en-US" sz="550" dirty="0"/>
          </a:p>
          <a:p>
            <a:r>
              <a:rPr lang="en-US" sz="550" dirty="0"/>
              <a:t>OR </a:t>
            </a:r>
            <a:r>
              <a:rPr lang="en-US" sz="550" dirty="0" err="1"/>
              <a:t>NEW.bar</a:t>
            </a:r>
            <a:r>
              <a:rPr lang="en-US" sz="550" dirty="0"/>
              <a:t> NOT IN (SELECT D.name FROM bars D)</a:t>
            </a:r>
          </a:p>
          <a:p>
            <a:r>
              <a:rPr lang="en-US" sz="550" dirty="0"/>
              <a:t>OR </a:t>
            </a:r>
            <a:r>
              <a:rPr lang="en-US" sz="550" dirty="0" err="1"/>
              <a:t>NEW.price</a:t>
            </a:r>
            <a:r>
              <a:rPr lang="en-US" sz="550" dirty="0"/>
              <a:t>&lt;0</a:t>
            </a:r>
          </a:p>
          <a:p>
            <a:r>
              <a:rPr lang="en-US" sz="550" dirty="0"/>
              <a:t>)</a:t>
            </a:r>
          </a:p>
          <a:p>
            <a:endParaRPr lang="en-US" sz="550" dirty="0"/>
          </a:p>
          <a:p>
            <a:r>
              <a:rPr lang="en-US" sz="550" dirty="0"/>
              <a:t>THEN </a:t>
            </a:r>
          </a:p>
          <a:p>
            <a:r>
              <a:rPr lang="en-US" sz="550" dirty="0"/>
              <a:t>#Error case</a:t>
            </a:r>
          </a:p>
          <a:p>
            <a:r>
              <a:rPr lang="en-US" sz="550" dirty="0"/>
              <a:t>	SIGNAL SQLSTATE '45000' SET MESSAGE_TEXT = 'not accepted due to violation of assertion beer sells insert';</a:t>
            </a:r>
          </a:p>
          <a:p>
            <a:r>
              <a:rPr lang="en-US" sz="550" dirty="0"/>
              <a:t>    </a:t>
            </a:r>
          </a:p>
          <a:p>
            <a:r>
              <a:rPr lang="en-US" sz="550" dirty="0"/>
              <a:t>END IF;</a:t>
            </a:r>
          </a:p>
          <a:p>
            <a:r>
              <a:rPr lang="en-US" sz="550" dirty="0"/>
              <a:t>END$$</a:t>
            </a:r>
          </a:p>
          <a:p>
            <a:endParaRPr lang="en-US" sz="550" dirty="0"/>
          </a:p>
          <a:p>
            <a:r>
              <a:rPr lang="en-US" sz="550" dirty="0"/>
              <a:t>delimiter ;</a:t>
            </a:r>
          </a:p>
        </p:txBody>
      </p:sp>
    </p:spTree>
    <p:extLst>
      <p:ext uri="{BB962C8B-B14F-4D97-AF65-F5344CB8AC3E}">
        <p14:creationId xmlns:p14="http://schemas.microsoft.com/office/powerpoint/2010/main" val="118594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AA8-009D-4C12-B229-880915EF9B1B}"/>
              </a:ext>
            </a:extLst>
          </p:cNvPr>
          <p:cNvSpPr>
            <a:spLocks noGrp="1"/>
          </p:cNvSpPr>
          <p:nvPr>
            <p:ph type="title"/>
          </p:nvPr>
        </p:nvSpPr>
        <p:spPr/>
        <p:txBody>
          <a:bodyPr/>
          <a:lstStyle/>
          <a:p>
            <a:r>
              <a:rPr lang="en-US" dirty="0"/>
              <a:t>How We Decided what API to Use</a:t>
            </a:r>
          </a:p>
        </p:txBody>
      </p:sp>
      <p:sp>
        <p:nvSpPr>
          <p:cNvPr id="3" name="Content Placeholder 2">
            <a:extLst>
              <a:ext uri="{FF2B5EF4-FFF2-40B4-BE49-F238E27FC236}">
                <a16:creationId xmlns:a16="http://schemas.microsoft.com/office/drawing/2014/main" id="{09DDBD40-9E95-4E81-8EC0-3E8EECB5BB49}"/>
              </a:ext>
            </a:extLst>
          </p:cNvPr>
          <p:cNvSpPr>
            <a:spLocks noGrp="1"/>
          </p:cNvSpPr>
          <p:nvPr>
            <p:ph idx="1"/>
          </p:nvPr>
        </p:nvSpPr>
        <p:spPr/>
        <p:txBody>
          <a:bodyPr>
            <a:normAutofit lnSpcReduction="10000"/>
          </a:bodyPr>
          <a:lstStyle/>
          <a:p>
            <a:r>
              <a:rPr lang="en-US" dirty="0"/>
              <a:t>First, We thought about using </a:t>
            </a:r>
            <a:r>
              <a:rPr lang="en-US" dirty="0" err="1"/>
              <a:t>Wordpress</a:t>
            </a:r>
            <a:r>
              <a:rPr lang="en-US" dirty="0"/>
              <a:t>, which generated a website and has plugins which made creating analytical graphs about certain queries very easy.</a:t>
            </a:r>
          </a:p>
          <a:p>
            <a:r>
              <a:rPr lang="en-US" dirty="0"/>
              <a:t>Then, we decided that it was better to code out own database in order to receive the experience of creating one, and to be able to customize out database to how ever we want.</a:t>
            </a:r>
          </a:p>
          <a:p>
            <a:r>
              <a:rPr lang="en-US" dirty="0"/>
              <a:t>We used </a:t>
            </a:r>
            <a:r>
              <a:rPr lang="en-US" dirty="0" err="1"/>
              <a:t>TomCat</a:t>
            </a:r>
            <a:r>
              <a:rPr lang="en-US" dirty="0"/>
              <a:t> 9.0, and then bought a host which supports this server, and then all we had to do was to create our database using Java, HTML, and CSS.</a:t>
            </a:r>
          </a:p>
          <a:p>
            <a:r>
              <a:rPr lang="en-US" dirty="0"/>
              <a:t>For the graphs, we used </a:t>
            </a:r>
            <a:r>
              <a:rPr lang="en-US" dirty="0" err="1"/>
              <a:t>Jfree</a:t>
            </a:r>
            <a:r>
              <a:rPr lang="en-US" dirty="0"/>
              <a:t> Charts, which was straightforward to implement with queries.</a:t>
            </a:r>
          </a:p>
          <a:p>
            <a:r>
              <a:rPr lang="en-US" dirty="0"/>
              <a:t>Object Oriented Programming and hope for the best.</a:t>
            </a:r>
          </a:p>
        </p:txBody>
      </p:sp>
    </p:spTree>
    <p:extLst>
      <p:ext uri="{BB962C8B-B14F-4D97-AF65-F5344CB8AC3E}">
        <p14:creationId xmlns:p14="http://schemas.microsoft.com/office/powerpoint/2010/main" val="191140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FD54-E1A8-418F-B6B7-754B8260D65F}"/>
              </a:ext>
            </a:extLst>
          </p:cNvPr>
          <p:cNvSpPr>
            <a:spLocks noGrp="1"/>
          </p:cNvSpPr>
          <p:nvPr>
            <p:ph type="title"/>
          </p:nvPr>
        </p:nvSpPr>
        <p:spPr/>
        <p:txBody>
          <a:bodyPr/>
          <a:lstStyle/>
          <a:p>
            <a:r>
              <a:rPr lang="en-US" dirty="0"/>
              <a:t>Using Java to Communicate with the Database</a:t>
            </a:r>
          </a:p>
        </p:txBody>
      </p:sp>
      <p:sp>
        <p:nvSpPr>
          <p:cNvPr id="3" name="Content Placeholder 2">
            <a:extLst>
              <a:ext uri="{FF2B5EF4-FFF2-40B4-BE49-F238E27FC236}">
                <a16:creationId xmlns:a16="http://schemas.microsoft.com/office/drawing/2014/main" id="{41BFDDB9-5292-48B4-B9D0-CEC9DC6D92E2}"/>
              </a:ext>
            </a:extLst>
          </p:cNvPr>
          <p:cNvSpPr>
            <a:spLocks noGrp="1"/>
          </p:cNvSpPr>
          <p:nvPr>
            <p:ph idx="1"/>
          </p:nvPr>
        </p:nvSpPr>
        <p:spPr/>
        <p:txBody>
          <a:bodyPr>
            <a:normAutofit fontScale="85000" lnSpcReduction="20000"/>
          </a:bodyPr>
          <a:lstStyle/>
          <a:p>
            <a:r>
              <a:rPr lang="en-US" dirty="0"/>
              <a:t>First, we had to use </a:t>
            </a:r>
            <a:r>
              <a:rPr lang="en-US" dirty="0" err="1"/>
              <a:t>jsp</a:t>
            </a:r>
            <a:r>
              <a:rPr lang="en-US" dirty="0"/>
              <a:t> files to integrate java into them. </a:t>
            </a:r>
          </a:p>
          <a:p>
            <a:r>
              <a:rPr lang="en-US" dirty="0"/>
              <a:t>Then, we had to establish a connection using Connection class in Java. Connection </a:t>
            </a:r>
            <a:r>
              <a:rPr lang="en-US" dirty="0" err="1"/>
              <a:t>connection</a:t>
            </a:r>
            <a:r>
              <a:rPr lang="en-US" dirty="0"/>
              <a:t> = </a:t>
            </a:r>
            <a:r>
              <a:rPr lang="en-US" dirty="0" err="1"/>
              <a:t>QS.GetConnection</a:t>
            </a:r>
            <a:r>
              <a:rPr lang="en-US" dirty="0"/>
              <a:t>();</a:t>
            </a:r>
          </a:p>
          <a:p>
            <a:r>
              <a:rPr lang="en-US" dirty="0"/>
              <a:t>QS is a class we created that handles setting up all queries.</a:t>
            </a:r>
          </a:p>
          <a:p>
            <a:r>
              <a:rPr lang="en-US" dirty="0"/>
              <a:t>Once we establish connection, we then use the Class, Statement.</a:t>
            </a:r>
          </a:p>
          <a:p>
            <a:r>
              <a:rPr lang="en-US" dirty="0"/>
              <a:t>Statement </a:t>
            </a:r>
            <a:r>
              <a:rPr lang="en-US" dirty="0" err="1"/>
              <a:t>st</a:t>
            </a:r>
            <a:r>
              <a:rPr lang="en-US" dirty="0"/>
              <a:t> = </a:t>
            </a:r>
            <a:r>
              <a:rPr lang="en-US" dirty="0" err="1"/>
              <a:t>connection.createStatement</a:t>
            </a:r>
            <a:r>
              <a:rPr lang="en-US" dirty="0"/>
              <a:t>();</a:t>
            </a:r>
          </a:p>
          <a:p>
            <a:r>
              <a:rPr lang="en-US" dirty="0"/>
              <a:t>String </a:t>
            </a:r>
            <a:r>
              <a:rPr lang="en-US" dirty="0" err="1"/>
              <a:t>qry</a:t>
            </a:r>
            <a:r>
              <a:rPr lang="en-US" dirty="0"/>
              <a:t> = </a:t>
            </a:r>
            <a:r>
              <a:rPr lang="en-US" dirty="0" err="1"/>
              <a:t>QS.SetQuery</a:t>
            </a:r>
            <a:r>
              <a:rPr lang="en-US" dirty="0"/>
              <a:t>(Bar, 5);</a:t>
            </a:r>
          </a:p>
          <a:p>
            <a:r>
              <a:rPr lang="en-US" dirty="0" err="1"/>
              <a:t>Resultset</a:t>
            </a:r>
            <a:r>
              <a:rPr lang="en-US" dirty="0"/>
              <a:t> and </a:t>
            </a:r>
            <a:r>
              <a:rPr lang="en-US" dirty="0" err="1"/>
              <a:t>ResultSetMetaData</a:t>
            </a:r>
            <a:r>
              <a:rPr lang="en-US" dirty="0"/>
              <a:t> objects are the resultant information from query.</a:t>
            </a:r>
          </a:p>
          <a:p>
            <a:r>
              <a:rPr lang="en-US" dirty="0" err="1"/>
              <a:t>ResultSet</a:t>
            </a:r>
            <a:r>
              <a:rPr lang="en-US" dirty="0"/>
              <a:t> </a:t>
            </a:r>
            <a:r>
              <a:rPr lang="en-US" dirty="0" err="1"/>
              <a:t>rs</a:t>
            </a:r>
            <a:r>
              <a:rPr lang="en-US" dirty="0"/>
              <a:t> = </a:t>
            </a:r>
            <a:r>
              <a:rPr lang="en-US" dirty="0" err="1"/>
              <a:t>st.executeQuery</a:t>
            </a:r>
            <a:r>
              <a:rPr lang="en-US" dirty="0"/>
              <a:t>(</a:t>
            </a:r>
            <a:r>
              <a:rPr lang="en-US" dirty="0" err="1"/>
              <a:t>qry</a:t>
            </a:r>
            <a:r>
              <a:rPr lang="en-US" dirty="0"/>
              <a:t>); </a:t>
            </a:r>
            <a:r>
              <a:rPr lang="en-US" dirty="0" err="1"/>
              <a:t>ResultSetMetaData</a:t>
            </a:r>
            <a:r>
              <a:rPr lang="en-US" dirty="0"/>
              <a:t> </a:t>
            </a:r>
            <a:r>
              <a:rPr lang="en-US" dirty="0" err="1"/>
              <a:t>rsmd</a:t>
            </a:r>
            <a:r>
              <a:rPr lang="en-US" dirty="0"/>
              <a:t>=</a:t>
            </a:r>
            <a:r>
              <a:rPr lang="en-US" dirty="0" err="1"/>
              <a:t>rs.getMetaData</a:t>
            </a:r>
            <a:r>
              <a:rPr lang="en-US" dirty="0"/>
              <a:t>();</a:t>
            </a:r>
          </a:p>
          <a:p>
            <a:r>
              <a:rPr lang="en-US" dirty="0"/>
              <a:t>To print out a table, loop through </a:t>
            </a:r>
            <a:r>
              <a:rPr lang="en-US" dirty="0" err="1"/>
              <a:t>resultset</a:t>
            </a:r>
            <a:r>
              <a:rPr lang="en-US" dirty="0"/>
              <a:t> with </a:t>
            </a:r>
            <a:r>
              <a:rPr lang="en-US" dirty="0" err="1"/>
              <a:t>rs.next</a:t>
            </a:r>
            <a:r>
              <a:rPr lang="en-US" dirty="0"/>
              <a:t>() and use </a:t>
            </a:r>
            <a:r>
              <a:rPr lang="en-US" dirty="0" err="1"/>
              <a:t>rs.getString</a:t>
            </a:r>
            <a:r>
              <a:rPr lang="en-US" dirty="0"/>
              <a:t>(</a:t>
            </a:r>
            <a:r>
              <a:rPr lang="en-US" dirty="0" err="1"/>
              <a:t>i</a:t>
            </a:r>
            <a:r>
              <a:rPr lang="en-US" dirty="0"/>
              <a:t>).</a:t>
            </a:r>
          </a:p>
          <a:p>
            <a:r>
              <a:rPr lang="en-US" dirty="0"/>
              <a:t>To print out a graph, Create file using </a:t>
            </a:r>
            <a:r>
              <a:rPr lang="en-US" dirty="0" err="1"/>
              <a:t>JFreeChart</a:t>
            </a:r>
            <a:r>
              <a:rPr lang="en-US" dirty="0"/>
              <a:t> and then open it on the</a:t>
            </a:r>
          </a:p>
          <a:p>
            <a:r>
              <a:rPr lang="en-US" dirty="0"/>
              <a:t> website using: &lt;</a:t>
            </a:r>
            <a:r>
              <a:rPr lang="en-US" dirty="0" err="1"/>
              <a:t>img</a:t>
            </a:r>
            <a:r>
              <a:rPr lang="en-US" dirty="0"/>
              <a:t> </a:t>
            </a:r>
            <a:r>
              <a:rPr lang="en-US" dirty="0" err="1"/>
              <a:t>src</a:t>
            </a:r>
            <a:r>
              <a:rPr lang="en-US" dirty="0"/>
              <a:t>=</a:t>
            </a:r>
            <a:r>
              <a:rPr lang="en-US" i="1" dirty="0"/>
              <a:t>"&lt;%=F%&gt;" BORDER="0" USEMAP="#chart"&gt;</a:t>
            </a:r>
            <a:endParaRPr lang="en-US" dirty="0"/>
          </a:p>
        </p:txBody>
      </p:sp>
    </p:spTree>
    <p:extLst>
      <p:ext uri="{BB962C8B-B14F-4D97-AF65-F5344CB8AC3E}">
        <p14:creationId xmlns:p14="http://schemas.microsoft.com/office/powerpoint/2010/main" val="250852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C3F7-6CC0-4718-BEAC-74D0704BE467}"/>
              </a:ext>
            </a:extLst>
          </p:cNvPr>
          <p:cNvSpPr>
            <a:spLocks noGrp="1"/>
          </p:cNvSpPr>
          <p:nvPr>
            <p:ph type="title"/>
          </p:nvPr>
        </p:nvSpPr>
        <p:spPr/>
        <p:txBody>
          <a:bodyPr/>
          <a:lstStyle/>
          <a:p>
            <a:r>
              <a:rPr lang="en-US" dirty="0"/>
              <a:t>An Example of a Table</a:t>
            </a:r>
          </a:p>
        </p:txBody>
      </p:sp>
      <p:pic>
        <p:nvPicPr>
          <p:cNvPr id="5" name="Content Placeholder 4">
            <a:extLst>
              <a:ext uri="{FF2B5EF4-FFF2-40B4-BE49-F238E27FC236}">
                <a16:creationId xmlns:a16="http://schemas.microsoft.com/office/drawing/2014/main" id="{520193C2-FBF6-4A02-83C7-15B9CE4CE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602" y="1953491"/>
            <a:ext cx="7452229" cy="4904509"/>
          </a:xfrm>
        </p:spPr>
      </p:pic>
      <p:sp>
        <p:nvSpPr>
          <p:cNvPr id="6" name="TextBox 5">
            <a:extLst>
              <a:ext uri="{FF2B5EF4-FFF2-40B4-BE49-F238E27FC236}">
                <a16:creationId xmlns:a16="http://schemas.microsoft.com/office/drawing/2014/main" id="{8FC8233F-0526-49A0-918D-2683F3457BEF}"/>
              </a:ext>
            </a:extLst>
          </p:cNvPr>
          <p:cNvSpPr txBox="1"/>
          <p:nvPr/>
        </p:nvSpPr>
        <p:spPr>
          <a:xfrm>
            <a:off x="1967346" y="1625723"/>
            <a:ext cx="8977745" cy="369332"/>
          </a:xfrm>
          <a:prstGeom prst="rect">
            <a:avLst/>
          </a:prstGeom>
          <a:noFill/>
        </p:spPr>
        <p:txBody>
          <a:bodyPr wrap="square" rtlCol="0">
            <a:spAutoFit/>
          </a:bodyPr>
          <a:lstStyle/>
          <a:p>
            <a:r>
              <a:rPr lang="en-US" dirty="0"/>
              <a:t>Most Popular Beers for 15 North Cafe</a:t>
            </a:r>
          </a:p>
        </p:txBody>
      </p:sp>
    </p:spTree>
    <p:extLst>
      <p:ext uri="{BB962C8B-B14F-4D97-AF65-F5344CB8AC3E}">
        <p14:creationId xmlns:p14="http://schemas.microsoft.com/office/powerpoint/2010/main" val="273378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BDAF-035D-4F97-9B66-68B50354FB8D}"/>
              </a:ext>
            </a:extLst>
          </p:cNvPr>
          <p:cNvSpPr>
            <a:spLocks noGrp="1"/>
          </p:cNvSpPr>
          <p:nvPr>
            <p:ph type="title"/>
          </p:nvPr>
        </p:nvSpPr>
        <p:spPr/>
        <p:txBody>
          <a:bodyPr/>
          <a:lstStyle/>
          <a:p>
            <a:r>
              <a:rPr lang="en-US" dirty="0"/>
              <a:t>How we Generated our Database Info</a:t>
            </a:r>
          </a:p>
        </p:txBody>
      </p:sp>
      <p:sp>
        <p:nvSpPr>
          <p:cNvPr id="3" name="Content Placeholder 2">
            <a:extLst>
              <a:ext uri="{FF2B5EF4-FFF2-40B4-BE49-F238E27FC236}">
                <a16:creationId xmlns:a16="http://schemas.microsoft.com/office/drawing/2014/main" id="{262C1A0A-B7C2-4576-8859-8FAED39636D9}"/>
              </a:ext>
            </a:extLst>
          </p:cNvPr>
          <p:cNvSpPr>
            <a:spLocks noGrp="1"/>
          </p:cNvSpPr>
          <p:nvPr>
            <p:ph idx="1"/>
          </p:nvPr>
        </p:nvSpPr>
        <p:spPr/>
        <p:txBody>
          <a:bodyPr>
            <a:normAutofit lnSpcReduction="10000"/>
          </a:bodyPr>
          <a:lstStyle/>
          <a:p>
            <a:r>
              <a:rPr lang="en-US" dirty="0"/>
              <a:t>We had to search Google in order to gather simple information like beer names, drinker names, bar names, </a:t>
            </a:r>
            <a:r>
              <a:rPr lang="en-US" dirty="0" err="1"/>
              <a:t>soft_drink</a:t>
            </a:r>
            <a:r>
              <a:rPr lang="en-US" dirty="0"/>
              <a:t> names, food names.</a:t>
            </a:r>
          </a:p>
          <a:p>
            <a:r>
              <a:rPr lang="en-US" dirty="0"/>
              <a:t>To generate all of sells, we used Python to iterate through all consumable items and give a bar a random amount of consumables at least above 10 items for each consumable type.</a:t>
            </a:r>
          </a:p>
          <a:p>
            <a:r>
              <a:rPr lang="en-US" dirty="0"/>
              <a:t>To generate all of likes, we just chose distinct drinker and beer pairs to populate a table.</a:t>
            </a:r>
          </a:p>
          <a:p>
            <a:r>
              <a:rPr lang="en-US" dirty="0"/>
              <a:t>For frequents, we chose distinct drinker and bar pairs, given that they are in the same state, to populate a table.</a:t>
            </a:r>
          </a:p>
          <a:p>
            <a:r>
              <a:rPr lang="en-US" dirty="0"/>
              <a:t>Notice that, drinkers can like beers even if they are not sold in their state!</a:t>
            </a:r>
          </a:p>
        </p:txBody>
      </p:sp>
    </p:spTree>
    <p:extLst>
      <p:ext uri="{BB962C8B-B14F-4D97-AF65-F5344CB8AC3E}">
        <p14:creationId xmlns:p14="http://schemas.microsoft.com/office/powerpoint/2010/main" val="57316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E5B8-9B5F-46B5-9D9A-755AE115982B}"/>
              </a:ext>
            </a:extLst>
          </p:cNvPr>
          <p:cNvSpPr>
            <a:spLocks noGrp="1"/>
          </p:cNvSpPr>
          <p:nvPr>
            <p:ph type="title"/>
          </p:nvPr>
        </p:nvSpPr>
        <p:spPr/>
        <p:txBody>
          <a:bodyPr/>
          <a:lstStyle/>
          <a:p>
            <a:r>
              <a:rPr lang="en-US" dirty="0"/>
              <a:t>A Bit of the Code Behind It</a:t>
            </a:r>
          </a:p>
        </p:txBody>
      </p:sp>
      <p:sp>
        <p:nvSpPr>
          <p:cNvPr id="15" name="TextBox 14">
            <a:extLst>
              <a:ext uri="{FF2B5EF4-FFF2-40B4-BE49-F238E27FC236}">
                <a16:creationId xmlns:a16="http://schemas.microsoft.com/office/drawing/2014/main" id="{E7597A52-2043-4EF1-B837-8E0BD2655B7E}"/>
              </a:ext>
            </a:extLst>
          </p:cNvPr>
          <p:cNvSpPr txBox="1"/>
          <p:nvPr/>
        </p:nvSpPr>
        <p:spPr>
          <a:xfrm>
            <a:off x="482765" y="1601457"/>
            <a:ext cx="5427705" cy="5101397"/>
          </a:xfrm>
          <a:prstGeom prst="rect">
            <a:avLst/>
          </a:prstGeom>
          <a:noFill/>
        </p:spPr>
        <p:txBody>
          <a:bodyPr wrap="square" rtlCol="0">
            <a:spAutoFit/>
          </a:bodyPr>
          <a:lstStyle/>
          <a:p>
            <a:r>
              <a:rPr lang="en-US" sz="1050" dirty="0"/>
              <a:t> print("Hello world")</a:t>
            </a:r>
          </a:p>
          <a:p>
            <a:r>
              <a:rPr lang="en-US" sz="1050" dirty="0"/>
              <a:t>    Beers = []</a:t>
            </a:r>
          </a:p>
          <a:p>
            <a:endParaRPr lang="en-US" sz="1050" dirty="0"/>
          </a:p>
          <a:p>
            <a:r>
              <a:rPr lang="en-US" sz="1050" dirty="0"/>
              <a:t>    #Nice with parameter</a:t>
            </a:r>
          </a:p>
          <a:p>
            <a:endParaRPr lang="en-US" sz="1050" dirty="0"/>
          </a:p>
          <a:p>
            <a:r>
              <a:rPr lang="en-US" sz="1050" dirty="0"/>
              <a:t>    print "\</a:t>
            </a:r>
            <a:r>
              <a:rPr lang="en-US" sz="1050" dirty="0" err="1"/>
              <a:t>nBEERS</a:t>
            </a:r>
            <a:r>
              <a:rPr lang="en-US" sz="1050" dirty="0"/>
              <a:t>\n"</a:t>
            </a:r>
          </a:p>
          <a:p>
            <a:endParaRPr lang="en-US" sz="1050" dirty="0"/>
          </a:p>
          <a:p>
            <a:r>
              <a:rPr lang="en-US" sz="1050" dirty="0"/>
              <a:t>    with </a:t>
            </a:r>
            <a:r>
              <a:rPr lang="en-US" sz="1050" dirty="0" err="1"/>
              <a:t>codecs.open</a:t>
            </a:r>
            <a:r>
              <a:rPr lang="en-US" sz="1050" dirty="0"/>
              <a:t>('Beers.csv','</a:t>
            </a:r>
            <a:r>
              <a:rPr lang="en-US" sz="1050" dirty="0" err="1"/>
              <a:t>rb</a:t>
            </a:r>
            <a:r>
              <a:rPr lang="en-US" sz="1050" dirty="0"/>
              <a:t>',encoding = "utf-8-sig") as </a:t>
            </a:r>
            <a:r>
              <a:rPr lang="en-US" sz="1050" dirty="0" err="1"/>
              <a:t>csvfile</a:t>
            </a:r>
            <a:r>
              <a:rPr lang="en-US" sz="1050" dirty="0"/>
              <a:t>:</a:t>
            </a:r>
          </a:p>
          <a:p>
            <a:r>
              <a:rPr lang="en-US" sz="1050" dirty="0"/>
              <a:t>        for </a:t>
            </a:r>
            <a:r>
              <a:rPr lang="en-US" sz="1050" dirty="0" err="1"/>
              <a:t>i</a:t>
            </a:r>
            <a:r>
              <a:rPr lang="en-US" sz="1050" dirty="0"/>
              <a:t> in </a:t>
            </a:r>
            <a:r>
              <a:rPr lang="en-US" sz="1050" dirty="0" err="1"/>
              <a:t>csvfile</a:t>
            </a:r>
            <a:r>
              <a:rPr lang="en-US" sz="1050" dirty="0"/>
              <a:t>:</a:t>
            </a:r>
          </a:p>
          <a:p>
            <a:r>
              <a:rPr lang="en-US" sz="1050" dirty="0"/>
              <a:t>	    </a:t>
            </a:r>
            <a:r>
              <a:rPr lang="en-US" sz="1050" dirty="0" err="1"/>
              <a:t>Beers.append</a:t>
            </a:r>
            <a:r>
              <a:rPr lang="en-US" sz="1050" dirty="0"/>
              <a:t>(</a:t>
            </a:r>
            <a:r>
              <a:rPr lang="en-US" sz="1050" dirty="0" err="1"/>
              <a:t>i.split</a:t>
            </a:r>
            <a:r>
              <a:rPr lang="en-US" sz="1050" dirty="0"/>
              <a:t>(','))</a:t>
            </a:r>
          </a:p>
          <a:p>
            <a:r>
              <a:rPr lang="en-US" sz="1050" dirty="0"/>
              <a:t>    print </a:t>
            </a:r>
            <a:r>
              <a:rPr lang="en-US" sz="1050" dirty="0" err="1"/>
              <a:t>Beers,len</a:t>
            </a:r>
            <a:r>
              <a:rPr lang="en-US" sz="1050" dirty="0"/>
              <a:t>(Beers)</a:t>
            </a:r>
          </a:p>
          <a:p>
            <a:r>
              <a:rPr lang="en-US" sz="1050" dirty="0"/>
              <a:t>    #Have Beers-</a:t>
            </a:r>
            <a:r>
              <a:rPr lang="en-US" sz="1050" dirty="0" err="1"/>
              <a:t>Manf</a:t>
            </a:r>
            <a:r>
              <a:rPr lang="en-US" sz="1050" dirty="0"/>
              <a:t> list</a:t>
            </a:r>
          </a:p>
          <a:p>
            <a:endParaRPr lang="en-US" sz="1050" dirty="0"/>
          </a:p>
          <a:p>
            <a:r>
              <a:rPr lang="en-US" sz="1050" dirty="0"/>
              <a:t>    #Beers = </a:t>
            </a:r>
            <a:r>
              <a:rPr lang="en-US" sz="1050" dirty="0" err="1"/>
              <a:t>GenBeerPrices</a:t>
            </a:r>
            <a:r>
              <a:rPr lang="en-US" sz="1050" dirty="0"/>
              <a:t>(Beers)</a:t>
            </a:r>
          </a:p>
          <a:p>
            <a:endParaRPr lang="en-US" sz="1050" dirty="0"/>
          </a:p>
          <a:p>
            <a:r>
              <a:rPr lang="en-US" sz="1050" dirty="0"/>
              <a:t>    #return</a:t>
            </a:r>
          </a:p>
          <a:p>
            <a:endParaRPr lang="en-US" sz="1050" dirty="0"/>
          </a:p>
          <a:p>
            <a:r>
              <a:rPr lang="en-US" sz="1050" dirty="0"/>
              <a:t>    #return</a:t>
            </a:r>
          </a:p>
          <a:p>
            <a:endParaRPr lang="en-US" sz="1050" dirty="0"/>
          </a:p>
          <a:p>
            <a:r>
              <a:rPr lang="en-US" sz="1050" dirty="0"/>
              <a:t>    print "\</a:t>
            </a:r>
            <a:r>
              <a:rPr lang="en-US" sz="1050" dirty="0" err="1"/>
              <a:t>nNOW</a:t>
            </a:r>
            <a:r>
              <a:rPr lang="en-US" sz="1050" dirty="0"/>
              <a:t> BARS\n"</a:t>
            </a:r>
          </a:p>
          <a:p>
            <a:r>
              <a:rPr lang="en-US" sz="1050" dirty="0"/>
              <a:t> </a:t>
            </a:r>
          </a:p>
          <a:p>
            <a:r>
              <a:rPr lang="en-US" sz="1050" dirty="0"/>
              <a:t>    Bars = []</a:t>
            </a:r>
          </a:p>
          <a:p>
            <a:r>
              <a:rPr lang="en-US" sz="1050" dirty="0"/>
              <a:t>    with </a:t>
            </a:r>
            <a:r>
              <a:rPr lang="en-US" sz="1050" dirty="0" err="1"/>
              <a:t>codecs.open</a:t>
            </a:r>
            <a:r>
              <a:rPr lang="en-US" sz="1050" dirty="0"/>
              <a:t>('bars.csv','</a:t>
            </a:r>
            <a:r>
              <a:rPr lang="en-US" sz="1050" dirty="0" err="1"/>
              <a:t>rb</a:t>
            </a:r>
            <a:r>
              <a:rPr lang="en-US" sz="1050" dirty="0"/>
              <a:t>',encoding = "utf-8",errors='ignore') as </a:t>
            </a:r>
            <a:r>
              <a:rPr lang="en-US" sz="1050" dirty="0" err="1"/>
              <a:t>csvfile</a:t>
            </a:r>
            <a:r>
              <a:rPr lang="en-US" sz="1050" dirty="0"/>
              <a:t>:</a:t>
            </a:r>
          </a:p>
          <a:p>
            <a:r>
              <a:rPr lang="en-US" sz="1050" dirty="0"/>
              <a:t>        for </a:t>
            </a:r>
            <a:r>
              <a:rPr lang="en-US" sz="1050" dirty="0" err="1"/>
              <a:t>i</a:t>
            </a:r>
            <a:r>
              <a:rPr lang="en-US" sz="1050" dirty="0"/>
              <a:t> in </a:t>
            </a:r>
            <a:r>
              <a:rPr lang="en-US" sz="1050" dirty="0" err="1"/>
              <a:t>csvfile</a:t>
            </a:r>
            <a:r>
              <a:rPr lang="en-US" sz="1050" dirty="0"/>
              <a:t>:</a:t>
            </a:r>
          </a:p>
          <a:p>
            <a:r>
              <a:rPr lang="en-US" sz="1050" dirty="0"/>
              <a:t>            </a:t>
            </a:r>
            <a:r>
              <a:rPr lang="en-US" sz="1050" dirty="0" err="1"/>
              <a:t>i</a:t>
            </a:r>
            <a:r>
              <a:rPr lang="en-US" sz="1050" dirty="0"/>
              <a:t> = </a:t>
            </a:r>
            <a:r>
              <a:rPr lang="en-US" sz="1050" dirty="0" err="1"/>
              <a:t>i.translate</a:t>
            </a:r>
            <a:r>
              <a:rPr lang="en-US" sz="1050" dirty="0"/>
              <a:t>("\n\r\t\</a:t>
            </a:r>
            <a:r>
              <a:rPr lang="en-US" sz="1050" dirty="0" err="1"/>
              <a:t>ufeff</a:t>
            </a:r>
            <a:r>
              <a:rPr lang="en-US" sz="1050" dirty="0"/>
              <a:t>")</a:t>
            </a:r>
          </a:p>
          <a:p>
            <a:r>
              <a:rPr lang="en-US" sz="1050" dirty="0"/>
              <a:t>	    </a:t>
            </a:r>
            <a:r>
              <a:rPr lang="en-US" sz="1050" dirty="0" err="1"/>
              <a:t>i</a:t>
            </a:r>
            <a:r>
              <a:rPr lang="en-US" sz="1050" dirty="0"/>
              <a:t> = </a:t>
            </a:r>
            <a:r>
              <a:rPr lang="en-US" sz="1050" dirty="0" err="1"/>
              <a:t>i.encode</a:t>
            </a:r>
            <a:r>
              <a:rPr lang="en-US" sz="1050" dirty="0"/>
              <a:t>('</a:t>
            </a:r>
            <a:r>
              <a:rPr lang="en-US" sz="1050" dirty="0" err="1"/>
              <a:t>ascii','ignore</a:t>
            </a:r>
            <a:r>
              <a:rPr lang="en-US" sz="1050" dirty="0"/>
              <a:t>')</a:t>
            </a:r>
          </a:p>
          <a:p>
            <a:r>
              <a:rPr lang="en-US" sz="1050" dirty="0"/>
              <a:t>	    </a:t>
            </a:r>
            <a:r>
              <a:rPr lang="en-US" sz="1050" dirty="0" err="1"/>
              <a:t>Bars.append</a:t>
            </a:r>
            <a:r>
              <a:rPr lang="en-US" sz="1050" dirty="0"/>
              <a:t>(</a:t>
            </a:r>
            <a:r>
              <a:rPr lang="en-US" sz="1050" dirty="0" err="1"/>
              <a:t>i.split</a:t>
            </a:r>
            <a:r>
              <a:rPr lang="en-US" sz="1050" dirty="0"/>
              <a:t>(','))</a:t>
            </a:r>
          </a:p>
          <a:p>
            <a:r>
              <a:rPr lang="en-US" sz="1050" dirty="0"/>
              <a:t>	    #</a:t>
            </a:r>
            <a:r>
              <a:rPr lang="en-US" sz="1050" dirty="0" err="1"/>
              <a:t>Bars.append</a:t>
            </a:r>
            <a:r>
              <a:rPr lang="en-US" sz="1050" dirty="0"/>
              <a:t>((''.join(</a:t>
            </a:r>
            <a:r>
              <a:rPr lang="en-US" sz="1050" dirty="0" err="1"/>
              <a:t>i.split</a:t>
            </a:r>
            <a:r>
              <a:rPr lang="en-US" sz="1050" dirty="0"/>
              <a:t>(','))).split('\t'))</a:t>
            </a:r>
          </a:p>
          <a:p>
            <a:r>
              <a:rPr lang="en-US" sz="1050" dirty="0"/>
              <a:t>    print Bars</a:t>
            </a:r>
          </a:p>
          <a:p>
            <a:endParaRPr lang="en-US" sz="1050" dirty="0"/>
          </a:p>
          <a:p>
            <a:r>
              <a:rPr lang="en-US" sz="1050" dirty="0"/>
              <a:t>    Beers = </a:t>
            </a:r>
            <a:r>
              <a:rPr lang="en-US" sz="1050" dirty="0" err="1"/>
              <a:t>GenBeerPrices</a:t>
            </a:r>
            <a:r>
              <a:rPr lang="en-US" sz="1050" dirty="0"/>
              <a:t>(</a:t>
            </a:r>
            <a:r>
              <a:rPr lang="en-US" sz="1050" dirty="0" err="1"/>
              <a:t>Beers,len</a:t>
            </a:r>
            <a:r>
              <a:rPr lang="en-US" sz="1050" dirty="0"/>
              <a:t>(Bars))</a:t>
            </a:r>
          </a:p>
        </p:txBody>
      </p:sp>
      <p:sp>
        <p:nvSpPr>
          <p:cNvPr id="17" name="TextBox 16">
            <a:extLst>
              <a:ext uri="{FF2B5EF4-FFF2-40B4-BE49-F238E27FC236}">
                <a16:creationId xmlns:a16="http://schemas.microsoft.com/office/drawing/2014/main" id="{10546A6E-3E2C-43EF-B47D-4604B8911E05}"/>
              </a:ext>
            </a:extLst>
          </p:cNvPr>
          <p:cNvSpPr txBox="1"/>
          <p:nvPr/>
        </p:nvSpPr>
        <p:spPr>
          <a:xfrm>
            <a:off x="5631234" y="1601456"/>
            <a:ext cx="5427705" cy="4893647"/>
          </a:xfrm>
          <a:prstGeom prst="rect">
            <a:avLst/>
          </a:prstGeom>
          <a:noFill/>
        </p:spPr>
        <p:txBody>
          <a:bodyPr wrap="square" rtlCol="0">
            <a:spAutoFit/>
          </a:bodyPr>
          <a:lstStyle/>
          <a:p>
            <a:r>
              <a:rPr lang="en-US" sz="2400" dirty="0"/>
              <a:t>So what this does for the files is read Beers.csv, which is already in directory, and store it into a list of beers. Then, read Bars.csv and store it into a list of bars. Now, </a:t>
            </a:r>
            <a:r>
              <a:rPr lang="en-US" sz="2400" dirty="0" err="1"/>
              <a:t>GenBeerPrices</a:t>
            </a:r>
            <a:r>
              <a:rPr lang="en-US" sz="2400" dirty="0"/>
              <a:t>(</a:t>
            </a:r>
            <a:r>
              <a:rPr lang="en-US" sz="2400" dirty="0" err="1"/>
              <a:t>Beers,len</a:t>
            </a:r>
            <a:r>
              <a:rPr lang="en-US" sz="2400" dirty="0"/>
              <a:t>(Bars))</a:t>
            </a:r>
          </a:p>
          <a:p>
            <a:r>
              <a:rPr lang="en-US" sz="2400" dirty="0"/>
              <a:t>Generates List of </a:t>
            </a:r>
            <a:r>
              <a:rPr lang="en-US" sz="2400" dirty="0" err="1"/>
              <a:t>Bars,Beers,Price</a:t>
            </a:r>
            <a:r>
              <a:rPr lang="en-US" sz="2400" dirty="0"/>
              <a:t>, to create table </a:t>
            </a:r>
            <a:r>
              <a:rPr lang="en-US" sz="2400" dirty="0" err="1"/>
              <a:t>beer_sells</a:t>
            </a:r>
            <a:r>
              <a:rPr lang="en-US" sz="2400" dirty="0"/>
              <a:t> while satisfying the constraint that a beer’s price of the same kind cannot be greater than another beer’s price and less than another beer’s price of the same kind.</a:t>
            </a:r>
          </a:p>
        </p:txBody>
      </p:sp>
    </p:spTree>
    <p:extLst>
      <p:ext uri="{BB962C8B-B14F-4D97-AF65-F5344CB8AC3E}">
        <p14:creationId xmlns:p14="http://schemas.microsoft.com/office/powerpoint/2010/main" val="203969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088-1353-4ACB-8675-FDF4F13ACEA7}"/>
              </a:ext>
            </a:extLst>
          </p:cNvPr>
          <p:cNvSpPr>
            <a:spLocks noGrp="1"/>
          </p:cNvSpPr>
          <p:nvPr>
            <p:ph type="title"/>
          </p:nvPr>
        </p:nvSpPr>
        <p:spPr/>
        <p:txBody>
          <a:bodyPr/>
          <a:lstStyle/>
          <a:p>
            <a:r>
              <a:rPr lang="en-US" dirty="0"/>
              <a:t>A Closer Look at a Huge Table we had to Parse</a:t>
            </a:r>
          </a:p>
        </p:txBody>
      </p:sp>
      <p:sp>
        <p:nvSpPr>
          <p:cNvPr id="3" name="Content Placeholder 2">
            <a:extLst>
              <a:ext uri="{FF2B5EF4-FFF2-40B4-BE49-F238E27FC236}">
                <a16:creationId xmlns:a16="http://schemas.microsoft.com/office/drawing/2014/main" id="{A0CC9A36-3F4B-407C-B3AA-0730BA56E75E}"/>
              </a:ext>
            </a:extLst>
          </p:cNvPr>
          <p:cNvSpPr>
            <a:spLocks noGrp="1"/>
          </p:cNvSpPr>
          <p:nvPr>
            <p:ph idx="1"/>
          </p:nvPr>
        </p:nvSpPr>
        <p:spPr/>
        <p:txBody>
          <a:bodyPr/>
          <a:lstStyle/>
          <a:p>
            <a:r>
              <a:rPr lang="en-US" dirty="0"/>
              <a:t>SELLS:</a:t>
            </a:r>
          </a:p>
          <a:p>
            <a:r>
              <a:rPr lang="en-US" dirty="0"/>
              <a:t>[[['The </a:t>
            </a:r>
            <a:r>
              <a:rPr lang="en-US" dirty="0" err="1"/>
              <a:t>Brauhaus</a:t>
            </a:r>
            <a:r>
              <a:rPr lang="en-US" dirty="0"/>
              <a:t>', ' AC24312', 'Beckley', 'IN', '(905) 209-7117', '183 Oklahoma St. \r\n'], [[[</a:t>
            </a:r>
            <a:r>
              <a:rPr lang="en-US" dirty="0" err="1"/>
              <a:t>u'Honest</a:t>
            </a:r>
            <a:r>
              <a:rPr lang="en-US" dirty="0"/>
              <a:t> Enigma'], 25.48], [[</a:t>
            </a:r>
            <a:r>
              <a:rPr lang="en-US" dirty="0" err="1"/>
              <a:t>u'Grapefruit</a:t>
            </a:r>
            <a:r>
              <a:rPr lang="en-US" dirty="0"/>
              <a:t> Score'], 24.44], [[</a:t>
            </a:r>
            <a:r>
              <a:rPr lang="en-US" dirty="0" err="1"/>
              <a:t>u'Southern</a:t>
            </a:r>
            <a:r>
              <a:rPr lang="en-US" dirty="0"/>
              <a:t> Seven'], 41.27], [[</a:t>
            </a:r>
            <a:r>
              <a:rPr lang="en-US" dirty="0" err="1"/>
              <a:t>u'Angelic</a:t>
            </a:r>
            <a:r>
              <a:rPr lang="en-US" dirty="0"/>
              <a:t> Five'], 13.7], [[</a:t>
            </a:r>
            <a:r>
              <a:rPr lang="en-US" dirty="0" err="1"/>
              <a:t>u'Eastern</a:t>
            </a:r>
            <a:r>
              <a:rPr lang="en-US" dirty="0"/>
              <a:t> Dark Beer'], 19.63], [[</a:t>
            </a:r>
            <a:r>
              <a:rPr lang="en-US" dirty="0" err="1"/>
              <a:t>u'Grape</a:t>
            </a:r>
            <a:r>
              <a:rPr lang="en-US" dirty="0"/>
              <a:t> Four'], 23.64], [[</a:t>
            </a:r>
            <a:r>
              <a:rPr lang="en-US" dirty="0" err="1"/>
              <a:t>u'Fresh</a:t>
            </a:r>
            <a:r>
              <a:rPr lang="en-US" dirty="0"/>
              <a:t> Burst'], 22.22], [[</a:t>
            </a:r>
            <a:r>
              <a:rPr lang="en-US" dirty="0" err="1"/>
              <a:t>u'Hot</a:t>
            </a:r>
            <a:r>
              <a:rPr lang="en-US" dirty="0"/>
              <a:t> Lady'], 26.98], [[</a:t>
            </a:r>
            <a:r>
              <a:rPr lang="en-US" dirty="0" err="1"/>
              <a:t>u'Honey</a:t>
            </a:r>
            <a:r>
              <a:rPr lang="en-US" dirty="0"/>
              <a:t> Killer'], 26.49], [[</a:t>
            </a:r>
            <a:r>
              <a:rPr lang="en-US" dirty="0" err="1"/>
              <a:t>u'Tonic</a:t>
            </a:r>
            <a:r>
              <a:rPr lang="en-US" dirty="0"/>
              <a:t> Tremor'], 44.02], [[</a:t>
            </a:r>
            <a:r>
              <a:rPr lang="en-US" dirty="0" err="1"/>
              <a:t>u'Cosmic</a:t>
            </a:r>
            <a:r>
              <a:rPr lang="en-US" dirty="0"/>
              <a:t> Temper'], 17.27], [[</a:t>
            </a:r>
            <a:r>
              <a:rPr lang="en-US" dirty="0" err="1"/>
              <a:t>u'Honey</a:t>
            </a:r>
            <a:r>
              <a:rPr lang="en-US" dirty="0"/>
              <a:t> Killer'], 26.57], [[</a:t>
            </a:r>
            <a:r>
              <a:rPr lang="en-US" dirty="0" err="1"/>
              <a:t>u'Noble</a:t>
            </a:r>
            <a:r>
              <a:rPr lang="en-US" dirty="0"/>
              <a:t> Volley'], 31.82], [[</a:t>
            </a:r>
            <a:r>
              <a:rPr lang="en-US" dirty="0" err="1"/>
              <a:t>u'Honest</a:t>
            </a:r>
            <a:r>
              <a:rPr lang="en-US" dirty="0"/>
              <a:t> Enigma'], 25.47], [[</a:t>
            </a:r>
            <a:r>
              <a:rPr lang="en-US" dirty="0" err="1"/>
              <a:t>u'Cherry</a:t>
            </a:r>
            <a:r>
              <a:rPr lang="en-US" dirty="0"/>
              <a:t> Thunder'], 16.61]]], ….. , ]]</a:t>
            </a:r>
          </a:p>
          <a:p>
            <a:r>
              <a:rPr lang="en-US" dirty="0"/>
              <a:t>This is a list of bars and all of their assigned beers each bar will be given a random, but at least 10, beers. The tax will was issued for each beer as well, as used in the function </a:t>
            </a:r>
            <a:r>
              <a:rPr lang="en-US" dirty="0" err="1"/>
              <a:t>GenBeerPrices</a:t>
            </a:r>
            <a:r>
              <a:rPr lang="en-US" dirty="0"/>
              <a:t>.</a:t>
            </a:r>
          </a:p>
        </p:txBody>
      </p:sp>
    </p:spTree>
    <p:extLst>
      <p:ext uri="{BB962C8B-B14F-4D97-AF65-F5344CB8AC3E}">
        <p14:creationId xmlns:p14="http://schemas.microsoft.com/office/powerpoint/2010/main" val="238352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174D-221C-43A6-A6F3-ABD53D62612D}"/>
              </a:ext>
            </a:extLst>
          </p:cNvPr>
          <p:cNvSpPr>
            <a:spLocks noGrp="1"/>
          </p:cNvSpPr>
          <p:nvPr>
            <p:ph type="title"/>
          </p:nvPr>
        </p:nvSpPr>
        <p:spPr/>
        <p:txBody>
          <a:bodyPr/>
          <a:lstStyle/>
          <a:p>
            <a:r>
              <a:rPr lang="en-US" dirty="0"/>
              <a:t>Trouble with generating Prices</a:t>
            </a:r>
          </a:p>
        </p:txBody>
      </p:sp>
      <p:sp>
        <p:nvSpPr>
          <p:cNvPr id="3" name="Content Placeholder 2">
            <a:extLst>
              <a:ext uri="{FF2B5EF4-FFF2-40B4-BE49-F238E27FC236}">
                <a16:creationId xmlns:a16="http://schemas.microsoft.com/office/drawing/2014/main" id="{0220F93C-7534-4FED-97E5-C4C1AB94AB99}"/>
              </a:ext>
            </a:extLst>
          </p:cNvPr>
          <p:cNvSpPr>
            <a:spLocks noGrp="1"/>
          </p:cNvSpPr>
          <p:nvPr>
            <p:ph idx="1"/>
          </p:nvPr>
        </p:nvSpPr>
        <p:spPr>
          <a:xfrm>
            <a:off x="1103312" y="2052918"/>
            <a:ext cx="8946541" cy="4577839"/>
          </a:xfrm>
        </p:spPr>
        <p:txBody>
          <a:bodyPr>
            <a:normAutofit fontScale="92500" lnSpcReduction="20000"/>
          </a:bodyPr>
          <a:lstStyle/>
          <a:p>
            <a:r>
              <a:rPr lang="en-US" dirty="0"/>
              <a:t>During our coding, we noticed that, as the number of items in list increases, any counter used to give a price that satisfies the constraint for the beer increased dramatically.</a:t>
            </a:r>
          </a:p>
          <a:p>
            <a:r>
              <a:rPr lang="en-US" dirty="0"/>
              <a:t>So, in order to combat that, we used a special function to slowly increase the price while still satisfying the constraint.</a:t>
            </a:r>
          </a:p>
          <a:p>
            <a:r>
              <a:rPr lang="en-US" dirty="0"/>
              <a:t>Here is a snippet of it:</a:t>
            </a:r>
          </a:p>
          <a:p>
            <a:r>
              <a:rPr lang="en-US" dirty="0"/>
              <a:t>While the price is not unique,</a:t>
            </a:r>
          </a:p>
          <a:p>
            <a:pPr marL="0" indent="0">
              <a:buNone/>
            </a:pPr>
            <a:r>
              <a:rPr lang="en-US" dirty="0"/>
              <a:t>get a maximum of the visited price,</a:t>
            </a:r>
          </a:p>
          <a:p>
            <a:pPr marL="0" indent="0">
              <a:buNone/>
            </a:pPr>
            <a:r>
              <a:rPr lang="en-US" dirty="0"/>
              <a:t>And then add X to this Generated</a:t>
            </a:r>
          </a:p>
          <a:p>
            <a:pPr marL="0" indent="0">
              <a:buNone/>
            </a:pPr>
            <a:r>
              <a:rPr lang="en-US" dirty="0"/>
              <a:t>To ensure the next price is unique.</a:t>
            </a:r>
          </a:p>
          <a:p>
            <a:pPr marL="0" indent="0">
              <a:buNone/>
            </a:pPr>
            <a:r>
              <a:rPr lang="en-US" dirty="0"/>
              <a:t>What X was set to:  X = 0.012</a:t>
            </a:r>
          </a:p>
          <a:p>
            <a:pPr marL="0" indent="0">
              <a:buNone/>
            </a:pPr>
            <a:r>
              <a:rPr lang="en-US" dirty="0"/>
              <a:t>The function used: </a:t>
            </a:r>
          </a:p>
          <a:p>
            <a:pPr marL="0" indent="0">
              <a:buNone/>
            </a:pPr>
            <a:r>
              <a:rPr lang="en-US" dirty="0"/>
              <a:t>X += ( X/((70*j)))</a:t>
            </a:r>
          </a:p>
        </p:txBody>
      </p:sp>
      <p:sp>
        <p:nvSpPr>
          <p:cNvPr id="4" name="TextBox 3">
            <a:extLst>
              <a:ext uri="{FF2B5EF4-FFF2-40B4-BE49-F238E27FC236}">
                <a16:creationId xmlns:a16="http://schemas.microsoft.com/office/drawing/2014/main" id="{B853A349-70B9-4BFE-B35B-4D1A34D59316}"/>
              </a:ext>
            </a:extLst>
          </p:cNvPr>
          <p:cNvSpPr txBox="1"/>
          <p:nvPr/>
        </p:nvSpPr>
        <p:spPr>
          <a:xfrm>
            <a:off x="4793673" y="3865418"/>
            <a:ext cx="6885709" cy="2862322"/>
          </a:xfrm>
          <a:prstGeom prst="rect">
            <a:avLst/>
          </a:prstGeom>
          <a:noFill/>
        </p:spPr>
        <p:txBody>
          <a:bodyPr wrap="square" rtlCol="0">
            <a:spAutoFit/>
          </a:bodyPr>
          <a:lstStyle/>
          <a:p>
            <a:r>
              <a:rPr lang="en-US" dirty="0"/>
              <a:t>while not Unique:</a:t>
            </a:r>
          </a:p>
          <a:p>
            <a:r>
              <a:rPr lang="en-US" dirty="0"/>
              <a:t>		M = Maximum(</a:t>
            </a:r>
            <a:r>
              <a:rPr lang="en-US" dirty="0" err="1"/>
              <a:t>VisitedPrice</a:t>
            </a:r>
            <a:r>
              <a:rPr lang="en-US" dirty="0"/>
              <a:t>)</a:t>
            </a:r>
          </a:p>
          <a:p>
            <a:r>
              <a:rPr lang="en-US" dirty="0"/>
              <a:t>		if M==-1:</a:t>
            </a:r>
          </a:p>
          <a:p>
            <a:r>
              <a:rPr lang="en-US" dirty="0"/>
              <a:t>		    G += X + </a:t>
            </a:r>
            <a:r>
              <a:rPr lang="en-US" dirty="0" err="1"/>
              <a:t>GetBeerPrice</a:t>
            </a:r>
            <a:r>
              <a:rPr lang="en-US" dirty="0"/>
              <a:t>()</a:t>
            </a:r>
          </a:p>
          <a:p>
            <a:r>
              <a:rPr lang="en-US" dirty="0"/>
              <a:t>		else:</a:t>
            </a:r>
          </a:p>
          <a:p>
            <a:r>
              <a:rPr lang="en-US" dirty="0"/>
              <a:t>		    G += X + M</a:t>
            </a:r>
          </a:p>
          <a:p>
            <a:r>
              <a:rPr lang="en-US" dirty="0"/>
              <a:t>		G = round(G,2)</a:t>
            </a:r>
          </a:p>
          <a:p>
            <a:r>
              <a:rPr lang="en-US" dirty="0"/>
              <a:t>		if(Max(</a:t>
            </a:r>
            <a:r>
              <a:rPr lang="en-US" dirty="0" err="1"/>
              <a:t>G,VisitedPrice</a:t>
            </a:r>
            <a:r>
              <a:rPr lang="en-US" dirty="0"/>
              <a:t>) and G not in </a:t>
            </a:r>
            <a:r>
              <a:rPr lang="en-US" dirty="0" err="1"/>
              <a:t>VisitedPrice</a:t>
            </a:r>
            <a:r>
              <a:rPr lang="en-US" dirty="0"/>
              <a:t>):</a:t>
            </a:r>
          </a:p>
          <a:p>
            <a:r>
              <a:rPr lang="en-US" dirty="0"/>
              <a:t>		    #</a:t>
            </a:r>
            <a:r>
              <a:rPr lang="en-US" dirty="0" err="1"/>
              <a:t>VisitedPrice.append</a:t>
            </a:r>
            <a:r>
              <a:rPr lang="en-US" dirty="0"/>
              <a:t>(G)</a:t>
            </a:r>
          </a:p>
          <a:p>
            <a:r>
              <a:rPr lang="en-US" dirty="0"/>
              <a:t>		    break</a:t>
            </a:r>
          </a:p>
        </p:txBody>
      </p:sp>
    </p:spTree>
    <p:extLst>
      <p:ext uri="{BB962C8B-B14F-4D97-AF65-F5344CB8AC3E}">
        <p14:creationId xmlns:p14="http://schemas.microsoft.com/office/powerpoint/2010/main" val="121987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709D-88A2-4018-AE4C-E8344A75465D}"/>
              </a:ext>
            </a:extLst>
          </p:cNvPr>
          <p:cNvSpPr>
            <a:spLocks noGrp="1"/>
          </p:cNvSpPr>
          <p:nvPr>
            <p:ph type="title"/>
          </p:nvPr>
        </p:nvSpPr>
        <p:spPr/>
        <p:txBody>
          <a:bodyPr/>
          <a:lstStyle/>
          <a:p>
            <a:r>
              <a:rPr lang="en-US" dirty="0"/>
              <a:t>Generating Frequents While Satisfying the Constraint</a:t>
            </a:r>
          </a:p>
        </p:txBody>
      </p:sp>
      <p:sp>
        <p:nvSpPr>
          <p:cNvPr id="3" name="Content Placeholder 2">
            <a:extLst>
              <a:ext uri="{FF2B5EF4-FFF2-40B4-BE49-F238E27FC236}">
                <a16:creationId xmlns:a16="http://schemas.microsoft.com/office/drawing/2014/main" id="{4C1FF2E7-311A-4F35-95E1-7078038E7BE0}"/>
              </a:ext>
            </a:extLst>
          </p:cNvPr>
          <p:cNvSpPr>
            <a:spLocks noGrp="1"/>
          </p:cNvSpPr>
          <p:nvPr>
            <p:ph idx="1"/>
          </p:nvPr>
        </p:nvSpPr>
        <p:spPr>
          <a:xfrm>
            <a:off x="1103312" y="2052919"/>
            <a:ext cx="8946541" cy="4527990"/>
          </a:xfrm>
        </p:spPr>
        <p:txBody>
          <a:bodyPr>
            <a:normAutofit/>
          </a:bodyPr>
          <a:lstStyle/>
          <a:p>
            <a:r>
              <a:rPr lang="en-US" dirty="0"/>
              <a:t>In order to satisfy the constraint that, a drinker must only frequent a bar that is within their state, we used python again to verify each new tuple added to list of frequenters satisfies this constraint.</a:t>
            </a:r>
          </a:p>
          <a:p>
            <a:r>
              <a:rPr lang="en-US" dirty="0"/>
              <a:t>A look at function </a:t>
            </a:r>
            <a:r>
              <a:rPr lang="en-US" dirty="0" err="1"/>
              <a:t>GetFrequentsTable</a:t>
            </a:r>
            <a:r>
              <a:rPr lang="en-US" dirty="0"/>
              <a:t>:</a:t>
            </a:r>
          </a:p>
          <a:p>
            <a:r>
              <a:rPr lang="en-US" dirty="0"/>
              <a:t>This function iterated through table 1,</a:t>
            </a:r>
          </a:p>
          <a:p>
            <a:pPr marL="0" indent="0">
              <a:buNone/>
            </a:pPr>
            <a:r>
              <a:rPr lang="en-US" dirty="0"/>
              <a:t>Which is table of bars that was generated</a:t>
            </a:r>
          </a:p>
          <a:p>
            <a:pPr marL="0" indent="0">
              <a:buNone/>
            </a:pPr>
            <a:r>
              <a:rPr lang="en-US" dirty="0"/>
              <a:t>Previously, and table 2, which is table of</a:t>
            </a:r>
          </a:p>
          <a:p>
            <a:pPr marL="0" indent="0">
              <a:buNone/>
            </a:pPr>
            <a:r>
              <a:rPr lang="en-US" dirty="0"/>
              <a:t>Drinkers which was also generated preciously.</a:t>
            </a:r>
          </a:p>
          <a:p>
            <a:pPr marL="0" indent="0">
              <a:buNone/>
            </a:pPr>
            <a:r>
              <a:rPr lang="en-US" dirty="0"/>
              <a:t>Then it chooses random drinkers and checks</a:t>
            </a:r>
          </a:p>
          <a:p>
            <a:pPr marL="0" indent="0">
              <a:buNone/>
            </a:pPr>
            <a:r>
              <a:rPr lang="en-US" dirty="0"/>
              <a:t>If they satisfy the constraint to frequent the bar.</a:t>
            </a:r>
          </a:p>
          <a:p>
            <a:pPr marL="0" indent="0">
              <a:buNone/>
            </a:pPr>
            <a:r>
              <a:rPr lang="en-US" dirty="0"/>
              <a:t>Then it adds these drinkers to Frequents list.</a:t>
            </a:r>
          </a:p>
          <a:p>
            <a:endParaRPr lang="en-US" dirty="0"/>
          </a:p>
        </p:txBody>
      </p:sp>
      <p:sp>
        <p:nvSpPr>
          <p:cNvPr id="7" name="TextBox 6">
            <a:extLst>
              <a:ext uri="{FF2B5EF4-FFF2-40B4-BE49-F238E27FC236}">
                <a16:creationId xmlns:a16="http://schemas.microsoft.com/office/drawing/2014/main" id="{54E89C2A-316C-45D7-AF55-820A99FDA9D4}"/>
              </a:ext>
            </a:extLst>
          </p:cNvPr>
          <p:cNvSpPr txBox="1"/>
          <p:nvPr/>
        </p:nvSpPr>
        <p:spPr>
          <a:xfrm>
            <a:off x="6904383" y="3123885"/>
            <a:ext cx="5287617" cy="3554819"/>
          </a:xfrm>
          <a:prstGeom prst="rect">
            <a:avLst/>
          </a:prstGeom>
          <a:noFill/>
        </p:spPr>
        <p:txBody>
          <a:bodyPr wrap="square" rtlCol="0">
            <a:spAutoFit/>
          </a:bodyPr>
          <a:lstStyle/>
          <a:p>
            <a:r>
              <a:rPr lang="en-US" sz="900" dirty="0"/>
              <a:t>def </a:t>
            </a:r>
            <a:r>
              <a:rPr lang="en-US" sz="900" dirty="0" err="1"/>
              <a:t>GetFrequentsTable</a:t>
            </a:r>
            <a:r>
              <a:rPr lang="en-US" sz="900" dirty="0"/>
              <a:t>(T1,T2):</a:t>
            </a:r>
          </a:p>
          <a:p>
            <a:r>
              <a:rPr lang="en-US" sz="900" dirty="0"/>
              <a:t>    print "\</a:t>
            </a:r>
            <a:r>
              <a:rPr lang="en-US" sz="900" dirty="0" err="1"/>
              <a:t>nGEN</a:t>
            </a:r>
            <a:r>
              <a:rPr lang="en-US" sz="900" dirty="0"/>
              <a:t> FREQUENTS TABLE\n"</a:t>
            </a:r>
          </a:p>
          <a:p>
            <a:r>
              <a:rPr lang="en-US" sz="900" dirty="0"/>
              <a:t>    Freq = []</a:t>
            </a:r>
          </a:p>
          <a:p>
            <a:r>
              <a:rPr lang="en-US" sz="900" dirty="0"/>
              <a:t>    #Bar Tuples</a:t>
            </a:r>
          </a:p>
          <a:p>
            <a:r>
              <a:rPr lang="en-US" sz="900" dirty="0"/>
              <a:t>    for </a:t>
            </a:r>
            <a:r>
              <a:rPr lang="en-US" sz="900" dirty="0" err="1"/>
              <a:t>i</a:t>
            </a:r>
            <a:r>
              <a:rPr lang="en-US" sz="900" dirty="0"/>
              <a:t> in T1:</a:t>
            </a:r>
          </a:p>
          <a:p>
            <a:r>
              <a:rPr lang="en-US" sz="900" dirty="0"/>
              <a:t>	App = []</a:t>
            </a:r>
          </a:p>
          <a:p>
            <a:r>
              <a:rPr lang="en-US" sz="900" dirty="0"/>
              <a:t>	#Drinker chosen in same state as T1's</a:t>
            </a:r>
          </a:p>
          <a:p>
            <a:r>
              <a:rPr lang="en-US" sz="900" dirty="0"/>
              <a:t>        Cap = </a:t>
            </a:r>
            <a:r>
              <a:rPr lang="en-US" sz="900" dirty="0" err="1"/>
              <a:t>randrange</a:t>
            </a:r>
            <a:r>
              <a:rPr lang="en-US" sz="900" dirty="0"/>
              <a:t>(11,55)	</a:t>
            </a:r>
          </a:p>
          <a:p>
            <a:r>
              <a:rPr lang="en-US" sz="900" dirty="0"/>
              <a:t>        </a:t>
            </a:r>
            <a:r>
              <a:rPr lang="en-US" sz="900" dirty="0" err="1"/>
              <a:t>ChooseCount</a:t>
            </a:r>
            <a:r>
              <a:rPr lang="en-US" sz="900" dirty="0"/>
              <a:t> = 0</a:t>
            </a:r>
          </a:p>
          <a:p>
            <a:endParaRPr lang="en-US" sz="900" dirty="0"/>
          </a:p>
          <a:p>
            <a:r>
              <a:rPr lang="en-US" sz="900" dirty="0"/>
              <a:t>	Visited = []</a:t>
            </a:r>
          </a:p>
          <a:p>
            <a:endParaRPr lang="en-US" sz="900" dirty="0"/>
          </a:p>
          <a:p>
            <a:r>
              <a:rPr lang="en-US" sz="900" dirty="0"/>
              <a:t>	while </a:t>
            </a:r>
            <a:r>
              <a:rPr lang="en-US" sz="900" dirty="0" err="1"/>
              <a:t>ChooseCount</a:t>
            </a:r>
            <a:r>
              <a:rPr lang="en-US" sz="900" dirty="0"/>
              <a:t>&lt;Cap:</a:t>
            </a:r>
          </a:p>
          <a:p>
            <a:r>
              <a:rPr lang="en-US" sz="900" dirty="0"/>
              <a:t>	    DC = </a:t>
            </a:r>
            <a:r>
              <a:rPr lang="en-US" sz="900" dirty="0" err="1"/>
              <a:t>ChooseDrinker</a:t>
            </a:r>
            <a:r>
              <a:rPr lang="en-US" sz="900" dirty="0"/>
              <a:t>(T2,i[3])</a:t>
            </a:r>
          </a:p>
          <a:p>
            <a:r>
              <a:rPr lang="en-US" sz="900" dirty="0"/>
              <a:t>	    print "Drinker Chosen for state:",</a:t>
            </a:r>
            <a:r>
              <a:rPr lang="en-US" sz="900" dirty="0" err="1"/>
              <a:t>i</a:t>
            </a:r>
            <a:r>
              <a:rPr lang="en-US" sz="900" dirty="0"/>
              <a:t>[3]," ",DC</a:t>
            </a:r>
          </a:p>
          <a:p>
            <a:endParaRPr lang="en-US" sz="900" dirty="0"/>
          </a:p>
          <a:p>
            <a:r>
              <a:rPr lang="en-US" sz="900" dirty="0"/>
              <a:t>	    if [</a:t>
            </a:r>
            <a:r>
              <a:rPr lang="en-US" sz="900" dirty="0" err="1"/>
              <a:t>DC,i</a:t>
            </a:r>
            <a:r>
              <a:rPr lang="en-US" sz="900" dirty="0"/>
              <a:t>[0]] not in Visited:</a:t>
            </a:r>
          </a:p>
          <a:p>
            <a:r>
              <a:rPr lang="en-US" sz="900" dirty="0"/>
              <a:t>	        </a:t>
            </a:r>
            <a:r>
              <a:rPr lang="en-US" sz="900" dirty="0" err="1"/>
              <a:t>App.append</a:t>
            </a:r>
            <a:r>
              <a:rPr lang="en-US" sz="900" dirty="0"/>
              <a:t>([</a:t>
            </a:r>
            <a:r>
              <a:rPr lang="en-US" sz="900" dirty="0" err="1"/>
              <a:t>DC,i</a:t>
            </a:r>
            <a:r>
              <a:rPr lang="en-US" sz="900" dirty="0"/>
              <a:t>[0]])</a:t>
            </a:r>
          </a:p>
          <a:p>
            <a:r>
              <a:rPr lang="en-US" sz="900" dirty="0"/>
              <a:t>		</a:t>
            </a:r>
            <a:r>
              <a:rPr lang="en-US" sz="900" dirty="0" err="1"/>
              <a:t>Visited.append</a:t>
            </a:r>
            <a:r>
              <a:rPr lang="en-US" sz="900" dirty="0"/>
              <a:t>([</a:t>
            </a:r>
            <a:r>
              <a:rPr lang="en-US" sz="900" dirty="0" err="1"/>
              <a:t>DC,i</a:t>
            </a:r>
            <a:r>
              <a:rPr lang="en-US" sz="900" dirty="0"/>
              <a:t>[0]])</a:t>
            </a:r>
          </a:p>
          <a:p>
            <a:endParaRPr lang="en-US" sz="900" dirty="0"/>
          </a:p>
          <a:p>
            <a:r>
              <a:rPr lang="en-US" sz="900" dirty="0"/>
              <a:t>	    </a:t>
            </a:r>
            <a:r>
              <a:rPr lang="en-US" sz="900" dirty="0" err="1"/>
              <a:t>ChooseCount</a:t>
            </a:r>
            <a:r>
              <a:rPr lang="en-US" sz="900" dirty="0"/>
              <a:t>+=1</a:t>
            </a:r>
          </a:p>
          <a:p>
            <a:r>
              <a:rPr lang="en-US" sz="900" dirty="0"/>
              <a:t>	</a:t>
            </a:r>
            <a:r>
              <a:rPr lang="en-US" sz="900" dirty="0" err="1"/>
              <a:t>Freq.append</a:t>
            </a:r>
            <a:r>
              <a:rPr lang="en-US" sz="900" dirty="0"/>
              <a:t>(App)</a:t>
            </a:r>
          </a:p>
          <a:p>
            <a:r>
              <a:rPr lang="en-US" sz="900" dirty="0"/>
              <a:t>	#print </a:t>
            </a:r>
            <a:r>
              <a:rPr lang="en-US" sz="900" dirty="0" err="1"/>
              <a:t>i</a:t>
            </a:r>
            <a:endParaRPr lang="en-US" sz="900" dirty="0"/>
          </a:p>
          <a:p>
            <a:r>
              <a:rPr lang="en-US" sz="900" dirty="0"/>
              <a:t>    print "</a:t>
            </a:r>
            <a:r>
              <a:rPr lang="en-US" sz="900" dirty="0" err="1"/>
              <a:t>Frequents:",Freq</a:t>
            </a:r>
            <a:endParaRPr lang="en-US" sz="900" dirty="0"/>
          </a:p>
          <a:p>
            <a:r>
              <a:rPr lang="en-US" sz="900" dirty="0"/>
              <a:t>    return Freq</a:t>
            </a:r>
          </a:p>
        </p:txBody>
      </p:sp>
    </p:spTree>
    <p:extLst>
      <p:ext uri="{BB962C8B-B14F-4D97-AF65-F5344CB8AC3E}">
        <p14:creationId xmlns:p14="http://schemas.microsoft.com/office/powerpoint/2010/main" val="166118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33D2-D214-47F3-B5F2-F09B6301B9C8}"/>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7D053D69-7A5B-4D00-A724-4F8AEA70CA31}"/>
              </a:ext>
            </a:extLst>
          </p:cNvPr>
          <p:cNvSpPr>
            <a:spLocks noGrp="1"/>
          </p:cNvSpPr>
          <p:nvPr>
            <p:ph idx="1"/>
          </p:nvPr>
        </p:nvSpPr>
        <p:spPr/>
        <p:txBody>
          <a:bodyPr/>
          <a:lstStyle/>
          <a:p>
            <a:r>
              <a:rPr lang="en-US" dirty="0"/>
              <a:t>For transactions, we created three tables.</a:t>
            </a:r>
          </a:p>
          <a:p>
            <a:r>
              <a:rPr lang="en-US" dirty="0" err="1"/>
              <a:t>Beer_transactions</a:t>
            </a:r>
            <a:endParaRPr lang="en-US" dirty="0"/>
          </a:p>
          <a:p>
            <a:r>
              <a:rPr lang="en-US" dirty="0" err="1"/>
              <a:t>Food_transactions</a:t>
            </a:r>
            <a:endParaRPr lang="en-US" dirty="0"/>
          </a:p>
          <a:p>
            <a:r>
              <a:rPr lang="en-US" dirty="0" err="1"/>
              <a:t>Soft_drink_transactions</a:t>
            </a:r>
            <a:endParaRPr lang="en-US" dirty="0"/>
          </a:p>
          <a:p>
            <a:r>
              <a:rPr lang="en-US" dirty="0"/>
              <a:t>Separating all transactions into three categories felt like a great idea, because we believed that we can debug our code without worrying about ruining all transactions.</a:t>
            </a:r>
          </a:p>
          <a:p>
            <a:r>
              <a:rPr lang="en-US" dirty="0"/>
              <a:t>Also, queries just required a UNION for most cases, which will be discussed later on.</a:t>
            </a:r>
          </a:p>
        </p:txBody>
      </p:sp>
    </p:spTree>
    <p:extLst>
      <p:ext uri="{BB962C8B-B14F-4D97-AF65-F5344CB8AC3E}">
        <p14:creationId xmlns:p14="http://schemas.microsoft.com/office/powerpoint/2010/main" val="395339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7881-8D93-462A-9BD3-A704D174D0ED}"/>
              </a:ext>
            </a:extLst>
          </p:cNvPr>
          <p:cNvSpPr>
            <a:spLocks noGrp="1"/>
          </p:cNvSpPr>
          <p:nvPr>
            <p:ph type="title"/>
          </p:nvPr>
        </p:nvSpPr>
        <p:spPr/>
        <p:txBody>
          <a:bodyPr/>
          <a:lstStyle/>
          <a:p>
            <a:r>
              <a:rPr lang="en-US" dirty="0"/>
              <a:t>Generating Transactions Tables</a:t>
            </a:r>
          </a:p>
        </p:txBody>
      </p:sp>
      <p:sp>
        <p:nvSpPr>
          <p:cNvPr id="3" name="Content Placeholder 2">
            <a:extLst>
              <a:ext uri="{FF2B5EF4-FFF2-40B4-BE49-F238E27FC236}">
                <a16:creationId xmlns:a16="http://schemas.microsoft.com/office/drawing/2014/main" id="{89307769-1505-40AE-B0B5-3DE516752E7B}"/>
              </a:ext>
            </a:extLst>
          </p:cNvPr>
          <p:cNvSpPr>
            <a:spLocks noGrp="1"/>
          </p:cNvSpPr>
          <p:nvPr>
            <p:ph idx="1"/>
          </p:nvPr>
        </p:nvSpPr>
        <p:spPr>
          <a:xfrm>
            <a:off x="1103312" y="2052918"/>
            <a:ext cx="8946541" cy="1521555"/>
          </a:xfrm>
        </p:spPr>
        <p:txBody>
          <a:bodyPr/>
          <a:lstStyle/>
          <a:p>
            <a:r>
              <a:rPr lang="en-US" dirty="0"/>
              <a:t>Given that we generated tables for </a:t>
            </a:r>
            <a:r>
              <a:rPr lang="en-US" dirty="0" err="1"/>
              <a:t>food_sells</a:t>
            </a:r>
            <a:r>
              <a:rPr lang="en-US" dirty="0"/>
              <a:t>, </a:t>
            </a:r>
            <a:r>
              <a:rPr lang="en-US" dirty="0" err="1"/>
              <a:t>beer_sells</a:t>
            </a:r>
            <a:r>
              <a:rPr lang="en-US" dirty="0"/>
              <a:t>, and </a:t>
            </a:r>
            <a:r>
              <a:rPr lang="en-US" dirty="0" err="1"/>
              <a:t>soft_drink_sells</a:t>
            </a:r>
            <a:r>
              <a:rPr lang="en-US" dirty="0"/>
              <a:t>, we then had enough information to generate the transactions tables.</a:t>
            </a:r>
          </a:p>
          <a:p>
            <a:r>
              <a:rPr lang="en-US" dirty="0"/>
              <a:t>Here is a function used to generate a transaction table:</a:t>
            </a:r>
          </a:p>
          <a:p>
            <a:pPr marL="0" indent="0">
              <a:buNone/>
            </a:pPr>
            <a:endParaRPr lang="en-US" dirty="0"/>
          </a:p>
        </p:txBody>
      </p:sp>
      <p:sp>
        <p:nvSpPr>
          <p:cNvPr id="4" name="TextBox 3">
            <a:extLst>
              <a:ext uri="{FF2B5EF4-FFF2-40B4-BE49-F238E27FC236}">
                <a16:creationId xmlns:a16="http://schemas.microsoft.com/office/drawing/2014/main" id="{FC4A29F8-0D58-449C-8BB7-8770C3192ADA}"/>
              </a:ext>
            </a:extLst>
          </p:cNvPr>
          <p:cNvSpPr txBox="1"/>
          <p:nvPr/>
        </p:nvSpPr>
        <p:spPr>
          <a:xfrm>
            <a:off x="2142147" y="3671455"/>
            <a:ext cx="8548254" cy="3293209"/>
          </a:xfrm>
          <a:prstGeom prst="rect">
            <a:avLst/>
          </a:prstGeom>
          <a:noFill/>
        </p:spPr>
        <p:txBody>
          <a:bodyPr wrap="square" rtlCol="0">
            <a:spAutoFit/>
          </a:bodyPr>
          <a:lstStyle/>
          <a:p>
            <a:r>
              <a:rPr lang="en-US" sz="200" dirty="0"/>
              <a:t> </a:t>
            </a:r>
            <a:r>
              <a:rPr lang="en-US" sz="200" dirty="0" err="1"/>
              <a:t>BeerTransactions</a:t>
            </a:r>
            <a:r>
              <a:rPr lang="en-US" sz="200" dirty="0"/>
              <a:t> = </a:t>
            </a:r>
            <a:r>
              <a:rPr lang="en-US" sz="200" dirty="0" err="1"/>
              <a:t>GenTransactionTable</a:t>
            </a:r>
            <a:r>
              <a:rPr lang="en-US" sz="200" dirty="0"/>
              <a:t>(</a:t>
            </a:r>
            <a:r>
              <a:rPr lang="en-US" sz="200" dirty="0" err="1"/>
              <a:t>Drinkers,BeerSells,BarHours</a:t>
            </a:r>
            <a:r>
              <a:rPr lang="en-US" sz="200" dirty="0"/>
              <a:t>)</a:t>
            </a:r>
          </a:p>
          <a:p>
            <a:endParaRPr lang="en-US" sz="200" dirty="0"/>
          </a:p>
          <a:p>
            <a:r>
              <a:rPr lang="en-US" sz="200" dirty="0"/>
              <a:t>#Create Transaction tables for each type of </a:t>
            </a:r>
            <a:r>
              <a:rPr lang="en-US" sz="200" dirty="0" err="1"/>
              <a:t>tableSells</a:t>
            </a:r>
            <a:endParaRPr lang="en-US" sz="200" dirty="0"/>
          </a:p>
          <a:p>
            <a:r>
              <a:rPr lang="en-US" sz="200" dirty="0"/>
              <a:t>def </a:t>
            </a:r>
            <a:r>
              <a:rPr lang="en-US" sz="200" dirty="0" err="1"/>
              <a:t>GenTransactionTable</a:t>
            </a:r>
            <a:r>
              <a:rPr lang="en-US" sz="200" dirty="0"/>
              <a:t>(</a:t>
            </a:r>
            <a:r>
              <a:rPr lang="en-US" sz="200" dirty="0" err="1"/>
              <a:t>Drinkers,SellsTable,BarHours</a:t>
            </a:r>
            <a:r>
              <a:rPr lang="en-US" sz="200" dirty="0"/>
              <a:t>):</a:t>
            </a:r>
          </a:p>
          <a:p>
            <a:r>
              <a:rPr lang="en-US" sz="200" dirty="0"/>
              <a:t>   </a:t>
            </a:r>
          </a:p>
          <a:p>
            <a:r>
              <a:rPr lang="en-US" sz="200" dirty="0"/>
              <a:t>    </a:t>
            </a:r>
            <a:r>
              <a:rPr lang="en-US" sz="200" dirty="0" err="1"/>
              <a:t>TransactionTable</a:t>
            </a:r>
            <a:r>
              <a:rPr lang="en-US" sz="200" dirty="0"/>
              <a:t> = []</a:t>
            </a:r>
          </a:p>
          <a:p>
            <a:endParaRPr lang="en-US" sz="200" dirty="0"/>
          </a:p>
          <a:p>
            <a:r>
              <a:rPr lang="en-US" sz="200" dirty="0"/>
              <a:t>    </a:t>
            </a:r>
            <a:r>
              <a:rPr lang="en-US" sz="200" dirty="0" err="1"/>
              <a:t>Bh</a:t>
            </a:r>
            <a:r>
              <a:rPr lang="en-US" sz="200" dirty="0"/>
              <a:t> = 0</a:t>
            </a:r>
          </a:p>
          <a:p>
            <a:endParaRPr lang="en-US" sz="200" dirty="0"/>
          </a:p>
          <a:p>
            <a:r>
              <a:rPr lang="en-US" sz="200" dirty="0"/>
              <a:t>    </a:t>
            </a:r>
            <a:r>
              <a:rPr lang="en-US" sz="200" dirty="0" err="1"/>
              <a:t>start_timestamp</a:t>
            </a:r>
            <a:r>
              <a:rPr lang="en-US" sz="200" dirty="0"/>
              <a:t> = </a:t>
            </a:r>
            <a:r>
              <a:rPr lang="en-US" sz="200" dirty="0" err="1"/>
              <a:t>time.mktime</a:t>
            </a:r>
            <a:r>
              <a:rPr lang="en-US" sz="200" dirty="0"/>
              <a:t>(</a:t>
            </a:r>
            <a:r>
              <a:rPr lang="en-US" sz="200" dirty="0" err="1"/>
              <a:t>time.strptime</a:t>
            </a:r>
            <a:r>
              <a:rPr lang="en-US" sz="200" dirty="0"/>
              <a:t>('01:33:00','%I:%M:%S'))</a:t>
            </a:r>
          </a:p>
          <a:p>
            <a:r>
              <a:rPr lang="en-US" sz="200" dirty="0"/>
              <a:t>    </a:t>
            </a:r>
            <a:r>
              <a:rPr lang="en-US" sz="200" dirty="0" err="1"/>
              <a:t>end_timestamp</a:t>
            </a:r>
            <a:r>
              <a:rPr lang="en-US" sz="200" dirty="0"/>
              <a:t> = </a:t>
            </a:r>
            <a:r>
              <a:rPr lang="en-US" sz="200" dirty="0" err="1"/>
              <a:t>time.mktime</a:t>
            </a:r>
            <a:r>
              <a:rPr lang="en-US" sz="200" dirty="0"/>
              <a:t>(</a:t>
            </a:r>
            <a:r>
              <a:rPr lang="en-US" sz="200" dirty="0" err="1"/>
              <a:t>time.strptime</a:t>
            </a:r>
            <a:r>
              <a:rPr lang="en-US" sz="200" dirty="0"/>
              <a:t>('02:44:00','%I:%M:%S'))</a:t>
            </a:r>
          </a:p>
          <a:p>
            <a:endParaRPr lang="en-US" sz="200" dirty="0"/>
          </a:p>
          <a:p>
            <a:r>
              <a:rPr lang="en-US" sz="200" dirty="0"/>
              <a:t>    Add24 = </a:t>
            </a:r>
            <a:r>
              <a:rPr lang="en-US" sz="200" dirty="0" err="1"/>
              <a:t>timedelta</a:t>
            </a:r>
            <a:r>
              <a:rPr lang="en-US" sz="200" dirty="0"/>
              <a:t>(hours=24)</a:t>
            </a:r>
          </a:p>
          <a:p>
            <a:r>
              <a:rPr lang="en-US" sz="200" dirty="0"/>
              <a:t>   </a:t>
            </a:r>
          </a:p>
          <a:p>
            <a:r>
              <a:rPr lang="en-US" sz="200" dirty="0"/>
              <a:t>    </a:t>
            </a:r>
            <a:r>
              <a:rPr lang="en-US" sz="200" dirty="0" err="1"/>
              <a:t>VisitedPrice</a:t>
            </a:r>
            <a:r>
              <a:rPr lang="en-US" sz="200" dirty="0"/>
              <a:t> = []</a:t>
            </a:r>
          </a:p>
          <a:p>
            <a:endParaRPr lang="en-US" sz="200" dirty="0"/>
          </a:p>
          <a:p>
            <a:r>
              <a:rPr lang="en-US" sz="200" dirty="0"/>
              <a:t>    #</a:t>
            </a:r>
            <a:r>
              <a:rPr lang="en-US" sz="200" dirty="0" err="1"/>
              <a:t>randomize_time</a:t>
            </a:r>
            <a:r>
              <a:rPr lang="en-US" sz="200" dirty="0"/>
              <a:t>(</a:t>
            </a:r>
            <a:r>
              <a:rPr lang="en-US" sz="200" dirty="0" err="1"/>
              <a:t>start_timestamp,end_timestamp</a:t>
            </a:r>
            <a:r>
              <a:rPr lang="en-US" sz="200" dirty="0"/>
              <a:t>)</a:t>
            </a:r>
          </a:p>
          <a:p>
            <a:r>
              <a:rPr lang="en-US" sz="200" dirty="0"/>
              <a:t> </a:t>
            </a:r>
          </a:p>
          <a:p>
            <a:r>
              <a:rPr lang="en-US" sz="200" dirty="0"/>
              <a:t>    for </a:t>
            </a:r>
            <a:r>
              <a:rPr lang="en-US" sz="200" dirty="0" err="1"/>
              <a:t>i</a:t>
            </a:r>
            <a:r>
              <a:rPr lang="en-US" sz="200" dirty="0"/>
              <a:t> in </a:t>
            </a:r>
            <a:r>
              <a:rPr lang="en-US" sz="200" dirty="0" err="1"/>
              <a:t>SellsTable</a:t>
            </a:r>
            <a:r>
              <a:rPr lang="en-US" sz="200" dirty="0"/>
              <a:t>:</a:t>
            </a:r>
          </a:p>
          <a:p>
            <a:endParaRPr lang="en-US" sz="200" dirty="0"/>
          </a:p>
          <a:p>
            <a:r>
              <a:rPr lang="en-US" sz="200" dirty="0"/>
              <a:t>	App = []</a:t>
            </a:r>
          </a:p>
          <a:p>
            <a:r>
              <a:rPr lang="en-US" sz="200" dirty="0"/>
              <a:t>        #Bar is in </a:t>
            </a:r>
            <a:r>
              <a:rPr lang="en-US" sz="200" dirty="0" err="1"/>
              <a:t>i</a:t>
            </a:r>
            <a:r>
              <a:rPr lang="en-US" sz="200" dirty="0"/>
              <a:t>[0]</a:t>
            </a:r>
          </a:p>
          <a:p>
            <a:r>
              <a:rPr lang="en-US" sz="200" dirty="0"/>
              <a:t>	#for Bar in </a:t>
            </a:r>
            <a:r>
              <a:rPr lang="en-US" sz="200" dirty="0" err="1"/>
              <a:t>i</a:t>
            </a:r>
            <a:r>
              <a:rPr lang="en-US" sz="200" dirty="0"/>
              <a:t>[0]:</a:t>
            </a:r>
          </a:p>
          <a:p>
            <a:r>
              <a:rPr lang="en-US" sz="200" dirty="0"/>
              <a:t>	print "Bar:",</a:t>
            </a:r>
            <a:r>
              <a:rPr lang="en-US" sz="200" dirty="0" err="1"/>
              <a:t>i</a:t>
            </a:r>
            <a:r>
              <a:rPr lang="en-US" sz="200" dirty="0"/>
              <a:t>[0]," Bar Hours:", </a:t>
            </a:r>
            <a:r>
              <a:rPr lang="en-US" sz="200" dirty="0" err="1"/>
              <a:t>BarHours</a:t>
            </a:r>
            <a:r>
              <a:rPr lang="en-US" sz="200" dirty="0"/>
              <a:t>[</a:t>
            </a:r>
            <a:r>
              <a:rPr lang="en-US" sz="200" dirty="0" err="1"/>
              <a:t>Bh</a:t>
            </a:r>
            <a:r>
              <a:rPr lang="en-US" sz="200" dirty="0"/>
              <a:t>]</a:t>
            </a:r>
          </a:p>
          <a:p>
            <a:r>
              <a:rPr lang="en-US" sz="200" dirty="0"/>
              <a:t>	#</a:t>
            </a:r>
            <a:r>
              <a:rPr lang="en-US" sz="200" dirty="0" err="1"/>
              <a:t>App.append</a:t>
            </a:r>
            <a:r>
              <a:rPr lang="en-US" sz="200" dirty="0"/>
              <a:t>(</a:t>
            </a:r>
            <a:r>
              <a:rPr lang="en-US" sz="200" dirty="0" err="1"/>
              <a:t>i</a:t>
            </a:r>
            <a:r>
              <a:rPr lang="en-US" sz="200" dirty="0"/>
              <a:t>[0])</a:t>
            </a:r>
          </a:p>
          <a:p>
            <a:endParaRPr lang="en-US" sz="200" dirty="0"/>
          </a:p>
          <a:p>
            <a:r>
              <a:rPr lang="en-US" sz="200" dirty="0"/>
              <a:t>  	ST = </a:t>
            </a:r>
            <a:r>
              <a:rPr lang="en-US" sz="200" dirty="0" err="1"/>
              <a:t>time.mktime</a:t>
            </a:r>
            <a:r>
              <a:rPr lang="en-US" sz="200" dirty="0"/>
              <a:t>(</a:t>
            </a:r>
            <a:r>
              <a:rPr lang="en-US" sz="200" dirty="0" err="1"/>
              <a:t>time.strptime</a:t>
            </a:r>
            <a:r>
              <a:rPr lang="en-US" sz="200" dirty="0"/>
              <a:t>(</a:t>
            </a:r>
            <a:r>
              <a:rPr lang="en-US" sz="200" dirty="0" err="1"/>
              <a:t>BarHours</a:t>
            </a:r>
            <a:r>
              <a:rPr lang="en-US" sz="200" dirty="0"/>
              <a:t>[</a:t>
            </a:r>
            <a:r>
              <a:rPr lang="en-US" sz="200" dirty="0" err="1"/>
              <a:t>Bh</a:t>
            </a:r>
            <a:r>
              <a:rPr lang="en-US" sz="200" dirty="0"/>
              <a:t>][0].encode('</a:t>
            </a:r>
            <a:r>
              <a:rPr lang="en-US" sz="200" dirty="0" err="1"/>
              <a:t>ascii','ignore</a:t>
            </a:r>
            <a:r>
              <a:rPr lang="en-US" sz="200" dirty="0"/>
              <a:t>'),'%H:%M:%S'))</a:t>
            </a:r>
          </a:p>
          <a:p>
            <a:r>
              <a:rPr lang="en-US" sz="200" dirty="0"/>
              <a:t>        ED = </a:t>
            </a:r>
            <a:r>
              <a:rPr lang="en-US" sz="200" dirty="0" err="1"/>
              <a:t>time.mktime</a:t>
            </a:r>
            <a:r>
              <a:rPr lang="en-US" sz="200" dirty="0"/>
              <a:t>(</a:t>
            </a:r>
            <a:r>
              <a:rPr lang="en-US" sz="200" dirty="0" err="1"/>
              <a:t>time.strptime</a:t>
            </a:r>
            <a:r>
              <a:rPr lang="en-US" sz="200" dirty="0"/>
              <a:t>(</a:t>
            </a:r>
            <a:r>
              <a:rPr lang="en-US" sz="200" dirty="0" err="1"/>
              <a:t>BarHours</a:t>
            </a:r>
            <a:r>
              <a:rPr lang="en-US" sz="200" dirty="0"/>
              <a:t>[</a:t>
            </a:r>
            <a:r>
              <a:rPr lang="en-US" sz="200" dirty="0" err="1"/>
              <a:t>Bh</a:t>
            </a:r>
            <a:r>
              <a:rPr lang="en-US" sz="200" dirty="0"/>
              <a:t>][1].encode('</a:t>
            </a:r>
            <a:r>
              <a:rPr lang="en-US" sz="200" dirty="0" err="1"/>
              <a:t>ascii','ignore</a:t>
            </a:r>
            <a:r>
              <a:rPr lang="en-US" sz="200" dirty="0"/>
              <a:t>'),'%H:%M:%S'))</a:t>
            </a:r>
          </a:p>
          <a:p>
            <a:endParaRPr lang="en-US" sz="200" dirty="0"/>
          </a:p>
          <a:p>
            <a:endParaRPr lang="en-US" sz="200" dirty="0"/>
          </a:p>
          <a:p>
            <a:r>
              <a:rPr lang="en-US" sz="200" dirty="0"/>
              <a:t>	#</a:t>
            </a:r>
            <a:r>
              <a:rPr lang="en-US" sz="200" dirty="0" err="1"/>
              <a:t>time.strftime</a:t>
            </a:r>
            <a:r>
              <a:rPr lang="en-US" sz="200" dirty="0"/>
              <a:t>('%H:%M:%S',</a:t>
            </a:r>
            <a:r>
              <a:rPr lang="en-US" sz="200" dirty="0" err="1"/>
              <a:t>time.localtime</a:t>
            </a:r>
            <a:r>
              <a:rPr lang="en-US" sz="200" dirty="0"/>
              <a:t>(</a:t>
            </a:r>
            <a:r>
              <a:rPr lang="en-US" sz="200" dirty="0" err="1"/>
              <a:t>randrange</a:t>
            </a:r>
            <a:r>
              <a:rPr lang="en-US" sz="200" dirty="0"/>
              <a:t>(</a:t>
            </a:r>
            <a:r>
              <a:rPr lang="en-US" sz="200" dirty="0" err="1"/>
              <a:t>start_timestamp,end_timestamp</a:t>
            </a:r>
            <a:r>
              <a:rPr lang="en-US" sz="200" dirty="0"/>
              <a:t>)))</a:t>
            </a:r>
          </a:p>
          <a:p>
            <a:r>
              <a:rPr lang="en-US" sz="200" dirty="0"/>
              <a:t>	Twelve = False</a:t>
            </a:r>
          </a:p>
          <a:p>
            <a:endParaRPr lang="en-US" sz="200" dirty="0"/>
          </a:p>
          <a:p>
            <a:r>
              <a:rPr lang="en-US" sz="200" dirty="0"/>
              <a:t>	if(ED&lt;ST):</a:t>
            </a:r>
          </a:p>
          <a:p>
            <a:r>
              <a:rPr lang="en-US" sz="200" dirty="0"/>
              <a:t>	    #ED = </a:t>
            </a:r>
            <a:r>
              <a:rPr lang="en-US" sz="200" dirty="0" err="1"/>
              <a:t>time.mktime</a:t>
            </a:r>
            <a:r>
              <a:rPr lang="en-US" sz="200" dirty="0"/>
              <a:t>(</a:t>
            </a:r>
            <a:r>
              <a:rPr lang="en-US" sz="200" dirty="0" err="1"/>
              <a:t>time.strptime</a:t>
            </a:r>
            <a:r>
              <a:rPr lang="en-US" sz="200" dirty="0"/>
              <a:t>( (</a:t>
            </a:r>
            <a:r>
              <a:rPr lang="en-US" sz="200" dirty="0" err="1"/>
              <a:t>AddDay</a:t>
            </a:r>
            <a:r>
              <a:rPr lang="en-US" sz="200" dirty="0"/>
              <a:t>(</a:t>
            </a:r>
            <a:r>
              <a:rPr lang="en-US" sz="200" dirty="0" err="1"/>
              <a:t>BarHours</a:t>
            </a:r>
            <a:r>
              <a:rPr lang="en-US" sz="200" dirty="0"/>
              <a:t>[</a:t>
            </a:r>
            <a:r>
              <a:rPr lang="en-US" sz="200" dirty="0" err="1"/>
              <a:t>Bh</a:t>
            </a:r>
            <a:r>
              <a:rPr lang="en-US" sz="200" dirty="0"/>
              <a:t>][1].encode('</a:t>
            </a:r>
            <a:r>
              <a:rPr lang="en-US" sz="200" dirty="0" err="1"/>
              <a:t>ascii','ignore</a:t>
            </a:r>
            <a:r>
              <a:rPr lang="en-US" sz="200" dirty="0"/>
              <a:t>') ) ),'%H:%M:%S'  ) ) </a:t>
            </a:r>
          </a:p>
          <a:p>
            <a:r>
              <a:rPr lang="en-US" sz="200" dirty="0"/>
              <a:t>	    #</a:t>
            </a:r>
            <a:r>
              <a:rPr lang="en-US" sz="200" dirty="0" err="1"/>
              <a:t>BarHours</a:t>
            </a:r>
            <a:r>
              <a:rPr lang="en-US" sz="200" dirty="0"/>
              <a:t>[</a:t>
            </a:r>
            <a:r>
              <a:rPr lang="en-US" sz="200" dirty="0" err="1"/>
              <a:t>Bh</a:t>
            </a:r>
            <a:r>
              <a:rPr lang="en-US" sz="200" dirty="0"/>
              <a:t>][1] = </a:t>
            </a:r>
            <a:r>
              <a:rPr lang="en-US" sz="200" dirty="0" err="1"/>
              <a:t>AddDay</a:t>
            </a:r>
            <a:r>
              <a:rPr lang="en-US" sz="200" dirty="0"/>
              <a:t>(</a:t>
            </a:r>
            <a:r>
              <a:rPr lang="en-US" sz="200" dirty="0" err="1"/>
              <a:t>BarHours</a:t>
            </a:r>
            <a:r>
              <a:rPr lang="en-US" sz="200" dirty="0"/>
              <a:t>[</a:t>
            </a:r>
            <a:r>
              <a:rPr lang="en-US" sz="200" dirty="0" err="1"/>
              <a:t>Bh</a:t>
            </a:r>
            <a:r>
              <a:rPr lang="en-US" sz="200" dirty="0"/>
              <a:t>][1])</a:t>
            </a:r>
          </a:p>
          <a:p>
            <a:r>
              <a:rPr lang="en-US" sz="200" dirty="0"/>
              <a:t>	    #print "NEW BAR HOURS:",</a:t>
            </a:r>
            <a:r>
              <a:rPr lang="en-US" sz="200" dirty="0" err="1"/>
              <a:t>BarHours</a:t>
            </a:r>
            <a:r>
              <a:rPr lang="en-US" sz="200" dirty="0"/>
              <a:t>[</a:t>
            </a:r>
            <a:r>
              <a:rPr lang="en-US" sz="200" dirty="0" err="1"/>
              <a:t>Bh</a:t>
            </a:r>
            <a:r>
              <a:rPr lang="en-US" sz="200" dirty="0"/>
              <a:t>]</a:t>
            </a:r>
          </a:p>
          <a:p>
            <a:r>
              <a:rPr lang="en-US" sz="200" dirty="0"/>
              <a:t>	    Twelve = True</a:t>
            </a:r>
          </a:p>
          <a:p>
            <a:r>
              <a:rPr lang="en-US" sz="200" dirty="0"/>
              <a:t>	    ST = </a:t>
            </a:r>
            <a:r>
              <a:rPr lang="en-US" sz="200" dirty="0" err="1"/>
              <a:t>time.mktime</a:t>
            </a:r>
            <a:r>
              <a:rPr lang="en-US" sz="200" dirty="0"/>
              <a:t>(</a:t>
            </a:r>
            <a:r>
              <a:rPr lang="en-US" sz="200" dirty="0" err="1"/>
              <a:t>time.strptime</a:t>
            </a:r>
            <a:r>
              <a:rPr lang="en-US" sz="200" dirty="0"/>
              <a:t>(</a:t>
            </a:r>
            <a:r>
              <a:rPr lang="en-US" sz="200" dirty="0" err="1"/>
              <a:t>AddDay</a:t>
            </a:r>
            <a:r>
              <a:rPr lang="en-US" sz="200" dirty="0"/>
              <a:t>(</a:t>
            </a:r>
            <a:r>
              <a:rPr lang="en-US" sz="200" dirty="0" err="1"/>
              <a:t>BarHours</a:t>
            </a:r>
            <a:r>
              <a:rPr lang="en-US" sz="200" dirty="0"/>
              <a:t>[</a:t>
            </a:r>
            <a:r>
              <a:rPr lang="en-US" sz="200" dirty="0" err="1"/>
              <a:t>Bh</a:t>
            </a:r>
            <a:r>
              <a:rPr lang="en-US" sz="200" dirty="0"/>
              <a:t>][0].encode('</a:t>
            </a:r>
            <a:r>
              <a:rPr lang="en-US" sz="200" dirty="0" err="1"/>
              <a:t>ascii','ignore</a:t>
            </a:r>
            <a:r>
              <a:rPr lang="en-US" sz="200" dirty="0"/>
              <a:t>')),'%H:%M:%S'))</a:t>
            </a:r>
          </a:p>
          <a:p>
            <a:endParaRPr lang="en-US" sz="200" dirty="0"/>
          </a:p>
          <a:p>
            <a:r>
              <a:rPr lang="en-US" sz="200" dirty="0"/>
              <a:t>	    ED = </a:t>
            </a:r>
            <a:r>
              <a:rPr lang="en-US" sz="200" dirty="0" err="1"/>
              <a:t>time.mktime</a:t>
            </a:r>
            <a:r>
              <a:rPr lang="en-US" sz="200" dirty="0"/>
              <a:t>(</a:t>
            </a:r>
            <a:r>
              <a:rPr lang="en-US" sz="200" dirty="0" err="1"/>
              <a:t>time.strptime</a:t>
            </a:r>
            <a:r>
              <a:rPr lang="en-US" sz="200" dirty="0"/>
              <a:t>(</a:t>
            </a:r>
            <a:r>
              <a:rPr lang="en-US" sz="200" dirty="0" err="1"/>
              <a:t>AddDay</a:t>
            </a:r>
            <a:r>
              <a:rPr lang="en-US" sz="200" dirty="0"/>
              <a:t>(</a:t>
            </a:r>
            <a:r>
              <a:rPr lang="en-US" sz="200" dirty="0" err="1"/>
              <a:t>BarHours</a:t>
            </a:r>
            <a:r>
              <a:rPr lang="en-US" sz="200" dirty="0"/>
              <a:t>[</a:t>
            </a:r>
            <a:r>
              <a:rPr lang="en-US" sz="200" dirty="0" err="1"/>
              <a:t>Bh</a:t>
            </a:r>
            <a:r>
              <a:rPr lang="en-US" sz="200" dirty="0"/>
              <a:t>][1].encode('</a:t>
            </a:r>
            <a:r>
              <a:rPr lang="en-US" sz="200" dirty="0" err="1"/>
              <a:t>ascii','ignore</a:t>
            </a:r>
            <a:r>
              <a:rPr lang="en-US" sz="200" dirty="0"/>
              <a:t>')),'%H:%M:%S'))</a:t>
            </a:r>
          </a:p>
          <a:p>
            <a:endParaRPr lang="en-US" sz="200" dirty="0"/>
          </a:p>
          <a:p>
            <a:r>
              <a:rPr lang="en-US" sz="200" dirty="0"/>
              <a:t>	    #ED = </a:t>
            </a:r>
            <a:r>
              <a:rPr lang="en-US" sz="200" dirty="0" err="1"/>
              <a:t>time.mktime</a:t>
            </a:r>
            <a:r>
              <a:rPr lang="en-US" sz="200" dirty="0"/>
              <a:t>(</a:t>
            </a:r>
            <a:r>
              <a:rPr lang="en-US" sz="200" dirty="0" err="1"/>
              <a:t>time.strptime</a:t>
            </a:r>
            <a:r>
              <a:rPr lang="en-US" sz="200" dirty="0"/>
              <a:t>(</a:t>
            </a:r>
            <a:r>
              <a:rPr lang="en-US" sz="200" dirty="0" err="1"/>
              <a:t>BarHours</a:t>
            </a:r>
            <a:r>
              <a:rPr lang="en-US" sz="200" dirty="0"/>
              <a:t>[</a:t>
            </a:r>
            <a:r>
              <a:rPr lang="en-US" sz="200" dirty="0" err="1"/>
              <a:t>Bh</a:t>
            </a:r>
            <a:r>
              <a:rPr lang="en-US" sz="200" dirty="0"/>
              <a:t>][1].encode('</a:t>
            </a:r>
            <a:r>
              <a:rPr lang="en-US" sz="200" dirty="0" err="1"/>
              <a:t>ascii','ignore</a:t>
            </a:r>
            <a:r>
              <a:rPr lang="en-US" sz="200" dirty="0"/>
              <a:t>'),'%H:%M:%S')) </a:t>
            </a:r>
          </a:p>
          <a:p>
            <a:r>
              <a:rPr lang="en-US" sz="200" dirty="0"/>
              <a:t>	    #</a:t>
            </a:r>
            <a:r>
              <a:rPr lang="en-US" sz="200" dirty="0" err="1"/>
              <a:t>os.exit</a:t>
            </a:r>
            <a:r>
              <a:rPr lang="en-US" sz="200" dirty="0"/>
              <a:t>(0)</a:t>
            </a:r>
          </a:p>
          <a:p>
            <a:endParaRPr lang="en-US" sz="200" dirty="0"/>
          </a:p>
          <a:p>
            <a:endParaRPr lang="en-US" sz="200" dirty="0"/>
          </a:p>
          <a:p>
            <a:r>
              <a:rPr lang="en-US" sz="200" dirty="0"/>
              <a:t>	#Any </a:t>
            </a:r>
            <a:r>
              <a:rPr lang="en-US" sz="200" dirty="0" err="1"/>
              <a:t>Comsumable</a:t>
            </a:r>
            <a:r>
              <a:rPr lang="en-US" sz="200" dirty="0"/>
              <a:t> is in </a:t>
            </a:r>
            <a:r>
              <a:rPr lang="en-US" sz="200" dirty="0" err="1"/>
              <a:t>i</a:t>
            </a:r>
            <a:r>
              <a:rPr lang="en-US" sz="200" dirty="0"/>
              <a:t>[1]</a:t>
            </a:r>
          </a:p>
          <a:p>
            <a:r>
              <a:rPr lang="en-US" sz="200" dirty="0"/>
              <a:t>	T = 0.0</a:t>
            </a:r>
          </a:p>
          <a:p>
            <a:endParaRPr lang="en-US" sz="200" dirty="0"/>
          </a:p>
          <a:p>
            <a:r>
              <a:rPr lang="en-US" sz="200" dirty="0"/>
              <a:t>	#if </a:t>
            </a:r>
            <a:r>
              <a:rPr lang="en-US" sz="200" dirty="0" err="1"/>
              <a:t>i</a:t>
            </a:r>
            <a:r>
              <a:rPr lang="en-US" sz="200" dirty="0"/>
              <a:t>[1][1] in </a:t>
            </a:r>
            <a:r>
              <a:rPr lang="en-US" sz="200" dirty="0" err="1"/>
              <a:t>VisitedPrice</a:t>
            </a:r>
            <a:r>
              <a:rPr lang="en-US" sz="200" dirty="0"/>
              <a:t> or </a:t>
            </a:r>
            <a:r>
              <a:rPr lang="en-US" sz="200" dirty="0" err="1"/>
              <a:t>i</a:t>
            </a:r>
            <a:r>
              <a:rPr lang="en-US" sz="200" dirty="0"/>
              <a:t>[1][1]&lt;=0:</a:t>
            </a:r>
          </a:p>
          <a:p>
            <a:r>
              <a:rPr lang="en-US" sz="200" dirty="0"/>
              <a:t>            #print </a:t>
            </a:r>
            <a:r>
              <a:rPr lang="en-US" sz="200" dirty="0" err="1"/>
              <a:t>i</a:t>
            </a:r>
            <a:r>
              <a:rPr lang="en-US" sz="200" dirty="0"/>
              <a:t>[1][1], "IS VISITED!!!!!!!!!!!"</a:t>
            </a:r>
          </a:p>
          <a:p>
            <a:r>
              <a:rPr lang="en-US" sz="200" dirty="0"/>
              <a:t>	    #continue</a:t>
            </a:r>
          </a:p>
          <a:p>
            <a:r>
              <a:rPr lang="en-US" sz="200" dirty="0"/>
              <a:t>	    #</a:t>
            </a:r>
            <a:r>
              <a:rPr lang="en-US" sz="200" dirty="0" err="1"/>
              <a:t>os.exit</a:t>
            </a:r>
            <a:r>
              <a:rPr lang="en-US" sz="200" dirty="0"/>
              <a:t>(1)</a:t>
            </a:r>
          </a:p>
          <a:p>
            <a:r>
              <a:rPr lang="en-US" sz="200" dirty="0"/>
              <a:t>	    #</a:t>
            </a:r>
            <a:r>
              <a:rPr lang="en-US" sz="200" dirty="0" err="1"/>
              <a:t>i</a:t>
            </a:r>
            <a:r>
              <a:rPr lang="en-US" sz="200" dirty="0"/>
              <a:t>[1][1]+=</a:t>
            </a:r>
            <a:r>
              <a:rPr lang="en-US" sz="200" dirty="0" err="1"/>
              <a:t>random.uniform</a:t>
            </a:r>
            <a:r>
              <a:rPr lang="en-US" sz="200" dirty="0"/>
              <a:t>(0.25,3.33)</a:t>
            </a:r>
          </a:p>
          <a:p>
            <a:r>
              <a:rPr lang="en-US" sz="200" dirty="0"/>
              <a:t>        </a:t>
            </a:r>
          </a:p>
          <a:p>
            <a:r>
              <a:rPr lang="en-US" sz="200" dirty="0"/>
              <a:t>	#</a:t>
            </a:r>
            <a:r>
              <a:rPr lang="en-US" sz="200" dirty="0" err="1"/>
              <a:t>VisitedPrice.append</a:t>
            </a:r>
            <a:r>
              <a:rPr lang="en-US" sz="200" dirty="0"/>
              <a:t>(</a:t>
            </a:r>
            <a:r>
              <a:rPr lang="en-US" sz="200" dirty="0" err="1"/>
              <a:t>i</a:t>
            </a:r>
            <a:r>
              <a:rPr lang="en-US" sz="200" dirty="0"/>
              <a:t>[1][1])</a:t>
            </a:r>
          </a:p>
          <a:p>
            <a:endParaRPr lang="en-US" sz="200" dirty="0"/>
          </a:p>
          <a:p>
            <a:r>
              <a:rPr lang="en-US" sz="200" dirty="0"/>
              <a:t>	#Generate certain amount of consumables</a:t>
            </a:r>
          </a:p>
          <a:p>
            <a:r>
              <a:rPr lang="en-US" sz="200" dirty="0"/>
              <a:t>	for Consumable in </a:t>
            </a:r>
            <a:r>
              <a:rPr lang="en-US" sz="200" dirty="0" err="1"/>
              <a:t>i</a:t>
            </a:r>
            <a:r>
              <a:rPr lang="en-US" sz="200" dirty="0"/>
              <a:t>[1]:</a:t>
            </a:r>
          </a:p>
          <a:p>
            <a:r>
              <a:rPr lang="en-US" sz="200" dirty="0"/>
              <a:t>	    </a:t>
            </a:r>
            <a:r>
              <a:rPr lang="en-US" sz="200" dirty="0" err="1"/>
              <a:t>TransactionCount</a:t>
            </a:r>
            <a:r>
              <a:rPr lang="en-US" sz="200" dirty="0"/>
              <a:t> = </a:t>
            </a:r>
            <a:r>
              <a:rPr lang="en-US" sz="200" dirty="0" err="1"/>
              <a:t>randrange</a:t>
            </a:r>
            <a:r>
              <a:rPr lang="en-US" sz="200" dirty="0"/>
              <a:t>(0,10)</a:t>
            </a:r>
          </a:p>
          <a:p>
            <a:r>
              <a:rPr lang="en-US" sz="200" dirty="0"/>
              <a:t>	    A = []</a:t>
            </a:r>
          </a:p>
          <a:p>
            <a:r>
              <a:rPr lang="en-US" sz="200" dirty="0"/>
              <a:t>	    </a:t>
            </a:r>
          </a:p>
          <a:p>
            <a:r>
              <a:rPr lang="en-US" sz="200" dirty="0"/>
              <a:t>  	    #if Consumable[1] in </a:t>
            </a:r>
            <a:r>
              <a:rPr lang="en-US" sz="200" dirty="0" err="1"/>
              <a:t>VisitedPrice</a:t>
            </a:r>
            <a:r>
              <a:rPr lang="en-US" sz="200" dirty="0"/>
              <a:t>:</a:t>
            </a:r>
          </a:p>
          <a:p>
            <a:r>
              <a:rPr lang="en-US" sz="200" dirty="0"/>
              <a:t>                #Consumable[1]+=</a:t>
            </a:r>
            <a:r>
              <a:rPr lang="en-US" sz="200" dirty="0" err="1"/>
              <a:t>random.uniform</a:t>
            </a:r>
            <a:r>
              <a:rPr lang="en-US" sz="200" dirty="0"/>
              <a:t>(0.25,3.33)</a:t>
            </a:r>
          </a:p>
          <a:p>
            <a:r>
              <a:rPr lang="en-US" sz="200" dirty="0"/>
              <a:t>            #</a:t>
            </a:r>
            <a:r>
              <a:rPr lang="en-US" sz="200" dirty="0" err="1"/>
              <a:t>VisitedPrice.append</a:t>
            </a:r>
            <a:r>
              <a:rPr lang="en-US" sz="200" dirty="0"/>
              <a:t>(Consumable[1])	    </a:t>
            </a:r>
          </a:p>
          <a:p>
            <a:endParaRPr lang="en-US" sz="200" dirty="0"/>
          </a:p>
          <a:p>
            <a:r>
              <a:rPr lang="en-US" sz="200" dirty="0"/>
              <a:t>	    #Generate X randomized transactions per consumable item in Bar...</a:t>
            </a:r>
          </a:p>
          <a:p>
            <a:r>
              <a:rPr lang="en-US" sz="200" dirty="0"/>
              <a:t>	    while </a:t>
            </a:r>
            <a:r>
              <a:rPr lang="en-US" sz="200" dirty="0" err="1"/>
              <a:t>TransactionCount</a:t>
            </a:r>
            <a:r>
              <a:rPr lang="en-US" sz="200" dirty="0"/>
              <a:t>&lt;20:</a:t>
            </a:r>
          </a:p>
          <a:p>
            <a:r>
              <a:rPr lang="en-US" sz="200" dirty="0"/>
              <a:t>	        T = Tip(Consumable[1])</a:t>
            </a:r>
          </a:p>
          <a:p>
            <a:r>
              <a:rPr lang="en-US" sz="200" dirty="0"/>
              <a:t>		#if Consumable[1] in </a:t>
            </a:r>
            <a:r>
              <a:rPr lang="en-US" sz="200" dirty="0" err="1"/>
              <a:t>VisitedPrice</a:t>
            </a:r>
            <a:r>
              <a:rPr lang="en-US" sz="200" dirty="0"/>
              <a:t>:</a:t>
            </a:r>
          </a:p>
          <a:p>
            <a:r>
              <a:rPr lang="en-US" sz="200" dirty="0"/>
              <a:t>		    #Consumable[1]+=</a:t>
            </a:r>
            <a:r>
              <a:rPr lang="en-US" sz="200" dirty="0" err="1"/>
              <a:t>random.uniform</a:t>
            </a:r>
            <a:r>
              <a:rPr lang="en-US" sz="200" dirty="0"/>
              <a:t>(0.25,3.33)</a:t>
            </a:r>
          </a:p>
          <a:p>
            <a:r>
              <a:rPr lang="en-US" sz="200" dirty="0"/>
              <a:t>		#</a:t>
            </a:r>
            <a:r>
              <a:rPr lang="en-US" sz="200" dirty="0" err="1"/>
              <a:t>VisitedPrice.append</a:t>
            </a:r>
            <a:r>
              <a:rPr lang="en-US" sz="200" dirty="0"/>
              <a:t>(Consumable[1])</a:t>
            </a:r>
          </a:p>
          <a:p>
            <a:r>
              <a:rPr lang="en-US" sz="200" dirty="0"/>
              <a:t>	        print "</a:t>
            </a:r>
            <a:r>
              <a:rPr lang="en-US" sz="200" dirty="0" err="1"/>
              <a:t>Consumable:",Consumable</a:t>
            </a:r>
            <a:r>
              <a:rPr lang="en-US" sz="200" dirty="0"/>
              <a:t>[0]," Price + </a:t>
            </a:r>
            <a:r>
              <a:rPr lang="en-US" sz="200" dirty="0" err="1"/>
              <a:t>Tax:",Consumable</a:t>
            </a:r>
            <a:r>
              <a:rPr lang="en-US" sz="200" dirty="0"/>
              <a:t>[1], " Price + Tax + </a:t>
            </a:r>
            <a:r>
              <a:rPr lang="en-US" sz="200" dirty="0" err="1"/>
              <a:t>Tip:",Consumable</a:t>
            </a:r>
            <a:r>
              <a:rPr lang="en-US" sz="200" dirty="0"/>
              <a:t>[1]+T</a:t>
            </a:r>
          </a:p>
          <a:p>
            <a:r>
              <a:rPr lang="en-US" sz="200" dirty="0"/>
              <a:t>	        DC = </a:t>
            </a:r>
            <a:r>
              <a:rPr lang="en-US" sz="200" dirty="0" err="1"/>
              <a:t>ChooseDrinker</a:t>
            </a:r>
            <a:r>
              <a:rPr lang="en-US" sz="200" dirty="0"/>
              <a:t>(</a:t>
            </a:r>
            <a:r>
              <a:rPr lang="en-US" sz="200" dirty="0" err="1"/>
              <a:t>Drinkers,i</a:t>
            </a:r>
            <a:r>
              <a:rPr lang="en-US" sz="200" dirty="0"/>
              <a:t>[0][3])</a:t>
            </a:r>
          </a:p>
          <a:p>
            <a:r>
              <a:rPr lang="en-US" sz="200" dirty="0"/>
              <a:t>	        print "Drinker In State:",</a:t>
            </a:r>
            <a:r>
              <a:rPr lang="en-US" sz="200" dirty="0" err="1"/>
              <a:t>i</a:t>
            </a:r>
            <a:r>
              <a:rPr lang="en-US" sz="200" dirty="0"/>
              <a:t>[0][3]," Chosen: ",DC</a:t>
            </a:r>
          </a:p>
          <a:p>
            <a:r>
              <a:rPr lang="en-US" sz="200" dirty="0"/>
              <a:t>	        #Add drinker that lives in same state!!!!!!!!!!!!!!!!!!!!!!!!!!!!</a:t>
            </a:r>
          </a:p>
          <a:p>
            <a:r>
              <a:rPr lang="en-US" sz="200" dirty="0"/>
              <a:t>	        #</a:t>
            </a:r>
            <a:r>
              <a:rPr lang="en-US" sz="200" dirty="0" err="1"/>
              <a:t>A.append</a:t>
            </a:r>
            <a:r>
              <a:rPr lang="en-US" sz="200" dirty="0"/>
              <a:t>([DC])</a:t>
            </a:r>
          </a:p>
          <a:p>
            <a:r>
              <a:rPr lang="en-US" sz="200" dirty="0"/>
              <a:t>	        ###################################################STOPPPPPPPPPPPPP</a:t>
            </a:r>
          </a:p>
          <a:p>
            <a:r>
              <a:rPr lang="en-US" sz="200" dirty="0"/>
              <a:t>	        #</a:t>
            </a:r>
            <a:r>
              <a:rPr lang="en-US" sz="200" dirty="0" err="1"/>
              <a:t>A.append</a:t>
            </a:r>
            <a:r>
              <a:rPr lang="en-US" sz="200" dirty="0"/>
              <a:t>([</a:t>
            </a:r>
            <a:r>
              <a:rPr lang="en-US" sz="200" dirty="0" err="1"/>
              <a:t>Consumable,T</a:t>
            </a:r>
            <a:r>
              <a:rPr lang="en-US" sz="200" dirty="0"/>
              <a:t>])</a:t>
            </a:r>
          </a:p>
          <a:p>
            <a:r>
              <a:rPr lang="en-US" sz="200" dirty="0"/>
              <a:t>	        #Now add in random time within bar hours </a:t>
            </a:r>
          </a:p>
          <a:p>
            <a:r>
              <a:rPr lang="en-US" sz="200" dirty="0"/>
              <a:t>	        if( not Twelve):</a:t>
            </a:r>
          </a:p>
          <a:p>
            <a:r>
              <a:rPr lang="en-US" sz="200" dirty="0"/>
              <a:t>		    print "Start:",</a:t>
            </a:r>
            <a:r>
              <a:rPr lang="en-US" sz="200" dirty="0" err="1"/>
              <a:t>PrintTime</a:t>
            </a:r>
            <a:r>
              <a:rPr lang="en-US" sz="200" dirty="0"/>
              <a:t>(ST)," End:",</a:t>
            </a:r>
            <a:r>
              <a:rPr lang="en-US" sz="200" dirty="0" err="1"/>
              <a:t>PrintTime</a:t>
            </a:r>
            <a:r>
              <a:rPr lang="en-US" sz="200" dirty="0"/>
              <a:t>(ED)</a:t>
            </a:r>
          </a:p>
          <a:p>
            <a:r>
              <a:rPr lang="en-US" sz="200" dirty="0"/>
              <a:t>	            </a:t>
            </a:r>
            <a:r>
              <a:rPr lang="en-US" sz="200" dirty="0" err="1"/>
              <a:t>A.append</a:t>
            </a:r>
            <a:r>
              <a:rPr lang="en-US" sz="200" dirty="0"/>
              <a:t>([</a:t>
            </a:r>
            <a:r>
              <a:rPr lang="en-US" sz="200" dirty="0" err="1"/>
              <a:t>DC,Consumable,T,randomize_time</a:t>
            </a:r>
            <a:r>
              <a:rPr lang="en-US" sz="200" dirty="0"/>
              <a:t>(ST,ED)])</a:t>
            </a:r>
          </a:p>
          <a:p>
            <a:r>
              <a:rPr lang="en-US" sz="200" dirty="0"/>
              <a:t>		else:</a:t>
            </a:r>
          </a:p>
          <a:p>
            <a:r>
              <a:rPr lang="en-US" sz="200" dirty="0"/>
              <a:t>		    R = </a:t>
            </a:r>
            <a:r>
              <a:rPr lang="en-US" sz="200" dirty="0" err="1"/>
              <a:t>randomize_time</a:t>
            </a:r>
            <a:r>
              <a:rPr lang="en-US" sz="200" dirty="0"/>
              <a:t>(ST,ED)</a:t>
            </a:r>
          </a:p>
          <a:p>
            <a:r>
              <a:rPr lang="en-US" sz="200" dirty="0"/>
              <a:t>			</a:t>
            </a:r>
          </a:p>
          <a:p>
            <a:r>
              <a:rPr lang="en-US" sz="200" dirty="0"/>
              <a:t>		    print "TIME BETWEEN:",</a:t>
            </a:r>
            <a:r>
              <a:rPr lang="en-US" sz="200" dirty="0" err="1"/>
              <a:t>AddDay</a:t>
            </a:r>
            <a:r>
              <a:rPr lang="en-US" sz="200" dirty="0"/>
              <a:t>(</a:t>
            </a:r>
            <a:r>
              <a:rPr lang="en-US" sz="200" dirty="0" err="1"/>
              <a:t>PrintTime</a:t>
            </a:r>
            <a:r>
              <a:rPr lang="en-US" sz="200" dirty="0"/>
              <a:t>(ST))," AND:",</a:t>
            </a:r>
            <a:r>
              <a:rPr lang="en-US" sz="200" dirty="0" err="1"/>
              <a:t>AddDay</a:t>
            </a:r>
            <a:r>
              <a:rPr lang="en-US" sz="200" dirty="0"/>
              <a:t>(</a:t>
            </a:r>
            <a:r>
              <a:rPr lang="en-US" sz="200" dirty="0" err="1"/>
              <a:t>PrintTime</a:t>
            </a:r>
            <a:r>
              <a:rPr lang="en-US" sz="200" dirty="0"/>
              <a:t>(ED)), " ",</a:t>
            </a:r>
            <a:r>
              <a:rPr lang="en-US" sz="200" dirty="0" err="1"/>
              <a:t>AddDay</a:t>
            </a:r>
            <a:r>
              <a:rPr lang="en-US" sz="200" dirty="0"/>
              <a:t>(R)</a:t>
            </a:r>
          </a:p>
          <a:p>
            <a:r>
              <a:rPr lang="en-US" sz="200" dirty="0"/>
              <a:t>		    </a:t>
            </a:r>
            <a:r>
              <a:rPr lang="en-US" sz="200" dirty="0" err="1"/>
              <a:t>A.append</a:t>
            </a:r>
            <a:r>
              <a:rPr lang="en-US" sz="200" dirty="0"/>
              <a:t>([</a:t>
            </a:r>
            <a:r>
              <a:rPr lang="en-US" sz="200" dirty="0" err="1"/>
              <a:t>DC,Consumable,T,AddDay</a:t>
            </a:r>
            <a:r>
              <a:rPr lang="en-US" sz="200" dirty="0"/>
              <a:t>(R)])</a:t>
            </a:r>
          </a:p>
          <a:p>
            <a:r>
              <a:rPr lang="en-US" sz="200" dirty="0"/>
              <a:t>		    #</a:t>
            </a:r>
            <a:r>
              <a:rPr lang="en-US" sz="200" dirty="0" err="1"/>
              <a:t>os.exit</a:t>
            </a:r>
            <a:r>
              <a:rPr lang="en-US" sz="200" dirty="0"/>
              <a:t>(0)</a:t>
            </a:r>
          </a:p>
          <a:p>
            <a:endParaRPr lang="en-US" sz="200" dirty="0"/>
          </a:p>
          <a:p>
            <a:r>
              <a:rPr lang="en-US" sz="200" dirty="0"/>
              <a:t>		#</a:t>
            </a:r>
            <a:r>
              <a:rPr lang="en-US" sz="200" dirty="0" err="1"/>
              <a:t>A.append</a:t>
            </a:r>
            <a:r>
              <a:rPr lang="en-US" sz="200" dirty="0"/>
              <a:t>([</a:t>
            </a:r>
            <a:r>
              <a:rPr lang="en-US" sz="200" dirty="0" err="1"/>
              <a:t>randomize_time</a:t>
            </a:r>
            <a:r>
              <a:rPr lang="en-US" sz="200" dirty="0"/>
              <a:t>(ST,ED))</a:t>
            </a:r>
          </a:p>
          <a:p>
            <a:r>
              <a:rPr lang="en-US" sz="200" dirty="0"/>
              <a:t> 	        </a:t>
            </a:r>
            <a:r>
              <a:rPr lang="en-US" sz="200" dirty="0" err="1"/>
              <a:t>TransactionCount</a:t>
            </a:r>
            <a:r>
              <a:rPr lang="en-US" sz="200" dirty="0"/>
              <a:t>+=1</a:t>
            </a:r>
          </a:p>
          <a:p>
            <a:r>
              <a:rPr lang="en-US" sz="200" dirty="0"/>
              <a:t>            </a:t>
            </a:r>
            <a:r>
              <a:rPr lang="en-US" sz="200" dirty="0" err="1"/>
              <a:t>App.append</a:t>
            </a:r>
            <a:r>
              <a:rPr lang="en-US" sz="200" dirty="0"/>
              <a:t>([</a:t>
            </a:r>
            <a:r>
              <a:rPr lang="en-US" sz="200" dirty="0" err="1"/>
              <a:t>i</a:t>
            </a:r>
            <a:r>
              <a:rPr lang="en-US" sz="200" dirty="0"/>
              <a:t>[0],A])</a:t>
            </a:r>
          </a:p>
          <a:p>
            <a:r>
              <a:rPr lang="en-US" sz="200" dirty="0"/>
              <a:t>	</a:t>
            </a:r>
            <a:r>
              <a:rPr lang="en-US" sz="200" dirty="0" err="1"/>
              <a:t>TransactionTable.append</a:t>
            </a:r>
            <a:r>
              <a:rPr lang="en-US" sz="200" dirty="0"/>
              <a:t>(App)</a:t>
            </a:r>
          </a:p>
          <a:p>
            <a:r>
              <a:rPr lang="en-US" sz="200" dirty="0"/>
              <a:t>	#if </a:t>
            </a:r>
            <a:r>
              <a:rPr lang="en-US" sz="200" dirty="0" err="1"/>
              <a:t>Bh</a:t>
            </a:r>
            <a:r>
              <a:rPr lang="en-US" sz="200" dirty="0"/>
              <a:t>==1:</a:t>
            </a:r>
          </a:p>
          <a:p>
            <a:r>
              <a:rPr lang="en-US" sz="200" dirty="0"/>
              <a:t>	    #return </a:t>
            </a:r>
            <a:r>
              <a:rPr lang="en-US" sz="200" dirty="0" err="1"/>
              <a:t>TransactionTable</a:t>
            </a:r>
            <a:endParaRPr lang="en-US" sz="200" dirty="0"/>
          </a:p>
          <a:p>
            <a:r>
              <a:rPr lang="en-US" sz="200" dirty="0"/>
              <a:t>	</a:t>
            </a:r>
            <a:r>
              <a:rPr lang="en-US" sz="200" dirty="0" err="1"/>
              <a:t>Bh</a:t>
            </a:r>
            <a:r>
              <a:rPr lang="en-US" sz="200" dirty="0"/>
              <a:t>+=1</a:t>
            </a:r>
          </a:p>
          <a:p>
            <a:r>
              <a:rPr lang="en-US" sz="200" dirty="0"/>
              <a:t>    return </a:t>
            </a:r>
            <a:r>
              <a:rPr lang="en-US" sz="200" dirty="0" err="1"/>
              <a:t>TransactionTable</a:t>
            </a:r>
            <a:endParaRPr lang="en-US" sz="200" dirty="0"/>
          </a:p>
          <a:p>
            <a:endParaRPr lang="en-US" sz="200" dirty="0"/>
          </a:p>
          <a:p>
            <a:endParaRPr lang="en-US" sz="200" dirty="0"/>
          </a:p>
          <a:p>
            <a:endParaRPr lang="en-US" sz="200" dirty="0"/>
          </a:p>
          <a:p>
            <a:endParaRPr lang="en-US" sz="200" dirty="0"/>
          </a:p>
          <a:p>
            <a:endParaRPr lang="en-US" sz="200" dirty="0"/>
          </a:p>
          <a:p>
            <a:endParaRPr lang="en-US" sz="200" dirty="0"/>
          </a:p>
        </p:txBody>
      </p:sp>
    </p:spTree>
    <p:extLst>
      <p:ext uri="{BB962C8B-B14F-4D97-AF65-F5344CB8AC3E}">
        <p14:creationId xmlns:p14="http://schemas.microsoft.com/office/powerpoint/2010/main" val="372928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8332-51C8-4ECB-BA9A-187FEDD375A1}"/>
              </a:ext>
            </a:extLst>
          </p:cNvPr>
          <p:cNvSpPr>
            <a:spLocks noGrp="1"/>
          </p:cNvSpPr>
          <p:nvPr>
            <p:ph type="title"/>
          </p:nvPr>
        </p:nvSpPr>
        <p:spPr/>
        <p:txBody>
          <a:bodyPr/>
          <a:lstStyle/>
          <a:p>
            <a:r>
              <a:rPr lang="en-US" dirty="0"/>
              <a:t>What This Code Does</a:t>
            </a:r>
          </a:p>
        </p:txBody>
      </p:sp>
      <p:sp>
        <p:nvSpPr>
          <p:cNvPr id="3" name="Content Placeholder 2">
            <a:extLst>
              <a:ext uri="{FF2B5EF4-FFF2-40B4-BE49-F238E27FC236}">
                <a16:creationId xmlns:a16="http://schemas.microsoft.com/office/drawing/2014/main" id="{8B03ECE2-FEB9-46D0-B227-965C1A9C242F}"/>
              </a:ext>
            </a:extLst>
          </p:cNvPr>
          <p:cNvSpPr>
            <a:spLocks noGrp="1"/>
          </p:cNvSpPr>
          <p:nvPr>
            <p:ph idx="1"/>
          </p:nvPr>
        </p:nvSpPr>
        <p:spPr/>
        <p:txBody>
          <a:bodyPr>
            <a:normAutofit lnSpcReduction="10000"/>
          </a:bodyPr>
          <a:lstStyle/>
          <a:p>
            <a:r>
              <a:rPr lang="en-US" dirty="0"/>
              <a:t>First, it takes in tables, Drinkers, </a:t>
            </a:r>
            <a:r>
              <a:rPr lang="en-US" dirty="0" err="1"/>
              <a:t>SellsTable,BarHours</a:t>
            </a:r>
            <a:endParaRPr lang="en-US" dirty="0"/>
          </a:p>
          <a:p>
            <a:r>
              <a:rPr lang="en-US" dirty="0"/>
              <a:t>It iterates through </a:t>
            </a:r>
            <a:r>
              <a:rPr lang="en-US" dirty="0" err="1"/>
              <a:t>SellsTable</a:t>
            </a:r>
            <a:r>
              <a:rPr lang="en-US" dirty="0"/>
              <a:t> and it creates a time range within </a:t>
            </a:r>
            <a:r>
              <a:rPr lang="en-US" dirty="0" err="1"/>
              <a:t>BarHours</a:t>
            </a:r>
            <a:r>
              <a:rPr lang="en-US" dirty="0"/>
              <a:t>. Also converts the time range appropriately, for bars that close either before 12:00 AM or after 12:00 AM.</a:t>
            </a:r>
          </a:p>
          <a:p>
            <a:r>
              <a:rPr lang="en-US" dirty="0"/>
              <a:t>Then, it takes a consumable from </a:t>
            </a:r>
            <a:r>
              <a:rPr lang="en-US" dirty="0" err="1"/>
              <a:t>SellsTable</a:t>
            </a:r>
            <a:r>
              <a:rPr lang="en-US" dirty="0"/>
              <a:t> and created a randomized transaction choosing from a random group of individuals and appending the bar, individual, price, randomized tip, and time of transaction.</a:t>
            </a:r>
          </a:p>
          <a:p>
            <a:r>
              <a:rPr lang="en-US" dirty="0"/>
              <a:t>Important functions are: </a:t>
            </a:r>
            <a:r>
              <a:rPr lang="en-US" dirty="0" err="1"/>
              <a:t>ChooseDrinker</a:t>
            </a:r>
            <a:r>
              <a:rPr lang="en-US" dirty="0"/>
              <a:t>(</a:t>
            </a:r>
            <a:r>
              <a:rPr lang="en-US" dirty="0" err="1"/>
              <a:t>Drinkers,i</a:t>
            </a:r>
            <a:r>
              <a:rPr lang="en-US" dirty="0"/>
              <a:t>[0][3]), </a:t>
            </a:r>
            <a:r>
              <a:rPr lang="en-US" dirty="0" err="1"/>
              <a:t>randomize_time</a:t>
            </a:r>
            <a:r>
              <a:rPr lang="en-US" dirty="0"/>
              <a:t>(ST,ED). </a:t>
            </a:r>
            <a:r>
              <a:rPr lang="en-US" dirty="0" err="1"/>
              <a:t>ChooseDrinker</a:t>
            </a:r>
            <a:r>
              <a:rPr lang="en-US" dirty="0"/>
              <a:t> chooses a collection of drinkers to perform a random set of transactions. </a:t>
            </a:r>
            <a:r>
              <a:rPr lang="en-US" dirty="0" err="1"/>
              <a:t>randomize_time</a:t>
            </a:r>
            <a:endParaRPr lang="en-US" dirty="0"/>
          </a:p>
          <a:p>
            <a:r>
              <a:rPr lang="en-US" dirty="0"/>
              <a:t>Chooses a random time between starting time for bar and ending time for bar.</a:t>
            </a:r>
          </a:p>
        </p:txBody>
      </p:sp>
    </p:spTree>
    <p:extLst>
      <p:ext uri="{BB962C8B-B14F-4D97-AF65-F5344CB8AC3E}">
        <p14:creationId xmlns:p14="http://schemas.microsoft.com/office/powerpoint/2010/main" val="262149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257</TotalTime>
  <Words>1829</Words>
  <Application>Microsoft Office PowerPoint</Application>
  <PresentationFormat>Widescreen</PresentationFormat>
  <Paragraphs>359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Group 155 Database</vt:lpstr>
      <vt:lpstr>How we Generated our Database Info</vt:lpstr>
      <vt:lpstr>A Bit of the Code Behind It</vt:lpstr>
      <vt:lpstr>A Closer Look at a Huge Table we had to Parse</vt:lpstr>
      <vt:lpstr>Trouble with generating Prices</vt:lpstr>
      <vt:lpstr>Generating Frequents While Satisfying the Constraint</vt:lpstr>
      <vt:lpstr>Transactions</vt:lpstr>
      <vt:lpstr>Generating Transactions Tables</vt:lpstr>
      <vt:lpstr>What This Code Does</vt:lpstr>
      <vt:lpstr>Finally, Generating CSV Files Given Python Lists</vt:lpstr>
      <vt:lpstr>Queries and Assertions</vt:lpstr>
      <vt:lpstr>Queries and Assertions (Cont)</vt:lpstr>
      <vt:lpstr>How We Decided what API to Use</vt:lpstr>
      <vt:lpstr>Using Java to Communicate with the Database</vt:lpstr>
      <vt:lpstr>An Example of a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155 Database</dc:title>
  <dc:creator>User</dc:creator>
  <cp:lastModifiedBy>User</cp:lastModifiedBy>
  <cp:revision>25</cp:revision>
  <dcterms:created xsi:type="dcterms:W3CDTF">2018-11-19T00:13:02Z</dcterms:created>
  <dcterms:modified xsi:type="dcterms:W3CDTF">2018-11-19T04:30:49Z</dcterms:modified>
</cp:coreProperties>
</file>