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ata"/>
      <p:regular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Poppi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Ligh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Light-italic.fntdata"/><Relationship Id="rId25" Type="http://schemas.openxmlformats.org/officeDocument/2006/relationships/font" Target="fonts/PoppinsLight-bold.fntdata"/><Relationship Id="rId27" Type="http://schemas.openxmlformats.org/officeDocument/2006/relationships/font" Target="fonts/Poppi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at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dec0d9a1c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adec0d9a1c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dec0d9a1c_2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adec0d9a1c_2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78c6b5aff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378c6b5aff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dec0d9a1c_2_4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adec0d9a1c_2_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dec0d9a1c_2_8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adec0d9a1c_2_8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78c6b5aff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378c6b5aff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dec0d9a1c_2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adec0d9a1c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dec0d9a1c_2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adec0d9a1c_2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dec0d9a1c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adec0d9a1c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78c6b5aff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378c6b5aff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4c7d83f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394c7d83f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94c7d83f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394c7d83f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78c6b5aff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378c6b5aff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1"/>
          <p:cNvSpPr/>
          <p:nvPr/>
        </p:nvSpPr>
        <p:spPr>
          <a:xfrm>
            <a:off x="2850356" y="607219"/>
            <a:ext cx="6293700" cy="39291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1" y="-1"/>
            <a:ext cx="16860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" name="Google Shape;41;p11"/>
          <p:cNvSpPr/>
          <p:nvPr>
            <p:ph idx="2" type="pic"/>
          </p:nvPr>
        </p:nvSpPr>
        <p:spPr>
          <a:xfrm>
            <a:off x="5072742" y="1987345"/>
            <a:ext cx="4071300" cy="254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1"/>
          <p:cNvSpPr/>
          <p:nvPr>
            <p:ph idx="3" type="pic"/>
          </p:nvPr>
        </p:nvSpPr>
        <p:spPr>
          <a:xfrm>
            <a:off x="971550" y="3367469"/>
            <a:ext cx="1878900" cy="116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11"/>
          <p:cNvSpPr/>
          <p:nvPr>
            <p:ph idx="4" type="pic"/>
          </p:nvPr>
        </p:nvSpPr>
        <p:spPr>
          <a:xfrm>
            <a:off x="971550" y="1987345"/>
            <a:ext cx="1878900" cy="116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11"/>
          <p:cNvSpPr/>
          <p:nvPr>
            <p:ph idx="5" type="pic"/>
          </p:nvPr>
        </p:nvSpPr>
        <p:spPr>
          <a:xfrm>
            <a:off x="971550" y="607220"/>
            <a:ext cx="1878900" cy="116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2"/>
          <p:cNvSpPr/>
          <p:nvPr>
            <p:ph idx="2" type="pic"/>
          </p:nvPr>
        </p:nvSpPr>
        <p:spPr>
          <a:xfrm>
            <a:off x="0" y="0"/>
            <a:ext cx="9144000" cy="225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12"/>
          <p:cNvSpPr/>
          <p:nvPr>
            <p:ph idx="3" type="pic"/>
          </p:nvPr>
        </p:nvSpPr>
        <p:spPr>
          <a:xfrm>
            <a:off x="5351348" y="2657612"/>
            <a:ext cx="3406800" cy="213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/>
          <p:nvPr/>
        </p:nvSpPr>
        <p:spPr>
          <a:xfrm>
            <a:off x="3386137" y="323849"/>
            <a:ext cx="5433900" cy="44958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3386138" y="0"/>
            <a:ext cx="5757863" cy="5143500"/>
          </a:xfrm>
          <a:custGeom>
            <a:rect b="b" l="l" r="r" t="t"/>
            <a:pathLst>
              <a:path extrusionOk="0" h="6858000" w="7677150">
                <a:moveTo>
                  <a:pt x="0" y="0"/>
                </a:moveTo>
                <a:lnTo>
                  <a:pt x="7677150" y="0"/>
                </a:lnTo>
                <a:lnTo>
                  <a:pt x="7677150" y="6858000"/>
                </a:lnTo>
                <a:lnTo>
                  <a:pt x="0" y="6858000"/>
                </a:lnTo>
                <a:lnTo>
                  <a:pt x="0" y="6426200"/>
                </a:lnTo>
                <a:lnTo>
                  <a:pt x="7245350" y="6426200"/>
                </a:lnTo>
                <a:lnTo>
                  <a:pt x="7245350" y="431800"/>
                </a:lnTo>
                <a:lnTo>
                  <a:pt x="0" y="431800"/>
                </a:lnTo>
                <a:close/>
              </a:path>
            </a:pathLst>
          </a:cu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323851" y="323849"/>
            <a:ext cx="3062400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-1" y="0"/>
            <a:ext cx="30549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3054768" y="0"/>
            <a:ext cx="60891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0" y="0"/>
            <a:ext cx="36765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3676650" y="0"/>
            <a:ext cx="54675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/>
          <p:nvPr/>
        </p:nvSpPr>
        <p:spPr>
          <a:xfrm>
            <a:off x="3871913" y="0"/>
            <a:ext cx="5272200" cy="15717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0" y="2807494"/>
            <a:ext cx="2336100" cy="23361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688181" y="346454"/>
            <a:ext cx="2121600" cy="212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5874297" y="0"/>
            <a:ext cx="2468100" cy="2468100"/>
          </a:xfrm>
          <a:prstGeom prst="rect">
            <a:avLst/>
          </a:prstGeom>
          <a:solidFill>
            <a:srgbClr val="05091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0" name="Google Shape;70;p17"/>
          <p:cNvSpPr/>
          <p:nvPr>
            <p:ph idx="3" type="pic"/>
          </p:nvPr>
        </p:nvSpPr>
        <p:spPr>
          <a:xfrm>
            <a:off x="2951048" y="346454"/>
            <a:ext cx="2121600" cy="212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17"/>
          <p:cNvSpPr/>
          <p:nvPr>
            <p:ph idx="4" type="pic"/>
          </p:nvPr>
        </p:nvSpPr>
        <p:spPr>
          <a:xfrm>
            <a:off x="688181" y="2618203"/>
            <a:ext cx="2121600" cy="212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17"/>
          <p:cNvSpPr/>
          <p:nvPr>
            <p:ph idx="5" type="pic"/>
          </p:nvPr>
        </p:nvSpPr>
        <p:spPr>
          <a:xfrm>
            <a:off x="2951048" y="2618203"/>
            <a:ext cx="2121600" cy="212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PPTMON slide">
  <p:cSld name="20_PPTMON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/>
          <p:nvPr/>
        </p:nvSpPr>
        <p:spPr>
          <a:xfrm>
            <a:off x="323850" y="323850"/>
            <a:ext cx="8496300" cy="44958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PPTMON slide">
  <p:cSld name="19_PPTMON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/>
          <p:nvPr/>
        </p:nvSpPr>
        <p:spPr>
          <a:xfrm>
            <a:off x="323850" y="323850"/>
            <a:ext cx="8496300" cy="44958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0"/>
          <p:cNvSpPr/>
          <p:nvPr/>
        </p:nvSpPr>
        <p:spPr>
          <a:xfrm flipH="1">
            <a:off x="75" y="0"/>
            <a:ext cx="49815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2" name="Google Shape;82;p20"/>
          <p:cNvSpPr/>
          <p:nvPr>
            <p:ph idx="2" type="pic"/>
          </p:nvPr>
        </p:nvSpPr>
        <p:spPr>
          <a:xfrm>
            <a:off x="1621521" y="794564"/>
            <a:ext cx="1646100" cy="35715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 flipH="1">
            <a:off x="4981500" y="0"/>
            <a:ext cx="41625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/>
          <p:nvPr/>
        </p:nvSpPr>
        <p:spPr>
          <a:xfrm>
            <a:off x="0" y="-1"/>
            <a:ext cx="71439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/>
          <p:nvPr/>
        </p:nvSpPr>
        <p:spPr>
          <a:xfrm flipH="1">
            <a:off x="9" y="0"/>
            <a:ext cx="51471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1150109" y="710814"/>
            <a:ext cx="2790300" cy="3721800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88" name="Google Shape;88;p21"/>
          <p:cNvSpPr/>
          <p:nvPr/>
        </p:nvSpPr>
        <p:spPr>
          <a:xfrm flipH="1">
            <a:off x="5147100" y="0"/>
            <a:ext cx="39969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PPTMON slide">
  <p:cSld name="18_PPTMON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 flipH="1">
            <a:off x="-79" y="0"/>
            <a:ext cx="67137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" name="Google Shape;92;p22"/>
          <p:cNvSpPr/>
          <p:nvPr>
            <p:ph idx="2" type="pic"/>
          </p:nvPr>
        </p:nvSpPr>
        <p:spPr>
          <a:xfrm>
            <a:off x="1347154" y="994083"/>
            <a:ext cx="3907200" cy="24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3" name="Google Shape;93;p22"/>
          <p:cNvSpPr/>
          <p:nvPr/>
        </p:nvSpPr>
        <p:spPr>
          <a:xfrm flipH="1">
            <a:off x="6713700" y="0"/>
            <a:ext cx="2430300" cy="51435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"/>
          <p:cNvSpPr/>
          <p:nvPr/>
        </p:nvSpPr>
        <p:spPr>
          <a:xfrm>
            <a:off x="0" y="-1"/>
            <a:ext cx="71439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>
            <a:off x="2257425" y="1181100"/>
            <a:ext cx="4629300" cy="27813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323850" y="323850"/>
            <a:ext cx="8496300" cy="44958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>
            <a:off x="0" y="323850"/>
            <a:ext cx="8820000" cy="44958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24;p7"/>
          <p:cNvSpPr/>
          <p:nvPr>
            <p:ph idx="2" type="pic"/>
          </p:nvPr>
        </p:nvSpPr>
        <p:spPr>
          <a:xfrm>
            <a:off x="397282" y="721133"/>
            <a:ext cx="3173100" cy="370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/>
          <p:nvPr>
            <p:ph idx="2" type="pic"/>
          </p:nvPr>
        </p:nvSpPr>
        <p:spPr>
          <a:xfrm>
            <a:off x="3833495" y="367230"/>
            <a:ext cx="1363200" cy="136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" name="Google Shape;28;p8"/>
          <p:cNvSpPr/>
          <p:nvPr>
            <p:ph idx="3" type="pic"/>
          </p:nvPr>
        </p:nvSpPr>
        <p:spPr>
          <a:xfrm>
            <a:off x="3833495" y="1899503"/>
            <a:ext cx="1363200" cy="136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8"/>
          <p:cNvSpPr/>
          <p:nvPr>
            <p:ph idx="4" type="pic"/>
          </p:nvPr>
        </p:nvSpPr>
        <p:spPr>
          <a:xfrm>
            <a:off x="3833495" y="3431777"/>
            <a:ext cx="1363200" cy="136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8"/>
          <p:cNvSpPr/>
          <p:nvPr/>
        </p:nvSpPr>
        <p:spPr>
          <a:xfrm>
            <a:off x="-1" y="0"/>
            <a:ext cx="3054900" cy="51435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/>
          <p:nvPr/>
        </p:nvSpPr>
        <p:spPr>
          <a:xfrm>
            <a:off x="0" y="1594949"/>
            <a:ext cx="9144000" cy="3548700"/>
          </a:xfrm>
          <a:prstGeom prst="rect">
            <a:avLst/>
          </a:prstGeom>
          <a:solidFill>
            <a:srgbClr val="050916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0"/>
          <p:cNvSpPr/>
          <p:nvPr>
            <p:ph idx="2" type="pic"/>
          </p:nvPr>
        </p:nvSpPr>
        <p:spPr>
          <a:xfrm>
            <a:off x="0" y="1"/>
            <a:ext cx="9144000" cy="25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/>
        </p:nvSpPr>
        <p:spPr>
          <a:xfrm>
            <a:off x="4742300" y="1268575"/>
            <a:ext cx="4250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B+ Tree Implementation</a:t>
            </a:r>
            <a:r>
              <a:rPr lang="ko" sz="4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 </a:t>
            </a:r>
            <a:endParaRPr sz="4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5280450" y="2905424"/>
            <a:ext cx="3711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Maurya Jadhav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Praveen Singh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Priyanka Meena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Rashmi G R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Shubham Kumar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5280449" y="4405134"/>
            <a:ext cx="3711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CS315A  - Group Project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10" l="0" r="0" t="4030"/>
          <a:stretch/>
        </p:blipFill>
        <p:spPr>
          <a:xfrm>
            <a:off x="0" y="568425"/>
            <a:ext cx="6163050" cy="39827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6669450" y="568425"/>
            <a:ext cx="159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Results</a:t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6424799" y="1617525"/>
            <a:ext cx="2085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 image produced by the implementation for a database is as seen.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/>
        </p:nvSpPr>
        <p:spPr>
          <a:xfrm>
            <a:off x="2705100" y="2306260"/>
            <a:ext cx="373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Demonstration</a:t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/>
        </p:nvSpPr>
        <p:spPr>
          <a:xfrm>
            <a:off x="891621" y="1420525"/>
            <a:ext cx="72282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1. Cormen, T. H., Leiserson, C. E., Rivest, R. L., &amp; Stein, C. (2009). Introduction to Algorithms (3rd Edition). The MIT Press.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 Garcia-Molina, H., Ullman, J. D., &amp; Widom, J. (2008). Database Systems: The Complete Book (2nd Edition). Pearson.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3. Shaffer, C. A. (1994). A Practical Introduction to Data Structures and Algorithm Analysis (2nd Edition). Prentice Hall.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4. Graphviz - Graph Visualization Software. (n.d.). Graphviz - Graph Visualization Software.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5. B+ Tree Visualization - Visualgo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6. B+ Tree - Programiz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000" y="644725"/>
            <a:ext cx="320225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1477679" y="598813"/>
            <a:ext cx="4215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References</a:t>
            </a:r>
            <a:endParaRPr b="0"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2719088" y="2190876"/>
            <a:ext cx="3705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4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Thank</a:t>
            </a:r>
            <a:r>
              <a:rPr lang="ko" sz="4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 You</a:t>
            </a:r>
            <a:r>
              <a:rPr b="0" lang="ko" sz="4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!</a:t>
            </a:r>
            <a:endParaRPr sz="1100"/>
          </a:p>
        </p:txBody>
      </p:sp>
      <p:sp>
        <p:nvSpPr>
          <p:cNvPr id="205" name="Google Shape;205;p37"/>
          <p:cNvSpPr txBox="1"/>
          <p:nvPr/>
        </p:nvSpPr>
        <p:spPr>
          <a:xfrm>
            <a:off x="2826498" y="3115761"/>
            <a:ext cx="3529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Any Questions?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2705100" y="496960"/>
            <a:ext cx="373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Acknowledgements</a:t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2568600" y="1802700"/>
            <a:ext cx="40068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We would like to thank</a:t>
            </a:r>
            <a:endParaRPr sz="15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Dr. Arnab Bhattacharya sir for giving</a:t>
            </a:r>
            <a:endParaRPr sz="15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us this opportunity to explore </a:t>
            </a:r>
            <a:endParaRPr sz="15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and implement a B+ Tree.</a:t>
            </a:r>
            <a:endParaRPr sz="15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We had an incredible learning experience through the workings of this project.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681304" y="409900"/>
            <a:ext cx="4215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Introduction</a:t>
            </a:r>
            <a:endParaRPr b="0"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2121785" y="1444487"/>
            <a:ext cx="409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The Project</a:t>
            </a:r>
            <a:endParaRPr sz="1100"/>
          </a:p>
        </p:txBody>
      </p:sp>
      <p:sp>
        <p:nvSpPr>
          <p:cNvPr id="115" name="Google Shape;115;p27"/>
          <p:cNvSpPr/>
          <p:nvPr/>
        </p:nvSpPr>
        <p:spPr>
          <a:xfrm>
            <a:off x="1361487" y="1444479"/>
            <a:ext cx="83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01.</a:t>
            </a:r>
            <a:endParaRPr sz="1100"/>
          </a:p>
        </p:txBody>
      </p:sp>
      <p:sp>
        <p:nvSpPr>
          <p:cNvPr id="116" name="Google Shape;116;p27"/>
          <p:cNvSpPr/>
          <p:nvPr/>
        </p:nvSpPr>
        <p:spPr>
          <a:xfrm>
            <a:off x="2121775" y="2321338"/>
            <a:ext cx="4019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Importance of a B+ Tree</a:t>
            </a:r>
            <a:endParaRPr sz="1100"/>
          </a:p>
        </p:txBody>
      </p:sp>
      <p:sp>
        <p:nvSpPr>
          <p:cNvPr id="117" name="Google Shape;117;p27"/>
          <p:cNvSpPr/>
          <p:nvPr/>
        </p:nvSpPr>
        <p:spPr>
          <a:xfrm>
            <a:off x="1361487" y="2387090"/>
            <a:ext cx="83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02.</a:t>
            </a:r>
            <a:endParaRPr sz="1100"/>
          </a:p>
        </p:txBody>
      </p:sp>
      <p:sp>
        <p:nvSpPr>
          <p:cNvPr id="118" name="Google Shape;118;p27"/>
          <p:cNvSpPr/>
          <p:nvPr/>
        </p:nvSpPr>
        <p:spPr>
          <a:xfrm>
            <a:off x="2121785" y="3647932"/>
            <a:ext cx="4092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Key Functionalities</a:t>
            </a:r>
            <a:endParaRPr sz="1100"/>
          </a:p>
        </p:txBody>
      </p:sp>
      <p:sp>
        <p:nvSpPr>
          <p:cNvPr id="119" name="Google Shape;119;p27"/>
          <p:cNvSpPr/>
          <p:nvPr/>
        </p:nvSpPr>
        <p:spPr>
          <a:xfrm>
            <a:off x="1361487" y="3647925"/>
            <a:ext cx="83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03.</a:t>
            </a:r>
            <a:endParaRPr sz="1100"/>
          </a:p>
        </p:txBody>
      </p:sp>
      <p:sp>
        <p:nvSpPr>
          <p:cNvPr id="120" name="Google Shape;120;p27"/>
          <p:cNvSpPr txBox="1"/>
          <p:nvPr/>
        </p:nvSpPr>
        <p:spPr>
          <a:xfrm>
            <a:off x="2121675" y="1771400"/>
            <a:ext cx="4092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project idea is to implement a B+ Tree data structure in C++ for a database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2121675" y="2717400"/>
            <a:ext cx="4092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 B+Tree helps store a large amount of data. It is a self-balancing structure which also allows faster functionalities like search and delete making it a useful implementation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2121774" y="4001800"/>
            <a:ext cx="4019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key functionalities include insertion, deletion, search, and image display</a:t>
            </a:r>
            <a:endParaRPr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465928" y="936000"/>
            <a:ext cx="386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Project Objectives</a:t>
            </a:r>
            <a:endParaRPr b="0"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556802" y="2078900"/>
            <a:ext cx="673943" cy="6739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50916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3742491" y="2078900"/>
            <a:ext cx="673943" cy="6739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50916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1264225" y="2138835"/>
            <a:ext cx="22710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Implement a B+ tree data structure in C++</a:t>
            </a:r>
            <a:endParaRPr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556802" y="3640141"/>
            <a:ext cx="673943" cy="6739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50916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3742491" y="3640141"/>
            <a:ext cx="673943" cy="67394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50916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1351125" y="3593000"/>
            <a:ext cx="22710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Enhance the visualization of the B+ tree structure through image display using the Graphviz library</a:t>
            </a:r>
            <a:endParaRPr sz="14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4549025" y="3593022"/>
            <a:ext cx="22710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Provide efficient and balanced operations for managing data in the B+ tree</a:t>
            </a:r>
            <a:endParaRPr sz="14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14" y="3813941"/>
            <a:ext cx="368647" cy="32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0499" y="2251139"/>
            <a:ext cx="275684" cy="3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/>
          <p:nvPr/>
        </p:nvSpPr>
        <p:spPr>
          <a:xfrm>
            <a:off x="4623700" y="2138821"/>
            <a:ext cx="22710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Incorporate functionalities for inserting, deleting, and searching data in the B+ tree</a:t>
            </a:r>
            <a:endParaRPr sz="14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pic>
        <p:nvPicPr>
          <p:cNvPr id="138" name="Google Shape;13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475" y="2204113"/>
            <a:ext cx="368625" cy="4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476" y="3812374"/>
            <a:ext cx="368625" cy="3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2409450" y="1156582"/>
            <a:ext cx="4325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Project Methodology</a:t>
            </a:r>
            <a:endParaRPr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1172000" y="3548558"/>
            <a:ext cx="1504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used C++ as the programming language for implementing the B+ tree.</a:t>
            </a:r>
            <a:endParaRPr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1171999" y="3050926"/>
            <a:ext cx="1504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C++</a:t>
            </a:r>
            <a:endParaRPr sz="1100"/>
          </a:p>
        </p:txBody>
      </p:sp>
      <p:sp>
        <p:nvSpPr>
          <p:cNvPr id="147" name="Google Shape;147;p29"/>
          <p:cNvSpPr/>
          <p:nvPr/>
        </p:nvSpPr>
        <p:spPr>
          <a:xfrm>
            <a:off x="1171999" y="2639046"/>
            <a:ext cx="1504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01</a:t>
            </a:r>
            <a:endParaRPr sz="1100"/>
          </a:p>
        </p:txBody>
      </p:sp>
      <p:sp>
        <p:nvSpPr>
          <p:cNvPr id="148" name="Google Shape;148;p29"/>
          <p:cNvSpPr txBox="1"/>
          <p:nvPr/>
        </p:nvSpPr>
        <p:spPr>
          <a:xfrm>
            <a:off x="2997378" y="3548558"/>
            <a:ext cx="15045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OOPs principles were followed while designing the B+ tree data structure with algorithms for search, insert and delete features</a:t>
            </a:r>
            <a:endParaRPr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2759800" y="3050925"/>
            <a:ext cx="197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OOPs &amp; Algorithms</a:t>
            </a:r>
            <a:endParaRPr sz="1100"/>
          </a:p>
        </p:txBody>
      </p:sp>
      <p:sp>
        <p:nvSpPr>
          <p:cNvPr id="150" name="Google Shape;150;p29"/>
          <p:cNvSpPr/>
          <p:nvPr/>
        </p:nvSpPr>
        <p:spPr>
          <a:xfrm>
            <a:off x="2997390" y="2639046"/>
            <a:ext cx="150437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02</a:t>
            </a:r>
            <a:endParaRPr sz="1100"/>
          </a:p>
        </p:txBody>
      </p:sp>
      <p:sp>
        <p:nvSpPr>
          <p:cNvPr id="151" name="Google Shape;151;p29"/>
          <p:cNvSpPr txBox="1"/>
          <p:nvPr/>
        </p:nvSpPr>
        <p:spPr>
          <a:xfrm>
            <a:off x="4822857" y="3548633"/>
            <a:ext cx="1504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Utilised the Graphviz library to generate images of the B+ tree structure</a:t>
            </a:r>
            <a:endParaRPr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4822806" y="3050926"/>
            <a:ext cx="1504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Graphviz</a:t>
            </a:r>
            <a:endParaRPr sz="1100"/>
          </a:p>
        </p:txBody>
      </p:sp>
      <p:sp>
        <p:nvSpPr>
          <p:cNvPr id="153" name="Google Shape;153;p29"/>
          <p:cNvSpPr/>
          <p:nvPr/>
        </p:nvSpPr>
        <p:spPr>
          <a:xfrm>
            <a:off x="4822806" y="2639046"/>
            <a:ext cx="1504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03</a:t>
            </a:r>
            <a:endParaRPr sz="1100"/>
          </a:p>
        </p:txBody>
      </p:sp>
      <p:sp>
        <p:nvSpPr>
          <p:cNvPr id="154" name="Google Shape;154;p29"/>
          <p:cNvSpPr txBox="1"/>
          <p:nvPr/>
        </p:nvSpPr>
        <p:spPr>
          <a:xfrm>
            <a:off x="6678773" y="3548633"/>
            <a:ext cx="1504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 thorough testing and evaluation was conducted to ensure correctness and efficiency of the implementation</a:t>
            </a:r>
            <a:endParaRPr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6410600" y="3050925"/>
            <a:ext cx="2040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Testing &amp; Evaluation</a:t>
            </a:r>
            <a:endParaRPr sz="1100"/>
          </a:p>
        </p:txBody>
      </p:sp>
      <p:sp>
        <p:nvSpPr>
          <p:cNvPr id="156" name="Google Shape;156;p29"/>
          <p:cNvSpPr/>
          <p:nvPr/>
        </p:nvSpPr>
        <p:spPr>
          <a:xfrm>
            <a:off x="6678672" y="2639046"/>
            <a:ext cx="1504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04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891621" y="1383975"/>
            <a:ext cx="72282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insertion operation in the B+ tree follows these steps: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1. Search for the appropriate leaf node where the key should be inserted by recursively traversing the tree from the root.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2. If the leaf node has space for the key, insert the key-value pair into the node in the correct position to maintain the ascending order of keys.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3. If the leaf node is full, split the node into two halves and promote the middle key to the parent node. Insert the key-value pair into the appropriate half of the split node.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4. If the parent node is also full, repeat the split operation recursively until a node with space is found or until a new root node is created if the split operation reaches the root.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891629" y="570363"/>
            <a:ext cx="4215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Insertion Algorithm</a:t>
            </a:r>
            <a:endParaRPr b="0"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891621" y="1383975"/>
            <a:ext cx="72282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deletion operation in the B+ tree follows these steps: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1. Search for the node containing the key that needs to be deleted by recursively traversing the tree from the root.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2. If the key is found in a leaf node, delete the key-value pair from the node and rebalance the tree if necessary by borrowing keys from adjacent nodes or merging nodes.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3. If the key is not found in a leaf node, continue the search in the appropriate child node and repeat the deletion process recursively until the key is found or the search reaches a leaf node indicating that the key does not exist in the tree.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891629" y="570363"/>
            <a:ext cx="4215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Deletion Algorithm</a:t>
            </a:r>
            <a:endParaRPr b="0"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891625" y="1383975"/>
            <a:ext cx="74232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search operation in the B+ tree follows these steps: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1. Start from the root node and compare the target key with the keys in the node.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2. If the target key is found in the node, return the associated value.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3. If the target key is smaller than the smallest key in the node, follow the leftmost child pointer and repeat the search process in the child node.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4. If the target key is larger than the largest key in the node, follow the rightmost child pointer and repeat the search process in the child node.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5. If the target key falls between the keys in the node, follow the appropriate child pointer and repeat the search process in the child node.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891629" y="570363"/>
            <a:ext cx="4215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Search Algorithm</a:t>
            </a:r>
            <a:endParaRPr b="0"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689275" y="941325"/>
            <a:ext cx="77043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We used two main classes to implement the B+ tree: Node and BPlusTree. The Node class represents a single node in the tree, and the BPlusTree class represents the entire tree structure.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Node class has the following attributes: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Keys: An array of keys that are stored in the node in ascending order.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Values: An array of values that are associated with the keys.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Child Pointers: An array of pointers to child nodes, which represent the children of the node.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Parent Pointer: A pointer to the parent node, except for the root node which has a null parent pointer.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Leaf Node: A boolean flag that indicates whether the node is a leaf node or not.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Key Count: An integer that represents the number of keys currently stored in the node.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BPlusTree class has the following attributes: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Root Node: A pointer to the root node of the tree.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Order: An integer that represents the maximum number of keys that a node can contain.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Leaf Nodes: A list of pointers to all the leaf nodes in the tree.</a:t>
            </a:r>
            <a:endParaRPr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1950599" y="410325"/>
            <a:ext cx="5242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Implementation Details</a:t>
            </a:r>
            <a:endParaRPr b="0" sz="3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ble flow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