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2"/>
    <p:sldId id="256" r:id="rId3"/>
    <p:sldId id="257" r:id="rId4"/>
    <p:sldId id="258" r:id="rId5"/>
    <p:sldId id="259" r:id="rId6"/>
    <p:sldId id="260" r:id="rId7"/>
    <p:sldId id="261" r:id="rId8"/>
    <p:sldId id="262" r:id="rId9"/>
    <p:sldId id="263" r:id="rId10"/>
    <p:sldId id="265" r:id="rId11"/>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p:cViewPr>
        <p:scale>
          <a:sx n="100" d="100"/>
          <a:sy n="100" d="100"/>
        </p:scale>
        <p:origin x="874"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7/6/2024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C1BF7-8DAE-D906-071C-D467E0CF9B04}"/>
              </a:ext>
            </a:extLst>
          </p:cNvPr>
          <p:cNvSpPr>
            <a:spLocks noGrp="1"/>
          </p:cNvSpPr>
          <p:nvPr>
            <p:ph type="title"/>
          </p:nvPr>
        </p:nvSpPr>
        <p:spPr>
          <a:xfrm>
            <a:off x="1385214" y="1619031"/>
            <a:ext cx="6373572" cy="984885"/>
          </a:xfrm>
        </p:spPr>
        <p:txBody>
          <a:bodyPr/>
          <a:lstStyle/>
          <a:p>
            <a:pPr algn="ctr"/>
            <a:r>
              <a:rPr lang="en-US" sz="3200" dirty="0"/>
              <a:t>Title: Detect pixelated image and convert it</a:t>
            </a:r>
            <a:endParaRPr lang="en-IN" sz="3200" dirty="0"/>
          </a:p>
        </p:txBody>
      </p:sp>
      <p:sp>
        <p:nvSpPr>
          <p:cNvPr id="3" name="TextBox 2">
            <a:extLst>
              <a:ext uri="{FF2B5EF4-FFF2-40B4-BE49-F238E27FC236}">
                <a16:creationId xmlns:a16="http://schemas.microsoft.com/office/drawing/2014/main" id="{F23DC110-1C8F-4F2F-F24F-A6715449D74E}"/>
              </a:ext>
            </a:extLst>
          </p:cNvPr>
          <p:cNvSpPr txBox="1"/>
          <p:nvPr/>
        </p:nvSpPr>
        <p:spPr>
          <a:xfrm>
            <a:off x="-29980" y="4019550"/>
            <a:ext cx="3538566" cy="923330"/>
          </a:xfrm>
          <a:prstGeom prst="rect">
            <a:avLst/>
          </a:prstGeom>
          <a:noFill/>
        </p:spPr>
        <p:txBody>
          <a:bodyPr wrap="square" rtlCol="0">
            <a:spAutoFit/>
          </a:bodyPr>
          <a:lstStyle/>
          <a:p>
            <a:r>
              <a:rPr lang="en-IN" dirty="0"/>
              <a:t>Prepared by:</a:t>
            </a:r>
          </a:p>
          <a:p>
            <a:r>
              <a:rPr lang="en-IN" dirty="0"/>
              <a:t>Mausam Soni </a:t>
            </a:r>
          </a:p>
          <a:p>
            <a:r>
              <a:rPr lang="en-IN" dirty="0"/>
              <a:t>(2203396160345)</a:t>
            </a:r>
          </a:p>
        </p:txBody>
      </p:sp>
      <p:sp>
        <p:nvSpPr>
          <p:cNvPr id="4" name="TextBox 3">
            <a:extLst>
              <a:ext uri="{FF2B5EF4-FFF2-40B4-BE49-F238E27FC236}">
                <a16:creationId xmlns:a16="http://schemas.microsoft.com/office/drawing/2014/main" id="{AB90E200-D595-0FA8-21F9-7A5D13E59299}"/>
              </a:ext>
            </a:extLst>
          </p:cNvPr>
          <p:cNvSpPr txBox="1"/>
          <p:nvPr/>
        </p:nvSpPr>
        <p:spPr>
          <a:xfrm>
            <a:off x="6934200" y="4019549"/>
            <a:ext cx="3538566" cy="646331"/>
          </a:xfrm>
          <a:prstGeom prst="rect">
            <a:avLst/>
          </a:prstGeom>
          <a:noFill/>
        </p:spPr>
        <p:txBody>
          <a:bodyPr wrap="square" rtlCol="0">
            <a:spAutoFit/>
          </a:bodyPr>
          <a:lstStyle/>
          <a:p>
            <a:r>
              <a:rPr lang="en-IN" dirty="0"/>
              <a:t>Guided by:</a:t>
            </a:r>
          </a:p>
          <a:p>
            <a:r>
              <a:rPr lang="en-IN" dirty="0"/>
              <a:t>Prof. Ashish Pandey </a:t>
            </a:r>
          </a:p>
        </p:txBody>
      </p:sp>
    </p:spTree>
    <p:extLst>
      <p:ext uri="{BB962C8B-B14F-4D97-AF65-F5344CB8AC3E}">
        <p14:creationId xmlns:p14="http://schemas.microsoft.com/office/powerpoint/2010/main" val="325483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Message For Card Presentation Business Expressing Gratitude  Acknowledgment And Appreciation Minimalist Abstract Design With White Cut  Out Paper On Blue Background Stock Photo - Download Image Now - iStock">
            <a:extLst>
              <a:ext uri="{FF2B5EF4-FFF2-40B4-BE49-F238E27FC236}">
                <a16:creationId xmlns:a16="http://schemas.microsoft.com/office/drawing/2014/main" id="{346B0838-36D1-6A46-7345-6318CD7E5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984" y="285750"/>
            <a:ext cx="7870031" cy="442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403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Problem</a:t>
            </a:r>
            <a:r>
              <a:rPr spc="-65" dirty="0"/>
              <a:t> </a:t>
            </a:r>
            <a:r>
              <a:rPr spc="-10" dirty="0"/>
              <a:t>Statement</a:t>
            </a:r>
          </a:p>
        </p:txBody>
      </p:sp>
      <p:sp>
        <p:nvSpPr>
          <p:cNvPr id="3" name="TextBox 2">
            <a:extLst>
              <a:ext uri="{FF2B5EF4-FFF2-40B4-BE49-F238E27FC236}">
                <a16:creationId xmlns:a16="http://schemas.microsoft.com/office/drawing/2014/main" id="{97AA8CB1-E1F6-226B-56F1-A0EF033992F8}"/>
              </a:ext>
            </a:extLst>
          </p:cNvPr>
          <p:cNvSpPr txBox="1"/>
          <p:nvPr/>
        </p:nvSpPr>
        <p:spPr>
          <a:xfrm>
            <a:off x="304800" y="786525"/>
            <a:ext cx="8414479" cy="2092881"/>
          </a:xfrm>
          <a:prstGeom prst="rect">
            <a:avLst/>
          </a:prstGeom>
          <a:noFill/>
        </p:spPr>
        <p:txBody>
          <a:bodyPr wrap="square" rtlCol="0">
            <a:spAutoFit/>
          </a:bodyPr>
          <a:lstStyle/>
          <a:p>
            <a:endParaRPr lang="en-US" dirty="0"/>
          </a:p>
          <a:p>
            <a:pPr algn="just"/>
            <a:r>
              <a:rPr lang="en-US" sz="1600" dirty="0">
                <a:latin typeface="Times New Roman" panose="02020603050405020304" pitchFamily="18" charset="0"/>
                <a:cs typeface="Times New Roman" panose="02020603050405020304" pitchFamily="18" charset="0"/>
              </a:rPr>
              <a:t>I’m aiming to create a system that can spot and improve pixelated and blurry images, making them clearer and more detailed. This involves developing algorithms that can accurately recognize pixelation and blurriness, using techniques to upscale pixelated images and sharpen blurry ones. We'll also employ machine learning models like CNNs to enhance images effectively. We'll evaluate our progress using metrics like SSIM. Our goal is to turn degraded images into sharp, high-resolution visuals suitable for both professional and everyday use, making them more useful and appealing across different fields.</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2013" rIns="0" bIns="0" rtlCol="0">
            <a:spAutoFit/>
          </a:bodyPr>
          <a:lstStyle/>
          <a:p>
            <a:pPr marL="71120">
              <a:lnSpc>
                <a:spcPct val="100000"/>
              </a:lnSpc>
              <a:spcBef>
                <a:spcPts val="105"/>
              </a:spcBef>
            </a:pPr>
            <a:r>
              <a:rPr dirty="0"/>
              <a:t>Unique</a:t>
            </a:r>
            <a:r>
              <a:rPr spc="-50" dirty="0"/>
              <a:t> </a:t>
            </a:r>
            <a:r>
              <a:rPr dirty="0"/>
              <a:t>Idea</a:t>
            </a:r>
            <a:r>
              <a:rPr spc="-25" dirty="0"/>
              <a:t> </a:t>
            </a:r>
            <a:r>
              <a:rPr dirty="0"/>
              <a:t>Brief</a:t>
            </a:r>
            <a:r>
              <a:rPr spc="-30" dirty="0"/>
              <a:t> </a:t>
            </a:r>
            <a:r>
              <a:rPr spc="-10" dirty="0"/>
              <a:t>(Solution)</a:t>
            </a:r>
          </a:p>
        </p:txBody>
      </p:sp>
      <p:sp>
        <p:nvSpPr>
          <p:cNvPr id="3" name="TextBox 2">
            <a:extLst>
              <a:ext uri="{FF2B5EF4-FFF2-40B4-BE49-F238E27FC236}">
                <a16:creationId xmlns:a16="http://schemas.microsoft.com/office/drawing/2014/main" id="{173BC162-82F4-5109-3FB9-B0D241547B2A}"/>
              </a:ext>
            </a:extLst>
          </p:cNvPr>
          <p:cNvSpPr txBox="1"/>
          <p:nvPr/>
        </p:nvSpPr>
        <p:spPr>
          <a:xfrm>
            <a:off x="304800" y="883789"/>
            <a:ext cx="8414479" cy="3785652"/>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Objective: Our goal is to create a system that can identify and enhance pixelated and blurry images, making them clearer and more detailed.</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Approach:</a:t>
            </a:r>
          </a:p>
          <a:p>
            <a:pPr algn="just"/>
            <a:r>
              <a:rPr lang="en-US" sz="1600" dirty="0">
                <a:latin typeface="Times New Roman" panose="02020603050405020304" pitchFamily="18" charset="0"/>
                <a:cs typeface="Times New Roman" panose="02020603050405020304" pitchFamily="18" charset="0"/>
              </a:rPr>
              <a:t>- We'll develop algorithms to accurately spot pixelation and blurriness.</a:t>
            </a:r>
          </a:p>
          <a:p>
            <a:pPr algn="just"/>
            <a:r>
              <a:rPr lang="en-US" sz="1600" dirty="0">
                <a:latin typeface="Times New Roman" panose="02020603050405020304" pitchFamily="18" charset="0"/>
                <a:cs typeface="Times New Roman" panose="02020603050405020304" pitchFamily="18" charset="0"/>
              </a:rPr>
              <a:t>- Techniques will be employed to upscale pixelated images and sharpen blurry ones effectively.</a:t>
            </a:r>
          </a:p>
          <a:p>
            <a:pPr algn="just"/>
            <a:r>
              <a:rPr lang="en-US" sz="1600" dirty="0">
                <a:latin typeface="Times New Roman" panose="02020603050405020304" pitchFamily="18" charset="0"/>
                <a:cs typeface="Times New Roman" panose="02020603050405020304" pitchFamily="18" charset="0"/>
              </a:rPr>
              <a:t>- Leveraging advanced machine learning models like CNNs, and SRCNN we aim to enhance images with precision.</a:t>
            </a:r>
          </a:p>
          <a:p>
            <a:pPr algn="just"/>
            <a:r>
              <a:rPr lang="en-US" sz="1600" dirty="0">
                <a:latin typeface="Times New Roman" panose="02020603050405020304" pitchFamily="18" charset="0"/>
                <a:cs typeface="Times New Roman" panose="02020603050405020304" pitchFamily="18" charset="0"/>
              </a:rPr>
              <a:t>- Our progress will be measured using metrics to ensure quality improvement.</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Outcome: Our aim is to transform degraded images into sharp, high-resolution visuals suitable for both professional and everyday use.</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Impact: By enhancing usability and visual appeal across various fields, from digital media to medical imaging, we strive to make these images more useful and appealing to users everywhere.</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9567" rIns="0" bIns="0" rtlCol="0">
            <a:spAutoFit/>
          </a:bodyPr>
          <a:lstStyle/>
          <a:p>
            <a:pPr marL="66675">
              <a:lnSpc>
                <a:spcPct val="100000"/>
              </a:lnSpc>
              <a:spcBef>
                <a:spcPts val="105"/>
              </a:spcBef>
            </a:pPr>
            <a:r>
              <a:rPr dirty="0"/>
              <a:t>Features</a:t>
            </a:r>
            <a:r>
              <a:rPr spc="-35" dirty="0"/>
              <a:t> </a:t>
            </a:r>
            <a:r>
              <a:rPr spc="-10" dirty="0"/>
              <a:t>Offered</a:t>
            </a:r>
          </a:p>
        </p:txBody>
      </p:sp>
      <p:sp>
        <p:nvSpPr>
          <p:cNvPr id="3" name="TextBox 2">
            <a:extLst>
              <a:ext uri="{FF2B5EF4-FFF2-40B4-BE49-F238E27FC236}">
                <a16:creationId xmlns:a16="http://schemas.microsoft.com/office/drawing/2014/main" id="{BB1BA547-F064-20C8-0BF6-C185D2A81925}"/>
              </a:ext>
            </a:extLst>
          </p:cNvPr>
          <p:cNvSpPr txBox="1"/>
          <p:nvPr/>
        </p:nvSpPr>
        <p:spPr>
          <a:xfrm>
            <a:off x="304800" y="1123950"/>
            <a:ext cx="8414479" cy="2308324"/>
          </a:xfrm>
          <a:prstGeom prst="rect">
            <a:avLst/>
          </a:prstGeom>
          <a:noFill/>
        </p:spPr>
        <p:txBody>
          <a:bodyPr wrap="square" rtlCol="0">
            <a:spAutoFit/>
          </a:bodyPr>
          <a:lstStyle/>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1. Spotting Issues:</a:t>
            </a:r>
            <a:r>
              <a:rPr lang="en-US" sz="1600" dirty="0">
                <a:latin typeface="Times New Roman" panose="02020603050405020304" pitchFamily="18" charset="0"/>
                <a:cs typeface="Times New Roman" panose="02020603050405020304" pitchFamily="18" charset="0"/>
              </a:rPr>
              <a:t> Algorithms that can recognize pixelation and distinguish it from blurriness in images, ensuring precise targeting of enhancement efforts.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2. Improving Quality:</a:t>
            </a:r>
            <a:r>
              <a:rPr lang="en-US" sz="1600" dirty="0">
                <a:latin typeface="Times New Roman" panose="02020603050405020304" pitchFamily="18" charset="0"/>
                <a:cs typeface="Times New Roman" panose="02020603050405020304" pitchFamily="18" charset="0"/>
              </a:rPr>
              <a:t> Techniques to make pixelated images clearer without losing details, enhancing their fidelity and visual appeal.</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3. Enhancing Sharpness:</a:t>
            </a:r>
            <a:r>
              <a:rPr lang="en-US" sz="1600" dirty="0">
                <a:latin typeface="Times New Roman" panose="02020603050405020304" pitchFamily="18" charset="0"/>
                <a:cs typeface="Times New Roman" panose="02020603050405020304" pitchFamily="18" charset="0"/>
              </a:rPr>
              <a:t> Algorithms that sharpen blurry images by enhancing edge clarity and definition, improving overall image crispness and detail.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69">
              <a:lnSpc>
                <a:spcPct val="100000"/>
              </a:lnSpc>
              <a:spcBef>
                <a:spcPts val="105"/>
              </a:spcBef>
            </a:pPr>
            <a:r>
              <a:rPr spc="-10" dirty="0"/>
              <a:t>Process</a:t>
            </a:r>
            <a:r>
              <a:rPr spc="-325" dirty="0"/>
              <a:t> </a:t>
            </a:r>
            <a:r>
              <a:rPr spc="-20" dirty="0"/>
              <a:t>flow</a:t>
            </a:r>
          </a:p>
        </p:txBody>
      </p:sp>
      <p:sp>
        <p:nvSpPr>
          <p:cNvPr id="3" name="TextBox 2">
            <a:extLst>
              <a:ext uri="{FF2B5EF4-FFF2-40B4-BE49-F238E27FC236}">
                <a16:creationId xmlns:a16="http://schemas.microsoft.com/office/drawing/2014/main" id="{215010BF-FE82-26F5-208E-B0495D5F1782}"/>
              </a:ext>
            </a:extLst>
          </p:cNvPr>
          <p:cNvSpPr txBox="1"/>
          <p:nvPr/>
        </p:nvSpPr>
        <p:spPr>
          <a:xfrm>
            <a:off x="304800" y="786525"/>
            <a:ext cx="8414479" cy="4278094"/>
          </a:xfrm>
          <a:prstGeom prst="rect">
            <a:avLst/>
          </a:prstGeom>
          <a:noFill/>
        </p:spPr>
        <p:txBody>
          <a:bodyPr wrap="square" rtlCol="0">
            <a:spAutoFit/>
          </a:bodyPr>
          <a:lstStyle/>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Step-1. Spotting Issues</a:t>
            </a:r>
            <a:r>
              <a:rPr lang="en-US" sz="1600" dirty="0">
                <a:latin typeface="Times New Roman" panose="02020603050405020304" pitchFamily="18" charset="0"/>
                <a:cs typeface="Times New Roman" panose="02020603050405020304" pitchFamily="18" charset="0"/>
              </a:rPr>
              <a:t>: Algorithms figure out if the image is pixelated or blurry.</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Step-2.</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Understanding the Problem</a:t>
            </a:r>
            <a:r>
              <a:rPr lang="en-US" sz="1600" dirty="0">
                <a:latin typeface="Times New Roman" panose="02020603050405020304" pitchFamily="18" charset="0"/>
                <a:cs typeface="Times New Roman" panose="02020603050405020304" pitchFamily="18" charset="0"/>
              </a:rPr>
              <a:t>: Determine how much the image quality is degraded and decide what fixes to apply.</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Step-3.</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Making Pixels Clearer</a:t>
            </a:r>
            <a:r>
              <a:rPr lang="en-US" sz="1600" dirty="0">
                <a:latin typeface="Times New Roman" panose="02020603050405020304" pitchFamily="18" charset="0"/>
                <a:cs typeface="Times New Roman" panose="02020603050405020304" pitchFamily="18" charset="0"/>
              </a:rPr>
              <a:t>: Use techniques such as SRCNN to make pixelated images sharper and clearer.</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Step-4.</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Sharpening Blurry Areas</a:t>
            </a:r>
            <a:r>
              <a:rPr lang="en-US" sz="1600" dirty="0">
                <a:latin typeface="Times New Roman" panose="02020603050405020304" pitchFamily="18" charset="0"/>
                <a:cs typeface="Times New Roman" panose="02020603050405020304" pitchFamily="18" charset="0"/>
              </a:rPr>
              <a:t>: Apply algorithms to make fuzzy parts of the image clearer and more defined.</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Step-5.</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Learning and Improving</a:t>
            </a:r>
            <a:r>
              <a:rPr lang="en-US" sz="1600" dirty="0">
                <a:latin typeface="Times New Roman" panose="02020603050405020304" pitchFamily="18" charset="0"/>
                <a:cs typeface="Times New Roman" panose="02020603050405020304" pitchFamily="18" charset="0"/>
              </a:rPr>
              <a:t>: Use advanced learning models (like CNNs) to keep getting better at enhancing images.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Step-6.</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Checking the Results</a:t>
            </a:r>
            <a:r>
              <a:rPr lang="en-US" sz="1600" dirty="0">
                <a:latin typeface="Times New Roman" panose="02020603050405020304" pitchFamily="18" charset="0"/>
                <a:cs typeface="Times New Roman" panose="02020603050405020304" pitchFamily="18" charset="0"/>
              </a:rPr>
              <a:t>: Measure how much better the image looks using metrics like SSIM to make sure the improvements are good enough.</a:t>
            </a:r>
            <a:endParaRPr lang="en-IN"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774" rIns="0" bIns="0" rtlCol="0">
            <a:spAutoFit/>
          </a:bodyPr>
          <a:lstStyle/>
          <a:p>
            <a:pPr marL="81280">
              <a:lnSpc>
                <a:spcPct val="100000"/>
              </a:lnSpc>
              <a:spcBef>
                <a:spcPts val="105"/>
              </a:spcBef>
            </a:pPr>
            <a:r>
              <a:rPr dirty="0"/>
              <a:t>Architecture</a:t>
            </a:r>
            <a:r>
              <a:rPr spc="-45" dirty="0"/>
              <a:t> </a:t>
            </a:r>
            <a:r>
              <a:rPr spc="-10" dirty="0"/>
              <a:t>Diagram</a:t>
            </a:r>
          </a:p>
        </p:txBody>
      </p:sp>
      <p:pic>
        <p:nvPicPr>
          <p:cNvPr id="4" name="Picture 3">
            <a:extLst>
              <a:ext uri="{FF2B5EF4-FFF2-40B4-BE49-F238E27FC236}">
                <a16:creationId xmlns:a16="http://schemas.microsoft.com/office/drawing/2014/main" id="{FECCA709-A79A-7D04-2A22-998210A139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629724"/>
            <a:ext cx="2819400" cy="4324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p>
        </p:txBody>
      </p:sp>
      <p:sp>
        <p:nvSpPr>
          <p:cNvPr id="3" name="TextBox 2">
            <a:extLst>
              <a:ext uri="{FF2B5EF4-FFF2-40B4-BE49-F238E27FC236}">
                <a16:creationId xmlns:a16="http://schemas.microsoft.com/office/drawing/2014/main" id="{7A812B03-3D19-4B4A-2C22-FA91A6F15C7C}"/>
              </a:ext>
            </a:extLst>
          </p:cNvPr>
          <p:cNvSpPr txBox="1"/>
          <p:nvPr/>
        </p:nvSpPr>
        <p:spPr>
          <a:xfrm>
            <a:off x="304800" y="786525"/>
            <a:ext cx="8414479" cy="2831544"/>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Software Tools Used:-</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Python(Programming Language)</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PyCharm(Code Editor)</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IN" sz="1400" b="1" dirty="0">
                <a:latin typeface="Times New Roman" panose="02020603050405020304" pitchFamily="18" charset="0"/>
                <a:cs typeface="Times New Roman" panose="02020603050405020304" pitchFamily="18" charset="0"/>
              </a:rPr>
              <a:t>Algorithm Used:-</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Super Resolution Convolutional Neural Network </a:t>
            </a:r>
            <a:r>
              <a:rPr lang="en-IN" sz="1400" b="1" dirty="0">
                <a:latin typeface="Times New Roman" panose="02020603050405020304" pitchFamily="18" charset="0"/>
                <a:cs typeface="Times New Roman" panose="02020603050405020304" pitchFamily="18" charset="0"/>
              </a:rPr>
              <a:t>(SRCNN)</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Convolutional Layer</a:t>
            </a:r>
            <a:r>
              <a:rPr lang="en-IN" sz="1400" b="1" dirty="0">
                <a:latin typeface="Times New Roman" panose="02020603050405020304" pitchFamily="18" charset="0"/>
                <a:cs typeface="Times New Roman" panose="02020603050405020304" pitchFamily="18" charset="0"/>
              </a:rPr>
              <a:t>(Conv2D)</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Loss Function</a:t>
            </a:r>
            <a:r>
              <a:rPr lang="en-IN" sz="1400" b="1" dirty="0">
                <a:latin typeface="Times New Roman" panose="02020603050405020304" pitchFamily="18" charset="0"/>
                <a:cs typeface="Times New Roman" panose="02020603050405020304" pitchFamily="18" charset="0"/>
              </a:rPr>
              <a:t>(</a:t>
            </a:r>
            <a:r>
              <a:rPr lang="en-IN" sz="1400" b="1" dirty="0" err="1">
                <a:latin typeface="Times New Roman" panose="02020603050405020304" pitchFamily="18" charset="0"/>
                <a:cs typeface="Times New Roman" panose="02020603050405020304" pitchFamily="18" charset="0"/>
              </a:rPr>
              <a:t>mean_squared_error</a:t>
            </a:r>
            <a:r>
              <a:rPr lang="en-IN" sz="1400" b="1"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Image Processing</a:t>
            </a:r>
            <a:r>
              <a:rPr lang="en-IN" sz="1400" b="1" dirty="0">
                <a:latin typeface="Times New Roman" panose="02020603050405020304" pitchFamily="18" charset="0"/>
                <a:cs typeface="Times New Roman" panose="02020603050405020304" pitchFamily="18" charset="0"/>
              </a:rPr>
              <a:t>(cv2.IMREAD_GRAYSCALE)</a:t>
            </a:r>
          </a:p>
          <a:p>
            <a:pPr marL="285750" indent="-285750" algn="just">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Image Saving</a:t>
            </a:r>
            <a:r>
              <a:rPr lang="en-IN" sz="1400" b="1" dirty="0">
                <a:latin typeface="Times New Roman" panose="02020603050405020304" pitchFamily="18" charset="0"/>
                <a:cs typeface="Times New Roman" panose="02020603050405020304" pitchFamily="18" charset="0"/>
              </a:rPr>
              <a:t>(cv2.imwrite)</a:t>
            </a:r>
          </a:p>
          <a:p>
            <a:pPr marL="285750" indent="-285750" algn="just">
              <a:buFont typeface="Arial" panose="020B0604020202020204" pitchFamily="34" charset="0"/>
              <a:buChar char="•"/>
            </a:pPr>
            <a:endParaRPr lang="en-I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3504" rIns="0" bIns="0" rtlCol="0">
            <a:spAutoFit/>
          </a:bodyPr>
          <a:lstStyle/>
          <a:p>
            <a:pPr marL="69850">
              <a:lnSpc>
                <a:spcPct val="100000"/>
              </a:lnSpc>
              <a:spcBef>
                <a:spcPts val="105"/>
              </a:spcBef>
            </a:pPr>
            <a:r>
              <a:rPr dirty="0"/>
              <a:t>Team</a:t>
            </a:r>
            <a:r>
              <a:rPr spc="-25" dirty="0"/>
              <a:t> </a:t>
            </a:r>
            <a:r>
              <a:rPr dirty="0"/>
              <a:t>members</a:t>
            </a:r>
            <a:r>
              <a:rPr spc="-30" dirty="0"/>
              <a:t> </a:t>
            </a:r>
            <a:r>
              <a:rPr dirty="0"/>
              <a:t>and</a:t>
            </a:r>
            <a:r>
              <a:rPr spc="-25" dirty="0"/>
              <a:t> </a:t>
            </a:r>
            <a:r>
              <a:rPr spc="-10" dirty="0"/>
              <a:t>contribution:</a:t>
            </a:r>
          </a:p>
        </p:txBody>
      </p:sp>
      <p:sp>
        <p:nvSpPr>
          <p:cNvPr id="3" name="TextBox 2">
            <a:extLst>
              <a:ext uri="{FF2B5EF4-FFF2-40B4-BE49-F238E27FC236}">
                <a16:creationId xmlns:a16="http://schemas.microsoft.com/office/drawing/2014/main" id="{3CBBC8C7-4FA5-B291-167B-B6C493563536}"/>
              </a:ext>
            </a:extLst>
          </p:cNvPr>
          <p:cNvSpPr txBox="1"/>
          <p:nvPr/>
        </p:nvSpPr>
        <p:spPr>
          <a:xfrm>
            <a:off x="304800" y="786525"/>
            <a:ext cx="8414479" cy="3539430"/>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Team Member:</a:t>
            </a:r>
          </a:p>
          <a:p>
            <a:pPr algn="just"/>
            <a:r>
              <a:rPr lang="en-US" sz="1600" dirty="0">
                <a:latin typeface="Times New Roman" panose="02020603050405020304" pitchFamily="18" charset="0"/>
                <a:cs typeface="Times New Roman" panose="02020603050405020304" pitchFamily="18" charset="0"/>
              </a:rPr>
              <a:t>Solo Project created by Mausam Soni</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Contributions:</a:t>
            </a:r>
          </a:p>
          <a:p>
            <a:pPr algn="just"/>
            <a:r>
              <a:rPr lang="en-US" sz="1600" b="1" dirty="0">
                <a:latin typeface="Times New Roman" panose="02020603050405020304" pitchFamily="18" charset="0"/>
                <a:cs typeface="Times New Roman" panose="02020603050405020304" pitchFamily="18" charset="0"/>
              </a:rPr>
              <a:t>1. Improving Image Quality:</a:t>
            </a:r>
            <a:r>
              <a:rPr lang="en-US" sz="1600" dirty="0">
                <a:latin typeface="Times New Roman" panose="02020603050405020304" pitchFamily="18" charset="0"/>
                <a:cs typeface="Times New Roman" panose="02020603050405020304" pitchFamily="18" charset="0"/>
              </a:rPr>
              <a:t> Develop algorithms to spot pixelation and blur in images and make them look better.</a:t>
            </a:r>
          </a:p>
          <a:p>
            <a:pPr algn="just"/>
            <a:r>
              <a:rPr lang="en-US" sz="1600" b="1" dirty="0">
                <a:latin typeface="Times New Roman" panose="02020603050405020304" pitchFamily="18" charset="0"/>
                <a:cs typeface="Times New Roman" panose="02020603050405020304" pitchFamily="18" charset="0"/>
              </a:rPr>
              <a:t>2. Enhancing Techniques:</a:t>
            </a:r>
            <a:r>
              <a:rPr lang="en-US" sz="1600" dirty="0">
                <a:latin typeface="Times New Roman" panose="02020603050405020304" pitchFamily="18" charset="0"/>
                <a:cs typeface="Times New Roman" panose="02020603050405020304" pitchFamily="18" charset="0"/>
              </a:rPr>
              <a:t> Create methods to clear up pixelated images and sharpen blurry ones.</a:t>
            </a:r>
          </a:p>
          <a:p>
            <a:pPr algn="just"/>
            <a:r>
              <a:rPr lang="en-US" sz="1600" b="1" dirty="0">
                <a:latin typeface="Times New Roman" panose="02020603050405020304" pitchFamily="18" charset="0"/>
                <a:cs typeface="Times New Roman" panose="02020603050405020304" pitchFamily="18" charset="0"/>
              </a:rPr>
              <a:t>3. Using Advanced Tech:</a:t>
            </a:r>
            <a:r>
              <a:rPr lang="en-US" sz="1600" dirty="0">
                <a:latin typeface="Times New Roman" panose="02020603050405020304" pitchFamily="18" charset="0"/>
                <a:cs typeface="Times New Roman" panose="02020603050405020304" pitchFamily="18" charset="0"/>
              </a:rPr>
              <a:t> Apply CNNs to make images even clearer and more detailed.</a:t>
            </a:r>
          </a:p>
          <a:p>
            <a:pPr algn="just"/>
            <a:r>
              <a:rPr lang="en-US" sz="1600" b="1" dirty="0">
                <a:latin typeface="Times New Roman" panose="02020603050405020304" pitchFamily="18" charset="0"/>
                <a:cs typeface="Times New Roman" panose="02020603050405020304" pitchFamily="18" charset="0"/>
              </a:rPr>
              <a:t>4. Checking Results:</a:t>
            </a:r>
            <a:r>
              <a:rPr lang="en-US" sz="1600" dirty="0">
                <a:latin typeface="Times New Roman" panose="02020603050405020304" pitchFamily="18" charset="0"/>
                <a:cs typeface="Times New Roman" panose="02020603050405020304" pitchFamily="18" charset="0"/>
              </a:rPr>
              <a:t> Measure how much better images look using tools like CV2, Conv2d, and SSIM.</a:t>
            </a:r>
          </a:p>
          <a:p>
            <a:pPr algn="just"/>
            <a:r>
              <a:rPr lang="en-US" sz="1600" b="1" dirty="0">
                <a:latin typeface="Times New Roman" panose="02020603050405020304" pitchFamily="18" charset="0"/>
                <a:cs typeface="Times New Roman" panose="02020603050405020304" pitchFamily="18" charset="0"/>
              </a:rPr>
              <a:t>5. Keeping Records:</a:t>
            </a:r>
            <a:r>
              <a:rPr lang="en-US" sz="1600" dirty="0">
                <a:latin typeface="Times New Roman" panose="02020603050405020304" pitchFamily="18" charset="0"/>
                <a:cs typeface="Times New Roman" panose="02020603050405020304" pitchFamily="18" charset="0"/>
              </a:rPr>
              <a:t> Write down details of how algorithms work and what they achieve in the specific folder.</a:t>
            </a:r>
          </a:p>
          <a:p>
            <a:pPr algn="just"/>
            <a:r>
              <a:rPr lang="en-US" sz="1600" b="1" dirty="0">
                <a:latin typeface="Times New Roman" panose="02020603050405020304" pitchFamily="18" charset="0"/>
                <a:cs typeface="Times New Roman" panose="02020603050405020304" pitchFamily="18" charset="0"/>
              </a:rPr>
              <a:t>6. Testing and Using:</a:t>
            </a:r>
            <a:r>
              <a:rPr lang="en-US" sz="1600" dirty="0">
                <a:latin typeface="Times New Roman" panose="02020603050405020304" pitchFamily="18" charset="0"/>
                <a:cs typeface="Times New Roman" panose="02020603050405020304" pitchFamily="18" charset="0"/>
              </a:rPr>
              <a:t> Make sure algorithms work with different images and can be used easily.</a:t>
            </a:r>
          </a:p>
          <a:p>
            <a:pPr algn="just"/>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spc="-10" dirty="0"/>
              <a:t>Conclusion</a:t>
            </a:r>
          </a:p>
        </p:txBody>
      </p:sp>
      <p:sp>
        <p:nvSpPr>
          <p:cNvPr id="4" name="TextBox 3">
            <a:extLst>
              <a:ext uri="{FF2B5EF4-FFF2-40B4-BE49-F238E27FC236}">
                <a16:creationId xmlns:a16="http://schemas.microsoft.com/office/drawing/2014/main" id="{E9660D44-D720-5118-A709-014352F8795C}"/>
              </a:ext>
            </a:extLst>
          </p:cNvPr>
          <p:cNvSpPr txBox="1"/>
          <p:nvPr/>
        </p:nvSpPr>
        <p:spPr>
          <a:xfrm>
            <a:off x="304800" y="895350"/>
            <a:ext cx="8458200" cy="1815882"/>
          </a:xfrm>
          <a:prstGeom prst="rect">
            <a:avLst/>
          </a:prstGeom>
          <a:noFill/>
        </p:spPr>
        <p:txBody>
          <a:bodyPr wrap="square">
            <a:spAutoFit/>
          </a:bodyPr>
          <a:lstStyle/>
          <a:p>
            <a:pPr algn="just"/>
            <a:r>
              <a:rPr lang="en-IN" sz="1600" dirty="0">
                <a:latin typeface="Times New Roman" panose="02020603050405020304" pitchFamily="18" charset="0"/>
                <a:cs typeface="Times New Roman" panose="02020603050405020304" pitchFamily="18" charset="0"/>
              </a:rPr>
              <a:t>Our goal is to create a system that can spot and improve pixelated and blurry images with precision. Through careful algorithm development and the use of advanced machine learning models like CNNs, we enhance images by making them clearer and more detailed. Metrics such as SSIM help us measure our progress accurately, ensuring the quality of our enhancements. Ultimately, we aim to transform degraded images into vibrant, high-resolution visuals that are not only useful but also visually appealing across various fields and applications, enhancing their value and usability for users everywhere.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TotalTime>
  <Words>761</Words>
  <Application>Microsoft Office PowerPoint</Application>
  <PresentationFormat>On-screen Show (16:9)</PresentationFormat>
  <Paragraphs>67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Title: Detect pixelated image and convert it</vt:lpstr>
      <vt:lpstr>Problem Statement</vt:lpstr>
      <vt:lpstr>Unique Idea Brief (Solution)</vt:lpstr>
      <vt:lpstr>Features Offered</vt:lpstr>
      <vt:lpstr>Process flow</vt:lpstr>
      <vt:lpstr>Architecture Diagram</vt:lpstr>
      <vt:lpstr>Technologies used</vt:lpstr>
      <vt:lpstr>Team members and contribution: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Ajeya Krishna</dc:creator>
  <cp:lastModifiedBy>Vihang Soni</cp:lastModifiedBy>
  <cp:revision>3</cp:revision>
  <dcterms:created xsi:type="dcterms:W3CDTF">2024-07-06T04:16:58Z</dcterms:created>
  <dcterms:modified xsi:type="dcterms:W3CDTF">2024-07-06T05:52:47Z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2024-07-06T00:00:00Z</vt:filetime>
  </property>
  <property fmtid="{D5CDD505-2E9C-101B-9397-08002B2CF9AE}" pid="5" name="Producer">
    <vt:lpwstr>Microsoft® PowerPoint® 2021</vt:lpwstr>
  </property>
</Properties>
</file>