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Maven Pro Bold" charset="1" panose="00000800000000000000"/>
      <p:regular r:id="rId35"/>
    </p:embeddedFont>
    <p:embeddedFont>
      <p:font typeface="Maven Pro" charset="1" panose="00000500000000000000"/>
      <p:regular r:id="rId36"/>
    </p:embeddedFont>
    <p:embeddedFont>
      <p:font typeface="Open Sans" charset="1" panose="020B06060305040202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840802"/>
            <a:ext cx="13112360" cy="314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CUCKOO INDEXING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08603" y="6684323"/>
            <a:ext cx="6893620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secondary indexing Method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76022" y="1340002"/>
            <a:ext cx="7334244" cy="4961056"/>
            <a:chOff x="0" y="0"/>
            <a:chExt cx="1931653" cy="13066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1653" cy="1306616"/>
            </a:xfrm>
            <a:custGeom>
              <a:avLst/>
              <a:gdLst/>
              <a:ahLst/>
              <a:cxnLst/>
              <a:rect r="r" b="b" t="t" l="l"/>
              <a:pathLst>
                <a:path h="1306616" w="1931653">
                  <a:moveTo>
                    <a:pt x="53835" y="0"/>
                  </a:moveTo>
                  <a:lnTo>
                    <a:pt x="1877818" y="0"/>
                  </a:lnTo>
                  <a:cubicBezTo>
                    <a:pt x="1892096" y="0"/>
                    <a:pt x="1905789" y="5672"/>
                    <a:pt x="1915885" y="15768"/>
                  </a:cubicBezTo>
                  <a:cubicBezTo>
                    <a:pt x="1925981" y="25864"/>
                    <a:pt x="1931653" y="39557"/>
                    <a:pt x="1931653" y="53835"/>
                  </a:cubicBezTo>
                  <a:lnTo>
                    <a:pt x="1931653" y="1252781"/>
                  </a:lnTo>
                  <a:cubicBezTo>
                    <a:pt x="1931653" y="1267059"/>
                    <a:pt x="1925981" y="1280752"/>
                    <a:pt x="1915885" y="1290848"/>
                  </a:cubicBezTo>
                  <a:cubicBezTo>
                    <a:pt x="1905789" y="1300944"/>
                    <a:pt x="1892096" y="1306616"/>
                    <a:pt x="1877818" y="1306616"/>
                  </a:cubicBezTo>
                  <a:lnTo>
                    <a:pt x="53835" y="1306616"/>
                  </a:lnTo>
                  <a:cubicBezTo>
                    <a:pt x="39557" y="1306616"/>
                    <a:pt x="25864" y="1300944"/>
                    <a:pt x="15768" y="1290848"/>
                  </a:cubicBezTo>
                  <a:cubicBezTo>
                    <a:pt x="5672" y="1280752"/>
                    <a:pt x="0" y="1267059"/>
                    <a:pt x="0" y="1252781"/>
                  </a:cubicBezTo>
                  <a:lnTo>
                    <a:pt x="0" y="53835"/>
                  </a:lnTo>
                  <a:cubicBezTo>
                    <a:pt x="0" y="39557"/>
                    <a:pt x="5672" y="25864"/>
                    <a:pt x="15768" y="15768"/>
                  </a:cubicBezTo>
                  <a:cubicBezTo>
                    <a:pt x="25864" y="5672"/>
                    <a:pt x="39557" y="0"/>
                    <a:pt x="5383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31653" cy="1344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9456" y="7319232"/>
            <a:ext cx="17523808" cy="1393637"/>
          </a:xfrm>
          <a:custGeom>
            <a:avLst/>
            <a:gdLst/>
            <a:ahLst/>
            <a:cxnLst/>
            <a:rect r="r" b="b" t="t" l="l"/>
            <a:pathLst>
              <a:path h="1393637" w="17523808">
                <a:moveTo>
                  <a:pt x="0" y="0"/>
                </a:moveTo>
                <a:lnTo>
                  <a:pt x="17523808" y="0"/>
                </a:lnTo>
                <a:lnTo>
                  <a:pt x="17523808" y="1393637"/>
                </a:lnTo>
                <a:lnTo>
                  <a:pt x="0" y="139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16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24882" y="2489202"/>
            <a:ext cx="6685384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Introduced slots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Stores the fingerprint is in which bucket at what slot.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Then, when we search, we directly go to the bucket at slot 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24882" y="1520977"/>
            <a:ext cx="6046712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Third-Slot mapping(main6)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54379" y="3377558"/>
            <a:ext cx="6972642" cy="5699751"/>
            <a:chOff x="0" y="0"/>
            <a:chExt cx="1836416" cy="15011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6416" cy="1501169"/>
            </a:xfrm>
            <a:custGeom>
              <a:avLst/>
              <a:gdLst/>
              <a:ahLst/>
              <a:cxnLst/>
              <a:rect r="r" b="b" t="t" l="l"/>
              <a:pathLst>
                <a:path h="1501169" w="1836416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444542"/>
                  </a:lnTo>
                  <a:cubicBezTo>
                    <a:pt x="1836416" y="1459561"/>
                    <a:pt x="1830450" y="1473964"/>
                    <a:pt x="1819831" y="1484583"/>
                  </a:cubicBezTo>
                  <a:cubicBezTo>
                    <a:pt x="1809211" y="1495203"/>
                    <a:pt x="1794808" y="1501169"/>
                    <a:pt x="1779789" y="1501169"/>
                  </a:cubicBezTo>
                  <a:lnTo>
                    <a:pt x="56627" y="1501169"/>
                  </a:lnTo>
                  <a:cubicBezTo>
                    <a:pt x="25353" y="1501169"/>
                    <a:pt x="0" y="1475816"/>
                    <a:pt x="0" y="144454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6416" cy="1539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252930">
                      <a:alpha val="53725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Introduced scan rate optimization- calculated the no. of bits per bucket required to prevent collisions. Thus, I first ,on a preliminary stage calculated the no. of fp per bucket. Then, I applied the algorithm provided in the paper to calculate the no. of fp per bucket, which i stored in an array. Then, every time i wanted the optimal bits per bucket, I fetched it from this array.</a:t>
              </a:r>
            </a:p>
            <a:p>
              <a:pPr algn="ctr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252930">
                      <a:alpha val="53725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(Main15)</a:t>
              </a:r>
            </a:p>
            <a:p>
              <a:pPr algn="ctr" marL="410209" indent="-205105" lvl="1">
                <a:lnSpc>
                  <a:spcPts val="26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99">
                  <a:solidFill>
                    <a:srgbClr val="252930">
                      <a:alpha val="53725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Done to avoid collsions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071757" y="2961664"/>
            <a:ext cx="7562122" cy="1299797"/>
            <a:chOff x="0" y="0"/>
            <a:chExt cx="1991670" cy="342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91670" cy="342333"/>
            </a:xfrm>
            <a:custGeom>
              <a:avLst/>
              <a:gdLst/>
              <a:ahLst/>
              <a:cxnLst/>
              <a:rect r="r" b="b" t="t" l="l"/>
              <a:pathLst>
                <a:path h="342333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290121"/>
                  </a:lnTo>
                  <a:cubicBezTo>
                    <a:pt x="1991670" y="303969"/>
                    <a:pt x="1986169" y="317249"/>
                    <a:pt x="1976377" y="327041"/>
                  </a:cubicBezTo>
                  <a:cubicBezTo>
                    <a:pt x="1966586" y="336833"/>
                    <a:pt x="1953305" y="342333"/>
                    <a:pt x="1939458" y="342333"/>
                  </a:cubicBezTo>
                  <a:lnTo>
                    <a:pt x="52213" y="342333"/>
                  </a:lnTo>
                  <a:cubicBezTo>
                    <a:pt x="38365" y="342333"/>
                    <a:pt x="25084" y="336833"/>
                    <a:pt x="15293" y="327041"/>
                  </a:cubicBezTo>
                  <a:cubicBezTo>
                    <a:pt x="5501" y="317249"/>
                    <a:pt x="0" y="303969"/>
                    <a:pt x="0" y="290121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91670" cy="38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Calculated optimal bits for each bucket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243207" y="4510075"/>
            <a:ext cx="7562122" cy="1299797"/>
            <a:chOff x="0" y="0"/>
            <a:chExt cx="1991670" cy="342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91670" cy="342333"/>
            </a:xfrm>
            <a:custGeom>
              <a:avLst/>
              <a:gdLst/>
              <a:ahLst/>
              <a:cxnLst/>
              <a:rect r="r" b="b" t="t" l="l"/>
              <a:pathLst>
                <a:path h="342333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290121"/>
                  </a:lnTo>
                  <a:cubicBezTo>
                    <a:pt x="1991670" y="303969"/>
                    <a:pt x="1986169" y="317249"/>
                    <a:pt x="1976377" y="327041"/>
                  </a:cubicBezTo>
                  <a:cubicBezTo>
                    <a:pt x="1966586" y="336833"/>
                    <a:pt x="1953305" y="342333"/>
                    <a:pt x="1939458" y="342333"/>
                  </a:cubicBezTo>
                  <a:lnTo>
                    <a:pt x="52213" y="342333"/>
                  </a:lnTo>
                  <a:cubicBezTo>
                    <a:pt x="38365" y="342333"/>
                    <a:pt x="25084" y="336833"/>
                    <a:pt x="15293" y="327041"/>
                  </a:cubicBezTo>
                  <a:cubicBezTo>
                    <a:pt x="5501" y="317249"/>
                    <a:pt x="0" y="303969"/>
                    <a:pt x="0" y="290121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991670" cy="39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Stored in an array .(that this bucket requires this many bits)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02221" y="3792537"/>
            <a:ext cx="5824801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Fourth-scan rate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390164" y="6057522"/>
            <a:ext cx="7562122" cy="1299797"/>
            <a:chOff x="0" y="0"/>
            <a:chExt cx="1991670" cy="3423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91670" cy="342333"/>
            </a:xfrm>
            <a:custGeom>
              <a:avLst/>
              <a:gdLst/>
              <a:ahLst/>
              <a:cxnLst/>
              <a:rect r="r" b="b" t="t" l="l"/>
              <a:pathLst>
                <a:path h="342333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290121"/>
                  </a:lnTo>
                  <a:cubicBezTo>
                    <a:pt x="1991670" y="303969"/>
                    <a:pt x="1986169" y="317249"/>
                    <a:pt x="1976377" y="327041"/>
                  </a:cubicBezTo>
                  <a:cubicBezTo>
                    <a:pt x="1966586" y="336833"/>
                    <a:pt x="1953305" y="342333"/>
                    <a:pt x="1939458" y="342333"/>
                  </a:cubicBezTo>
                  <a:lnTo>
                    <a:pt x="52213" y="342333"/>
                  </a:lnTo>
                  <a:cubicBezTo>
                    <a:pt x="38365" y="342333"/>
                    <a:pt x="25084" y="336833"/>
                    <a:pt x="15293" y="327041"/>
                  </a:cubicBezTo>
                  <a:cubicBezTo>
                    <a:pt x="5501" y="317249"/>
                    <a:pt x="0" y="303969"/>
                    <a:pt x="0" y="290121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91670" cy="38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for every fp,Fetched optimal bits when fp had to be stored in bucket, and inserted into available bucket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390164" y="7604970"/>
            <a:ext cx="7562122" cy="1299797"/>
            <a:chOff x="0" y="0"/>
            <a:chExt cx="1991670" cy="342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91670" cy="342333"/>
            </a:xfrm>
            <a:custGeom>
              <a:avLst/>
              <a:gdLst/>
              <a:ahLst/>
              <a:cxnLst/>
              <a:rect r="r" b="b" t="t" l="l"/>
              <a:pathLst>
                <a:path h="342333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290121"/>
                  </a:lnTo>
                  <a:cubicBezTo>
                    <a:pt x="1991670" y="303969"/>
                    <a:pt x="1986169" y="317249"/>
                    <a:pt x="1976377" y="327041"/>
                  </a:cubicBezTo>
                  <a:cubicBezTo>
                    <a:pt x="1966586" y="336833"/>
                    <a:pt x="1953305" y="342333"/>
                    <a:pt x="1939458" y="342333"/>
                  </a:cubicBezTo>
                  <a:lnTo>
                    <a:pt x="52213" y="342333"/>
                  </a:lnTo>
                  <a:cubicBezTo>
                    <a:pt x="38365" y="342333"/>
                    <a:pt x="25084" y="336833"/>
                    <a:pt x="15293" y="327041"/>
                  </a:cubicBezTo>
                  <a:cubicBezTo>
                    <a:pt x="5501" y="317249"/>
                    <a:pt x="0" y="303969"/>
                    <a:pt x="0" y="290121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991670" cy="39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if fp already exist union the bitmap. If primary bucket full, then check secondary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4295" y="1428237"/>
            <a:ext cx="14109020" cy="7072146"/>
          </a:xfrm>
          <a:custGeom>
            <a:avLst/>
            <a:gdLst/>
            <a:ahLst/>
            <a:cxnLst/>
            <a:rect r="r" b="b" t="t" l="l"/>
            <a:pathLst>
              <a:path h="7072146" w="14109020">
                <a:moveTo>
                  <a:pt x="0" y="0"/>
                </a:moveTo>
                <a:lnTo>
                  <a:pt x="14109020" y="0"/>
                </a:lnTo>
                <a:lnTo>
                  <a:pt x="14109020" y="7072146"/>
                </a:lnTo>
                <a:lnTo>
                  <a:pt x="0" y="7072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00055" y="50287"/>
            <a:ext cx="550475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SCAN RATE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" y="1714500"/>
            <a:ext cx="18288000" cy="8572500"/>
          </a:xfrm>
          <a:custGeom>
            <a:avLst/>
            <a:gdLst/>
            <a:ahLst/>
            <a:cxnLst/>
            <a:rect r="r" b="b" t="t" l="l"/>
            <a:pathLst>
              <a:path h="8572500" w="18288000">
                <a:moveTo>
                  <a:pt x="0" y="0"/>
                </a:moveTo>
                <a:lnTo>
                  <a:pt x="18288000" y="0"/>
                </a:lnTo>
                <a:lnTo>
                  <a:pt x="18288000" y="8572500"/>
                </a:lnTo>
                <a:lnTo>
                  <a:pt x="0" y="857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20436" y="265269"/>
            <a:ext cx="18181864" cy="144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13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HOW OPTIMAL SIZE FOR FP IS FETCHED AND UNION IF FP ALREADY PRESENT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57275" y="5849303"/>
            <a:ext cx="637222" cy="1518285"/>
            <a:chOff x="0" y="0"/>
            <a:chExt cx="849630" cy="2024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4450" y="41910"/>
              <a:ext cx="755650" cy="1944370"/>
            </a:xfrm>
            <a:custGeom>
              <a:avLst/>
              <a:gdLst/>
              <a:ahLst/>
              <a:cxnLst/>
              <a:rect r="r" b="b" t="t" l="l"/>
              <a:pathLst>
                <a:path h="1944370" w="755650">
                  <a:moveTo>
                    <a:pt x="407670" y="68580"/>
                  </a:moveTo>
                  <a:cubicBezTo>
                    <a:pt x="290830" y="121920"/>
                    <a:pt x="264160" y="140970"/>
                    <a:pt x="255270" y="160020"/>
                  </a:cubicBezTo>
                  <a:cubicBezTo>
                    <a:pt x="248920" y="172720"/>
                    <a:pt x="248920" y="186690"/>
                    <a:pt x="252730" y="200660"/>
                  </a:cubicBezTo>
                  <a:cubicBezTo>
                    <a:pt x="259080" y="223520"/>
                    <a:pt x="289560" y="240030"/>
                    <a:pt x="307340" y="273050"/>
                  </a:cubicBezTo>
                  <a:cubicBezTo>
                    <a:pt x="337820" y="330200"/>
                    <a:pt x="375920" y="447040"/>
                    <a:pt x="397510" y="524510"/>
                  </a:cubicBezTo>
                  <a:cubicBezTo>
                    <a:pt x="415290" y="586740"/>
                    <a:pt x="417830" y="654050"/>
                    <a:pt x="431800" y="698500"/>
                  </a:cubicBezTo>
                  <a:cubicBezTo>
                    <a:pt x="441960" y="730250"/>
                    <a:pt x="461010" y="744220"/>
                    <a:pt x="467360" y="773430"/>
                  </a:cubicBezTo>
                  <a:cubicBezTo>
                    <a:pt x="476250" y="811530"/>
                    <a:pt x="477520" y="871220"/>
                    <a:pt x="468630" y="910590"/>
                  </a:cubicBezTo>
                  <a:cubicBezTo>
                    <a:pt x="462280" y="941070"/>
                    <a:pt x="448310" y="966470"/>
                    <a:pt x="433070" y="991870"/>
                  </a:cubicBezTo>
                  <a:cubicBezTo>
                    <a:pt x="417830" y="1014730"/>
                    <a:pt x="387350" y="1036320"/>
                    <a:pt x="377190" y="1055370"/>
                  </a:cubicBezTo>
                  <a:cubicBezTo>
                    <a:pt x="370840" y="1069340"/>
                    <a:pt x="375920" y="1080770"/>
                    <a:pt x="369570" y="1093470"/>
                  </a:cubicBezTo>
                  <a:cubicBezTo>
                    <a:pt x="359410" y="1115060"/>
                    <a:pt x="336550" y="1148080"/>
                    <a:pt x="306070" y="1162050"/>
                  </a:cubicBezTo>
                  <a:cubicBezTo>
                    <a:pt x="261620" y="1181100"/>
                    <a:pt x="157480" y="1189990"/>
                    <a:pt x="109220" y="1162050"/>
                  </a:cubicBezTo>
                  <a:cubicBezTo>
                    <a:pt x="62230" y="1135380"/>
                    <a:pt x="31750" y="1057910"/>
                    <a:pt x="15240" y="1003300"/>
                  </a:cubicBezTo>
                  <a:cubicBezTo>
                    <a:pt x="0" y="953770"/>
                    <a:pt x="0" y="891540"/>
                    <a:pt x="6350" y="853440"/>
                  </a:cubicBezTo>
                  <a:cubicBezTo>
                    <a:pt x="11430" y="829310"/>
                    <a:pt x="15240" y="808990"/>
                    <a:pt x="33020" y="796290"/>
                  </a:cubicBezTo>
                  <a:cubicBezTo>
                    <a:pt x="57150" y="778510"/>
                    <a:pt x="127000" y="777240"/>
                    <a:pt x="165100" y="783590"/>
                  </a:cubicBezTo>
                  <a:cubicBezTo>
                    <a:pt x="196850" y="788670"/>
                    <a:pt x="227330" y="800100"/>
                    <a:pt x="248920" y="821690"/>
                  </a:cubicBezTo>
                  <a:cubicBezTo>
                    <a:pt x="273050" y="844550"/>
                    <a:pt x="289560" y="887730"/>
                    <a:pt x="299720" y="924560"/>
                  </a:cubicBezTo>
                  <a:cubicBezTo>
                    <a:pt x="311150" y="960120"/>
                    <a:pt x="303530" y="1005840"/>
                    <a:pt x="313690" y="1038860"/>
                  </a:cubicBezTo>
                  <a:cubicBezTo>
                    <a:pt x="321310" y="1065530"/>
                    <a:pt x="340360" y="1079500"/>
                    <a:pt x="349250" y="1109980"/>
                  </a:cubicBezTo>
                  <a:cubicBezTo>
                    <a:pt x="363220" y="1159510"/>
                    <a:pt x="360680" y="1249680"/>
                    <a:pt x="372110" y="1308100"/>
                  </a:cubicBezTo>
                  <a:cubicBezTo>
                    <a:pt x="382270" y="1355090"/>
                    <a:pt x="402590" y="1393190"/>
                    <a:pt x="410210" y="1433830"/>
                  </a:cubicBezTo>
                  <a:cubicBezTo>
                    <a:pt x="416560" y="1470660"/>
                    <a:pt x="407670" y="1498600"/>
                    <a:pt x="414020" y="1540510"/>
                  </a:cubicBezTo>
                  <a:cubicBezTo>
                    <a:pt x="422910" y="1604010"/>
                    <a:pt x="440690" y="1729740"/>
                    <a:pt x="473710" y="1779270"/>
                  </a:cubicBezTo>
                  <a:cubicBezTo>
                    <a:pt x="492760" y="1808480"/>
                    <a:pt x="532130" y="1816100"/>
                    <a:pt x="547370" y="1833880"/>
                  </a:cubicBezTo>
                  <a:cubicBezTo>
                    <a:pt x="557530" y="1844040"/>
                    <a:pt x="552450" y="1858010"/>
                    <a:pt x="565150" y="1864360"/>
                  </a:cubicBezTo>
                  <a:cubicBezTo>
                    <a:pt x="591820" y="1880870"/>
                    <a:pt x="716280" y="1852930"/>
                    <a:pt x="741680" y="1869440"/>
                  </a:cubicBezTo>
                  <a:cubicBezTo>
                    <a:pt x="751840" y="1875790"/>
                    <a:pt x="755650" y="1889760"/>
                    <a:pt x="754380" y="1898650"/>
                  </a:cubicBezTo>
                  <a:cubicBezTo>
                    <a:pt x="753110" y="1910080"/>
                    <a:pt x="736600" y="1926590"/>
                    <a:pt x="727710" y="1930400"/>
                  </a:cubicBezTo>
                  <a:cubicBezTo>
                    <a:pt x="720090" y="1932940"/>
                    <a:pt x="712470" y="1931670"/>
                    <a:pt x="704850" y="1927860"/>
                  </a:cubicBezTo>
                  <a:cubicBezTo>
                    <a:pt x="697230" y="1924050"/>
                    <a:pt x="687070" y="1911350"/>
                    <a:pt x="685800" y="1902460"/>
                  </a:cubicBezTo>
                  <a:cubicBezTo>
                    <a:pt x="684530" y="1893570"/>
                    <a:pt x="689610" y="1878330"/>
                    <a:pt x="695960" y="1871980"/>
                  </a:cubicBezTo>
                  <a:cubicBezTo>
                    <a:pt x="703580" y="1865630"/>
                    <a:pt x="718820" y="1860550"/>
                    <a:pt x="727710" y="1863090"/>
                  </a:cubicBezTo>
                  <a:cubicBezTo>
                    <a:pt x="737870" y="1865630"/>
                    <a:pt x="754380" y="1883410"/>
                    <a:pt x="754380" y="1894840"/>
                  </a:cubicBezTo>
                  <a:cubicBezTo>
                    <a:pt x="755650" y="1906270"/>
                    <a:pt x="745490" y="1922780"/>
                    <a:pt x="731520" y="1929130"/>
                  </a:cubicBezTo>
                  <a:cubicBezTo>
                    <a:pt x="704850" y="1944370"/>
                    <a:pt x="619760" y="1934210"/>
                    <a:pt x="582930" y="1930400"/>
                  </a:cubicBezTo>
                  <a:cubicBezTo>
                    <a:pt x="560070" y="1927860"/>
                    <a:pt x="548640" y="1927860"/>
                    <a:pt x="529590" y="1917700"/>
                  </a:cubicBezTo>
                  <a:cubicBezTo>
                    <a:pt x="499110" y="1901190"/>
                    <a:pt x="452120" y="1865630"/>
                    <a:pt x="424180" y="1821180"/>
                  </a:cubicBezTo>
                  <a:cubicBezTo>
                    <a:pt x="387350" y="1765300"/>
                    <a:pt x="364490" y="1662430"/>
                    <a:pt x="351790" y="1592580"/>
                  </a:cubicBezTo>
                  <a:cubicBezTo>
                    <a:pt x="341630" y="1536700"/>
                    <a:pt x="349250" y="1487170"/>
                    <a:pt x="341630" y="1438910"/>
                  </a:cubicBezTo>
                  <a:cubicBezTo>
                    <a:pt x="334010" y="1397000"/>
                    <a:pt x="316230" y="1365250"/>
                    <a:pt x="307340" y="1319530"/>
                  </a:cubicBezTo>
                  <a:cubicBezTo>
                    <a:pt x="297180" y="1259840"/>
                    <a:pt x="303530" y="1162050"/>
                    <a:pt x="287020" y="1112520"/>
                  </a:cubicBezTo>
                  <a:cubicBezTo>
                    <a:pt x="276860" y="1082040"/>
                    <a:pt x="254000" y="1068070"/>
                    <a:pt x="246380" y="1042670"/>
                  </a:cubicBezTo>
                  <a:cubicBezTo>
                    <a:pt x="238760" y="1018540"/>
                    <a:pt x="248920" y="989330"/>
                    <a:pt x="241300" y="961390"/>
                  </a:cubicBezTo>
                  <a:cubicBezTo>
                    <a:pt x="233680" y="929640"/>
                    <a:pt x="223520" y="883920"/>
                    <a:pt x="198120" y="866140"/>
                  </a:cubicBezTo>
                  <a:cubicBezTo>
                    <a:pt x="170180" y="845820"/>
                    <a:pt x="93980" y="834390"/>
                    <a:pt x="73660" y="853440"/>
                  </a:cubicBezTo>
                  <a:cubicBezTo>
                    <a:pt x="52070" y="873760"/>
                    <a:pt x="67310" y="949960"/>
                    <a:pt x="77470" y="989330"/>
                  </a:cubicBezTo>
                  <a:cubicBezTo>
                    <a:pt x="85090" y="1021080"/>
                    <a:pt x="104140" y="1051560"/>
                    <a:pt x="119380" y="1071880"/>
                  </a:cubicBezTo>
                  <a:cubicBezTo>
                    <a:pt x="130810" y="1085850"/>
                    <a:pt x="138430" y="1096010"/>
                    <a:pt x="154940" y="1102360"/>
                  </a:cubicBezTo>
                  <a:cubicBezTo>
                    <a:pt x="182880" y="1113790"/>
                    <a:pt x="250190" y="1117600"/>
                    <a:pt x="278130" y="1107440"/>
                  </a:cubicBezTo>
                  <a:cubicBezTo>
                    <a:pt x="295910" y="1099820"/>
                    <a:pt x="307340" y="1084580"/>
                    <a:pt x="313690" y="1070610"/>
                  </a:cubicBezTo>
                  <a:cubicBezTo>
                    <a:pt x="318770" y="1057910"/>
                    <a:pt x="311150" y="1046480"/>
                    <a:pt x="316230" y="1028700"/>
                  </a:cubicBezTo>
                  <a:cubicBezTo>
                    <a:pt x="327660" y="993140"/>
                    <a:pt x="393700" y="924560"/>
                    <a:pt x="406400" y="878840"/>
                  </a:cubicBezTo>
                  <a:cubicBezTo>
                    <a:pt x="415290" y="847090"/>
                    <a:pt x="412750" y="817880"/>
                    <a:pt x="406400" y="789940"/>
                  </a:cubicBezTo>
                  <a:cubicBezTo>
                    <a:pt x="398780" y="760730"/>
                    <a:pt x="377190" y="737870"/>
                    <a:pt x="367030" y="706120"/>
                  </a:cubicBezTo>
                  <a:cubicBezTo>
                    <a:pt x="354330" y="664210"/>
                    <a:pt x="358140" y="617220"/>
                    <a:pt x="341630" y="557530"/>
                  </a:cubicBezTo>
                  <a:cubicBezTo>
                    <a:pt x="313690" y="459740"/>
                    <a:pt x="195580" y="247650"/>
                    <a:pt x="187960" y="180340"/>
                  </a:cubicBezTo>
                  <a:cubicBezTo>
                    <a:pt x="186690" y="156210"/>
                    <a:pt x="187960" y="148590"/>
                    <a:pt x="196850" y="130810"/>
                  </a:cubicBezTo>
                  <a:cubicBezTo>
                    <a:pt x="214630" y="99060"/>
                    <a:pt x="274320" y="44450"/>
                    <a:pt x="314960" y="24130"/>
                  </a:cubicBezTo>
                  <a:cubicBezTo>
                    <a:pt x="346710" y="8890"/>
                    <a:pt x="396240" y="0"/>
                    <a:pt x="415290" y="8890"/>
                  </a:cubicBezTo>
                  <a:cubicBezTo>
                    <a:pt x="425450" y="13970"/>
                    <a:pt x="433070" y="30480"/>
                    <a:pt x="431800" y="40640"/>
                  </a:cubicBezTo>
                  <a:cubicBezTo>
                    <a:pt x="430530" y="50800"/>
                    <a:pt x="407670" y="68580"/>
                    <a:pt x="407670" y="685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25718" y="5965508"/>
            <a:ext cx="826770" cy="904875"/>
            <a:chOff x="0" y="0"/>
            <a:chExt cx="1102360" cy="1206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9370" y="46990"/>
              <a:ext cx="1017270" cy="1111250"/>
            </a:xfrm>
            <a:custGeom>
              <a:avLst/>
              <a:gdLst/>
              <a:ahLst/>
              <a:cxnLst/>
              <a:rect r="r" b="b" t="t" l="l"/>
              <a:pathLst>
                <a:path h="1111250" w="1017270">
                  <a:moveTo>
                    <a:pt x="72390" y="311150"/>
                  </a:moveTo>
                  <a:cubicBezTo>
                    <a:pt x="97790" y="483870"/>
                    <a:pt x="104140" y="501650"/>
                    <a:pt x="115570" y="518160"/>
                  </a:cubicBezTo>
                  <a:cubicBezTo>
                    <a:pt x="125730" y="533400"/>
                    <a:pt x="143510" y="542290"/>
                    <a:pt x="152400" y="558800"/>
                  </a:cubicBezTo>
                  <a:cubicBezTo>
                    <a:pt x="162560" y="577850"/>
                    <a:pt x="153670" y="599440"/>
                    <a:pt x="170180" y="628650"/>
                  </a:cubicBezTo>
                  <a:cubicBezTo>
                    <a:pt x="208280" y="701040"/>
                    <a:pt x="378460" y="887730"/>
                    <a:pt x="466090" y="956310"/>
                  </a:cubicBezTo>
                  <a:cubicBezTo>
                    <a:pt x="521970" y="999490"/>
                    <a:pt x="576580" y="1026160"/>
                    <a:pt x="618490" y="1038860"/>
                  </a:cubicBezTo>
                  <a:cubicBezTo>
                    <a:pt x="645160" y="1046480"/>
                    <a:pt x="662940" y="1047750"/>
                    <a:pt x="689610" y="1045210"/>
                  </a:cubicBezTo>
                  <a:cubicBezTo>
                    <a:pt x="723900" y="1040130"/>
                    <a:pt x="774700" y="1023620"/>
                    <a:pt x="808990" y="999490"/>
                  </a:cubicBezTo>
                  <a:cubicBezTo>
                    <a:pt x="840740" y="975360"/>
                    <a:pt x="864870" y="935990"/>
                    <a:pt x="887730" y="901700"/>
                  </a:cubicBezTo>
                  <a:cubicBezTo>
                    <a:pt x="909320" y="869950"/>
                    <a:pt x="932180" y="838200"/>
                    <a:pt x="942340" y="801370"/>
                  </a:cubicBezTo>
                  <a:cubicBezTo>
                    <a:pt x="953770" y="762000"/>
                    <a:pt x="953770" y="707390"/>
                    <a:pt x="949960" y="675640"/>
                  </a:cubicBezTo>
                  <a:cubicBezTo>
                    <a:pt x="947420" y="654050"/>
                    <a:pt x="944880" y="643890"/>
                    <a:pt x="933450" y="626110"/>
                  </a:cubicBezTo>
                  <a:cubicBezTo>
                    <a:pt x="915670" y="594360"/>
                    <a:pt x="849630" y="543560"/>
                    <a:pt x="831850" y="513080"/>
                  </a:cubicBezTo>
                  <a:cubicBezTo>
                    <a:pt x="821690" y="495300"/>
                    <a:pt x="825500" y="486410"/>
                    <a:pt x="816610" y="468630"/>
                  </a:cubicBezTo>
                  <a:cubicBezTo>
                    <a:pt x="800100" y="439420"/>
                    <a:pt x="749300" y="398780"/>
                    <a:pt x="726440" y="355600"/>
                  </a:cubicBezTo>
                  <a:cubicBezTo>
                    <a:pt x="701040" y="309880"/>
                    <a:pt x="698500" y="248920"/>
                    <a:pt x="673100" y="198120"/>
                  </a:cubicBezTo>
                  <a:cubicBezTo>
                    <a:pt x="646430" y="147320"/>
                    <a:pt x="577850" y="86360"/>
                    <a:pt x="570230" y="52070"/>
                  </a:cubicBezTo>
                  <a:cubicBezTo>
                    <a:pt x="566420" y="35560"/>
                    <a:pt x="568960" y="20320"/>
                    <a:pt x="576580" y="12700"/>
                  </a:cubicBezTo>
                  <a:cubicBezTo>
                    <a:pt x="584200" y="5080"/>
                    <a:pt x="605790" y="0"/>
                    <a:pt x="614680" y="6350"/>
                  </a:cubicBezTo>
                  <a:cubicBezTo>
                    <a:pt x="624840" y="12700"/>
                    <a:pt x="632460" y="46990"/>
                    <a:pt x="628650" y="58420"/>
                  </a:cubicBezTo>
                  <a:cubicBezTo>
                    <a:pt x="626110" y="64770"/>
                    <a:pt x="617220" y="68580"/>
                    <a:pt x="609600" y="69850"/>
                  </a:cubicBezTo>
                  <a:cubicBezTo>
                    <a:pt x="600710" y="72390"/>
                    <a:pt x="585470" y="69850"/>
                    <a:pt x="579120" y="63500"/>
                  </a:cubicBezTo>
                  <a:cubicBezTo>
                    <a:pt x="571500" y="55880"/>
                    <a:pt x="566420" y="33020"/>
                    <a:pt x="570230" y="22860"/>
                  </a:cubicBezTo>
                  <a:cubicBezTo>
                    <a:pt x="572770" y="13970"/>
                    <a:pt x="586740" y="5080"/>
                    <a:pt x="595630" y="3810"/>
                  </a:cubicBezTo>
                  <a:cubicBezTo>
                    <a:pt x="601980" y="1270"/>
                    <a:pt x="610870" y="2540"/>
                    <a:pt x="617220" y="6350"/>
                  </a:cubicBezTo>
                  <a:cubicBezTo>
                    <a:pt x="624840" y="11430"/>
                    <a:pt x="633730" y="25400"/>
                    <a:pt x="635000" y="33020"/>
                  </a:cubicBezTo>
                  <a:cubicBezTo>
                    <a:pt x="636270" y="40640"/>
                    <a:pt x="633730" y="49530"/>
                    <a:pt x="629920" y="54610"/>
                  </a:cubicBezTo>
                  <a:cubicBezTo>
                    <a:pt x="626110" y="60960"/>
                    <a:pt x="621030" y="67310"/>
                    <a:pt x="613410" y="68580"/>
                  </a:cubicBezTo>
                  <a:cubicBezTo>
                    <a:pt x="604520" y="72390"/>
                    <a:pt x="589280" y="71120"/>
                    <a:pt x="581660" y="66040"/>
                  </a:cubicBezTo>
                  <a:cubicBezTo>
                    <a:pt x="572770" y="58420"/>
                    <a:pt x="567690" y="26670"/>
                    <a:pt x="568960" y="26670"/>
                  </a:cubicBezTo>
                  <a:cubicBezTo>
                    <a:pt x="568960" y="25400"/>
                    <a:pt x="589280" y="67310"/>
                    <a:pt x="586740" y="68580"/>
                  </a:cubicBezTo>
                  <a:cubicBezTo>
                    <a:pt x="585470" y="69850"/>
                    <a:pt x="576580" y="63500"/>
                    <a:pt x="574040" y="58420"/>
                  </a:cubicBezTo>
                  <a:cubicBezTo>
                    <a:pt x="570230" y="50800"/>
                    <a:pt x="565150" y="29210"/>
                    <a:pt x="571500" y="20320"/>
                  </a:cubicBezTo>
                  <a:cubicBezTo>
                    <a:pt x="577850" y="10160"/>
                    <a:pt x="599440" y="1270"/>
                    <a:pt x="614680" y="6350"/>
                  </a:cubicBezTo>
                  <a:cubicBezTo>
                    <a:pt x="643890" y="13970"/>
                    <a:pt x="692150" y="85090"/>
                    <a:pt x="716280" y="130810"/>
                  </a:cubicBezTo>
                  <a:cubicBezTo>
                    <a:pt x="739140" y="175260"/>
                    <a:pt x="742950" y="236220"/>
                    <a:pt x="759460" y="275590"/>
                  </a:cubicBezTo>
                  <a:cubicBezTo>
                    <a:pt x="770890" y="304800"/>
                    <a:pt x="781050" y="326390"/>
                    <a:pt x="797560" y="349250"/>
                  </a:cubicBezTo>
                  <a:cubicBezTo>
                    <a:pt x="814070" y="374650"/>
                    <a:pt x="845820" y="396240"/>
                    <a:pt x="859790" y="419100"/>
                  </a:cubicBezTo>
                  <a:cubicBezTo>
                    <a:pt x="869950" y="436880"/>
                    <a:pt x="867410" y="452120"/>
                    <a:pt x="878840" y="471170"/>
                  </a:cubicBezTo>
                  <a:cubicBezTo>
                    <a:pt x="899160" y="502920"/>
                    <a:pt x="956310" y="543560"/>
                    <a:pt x="977900" y="580390"/>
                  </a:cubicBezTo>
                  <a:cubicBezTo>
                    <a:pt x="996950" y="610870"/>
                    <a:pt x="1007110" y="637540"/>
                    <a:pt x="1010920" y="671830"/>
                  </a:cubicBezTo>
                  <a:cubicBezTo>
                    <a:pt x="1017270" y="711200"/>
                    <a:pt x="1014730" y="760730"/>
                    <a:pt x="1002030" y="803910"/>
                  </a:cubicBezTo>
                  <a:cubicBezTo>
                    <a:pt x="989330" y="849630"/>
                    <a:pt x="958850" y="894080"/>
                    <a:pt x="933450" y="934720"/>
                  </a:cubicBezTo>
                  <a:cubicBezTo>
                    <a:pt x="906780" y="976630"/>
                    <a:pt x="881380" y="1024890"/>
                    <a:pt x="842010" y="1052830"/>
                  </a:cubicBezTo>
                  <a:cubicBezTo>
                    <a:pt x="801370" y="1083310"/>
                    <a:pt x="730250" y="1102360"/>
                    <a:pt x="688340" y="1107440"/>
                  </a:cubicBezTo>
                  <a:cubicBezTo>
                    <a:pt x="660400" y="1111250"/>
                    <a:pt x="641350" y="1108710"/>
                    <a:pt x="615950" y="1103630"/>
                  </a:cubicBezTo>
                  <a:cubicBezTo>
                    <a:pt x="586740" y="1097280"/>
                    <a:pt x="556260" y="1084580"/>
                    <a:pt x="527050" y="1068070"/>
                  </a:cubicBezTo>
                  <a:cubicBezTo>
                    <a:pt x="491490" y="1050290"/>
                    <a:pt x="462280" y="1032510"/>
                    <a:pt x="421640" y="996950"/>
                  </a:cubicBezTo>
                  <a:cubicBezTo>
                    <a:pt x="344170" y="930910"/>
                    <a:pt x="191770" y="775970"/>
                    <a:pt x="124460" y="674370"/>
                  </a:cubicBezTo>
                  <a:cubicBezTo>
                    <a:pt x="76200" y="600710"/>
                    <a:pt x="48260" y="528320"/>
                    <a:pt x="29210" y="461010"/>
                  </a:cubicBezTo>
                  <a:cubicBezTo>
                    <a:pt x="15240" y="407670"/>
                    <a:pt x="0" y="335280"/>
                    <a:pt x="11430" y="308610"/>
                  </a:cubicBezTo>
                  <a:cubicBezTo>
                    <a:pt x="16510" y="294640"/>
                    <a:pt x="29210" y="285750"/>
                    <a:pt x="38100" y="285750"/>
                  </a:cubicBezTo>
                  <a:cubicBezTo>
                    <a:pt x="49530" y="285750"/>
                    <a:pt x="72390" y="311150"/>
                    <a:pt x="72390" y="3111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88582" y="2255520"/>
            <a:ext cx="841057" cy="3157538"/>
            <a:chOff x="0" y="0"/>
            <a:chExt cx="1121410" cy="421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0640" y="46990"/>
              <a:ext cx="1031240" cy="4112260"/>
            </a:xfrm>
            <a:custGeom>
              <a:avLst/>
              <a:gdLst/>
              <a:ahLst/>
              <a:cxnLst/>
              <a:rect r="r" b="b" t="t" l="l"/>
              <a:pathLst>
                <a:path h="4112260" w="1031240">
                  <a:moveTo>
                    <a:pt x="469900" y="40640"/>
                  </a:moveTo>
                  <a:cubicBezTo>
                    <a:pt x="439420" y="364490"/>
                    <a:pt x="445770" y="796290"/>
                    <a:pt x="447040" y="932180"/>
                  </a:cubicBezTo>
                  <a:cubicBezTo>
                    <a:pt x="447040" y="985520"/>
                    <a:pt x="443230" y="1007110"/>
                    <a:pt x="447040" y="1045210"/>
                  </a:cubicBezTo>
                  <a:cubicBezTo>
                    <a:pt x="450850" y="1083310"/>
                    <a:pt x="466090" y="1121410"/>
                    <a:pt x="469900" y="1162050"/>
                  </a:cubicBezTo>
                  <a:cubicBezTo>
                    <a:pt x="473710" y="1202690"/>
                    <a:pt x="476250" y="1262380"/>
                    <a:pt x="467360" y="1287780"/>
                  </a:cubicBezTo>
                  <a:cubicBezTo>
                    <a:pt x="462280" y="1300480"/>
                    <a:pt x="457200" y="1306830"/>
                    <a:pt x="445770" y="1313180"/>
                  </a:cubicBezTo>
                  <a:cubicBezTo>
                    <a:pt x="426720" y="1324610"/>
                    <a:pt x="375920" y="1332230"/>
                    <a:pt x="346710" y="1327150"/>
                  </a:cubicBezTo>
                  <a:cubicBezTo>
                    <a:pt x="323850" y="1322070"/>
                    <a:pt x="306070" y="1297940"/>
                    <a:pt x="287020" y="1291590"/>
                  </a:cubicBezTo>
                  <a:cubicBezTo>
                    <a:pt x="270510" y="1285240"/>
                    <a:pt x="255270" y="1291590"/>
                    <a:pt x="238760" y="1286510"/>
                  </a:cubicBezTo>
                  <a:cubicBezTo>
                    <a:pt x="214630" y="1277620"/>
                    <a:pt x="190500" y="1259840"/>
                    <a:pt x="162560" y="1238250"/>
                  </a:cubicBezTo>
                  <a:cubicBezTo>
                    <a:pt x="119380" y="1206500"/>
                    <a:pt x="25400" y="1149350"/>
                    <a:pt x="10160" y="1106170"/>
                  </a:cubicBezTo>
                  <a:cubicBezTo>
                    <a:pt x="0" y="1079500"/>
                    <a:pt x="10160" y="1041400"/>
                    <a:pt x="22860" y="1027430"/>
                  </a:cubicBezTo>
                  <a:cubicBezTo>
                    <a:pt x="33020" y="1016000"/>
                    <a:pt x="53340" y="1013460"/>
                    <a:pt x="68580" y="1013460"/>
                  </a:cubicBezTo>
                  <a:cubicBezTo>
                    <a:pt x="86360" y="1014730"/>
                    <a:pt x="104140" y="1026160"/>
                    <a:pt x="125730" y="1037590"/>
                  </a:cubicBezTo>
                  <a:cubicBezTo>
                    <a:pt x="156210" y="1054100"/>
                    <a:pt x="201930" y="1078230"/>
                    <a:pt x="233680" y="1108710"/>
                  </a:cubicBezTo>
                  <a:cubicBezTo>
                    <a:pt x="265430" y="1140460"/>
                    <a:pt x="289560" y="1198880"/>
                    <a:pt x="313690" y="1224280"/>
                  </a:cubicBezTo>
                  <a:cubicBezTo>
                    <a:pt x="330200" y="1240790"/>
                    <a:pt x="346710" y="1243330"/>
                    <a:pt x="360680" y="1258570"/>
                  </a:cubicBezTo>
                  <a:cubicBezTo>
                    <a:pt x="377190" y="1276350"/>
                    <a:pt x="391160" y="1295400"/>
                    <a:pt x="400050" y="1330960"/>
                  </a:cubicBezTo>
                  <a:cubicBezTo>
                    <a:pt x="421640" y="1409700"/>
                    <a:pt x="415290" y="1651000"/>
                    <a:pt x="406400" y="1739900"/>
                  </a:cubicBezTo>
                  <a:cubicBezTo>
                    <a:pt x="402590" y="1784350"/>
                    <a:pt x="391160" y="1798320"/>
                    <a:pt x="387350" y="1837690"/>
                  </a:cubicBezTo>
                  <a:cubicBezTo>
                    <a:pt x="382270" y="1892300"/>
                    <a:pt x="393700" y="1981200"/>
                    <a:pt x="386080" y="2037080"/>
                  </a:cubicBezTo>
                  <a:cubicBezTo>
                    <a:pt x="379730" y="2080260"/>
                    <a:pt x="359410" y="2109470"/>
                    <a:pt x="351790" y="2148840"/>
                  </a:cubicBezTo>
                  <a:cubicBezTo>
                    <a:pt x="344170" y="2189480"/>
                    <a:pt x="344170" y="2214880"/>
                    <a:pt x="340360" y="2278380"/>
                  </a:cubicBezTo>
                  <a:cubicBezTo>
                    <a:pt x="332740" y="2458720"/>
                    <a:pt x="313690" y="3078480"/>
                    <a:pt x="340360" y="3314700"/>
                  </a:cubicBezTo>
                  <a:cubicBezTo>
                    <a:pt x="354330" y="3440430"/>
                    <a:pt x="379730" y="3516630"/>
                    <a:pt x="402590" y="3599180"/>
                  </a:cubicBezTo>
                  <a:cubicBezTo>
                    <a:pt x="421640" y="3662680"/>
                    <a:pt x="426720" y="3709670"/>
                    <a:pt x="461010" y="3768090"/>
                  </a:cubicBezTo>
                  <a:cubicBezTo>
                    <a:pt x="506730" y="3846830"/>
                    <a:pt x="613410" y="3977640"/>
                    <a:pt x="678180" y="4018280"/>
                  </a:cubicBezTo>
                  <a:cubicBezTo>
                    <a:pt x="715010" y="4041140"/>
                    <a:pt x="754380" y="4039870"/>
                    <a:pt x="782320" y="4044950"/>
                  </a:cubicBezTo>
                  <a:cubicBezTo>
                    <a:pt x="801370" y="4047490"/>
                    <a:pt x="814070" y="4057650"/>
                    <a:pt x="830580" y="4048760"/>
                  </a:cubicBezTo>
                  <a:cubicBezTo>
                    <a:pt x="872490" y="4027170"/>
                    <a:pt x="948690" y="3821430"/>
                    <a:pt x="977900" y="3797300"/>
                  </a:cubicBezTo>
                  <a:cubicBezTo>
                    <a:pt x="986790" y="3790950"/>
                    <a:pt x="991870" y="3790950"/>
                    <a:pt x="998220" y="3790950"/>
                  </a:cubicBezTo>
                  <a:cubicBezTo>
                    <a:pt x="1007110" y="3792220"/>
                    <a:pt x="1021080" y="3798570"/>
                    <a:pt x="1024890" y="3806190"/>
                  </a:cubicBezTo>
                  <a:cubicBezTo>
                    <a:pt x="1029970" y="3815080"/>
                    <a:pt x="1027430" y="3837940"/>
                    <a:pt x="1022350" y="3845560"/>
                  </a:cubicBezTo>
                  <a:cubicBezTo>
                    <a:pt x="1018540" y="3851910"/>
                    <a:pt x="1010920" y="3855720"/>
                    <a:pt x="1004570" y="3856990"/>
                  </a:cubicBezTo>
                  <a:cubicBezTo>
                    <a:pt x="995680" y="3856990"/>
                    <a:pt x="980440" y="3854450"/>
                    <a:pt x="974090" y="3848100"/>
                  </a:cubicBezTo>
                  <a:cubicBezTo>
                    <a:pt x="967740" y="3841750"/>
                    <a:pt x="963930" y="3826510"/>
                    <a:pt x="965200" y="3817620"/>
                  </a:cubicBezTo>
                  <a:cubicBezTo>
                    <a:pt x="966470" y="3811270"/>
                    <a:pt x="969010" y="3803650"/>
                    <a:pt x="975360" y="3799840"/>
                  </a:cubicBezTo>
                  <a:cubicBezTo>
                    <a:pt x="984250" y="3794760"/>
                    <a:pt x="1005840" y="3790950"/>
                    <a:pt x="1014730" y="3796030"/>
                  </a:cubicBezTo>
                  <a:cubicBezTo>
                    <a:pt x="1023620" y="3802380"/>
                    <a:pt x="1031240" y="3816350"/>
                    <a:pt x="1028700" y="3834130"/>
                  </a:cubicBezTo>
                  <a:cubicBezTo>
                    <a:pt x="1024890" y="3882390"/>
                    <a:pt x="918210" y="4060190"/>
                    <a:pt x="869950" y="4095750"/>
                  </a:cubicBezTo>
                  <a:cubicBezTo>
                    <a:pt x="848360" y="4112260"/>
                    <a:pt x="833120" y="4112260"/>
                    <a:pt x="806450" y="4110990"/>
                  </a:cubicBezTo>
                  <a:cubicBezTo>
                    <a:pt x="763270" y="4109720"/>
                    <a:pt x="685800" y="4091940"/>
                    <a:pt x="637540" y="4061460"/>
                  </a:cubicBezTo>
                  <a:cubicBezTo>
                    <a:pt x="588010" y="4032250"/>
                    <a:pt x="549910" y="3980180"/>
                    <a:pt x="511810" y="3933190"/>
                  </a:cubicBezTo>
                  <a:cubicBezTo>
                    <a:pt x="473710" y="3887470"/>
                    <a:pt x="435610" y="3839210"/>
                    <a:pt x="407670" y="3784600"/>
                  </a:cubicBezTo>
                  <a:cubicBezTo>
                    <a:pt x="379730" y="3728720"/>
                    <a:pt x="364490" y="3671570"/>
                    <a:pt x="345440" y="3602990"/>
                  </a:cubicBezTo>
                  <a:cubicBezTo>
                    <a:pt x="321310" y="3519170"/>
                    <a:pt x="297180" y="3442970"/>
                    <a:pt x="284480" y="3314700"/>
                  </a:cubicBezTo>
                  <a:cubicBezTo>
                    <a:pt x="257810" y="3067050"/>
                    <a:pt x="261620" y="2420620"/>
                    <a:pt x="285750" y="2212340"/>
                  </a:cubicBezTo>
                  <a:cubicBezTo>
                    <a:pt x="294640" y="2128520"/>
                    <a:pt x="317500" y="2096770"/>
                    <a:pt x="323850" y="2037080"/>
                  </a:cubicBezTo>
                  <a:cubicBezTo>
                    <a:pt x="330200" y="1977390"/>
                    <a:pt x="320040" y="1910080"/>
                    <a:pt x="323850" y="1855470"/>
                  </a:cubicBezTo>
                  <a:cubicBezTo>
                    <a:pt x="327660" y="1812290"/>
                    <a:pt x="341630" y="1789430"/>
                    <a:pt x="345440" y="1738630"/>
                  </a:cubicBezTo>
                  <a:cubicBezTo>
                    <a:pt x="353060" y="1652270"/>
                    <a:pt x="346710" y="1442720"/>
                    <a:pt x="341630" y="1379220"/>
                  </a:cubicBezTo>
                  <a:cubicBezTo>
                    <a:pt x="339090" y="1356360"/>
                    <a:pt x="341630" y="1347470"/>
                    <a:pt x="334010" y="1333500"/>
                  </a:cubicBezTo>
                  <a:cubicBezTo>
                    <a:pt x="323850" y="1313180"/>
                    <a:pt x="295910" y="1301750"/>
                    <a:pt x="275590" y="1278890"/>
                  </a:cubicBezTo>
                  <a:cubicBezTo>
                    <a:pt x="247650" y="1247140"/>
                    <a:pt x="217170" y="1186180"/>
                    <a:pt x="187960" y="1154430"/>
                  </a:cubicBezTo>
                  <a:cubicBezTo>
                    <a:pt x="167640" y="1131570"/>
                    <a:pt x="149860" y="1115060"/>
                    <a:pt x="128270" y="1102360"/>
                  </a:cubicBezTo>
                  <a:cubicBezTo>
                    <a:pt x="107950" y="1092200"/>
                    <a:pt x="64770" y="1079500"/>
                    <a:pt x="62230" y="1082040"/>
                  </a:cubicBezTo>
                  <a:cubicBezTo>
                    <a:pt x="60960" y="1087120"/>
                    <a:pt x="139700" y="1123950"/>
                    <a:pt x="165100" y="1146810"/>
                  </a:cubicBezTo>
                  <a:cubicBezTo>
                    <a:pt x="186690" y="1165860"/>
                    <a:pt x="189230" y="1189990"/>
                    <a:pt x="213360" y="1207770"/>
                  </a:cubicBezTo>
                  <a:cubicBezTo>
                    <a:pt x="247650" y="1231900"/>
                    <a:pt x="334010" y="1259840"/>
                    <a:pt x="369570" y="1263650"/>
                  </a:cubicBezTo>
                  <a:cubicBezTo>
                    <a:pt x="387350" y="1264920"/>
                    <a:pt x="401320" y="1266190"/>
                    <a:pt x="410210" y="1256030"/>
                  </a:cubicBezTo>
                  <a:cubicBezTo>
                    <a:pt x="425450" y="1238250"/>
                    <a:pt x="414020" y="1168400"/>
                    <a:pt x="408940" y="1131570"/>
                  </a:cubicBezTo>
                  <a:cubicBezTo>
                    <a:pt x="406400" y="1099820"/>
                    <a:pt x="396240" y="1089660"/>
                    <a:pt x="391160" y="1046480"/>
                  </a:cubicBezTo>
                  <a:cubicBezTo>
                    <a:pt x="375920" y="905510"/>
                    <a:pt x="373380" y="322580"/>
                    <a:pt x="388620" y="154940"/>
                  </a:cubicBezTo>
                  <a:cubicBezTo>
                    <a:pt x="394970" y="87630"/>
                    <a:pt x="396240" y="35560"/>
                    <a:pt x="415290" y="15240"/>
                  </a:cubicBezTo>
                  <a:cubicBezTo>
                    <a:pt x="425450" y="3810"/>
                    <a:pt x="444500" y="0"/>
                    <a:pt x="453390" y="3810"/>
                  </a:cubicBezTo>
                  <a:cubicBezTo>
                    <a:pt x="462280" y="7620"/>
                    <a:pt x="469900" y="40640"/>
                    <a:pt x="469900" y="406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39090" y="2349817"/>
            <a:ext cx="270510" cy="269558"/>
            <a:chOff x="0" y="0"/>
            <a:chExt cx="360680" cy="3594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0800" y="50800"/>
              <a:ext cx="264160" cy="259080"/>
            </a:xfrm>
            <a:custGeom>
              <a:avLst/>
              <a:gdLst/>
              <a:ahLst/>
              <a:cxnLst/>
              <a:rect r="r" b="b" t="t" l="l"/>
              <a:pathLst>
                <a:path h="259080" w="264160">
                  <a:moveTo>
                    <a:pt x="0" y="158750"/>
                  </a:moveTo>
                  <a:cubicBezTo>
                    <a:pt x="8890" y="29210"/>
                    <a:pt x="13970" y="21590"/>
                    <a:pt x="24130" y="13970"/>
                  </a:cubicBezTo>
                  <a:cubicBezTo>
                    <a:pt x="36830" y="5080"/>
                    <a:pt x="59690" y="0"/>
                    <a:pt x="78740" y="0"/>
                  </a:cubicBezTo>
                  <a:cubicBezTo>
                    <a:pt x="99060" y="0"/>
                    <a:pt x="120650" y="2540"/>
                    <a:pt x="142240" y="16510"/>
                  </a:cubicBezTo>
                  <a:cubicBezTo>
                    <a:pt x="172720" y="38100"/>
                    <a:pt x="210820" y="96520"/>
                    <a:pt x="231140" y="135890"/>
                  </a:cubicBezTo>
                  <a:cubicBezTo>
                    <a:pt x="246380" y="167640"/>
                    <a:pt x="264160" y="209550"/>
                    <a:pt x="257810" y="229870"/>
                  </a:cubicBezTo>
                  <a:cubicBezTo>
                    <a:pt x="254000" y="243840"/>
                    <a:pt x="237490" y="255270"/>
                    <a:pt x="227330" y="256540"/>
                  </a:cubicBezTo>
                  <a:cubicBezTo>
                    <a:pt x="218440" y="259080"/>
                    <a:pt x="204470" y="251460"/>
                    <a:pt x="198120" y="243840"/>
                  </a:cubicBezTo>
                  <a:cubicBezTo>
                    <a:pt x="193040" y="237490"/>
                    <a:pt x="189230" y="222250"/>
                    <a:pt x="193040" y="213360"/>
                  </a:cubicBezTo>
                  <a:cubicBezTo>
                    <a:pt x="195580" y="204470"/>
                    <a:pt x="205740" y="193040"/>
                    <a:pt x="215900" y="190500"/>
                  </a:cubicBezTo>
                  <a:cubicBezTo>
                    <a:pt x="224790" y="187960"/>
                    <a:pt x="238760" y="190500"/>
                    <a:pt x="246380" y="196850"/>
                  </a:cubicBezTo>
                  <a:cubicBezTo>
                    <a:pt x="254000" y="203200"/>
                    <a:pt x="260350" y="217170"/>
                    <a:pt x="259080" y="226060"/>
                  </a:cubicBezTo>
                  <a:cubicBezTo>
                    <a:pt x="256540" y="237490"/>
                    <a:pt x="241300" y="254000"/>
                    <a:pt x="231140" y="256540"/>
                  </a:cubicBezTo>
                  <a:cubicBezTo>
                    <a:pt x="222250" y="259080"/>
                    <a:pt x="210820" y="255270"/>
                    <a:pt x="200660" y="246380"/>
                  </a:cubicBezTo>
                  <a:cubicBezTo>
                    <a:pt x="182880" y="229870"/>
                    <a:pt x="170180" y="170180"/>
                    <a:pt x="152400" y="137160"/>
                  </a:cubicBezTo>
                  <a:cubicBezTo>
                    <a:pt x="137160" y="109220"/>
                    <a:pt x="119380" y="68580"/>
                    <a:pt x="101600" y="62230"/>
                  </a:cubicBezTo>
                  <a:cubicBezTo>
                    <a:pt x="88900" y="58420"/>
                    <a:pt x="71120" y="64770"/>
                    <a:pt x="63500" y="76200"/>
                  </a:cubicBezTo>
                  <a:cubicBezTo>
                    <a:pt x="49530" y="93980"/>
                    <a:pt x="69850" y="163830"/>
                    <a:pt x="55880" y="180340"/>
                  </a:cubicBezTo>
                  <a:cubicBezTo>
                    <a:pt x="48260" y="189230"/>
                    <a:pt x="30480" y="193040"/>
                    <a:pt x="20320" y="189230"/>
                  </a:cubicBezTo>
                  <a:cubicBezTo>
                    <a:pt x="11430" y="185420"/>
                    <a:pt x="0" y="158750"/>
                    <a:pt x="0" y="1587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9404" y="2254469"/>
            <a:ext cx="10130266" cy="6483370"/>
          </a:xfrm>
          <a:custGeom>
            <a:avLst/>
            <a:gdLst/>
            <a:ahLst/>
            <a:cxnLst/>
            <a:rect r="r" b="b" t="t" l="l"/>
            <a:pathLst>
              <a:path h="6483370" w="10130266">
                <a:moveTo>
                  <a:pt x="0" y="0"/>
                </a:moveTo>
                <a:lnTo>
                  <a:pt x="10130266" y="0"/>
                </a:lnTo>
                <a:lnTo>
                  <a:pt x="10130266" y="6483370"/>
                </a:lnTo>
                <a:lnTo>
                  <a:pt x="0" y="648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404" y="9111046"/>
            <a:ext cx="11074343" cy="743346"/>
          </a:xfrm>
          <a:custGeom>
            <a:avLst/>
            <a:gdLst/>
            <a:ahLst/>
            <a:cxnLst/>
            <a:rect r="r" b="b" t="t" l="l"/>
            <a:pathLst>
              <a:path h="743346" w="11074343">
                <a:moveTo>
                  <a:pt x="0" y="0"/>
                </a:moveTo>
                <a:lnTo>
                  <a:pt x="11074343" y="0"/>
                </a:lnTo>
                <a:lnTo>
                  <a:pt x="11074343" y="743346"/>
                </a:lnTo>
                <a:lnTo>
                  <a:pt x="0" y="743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74931" y="685227"/>
            <a:ext cx="4636096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OUTPUT: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2221" y="3792537"/>
            <a:ext cx="5824801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Fourth-scan rate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83259" y="4374032"/>
            <a:ext cx="13921483" cy="505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REPEATED FOR 100 ROWS OF L_ORDERKEY C</a:t>
            </a: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OLUMN IN LINEITEM TABLE AND THEN, WITH 10,000 ROWS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TARGET SCAN RATE=0.0000001(10,000 ROWS)(MAIN19)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TRIED WITH 0.0001 SCAN RATE,BUT THERE WERE FINGERPRINT COLLISIONS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CORRECTLY WITH 0.0000001 SCAN RATE(16 FP BIT SIZE)(MAIN19)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USED MORE BUCKETS AND BUCKET SIZE:</a:t>
            </a:r>
          </a:p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NUM_BUCKETS = 64</a:t>
            </a:r>
          </a:p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</a:t>
            </a: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BUCKET_SIZE = 50</a:t>
            </a:r>
          </a:p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NUM_STRIPES = 32</a:t>
            </a:r>
          </a:p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TARGET_SCAN_RATE = 0.0000001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11246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693" y="677909"/>
            <a:ext cx="18123400" cy="3352829"/>
          </a:xfrm>
          <a:custGeom>
            <a:avLst/>
            <a:gdLst/>
            <a:ahLst/>
            <a:cxnLst/>
            <a:rect r="r" b="b" t="t" l="l"/>
            <a:pathLst>
              <a:path h="3352829" w="18123400">
                <a:moveTo>
                  <a:pt x="0" y="0"/>
                </a:moveTo>
                <a:lnTo>
                  <a:pt x="18123399" y="0"/>
                </a:lnTo>
                <a:lnTo>
                  <a:pt x="18123399" y="3352829"/>
                </a:lnTo>
                <a:lnTo>
                  <a:pt x="0" y="3352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7693" y="4224384"/>
            <a:ext cx="16901607" cy="5767674"/>
          </a:xfrm>
          <a:custGeom>
            <a:avLst/>
            <a:gdLst/>
            <a:ahLst/>
            <a:cxnLst/>
            <a:rect r="r" b="b" t="t" l="l"/>
            <a:pathLst>
              <a:path h="5767674" w="16901607">
                <a:moveTo>
                  <a:pt x="0" y="0"/>
                </a:moveTo>
                <a:lnTo>
                  <a:pt x="16901607" y="0"/>
                </a:lnTo>
                <a:lnTo>
                  <a:pt x="16901607" y="5767673"/>
                </a:lnTo>
                <a:lnTo>
                  <a:pt x="0" y="5767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872588" y="2813800"/>
            <a:ext cx="7562122" cy="1826329"/>
            <a:chOff x="0" y="0"/>
            <a:chExt cx="1991670" cy="4810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1670" cy="481009"/>
            </a:xfrm>
            <a:custGeom>
              <a:avLst/>
              <a:gdLst/>
              <a:ahLst/>
              <a:cxnLst/>
              <a:rect r="r" b="b" t="t" l="l"/>
              <a:pathLst>
                <a:path h="481009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428796"/>
                  </a:lnTo>
                  <a:cubicBezTo>
                    <a:pt x="1991670" y="442644"/>
                    <a:pt x="1986169" y="455924"/>
                    <a:pt x="1976377" y="465716"/>
                  </a:cubicBezTo>
                  <a:cubicBezTo>
                    <a:pt x="1966586" y="475508"/>
                    <a:pt x="1953305" y="481009"/>
                    <a:pt x="1939458" y="481009"/>
                  </a:cubicBezTo>
                  <a:lnTo>
                    <a:pt x="52213" y="481009"/>
                  </a:lnTo>
                  <a:cubicBezTo>
                    <a:pt x="38365" y="481009"/>
                    <a:pt x="25084" y="475508"/>
                    <a:pt x="15293" y="465716"/>
                  </a:cubicBezTo>
                  <a:cubicBezTo>
                    <a:pt x="5501" y="455924"/>
                    <a:pt x="0" y="442644"/>
                    <a:pt x="0" y="428796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91670" cy="519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Created ci_index table in psql with three columns-bit_width, fingerprint and bitmap and blcok bitmap. It stores the fp and corresponding stripe bitmap for each fp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72588" y="4983030"/>
            <a:ext cx="7562122" cy="1527673"/>
            <a:chOff x="0" y="0"/>
            <a:chExt cx="1991670" cy="4023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91670" cy="402350"/>
            </a:xfrm>
            <a:custGeom>
              <a:avLst/>
              <a:gdLst/>
              <a:ahLst/>
              <a:cxnLst/>
              <a:rect r="r" b="b" t="t" l="l"/>
              <a:pathLst>
                <a:path h="402350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350137"/>
                  </a:lnTo>
                  <a:cubicBezTo>
                    <a:pt x="1991670" y="363985"/>
                    <a:pt x="1986169" y="377266"/>
                    <a:pt x="1976377" y="387057"/>
                  </a:cubicBezTo>
                  <a:cubicBezTo>
                    <a:pt x="1966586" y="396849"/>
                    <a:pt x="1953305" y="402350"/>
                    <a:pt x="1939458" y="402350"/>
                  </a:cubicBezTo>
                  <a:lnTo>
                    <a:pt x="52213" y="402350"/>
                  </a:lnTo>
                  <a:cubicBezTo>
                    <a:pt x="38365" y="402350"/>
                    <a:pt x="25084" y="396849"/>
                    <a:pt x="15293" y="387057"/>
                  </a:cubicBezTo>
                  <a:cubicBezTo>
                    <a:pt x="5501" y="377266"/>
                    <a:pt x="0" y="363985"/>
                    <a:pt x="0" y="350137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991670" cy="459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see which block bitmap has set bit for slot_idx. Calculate idx_in_block for fp using the block bitmap and rank algo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16220" y="3486150"/>
            <a:ext cx="6872682" cy="3659885"/>
          </a:xfrm>
          <a:custGeom>
            <a:avLst/>
            <a:gdLst/>
            <a:ahLst/>
            <a:cxnLst/>
            <a:rect r="r" b="b" t="t" l="l"/>
            <a:pathLst>
              <a:path h="3659885" w="6872682">
                <a:moveTo>
                  <a:pt x="0" y="0"/>
                </a:moveTo>
                <a:lnTo>
                  <a:pt x="6872683" y="0"/>
                </a:lnTo>
                <a:lnTo>
                  <a:pt x="6872683" y="3659885"/>
                </a:lnTo>
                <a:lnTo>
                  <a:pt x="0" y="36598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872588" y="6788225"/>
            <a:ext cx="7562122" cy="1299797"/>
            <a:chOff x="0" y="0"/>
            <a:chExt cx="1991670" cy="342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91670" cy="342333"/>
            </a:xfrm>
            <a:custGeom>
              <a:avLst/>
              <a:gdLst/>
              <a:ahLst/>
              <a:cxnLst/>
              <a:rect r="r" b="b" t="t" l="l"/>
              <a:pathLst>
                <a:path h="342333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290121"/>
                  </a:lnTo>
                  <a:cubicBezTo>
                    <a:pt x="1991670" y="303969"/>
                    <a:pt x="1986169" y="317249"/>
                    <a:pt x="1976377" y="327041"/>
                  </a:cubicBezTo>
                  <a:cubicBezTo>
                    <a:pt x="1966586" y="336833"/>
                    <a:pt x="1953305" y="342333"/>
                    <a:pt x="1939458" y="342333"/>
                  </a:cubicBezTo>
                  <a:lnTo>
                    <a:pt x="52213" y="342333"/>
                  </a:lnTo>
                  <a:cubicBezTo>
                    <a:pt x="38365" y="342333"/>
                    <a:pt x="25084" y="336833"/>
                    <a:pt x="15293" y="327041"/>
                  </a:cubicBezTo>
                  <a:cubicBezTo>
                    <a:pt x="5501" y="317249"/>
                    <a:pt x="0" y="303969"/>
                    <a:pt x="0" y="290121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991670" cy="39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Extract fp in idx_in_block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50579" y="2908300"/>
            <a:ext cx="6738323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block bitmap(main24)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872588" y="8427410"/>
            <a:ext cx="7562122" cy="1299797"/>
            <a:chOff x="0" y="0"/>
            <a:chExt cx="1991670" cy="3423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91670" cy="342333"/>
            </a:xfrm>
            <a:custGeom>
              <a:avLst/>
              <a:gdLst/>
              <a:ahLst/>
              <a:cxnLst/>
              <a:rect r="r" b="b" t="t" l="l"/>
              <a:pathLst>
                <a:path h="342333" w="1991670">
                  <a:moveTo>
                    <a:pt x="52213" y="0"/>
                  </a:moveTo>
                  <a:lnTo>
                    <a:pt x="1939458" y="0"/>
                  </a:lnTo>
                  <a:cubicBezTo>
                    <a:pt x="1968294" y="0"/>
                    <a:pt x="1991670" y="23376"/>
                    <a:pt x="1991670" y="52213"/>
                  </a:cubicBezTo>
                  <a:lnTo>
                    <a:pt x="1991670" y="290121"/>
                  </a:lnTo>
                  <a:cubicBezTo>
                    <a:pt x="1991670" y="303969"/>
                    <a:pt x="1986169" y="317249"/>
                    <a:pt x="1976377" y="327041"/>
                  </a:cubicBezTo>
                  <a:cubicBezTo>
                    <a:pt x="1966586" y="336833"/>
                    <a:pt x="1953305" y="342333"/>
                    <a:pt x="1939458" y="342333"/>
                  </a:cubicBezTo>
                  <a:lnTo>
                    <a:pt x="52213" y="342333"/>
                  </a:lnTo>
                  <a:cubicBezTo>
                    <a:pt x="38365" y="342333"/>
                    <a:pt x="25084" y="336833"/>
                    <a:pt x="15293" y="327041"/>
                  </a:cubicBezTo>
                  <a:cubicBezTo>
                    <a:pt x="5501" y="317249"/>
                    <a:pt x="0" y="303969"/>
                    <a:pt x="0" y="290121"/>
                  </a:cubicBezTo>
                  <a:lnTo>
                    <a:pt x="0" y="52213"/>
                  </a:lnTo>
                  <a:cubicBezTo>
                    <a:pt x="0" y="38365"/>
                    <a:pt x="5501" y="25084"/>
                    <a:pt x="15293" y="15293"/>
                  </a:cubicBezTo>
                  <a:cubicBezTo>
                    <a:pt x="25084" y="5501"/>
                    <a:pt x="38365" y="0"/>
                    <a:pt x="5221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991670" cy="39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Offset the slot_idx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50579" y="7146035"/>
            <a:ext cx="6936868" cy="3017538"/>
          </a:xfrm>
          <a:custGeom>
            <a:avLst/>
            <a:gdLst/>
            <a:ahLst/>
            <a:cxnLst/>
            <a:rect r="r" b="b" t="t" l="l"/>
            <a:pathLst>
              <a:path h="3017538" w="6936868">
                <a:moveTo>
                  <a:pt x="0" y="0"/>
                </a:moveTo>
                <a:lnTo>
                  <a:pt x="6936869" y="0"/>
                </a:lnTo>
                <a:lnTo>
                  <a:pt x="6936869" y="3017538"/>
                </a:lnTo>
                <a:lnTo>
                  <a:pt x="0" y="30175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16230600" cy="4585144"/>
          </a:xfrm>
          <a:custGeom>
            <a:avLst/>
            <a:gdLst/>
            <a:ahLst/>
            <a:cxnLst/>
            <a:rect r="r" b="b" t="t" l="l"/>
            <a:pathLst>
              <a:path h="4585144" w="16230600">
                <a:moveTo>
                  <a:pt x="0" y="0"/>
                </a:moveTo>
                <a:lnTo>
                  <a:pt x="16230600" y="0"/>
                </a:lnTo>
                <a:lnTo>
                  <a:pt x="16230600" y="4585144"/>
                </a:lnTo>
                <a:lnTo>
                  <a:pt x="0" y="458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9635" y="5145628"/>
            <a:ext cx="7576000" cy="5388430"/>
          </a:xfrm>
          <a:custGeom>
            <a:avLst/>
            <a:gdLst/>
            <a:ahLst/>
            <a:cxnLst/>
            <a:rect r="r" b="b" t="t" l="l"/>
            <a:pathLst>
              <a:path h="5388430" w="7576000">
                <a:moveTo>
                  <a:pt x="0" y="0"/>
                </a:moveTo>
                <a:lnTo>
                  <a:pt x="7576001" y="0"/>
                </a:lnTo>
                <a:lnTo>
                  <a:pt x="7576001" y="5388430"/>
                </a:lnTo>
                <a:lnTo>
                  <a:pt x="0" y="5388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47636" y="4611592"/>
            <a:ext cx="859780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</a:t>
            </a: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urns the fingerprint stored in block with given slot_id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77407" y="6562246"/>
            <a:ext cx="7304286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rank function and insert into block function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2053" y="2268409"/>
            <a:ext cx="15623893" cy="4394220"/>
          </a:xfrm>
          <a:custGeom>
            <a:avLst/>
            <a:gdLst/>
            <a:ahLst/>
            <a:cxnLst/>
            <a:rect r="r" b="b" t="t" l="l"/>
            <a:pathLst>
              <a:path h="4394220" w="15623893">
                <a:moveTo>
                  <a:pt x="0" y="0"/>
                </a:moveTo>
                <a:lnTo>
                  <a:pt x="15623894" y="0"/>
                </a:lnTo>
                <a:lnTo>
                  <a:pt x="15623894" y="4394220"/>
                </a:lnTo>
                <a:lnTo>
                  <a:pt x="0" y="4394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4034" y="971550"/>
            <a:ext cx="1752600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07324" y="3400328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What is it?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07324" y="4458577"/>
            <a:ext cx="6236676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0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07324" y="5684627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7324" y="6911997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82025" y="2705783"/>
            <a:ext cx="6245967" cy="5120809"/>
            <a:chOff x="0" y="0"/>
            <a:chExt cx="8327955" cy="682774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227207" y="-304800"/>
              <a:ext cx="8100749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084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1471" y="1246541"/>
              <a:ext cx="8100749" cy="2478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Technical Challenges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5736" y="4158544"/>
              <a:ext cx="8100749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709886"/>
              <a:ext cx="8100749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Reference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995148" y="1860291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CONTENT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3384" y="249597"/>
            <a:ext cx="10748609" cy="5558105"/>
          </a:xfrm>
          <a:custGeom>
            <a:avLst/>
            <a:gdLst/>
            <a:ahLst/>
            <a:cxnLst/>
            <a:rect r="r" b="b" t="t" l="l"/>
            <a:pathLst>
              <a:path h="5558105" w="10748609">
                <a:moveTo>
                  <a:pt x="0" y="0"/>
                </a:moveTo>
                <a:lnTo>
                  <a:pt x="10748609" y="0"/>
                </a:lnTo>
                <a:lnTo>
                  <a:pt x="10748609" y="5558104"/>
                </a:lnTo>
                <a:lnTo>
                  <a:pt x="0" y="5558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3747" y="6704048"/>
            <a:ext cx="10047883" cy="227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16 Bits?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Fingerprint Space: 2^16 = 65,536 unique values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Size: ~10,000–20,000 keys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Hashing Quality: SHA-256 ensures uniform distribution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Collision Risk: Probability of collision is negligible at this scale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655628" y="775970"/>
            <a:ext cx="10748609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ROUGH SKETCH: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1637" y="1749227"/>
            <a:ext cx="12486029" cy="8318817"/>
          </a:xfrm>
          <a:custGeom>
            <a:avLst/>
            <a:gdLst/>
            <a:ahLst/>
            <a:cxnLst/>
            <a:rect r="r" b="b" t="t" l="l"/>
            <a:pathLst>
              <a:path h="8318817" w="12486029">
                <a:moveTo>
                  <a:pt x="0" y="0"/>
                </a:moveTo>
                <a:lnTo>
                  <a:pt x="12486029" y="0"/>
                </a:lnTo>
                <a:lnTo>
                  <a:pt x="12486029" y="8318817"/>
                </a:lnTo>
                <a:lnTo>
                  <a:pt x="0" y="8318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1637" y="259187"/>
            <a:ext cx="5194896" cy="1377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6"/>
              </a:lnSpc>
              <a:spcBef>
                <a:spcPct val="0"/>
              </a:spcBef>
            </a:pPr>
            <a:r>
              <a:rPr lang="en-US" b="true" sz="8033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DATABASE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46533" y="107322"/>
            <a:ext cx="8079694" cy="252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3"/>
              </a:lnSpc>
              <a:spcBef>
                <a:spcPct val="0"/>
              </a:spcBef>
            </a:pPr>
            <a:r>
              <a:rPr lang="en-US" b="true" sz="7238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DATABSE WITH CUCKOO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EXPERIMENTAL SETUP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38210" y="2447186"/>
            <a:ext cx="15421090" cy="760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HARDWARE:</a:t>
            </a:r>
            <a:r>
              <a:rPr lang="en-US" sz="4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LAPTOP-16GB RAM</a:t>
            </a:r>
          </a:p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SOFTWARE</a:t>
            </a: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PYTHON 3.13.1</a:t>
            </a: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POSTGRESQL</a:t>
            </a:r>
          </a:p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</a:t>
            </a: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TPC-H TABLES</a:t>
            </a:r>
          </a:p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QUERYSET</a:t>
            </a: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STANDARD 19 QUERIES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EXPERIMENTAL SETUP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2444" y="2447186"/>
            <a:ext cx="15421090" cy="760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EVALUATION PARAMETERS</a:t>
            </a: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QET(GRAPH)(AVG TIME)</a:t>
            </a: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41641" y="4238906"/>
            <a:ext cx="11978357" cy="5944260"/>
          </a:xfrm>
          <a:custGeom>
            <a:avLst/>
            <a:gdLst/>
            <a:ahLst/>
            <a:cxnLst/>
            <a:rect r="r" b="b" t="t" l="l"/>
            <a:pathLst>
              <a:path h="5944260" w="11978357">
                <a:moveTo>
                  <a:pt x="0" y="0"/>
                </a:moveTo>
                <a:lnTo>
                  <a:pt x="11978357" y="0"/>
                </a:lnTo>
                <a:lnTo>
                  <a:pt x="11978357" y="5944259"/>
                </a:lnTo>
                <a:lnTo>
                  <a:pt x="0" y="59442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603" y="3206338"/>
            <a:ext cx="17448013" cy="261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7"/>
              </a:lnSpc>
            </a:pPr>
            <a:r>
              <a:rPr lang="en-US" sz="747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AVG TIME WITHOUT INDEXING: 40 SECS</a:t>
            </a:r>
          </a:p>
          <a:p>
            <a:pPr algn="ctr">
              <a:lnSpc>
                <a:spcPts val="10467"/>
              </a:lnSpc>
              <a:spcBef>
                <a:spcPct val="0"/>
              </a:spcBef>
            </a:pPr>
            <a:r>
              <a:rPr lang="en-US" sz="747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AVG TIME WITH INDEXING: 2.27 SECS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002" y="6544879"/>
            <a:ext cx="18046998" cy="224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7"/>
              </a:lnSpc>
              <a:spcBef>
                <a:spcPct val="0"/>
              </a:spcBef>
            </a:pPr>
            <a:r>
              <a:rPr lang="en-US" sz="423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SOME QUERIES, WITH INDEXING TIME EXCEEDS WITHOUT INDEXING BECAUSE OF THE PRE-COMPUTATION OF FINGERPRINT DONE IN CUCKOO INDEXING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TECHNICAL CHALLENGES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8283" y="4237989"/>
            <a:ext cx="12948642" cy="10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Deciding the no. of buckets for 10,000 rows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implementing scan rate optimization(without collision handling) 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LIMITATIONS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82285" y="3933825"/>
            <a:ext cx="11671896" cy="10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trike="noStrike" u="none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Implementing a nested bucket tables- But how to index it?</a:t>
            </a:r>
          </a:p>
          <a:p>
            <a:pPr algn="l" marL="690872" indent="-345436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trike="noStrike" u="none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For dynamic queries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4293" y="3214796"/>
            <a:ext cx="16709517" cy="322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Block bitmaps improve the execution of queries</a:t>
            </a:r>
          </a:p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First,I understood the paper before implementing it using PostgreSQL and python. Then, I experimented it with Cuckoo filters,scan rate optimization and block bitmaps</a:t>
            </a:r>
          </a:p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Analysing the result,I found out that  block bitmaps take less time than directly executing the queries on the database.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444" y="1619989"/>
            <a:ext cx="1498032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18129"/>
            <a:ext cx="1296957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PRINCIPLES </a:t>
            </a: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OF DISTRIBUTED DATABASE SYSTEMS- M. TAMER ÖZSU ,PATRICK VALDURIEZ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5" y="4168615"/>
            <a:ext cx="1623060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CUCKOO INDEX: A LIGHTWEIGHT SECONDARY INDEX STRUCTURE - ANDREAS KIPF, DAMIAN CHROMEJKO, ALEXANDER HALL, PETER BONCZ, DAVID G. ANDERSEN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38452"/>
            <a:ext cx="13297277" cy="479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is a secondary index.The main idea of cuckoo indexing is faster execution of queries.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Cuckoo filters use the idea of fingerprint,which is extracted from a hash function. Then, we extract primary and secondary bucket indices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Using these indices, we store fp in these buckets, implement collision handling , scan rate optimization and block bitmap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2095429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CUCKOO INDEXING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801" y="3066979"/>
            <a:ext cx="15536399" cy="659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goal was to design a secondary index structure that minimizes scan rates and reduces data access costs while preserving accuracy, thus providing an efficient solution for modern data warehousing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this B.Tech Mini Project, I explore the concept of Cuckoo Indexing and implement it using Python and PostgreSQL. First, I studied and analyzed the paper ”Cuckoo Index: A Lightweight Secondary Index Structure”, diving deep into concepts like fingerprints, scan rate optimization, collision handling, and block bitmaps. Upon completion of the theoretical study, I implemented Cuckoo Indexing practically using PostgreSQL and Python, initially testing it on a dummy dataset and later applying it to the l orderkey column of the lineitem table (TPC-H benchmark).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1590675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OBJECTIVE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4388" y="1444774"/>
            <a:ext cx="8781281" cy="8557757"/>
          </a:xfrm>
          <a:custGeom>
            <a:avLst/>
            <a:gdLst/>
            <a:ahLst/>
            <a:cxnLst/>
            <a:rect r="r" b="b" t="t" l="l"/>
            <a:pathLst>
              <a:path h="8557757" w="8781281">
                <a:moveTo>
                  <a:pt x="0" y="0"/>
                </a:moveTo>
                <a:lnTo>
                  <a:pt x="8781281" y="0"/>
                </a:lnTo>
                <a:lnTo>
                  <a:pt x="8781281" y="8557758"/>
                </a:lnTo>
                <a:lnTo>
                  <a:pt x="0" y="8557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5235" y="1578124"/>
            <a:ext cx="7995172" cy="85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3"/>
              </a:lnSpc>
              <a:spcBef>
                <a:spcPct val="0"/>
              </a:spcBef>
            </a:pPr>
            <a:r>
              <a:rPr lang="en-US" sz="3696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Cuckoo filter(without merge bitmaps)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52933" y="3357289"/>
            <a:ext cx="5748834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Cuckoo filter(with union)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12286" y="5060211"/>
            <a:ext cx="5748834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Slot Mapping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12286" y="6763133"/>
            <a:ext cx="5748834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Scan Rate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38404" y="8466982"/>
            <a:ext cx="5748834" cy="91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4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Block Bitmaps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12286" y="522327"/>
            <a:ext cx="8549561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26"/>
              </a:lnSpc>
              <a:spcBef>
                <a:spcPct val="0"/>
              </a:spcBef>
            </a:pPr>
            <a:r>
              <a:rPr lang="en-US" b="true" sz="8033" strike="noStrike" u="non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0676" y="1223853"/>
            <a:ext cx="12597754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8110" y="2146300"/>
            <a:ext cx="7967474" cy="8289167"/>
            <a:chOff x="0" y="0"/>
            <a:chExt cx="2098429" cy="21831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8429" cy="2183155"/>
            </a:xfrm>
            <a:custGeom>
              <a:avLst/>
              <a:gdLst/>
              <a:ahLst/>
              <a:cxnLst/>
              <a:rect r="r" b="b" t="t" l="l"/>
              <a:pathLst>
                <a:path h="2183155" w="2098429">
                  <a:moveTo>
                    <a:pt x="49556" y="0"/>
                  </a:moveTo>
                  <a:lnTo>
                    <a:pt x="2048873" y="0"/>
                  </a:lnTo>
                  <a:cubicBezTo>
                    <a:pt x="2076242" y="0"/>
                    <a:pt x="2098429" y="22187"/>
                    <a:pt x="2098429" y="49556"/>
                  </a:cubicBezTo>
                  <a:lnTo>
                    <a:pt x="2098429" y="2133599"/>
                  </a:lnTo>
                  <a:cubicBezTo>
                    <a:pt x="2098429" y="2146742"/>
                    <a:pt x="2093208" y="2159347"/>
                    <a:pt x="2083915" y="2168640"/>
                  </a:cubicBezTo>
                  <a:cubicBezTo>
                    <a:pt x="2074621" y="2177934"/>
                    <a:pt x="2062016" y="2183155"/>
                    <a:pt x="2048873" y="2183155"/>
                  </a:cubicBezTo>
                  <a:lnTo>
                    <a:pt x="49556" y="2183155"/>
                  </a:lnTo>
                  <a:cubicBezTo>
                    <a:pt x="36413" y="2183155"/>
                    <a:pt x="23808" y="2177934"/>
                    <a:pt x="14515" y="2168640"/>
                  </a:cubicBezTo>
                  <a:cubicBezTo>
                    <a:pt x="5221" y="2159347"/>
                    <a:pt x="0" y="2146742"/>
                    <a:pt x="0" y="2133599"/>
                  </a:cubicBezTo>
                  <a:lnTo>
                    <a:pt x="0" y="49556"/>
                  </a:lnTo>
                  <a:cubicBezTo>
                    <a:pt x="0" y="36413"/>
                    <a:pt x="5221" y="23808"/>
                    <a:pt x="14515" y="14515"/>
                  </a:cubicBezTo>
                  <a:cubicBezTo>
                    <a:pt x="23808" y="5221"/>
                    <a:pt x="36413" y="0"/>
                    <a:pt x="49556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8429" cy="2221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15359" y="3529954"/>
            <a:ext cx="8793625" cy="4138996"/>
          </a:xfrm>
          <a:custGeom>
            <a:avLst/>
            <a:gdLst/>
            <a:ahLst/>
            <a:cxnLst/>
            <a:rect r="r" b="b" t="t" l="l"/>
            <a:pathLst>
              <a:path h="4138996" w="8793625">
                <a:moveTo>
                  <a:pt x="0" y="0"/>
                </a:moveTo>
                <a:lnTo>
                  <a:pt x="8793626" y="0"/>
                </a:lnTo>
                <a:lnTo>
                  <a:pt x="8793626" y="4138996"/>
                </a:lnTo>
                <a:lnTo>
                  <a:pt x="0" y="41389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3990975"/>
            <a:ext cx="6623564" cy="1608477"/>
            <a:chOff x="0" y="0"/>
            <a:chExt cx="1744478" cy="4236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4478" cy="423632"/>
            </a:xfrm>
            <a:custGeom>
              <a:avLst/>
              <a:gdLst/>
              <a:ahLst/>
              <a:cxnLst/>
              <a:rect r="r" b="b" t="t" l="l"/>
              <a:pathLst>
                <a:path h="423632" w="1744478">
                  <a:moveTo>
                    <a:pt x="59611" y="0"/>
                  </a:moveTo>
                  <a:lnTo>
                    <a:pt x="1684867" y="0"/>
                  </a:lnTo>
                  <a:cubicBezTo>
                    <a:pt x="1717789" y="0"/>
                    <a:pt x="1744478" y="26689"/>
                    <a:pt x="1744478" y="59611"/>
                  </a:cubicBezTo>
                  <a:lnTo>
                    <a:pt x="1744478" y="364021"/>
                  </a:lnTo>
                  <a:cubicBezTo>
                    <a:pt x="1744478" y="396943"/>
                    <a:pt x="1717789" y="423632"/>
                    <a:pt x="1684867" y="423632"/>
                  </a:cubicBezTo>
                  <a:lnTo>
                    <a:pt x="59611" y="423632"/>
                  </a:lnTo>
                  <a:cubicBezTo>
                    <a:pt x="26689" y="423632"/>
                    <a:pt x="0" y="396943"/>
                    <a:pt x="0" y="364021"/>
                  </a:cubicBezTo>
                  <a:lnTo>
                    <a:pt x="0" y="59611"/>
                  </a:lnTo>
                  <a:cubicBezTo>
                    <a:pt x="0" y="26689"/>
                    <a:pt x="26689" y="0"/>
                    <a:pt x="59611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44478" cy="471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Implemented simple bitmap approach, where each bucket had 2 slots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5847102"/>
            <a:ext cx="6623564" cy="1736123"/>
            <a:chOff x="0" y="0"/>
            <a:chExt cx="1744478" cy="4572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44478" cy="457251"/>
            </a:xfrm>
            <a:custGeom>
              <a:avLst/>
              <a:gdLst/>
              <a:ahLst/>
              <a:cxnLst/>
              <a:rect r="r" b="b" t="t" l="l"/>
              <a:pathLst>
                <a:path h="457251" w="1744478">
                  <a:moveTo>
                    <a:pt x="59611" y="0"/>
                  </a:moveTo>
                  <a:lnTo>
                    <a:pt x="1684867" y="0"/>
                  </a:lnTo>
                  <a:cubicBezTo>
                    <a:pt x="1717789" y="0"/>
                    <a:pt x="1744478" y="26689"/>
                    <a:pt x="1744478" y="59611"/>
                  </a:cubicBezTo>
                  <a:lnTo>
                    <a:pt x="1744478" y="397639"/>
                  </a:lnTo>
                  <a:cubicBezTo>
                    <a:pt x="1744478" y="430562"/>
                    <a:pt x="1717789" y="457251"/>
                    <a:pt x="1684867" y="457251"/>
                  </a:cubicBezTo>
                  <a:lnTo>
                    <a:pt x="59611" y="457251"/>
                  </a:lnTo>
                  <a:cubicBezTo>
                    <a:pt x="26689" y="457251"/>
                    <a:pt x="0" y="430562"/>
                    <a:pt x="0" y="397639"/>
                  </a:cubicBezTo>
                  <a:lnTo>
                    <a:pt x="0" y="59611"/>
                  </a:lnTo>
                  <a:cubicBezTo>
                    <a:pt x="0" y="26689"/>
                    <a:pt x="26689" y="0"/>
                    <a:pt x="59611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44478" cy="495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With each key, I would extract its fingerprint . From the fingerprint, I would fetch 2 bucket indices: primary and secondary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30495" y="7916600"/>
            <a:ext cx="7422704" cy="1543050"/>
            <a:chOff x="0" y="0"/>
            <a:chExt cx="1954951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54951" cy="406400"/>
            </a:xfrm>
            <a:custGeom>
              <a:avLst/>
              <a:gdLst/>
              <a:ahLst/>
              <a:cxnLst/>
              <a:rect r="r" b="b" t="t" l="l"/>
              <a:pathLst>
                <a:path h="406400" w="1954951">
                  <a:moveTo>
                    <a:pt x="53193" y="0"/>
                  </a:moveTo>
                  <a:lnTo>
                    <a:pt x="1901758" y="0"/>
                  </a:lnTo>
                  <a:cubicBezTo>
                    <a:pt x="1915865" y="0"/>
                    <a:pt x="1929395" y="5604"/>
                    <a:pt x="1939371" y="15580"/>
                  </a:cubicBezTo>
                  <a:cubicBezTo>
                    <a:pt x="1949347" y="25556"/>
                    <a:pt x="1954951" y="39086"/>
                    <a:pt x="1954951" y="53193"/>
                  </a:cubicBezTo>
                  <a:lnTo>
                    <a:pt x="1954951" y="353207"/>
                  </a:lnTo>
                  <a:cubicBezTo>
                    <a:pt x="1954951" y="367314"/>
                    <a:pt x="1949347" y="380844"/>
                    <a:pt x="1939371" y="390820"/>
                  </a:cubicBezTo>
                  <a:cubicBezTo>
                    <a:pt x="1929395" y="400796"/>
                    <a:pt x="1915865" y="406400"/>
                    <a:pt x="1901758" y="406400"/>
                  </a:cubicBezTo>
                  <a:lnTo>
                    <a:pt x="53193" y="406400"/>
                  </a:lnTo>
                  <a:cubicBezTo>
                    <a:pt x="39086" y="406400"/>
                    <a:pt x="25556" y="400796"/>
                    <a:pt x="15580" y="390820"/>
                  </a:cubicBezTo>
                  <a:cubicBezTo>
                    <a:pt x="5604" y="380844"/>
                    <a:pt x="0" y="367314"/>
                    <a:pt x="0" y="353207"/>
                  </a:cubicBezTo>
                  <a:lnTo>
                    <a:pt x="0" y="53193"/>
                  </a:lnTo>
                  <a:cubicBezTo>
                    <a:pt x="0" y="39086"/>
                    <a:pt x="5604" y="25556"/>
                    <a:pt x="15580" y="15580"/>
                  </a:cubicBezTo>
                  <a:cubicBezTo>
                    <a:pt x="25556" y="5604"/>
                    <a:pt x="39086" y="0"/>
                    <a:pt x="5319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5495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See which bucket had an empty slot. First ,primary bucket checked. If both slots full, then secondary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39602" y="2661709"/>
            <a:ext cx="6399322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First(without union)-main3-2 slots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9585" y="6757588"/>
            <a:ext cx="13909590" cy="1877795"/>
          </a:xfrm>
          <a:custGeom>
            <a:avLst/>
            <a:gdLst/>
            <a:ahLst/>
            <a:cxnLst/>
            <a:rect r="r" b="b" t="t" l="l"/>
            <a:pathLst>
              <a:path h="1877795" w="13909590">
                <a:moveTo>
                  <a:pt x="0" y="0"/>
                </a:moveTo>
                <a:lnTo>
                  <a:pt x="13909590" y="0"/>
                </a:lnTo>
                <a:lnTo>
                  <a:pt x="13909590" y="1877795"/>
                </a:lnTo>
                <a:lnTo>
                  <a:pt x="0" y="1877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7872" y="406162"/>
            <a:ext cx="6542876" cy="5509791"/>
          </a:xfrm>
          <a:custGeom>
            <a:avLst/>
            <a:gdLst/>
            <a:ahLst/>
            <a:cxnLst/>
            <a:rect r="r" b="b" t="t" l="l"/>
            <a:pathLst>
              <a:path h="5509791" w="6542876">
                <a:moveTo>
                  <a:pt x="0" y="0"/>
                </a:moveTo>
                <a:lnTo>
                  <a:pt x="6542876" y="0"/>
                </a:lnTo>
                <a:lnTo>
                  <a:pt x="654287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04926" y="135387"/>
            <a:ext cx="10534589" cy="5780565"/>
          </a:xfrm>
          <a:custGeom>
            <a:avLst/>
            <a:gdLst/>
            <a:ahLst/>
            <a:cxnLst/>
            <a:rect r="r" b="b" t="t" l="l"/>
            <a:pathLst>
              <a:path h="5780565" w="10534589">
                <a:moveTo>
                  <a:pt x="0" y="0"/>
                </a:moveTo>
                <a:lnTo>
                  <a:pt x="10534590" y="0"/>
                </a:lnTo>
                <a:lnTo>
                  <a:pt x="10534590" y="5780565"/>
                </a:lnTo>
                <a:lnTo>
                  <a:pt x="0" y="578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257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0676" y="1223853"/>
            <a:ext cx="12597754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8110" y="2146300"/>
            <a:ext cx="7967474" cy="8289167"/>
            <a:chOff x="0" y="0"/>
            <a:chExt cx="2098429" cy="21831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8429" cy="2183155"/>
            </a:xfrm>
            <a:custGeom>
              <a:avLst/>
              <a:gdLst/>
              <a:ahLst/>
              <a:cxnLst/>
              <a:rect r="r" b="b" t="t" l="l"/>
              <a:pathLst>
                <a:path h="2183155" w="2098429">
                  <a:moveTo>
                    <a:pt x="49556" y="0"/>
                  </a:moveTo>
                  <a:lnTo>
                    <a:pt x="2048873" y="0"/>
                  </a:lnTo>
                  <a:cubicBezTo>
                    <a:pt x="2076242" y="0"/>
                    <a:pt x="2098429" y="22187"/>
                    <a:pt x="2098429" y="49556"/>
                  </a:cubicBezTo>
                  <a:lnTo>
                    <a:pt x="2098429" y="2133599"/>
                  </a:lnTo>
                  <a:cubicBezTo>
                    <a:pt x="2098429" y="2146742"/>
                    <a:pt x="2093208" y="2159347"/>
                    <a:pt x="2083915" y="2168640"/>
                  </a:cubicBezTo>
                  <a:cubicBezTo>
                    <a:pt x="2074621" y="2177934"/>
                    <a:pt x="2062016" y="2183155"/>
                    <a:pt x="2048873" y="2183155"/>
                  </a:cubicBezTo>
                  <a:lnTo>
                    <a:pt x="49556" y="2183155"/>
                  </a:lnTo>
                  <a:cubicBezTo>
                    <a:pt x="36413" y="2183155"/>
                    <a:pt x="23808" y="2177934"/>
                    <a:pt x="14515" y="2168640"/>
                  </a:cubicBezTo>
                  <a:cubicBezTo>
                    <a:pt x="5221" y="2159347"/>
                    <a:pt x="0" y="2146742"/>
                    <a:pt x="0" y="2133599"/>
                  </a:cubicBezTo>
                  <a:lnTo>
                    <a:pt x="0" y="49556"/>
                  </a:lnTo>
                  <a:cubicBezTo>
                    <a:pt x="0" y="36413"/>
                    <a:pt x="5221" y="23808"/>
                    <a:pt x="14515" y="14515"/>
                  </a:cubicBezTo>
                  <a:cubicBezTo>
                    <a:pt x="23808" y="5221"/>
                    <a:pt x="36413" y="0"/>
                    <a:pt x="49556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8429" cy="2221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16220" y="3744384"/>
            <a:ext cx="7422704" cy="1159993"/>
            <a:chOff x="0" y="0"/>
            <a:chExt cx="1954951" cy="305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54951" cy="305512"/>
            </a:xfrm>
            <a:custGeom>
              <a:avLst/>
              <a:gdLst/>
              <a:ahLst/>
              <a:cxnLst/>
              <a:rect r="r" b="b" t="t" l="l"/>
              <a:pathLst>
                <a:path h="305512" w="1954951">
                  <a:moveTo>
                    <a:pt x="53193" y="0"/>
                  </a:moveTo>
                  <a:lnTo>
                    <a:pt x="1901758" y="0"/>
                  </a:lnTo>
                  <a:cubicBezTo>
                    <a:pt x="1915865" y="0"/>
                    <a:pt x="1929395" y="5604"/>
                    <a:pt x="1939371" y="15580"/>
                  </a:cubicBezTo>
                  <a:cubicBezTo>
                    <a:pt x="1949347" y="25556"/>
                    <a:pt x="1954951" y="39086"/>
                    <a:pt x="1954951" y="53193"/>
                  </a:cubicBezTo>
                  <a:lnTo>
                    <a:pt x="1954951" y="252319"/>
                  </a:lnTo>
                  <a:cubicBezTo>
                    <a:pt x="1954951" y="266427"/>
                    <a:pt x="1949347" y="279957"/>
                    <a:pt x="1939371" y="289933"/>
                  </a:cubicBezTo>
                  <a:cubicBezTo>
                    <a:pt x="1929395" y="299908"/>
                    <a:pt x="1915865" y="305512"/>
                    <a:pt x="1901758" y="305512"/>
                  </a:cubicBezTo>
                  <a:lnTo>
                    <a:pt x="53193" y="305512"/>
                  </a:lnTo>
                  <a:cubicBezTo>
                    <a:pt x="39086" y="305512"/>
                    <a:pt x="25556" y="299908"/>
                    <a:pt x="15580" y="289933"/>
                  </a:cubicBezTo>
                  <a:cubicBezTo>
                    <a:pt x="5604" y="279957"/>
                    <a:pt x="0" y="266427"/>
                    <a:pt x="0" y="252319"/>
                  </a:cubicBezTo>
                  <a:lnTo>
                    <a:pt x="0" y="53193"/>
                  </a:lnTo>
                  <a:cubicBezTo>
                    <a:pt x="0" y="39086"/>
                    <a:pt x="5604" y="25556"/>
                    <a:pt x="15580" y="15580"/>
                  </a:cubicBezTo>
                  <a:cubicBezTo>
                    <a:pt x="25556" y="5604"/>
                    <a:pt x="39086" y="0"/>
                    <a:pt x="5319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54951" cy="343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Implemented simple bitmap approach, where each bucket had 2 slots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29130" y="5143500"/>
            <a:ext cx="7023134" cy="1333689"/>
            <a:chOff x="0" y="0"/>
            <a:chExt cx="1849714" cy="3512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49714" cy="351260"/>
            </a:xfrm>
            <a:custGeom>
              <a:avLst/>
              <a:gdLst/>
              <a:ahLst/>
              <a:cxnLst/>
              <a:rect r="r" b="b" t="t" l="l"/>
              <a:pathLst>
                <a:path h="351260" w="1849714">
                  <a:moveTo>
                    <a:pt x="56220" y="0"/>
                  </a:moveTo>
                  <a:lnTo>
                    <a:pt x="1793495" y="0"/>
                  </a:lnTo>
                  <a:cubicBezTo>
                    <a:pt x="1824544" y="0"/>
                    <a:pt x="1849714" y="25170"/>
                    <a:pt x="1849714" y="56220"/>
                  </a:cubicBezTo>
                  <a:lnTo>
                    <a:pt x="1849714" y="295040"/>
                  </a:lnTo>
                  <a:cubicBezTo>
                    <a:pt x="1849714" y="326089"/>
                    <a:pt x="1824544" y="351260"/>
                    <a:pt x="1793495" y="351260"/>
                  </a:cubicBezTo>
                  <a:lnTo>
                    <a:pt x="56220" y="351260"/>
                  </a:lnTo>
                  <a:cubicBezTo>
                    <a:pt x="25170" y="351260"/>
                    <a:pt x="0" y="326089"/>
                    <a:pt x="0" y="295040"/>
                  </a:cubicBezTo>
                  <a:lnTo>
                    <a:pt x="0" y="56220"/>
                  </a:lnTo>
                  <a:cubicBezTo>
                    <a:pt x="0" y="25170"/>
                    <a:pt x="25170" y="0"/>
                    <a:pt x="56220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49714" cy="389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With each key, I would extract its fingerprint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29130" y="6686550"/>
            <a:ext cx="7422704" cy="1543050"/>
            <a:chOff x="0" y="0"/>
            <a:chExt cx="1954951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54951" cy="406400"/>
            </a:xfrm>
            <a:custGeom>
              <a:avLst/>
              <a:gdLst/>
              <a:ahLst/>
              <a:cxnLst/>
              <a:rect r="r" b="b" t="t" l="l"/>
              <a:pathLst>
                <a:path h="406400" w="1954951">
                  <a:moveTo>
                    <a:pt x="53193" y="0"/>
                  </a:moveTo>
                  <a:lnTo>
                    <a:pt x="1901758" y="0"/>
                  </a:lnTo>
                  <a:cubicBezTo>
                    <a:pt x="1915865" y="0"/>
                    <a:pt x="1929395" y="5604"/>
                    <a:pt x="1939371" y="15580"/>
                  </a:cubicBezTo>
                  <a:cubicBezTo>
                    <a:pt x="1949347" y="25556"/>
                    <a:pt x="1954951" y="39086"/>
                    <a:pt x="1954951" y="53193"/>
                  </a:cubicBezTo>
                  <a:lnTo>
                    <a:pt x="1954951" y="353207"/>
                  </a:lnTo>
                  <a:cubicBezTo>
                    <a:pt x="1954951" y="367314"/>
                    <a:pt x="1949347" y="380844"/>
                    <a:pt x="1939371" y="390820"/>
                  </a:cubicBezTo>
                  <a:cubicBezTo>
                    <a:pt x="1929395" y="400796"/>
                    <a:pt x="1915865" y="406400"/>
                    <a:pt x="1901758" y="406400"/>
                  </a:cubicBezTo>
                  <a:lnTo>
                    <a:pt x="53193" y="406400"/>
                  </a:lnTo>
                  <a:cubicBezTo>
                    <a:pt x="39086" y="406400"/>
                    <a:pt x="25556" y="400796"/>
                    <a:pt x="15580" y="390820"/>
                  </a:cubicBezTo>
                  <a:cubicBezTo>
                    <a:pt x="5604" y="380844"/>
                    <a:pt x="0" y="367314"/>
                    <a:pt x="0" y="353207"/>
                  </a:cubicBezTo>
                  <a:lnTo>
                    <a:pt x="0" y="53193"/>
                  </a:lnTo>
                  <a:cubicBezTo>
                    <a:pt x="0" y="39086"/>
                    <a:pt x="5604" y="25556"/>
                    <a:pt x="15580" y="15580"/>
                  </a:cubicBezTo>
                  <a:cubicBezTo>
                    <a:pt x="25556" y="5604"/>
                    <a:pt x="39086" y="0"/>
                    <a:pt x="53193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95495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See which bucket had an empty slot. First ,primary bucket checked. If both slots full, then secondary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8799" y="8606337"/>
            <a:ext cx="7580126" cy="1303926"/>
            <a:chOff x="0" y="0"/>
            <a:chExt cx="1996412" cy="3434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96412" cy="343421"/>
            </a:xfrm>
            <a:custGeom>
              <a:avLst/>
              <a:gdLst/>
              <a:ahLst/>
              <a:cxnLst/>
              <a:rect r="r" b="b" t="t" l="l"/>
              <a:pathLst>
                <a:path h="343421" w="1996412">
                  <a:moveTo>
                    <a:pt x="52089" y="0"/>
                  </a:moveTo>
                  <a:lnTo>
                    <a:pt x="1944323" y="0"/>
                  </a:lnTo>
                  <a:cubicBezTo>
                    <a:pt x="1973091" y="0"/>
                    <a:pt x="1996412" y="23321"/>
                    <a:pt x="1996412" y="52089"/>
                  </a:cubicBezTo>
                  <a:lnTo>
                    <a:pt x="1996412" y="291332"/>
                  </a:lnTo>
                  <a:cubicBezTo>
                    <a:pt x="1996412" y="305147"/>
                    <a:pt x="1990924" y="318396"/>
                    <a:pt x="1981155" y="328165"/>
                  </a:cubicBezTo>
                  <a:cubicBezTo>
                    <a:pt x="1971387" y="337933"/>
                    <a:pt x="1958138" y="343421"/>
                    <a:pt x="1944323" y="343421"/>
                  </a:cubicBezTo>
                  <a:lnTo>
                    <a:pt x="52089" y="343421"/>
                  </a:lnTo>
                  <a:cubicBezTo>
                    <a:pt x="38274" y="343421"/>
                    <a:pt x="25025" y="337933"/>
                    <a:pt x="15256" y="328165"/>
                  </a:cubicBezTo>
                  <a:cubicBezTo>
                    <a:pt x="5488" y="318396"/>
                    <a:pt x="0" y="305147"/>
                    <a:pt x="0" y="291332"/>
                  </a:cubicBezTo>
                  <a:lnTo>
                    <a:pt x="0" y="52089"/>
                  </a:lnTo>
                  <a:cubicBezTo>
                    <a:pt x="0" y="23321"/>
                    <a:pt x="23321" y="0"/>
                    <a:pt x="52089" y="0"/>
                  </a:cubicBezTo>
                  <a:close/>
                </a:path>
              </a:pathLst>
            </a:custGeom>
            <a:solidFill>
              <a:srgbClr val="6B849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96412" cy="3815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if key already present, then merge bitmaps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8225585" y="3271729"/>
            <a:ext cx="9759594" cy="3799603"/>
          </a:xfrm>
          <a:custGeom>
            <a:avLst/>
            <a:gdLst/>
            <a:ahLst/>
            <a:cxnLst/>
            <a:rect r="r" b="b" t="t" l="l"/>
            <a:pathLst>
              <a:path h="3799603" w="9759594">
                <a:moveTo>
                  <a:pt x="0" y="0"/>
                </a:moveTo>
                <a:lnTo>
                  <a:pt x="9759594" y="0"/>
                </a:lnTo>
                <a:lnTo>
                  <a:pt x="9759594" y="3799603"/>
                </a:lnTo>
                <a:lnTo>
                  <a:pt x="0" y="37996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06" t="0" r="-15324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539602" y="2661709"/>
            <a:ext cx="6399322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Second(with union)-main4-2 slots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7709" y="2621294"/>
            <a:ext cx="13190212" cy="4995793"/>
          </a:xfrm>
          <a:custGeom>
            <a:avLst/>
            <a:gdLst/>
            <a:ahLst/>
            <a:cxnLst/>
            <a:rect r="r" b="b" t="t" l="l"/>
            <a:pathLst>
              <a:path h="4995793" w="13190212">
                <a:moveTo>
                  <a:pt x="0" y="0"/>
                </a:moveTo>
                <a:lnTo>
                  <a:pt x="13190211" y="0"/>
                </a:lnTo>
                <a:lnTo>
                  <a:pt x="13190211" y="4995793"/>
                </a:lnTo>
                <a:lnTo>
                  <a:pt x="0" y="4995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17098" y="1268619"/>
            <a:ext cx="1702495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DAGjgxSBMcw</dc:identifier>
  <dcterms:modified xsi:type="dcterms:W3CDTF">2011-08-01T06:04:30Z</dcterms:modified>
  <cp:revision>1</cp:revision>
  <dc:title>White and Grey Modern Business Research Proposal Presentation</dc:title>
</cp:coreProperties>
</file>