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1430000" cy="8350250"/>
  <p:notesSz cx="11430000" cy="8350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40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E5E0D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E5E0D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438900"/>
          </a:xfrm>
          <a:custGeom>
            <a:avLst/>
            <a:gdLst/>
            <a:ahLst/>
            <a:cxnLst/>
            <a:rect l="l" t="t" r="r" b="b"/>
            <a:pathLst>
              <a:path w="11430000" h="6438900">
                <a:moveTo>
                  <a:pt x="11430000" y="0"/>
                </a:moveTo>
                <a:lnTo>
                  <a:pt x="0" y="0"/>
                </a:lnTo>
                <a:lnTo>
                  <a:pt x="0" y="6438900"/>
                </a:lnTo>
                <a:lnTo>
                  <a:pt x="11430000" y="6438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816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2385" y="530225"/>
            <a:ext cx="10105229" cy="539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48631" y="2645251"/>
            <a:ext cx="5734684" cy="1882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E5E0DF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8631" y="1063625"/>
            <a:ext cx="4440555" cy="1616075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115"/>
              </a:spcBef>
            </a:pPr>
            <a:r>
              <a:rPr dirty="0"/>
              <a:t>Restaurant</a:t>
            </a:r>
            <a:r>
              <a:rPr spc="-185" dirty="0"/>
              <a:t> </a:t>
            </a:r>
            <a:r>
              <a:rPr spc="-10" dirty="0"/>
              <a:t>Reservation </a:t>
            </a:r>
            <a:r>
              <a:rPr dirty="0"/>
              <a:t>Website:</a:t>
            </a:r>
            <a:r>
              <a:rPr spc="-310" dirty="0"/>
              <a:t> </a:t>
            </a:r>
            <a:r>
              <a:rPr spc="100" dirty="0"/>
              <a:t>A</a:t>
            </a:r>
            <a:r>
              <a:rPr spc="-310" dirty="0"/>
              <a:t> </a:t>
            </a:r>
            <a:r>
              <a:rPr spc="-10" dirty="0"/>
              <a:t>Technical</a:t>
            </a: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pc="-10" dirty="0"/>
              <a:t>Exploration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948631" y="2902426"/>
            <a:ext cx="5379085" cy="274177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40"/>
              </a:spcBef>
            </a:pP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Welcome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to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our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technical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exploration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of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restaurant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reservation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website!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5" dirty="0">
                <a:solidFill>
                  <a:srgbClr val="E5E0DF"/>
                </a:solidFill>
                <a:latin typeface="Tahoma"/>
                <a:cs typeface="Tahoma"/>
              </a:rPr>
              <a:t>In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this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presentation,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we'll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dive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into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design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development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of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web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application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that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simplifies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process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of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booking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tables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at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restaurants.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We'll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discuss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35" dirty="0">
                <a:solidFill>
                  <a:srgbClr val="E5E0DF"/>
                </a:solidFill>
                <a:latin typeface="Tahoma"/>
                <a:cs typeface="Tahoma"/>
              </a:rPr>
              <a:t>key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concepts,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methodologies,</a:t>
            </a:r>
            <a:r>
              <a:rPr sz="1500" spc="-10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potential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challenges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involved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</a:t>
            </a:r>
            <a:r>
              <a:rPr sz="1500" spc="-10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building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this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system,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along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with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future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opportunities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limitations.</a:t>
            </a:r>
            <a:endParaRPr sz="15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40"/>
              </a:spcBef>
            </a:pPr>
            <a:endParaRPr sz="1500" dirty="0">
              <a:latin typeface="Tahoma"/>
              <a:cs typeface="Tahoma"/>
            </a:endParaRPr>
          </a:p>
          <a:p>
            <a:pPr marL="417195">
              <a:lnSpc>
                <a:spcPct val="100000"/>
              </a:lnSpc>
            </a:pPr>
            <a:r>
              <a:rPr sz="1900" b="1" spc="-175" dirty="0">
                <a:solidFill>
                  <a:srgbClr val="E5E0DF"/>
                </a:solidFill>
                <a:latin typeface="Tahoma"/>
                <a:cs typeface="Tahoma"/>
              </a:rPr>
              <a:t>by</a:t>
            </a:r>
            <a:r>
              <a:rPr sz="1900" b="1" spc="-15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lang="en-US" sz="1900" b="1" spc="-15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900" b="1" spc="-190" dirty="0">
                <a:solidFill>
                  <a:srgbClr val="E5E0DF"/>
                </a:solidFill>
                <a:latin typeface="Tahoma"/>
                <a:cs typeface="Tahoma"/>
              </a:rPr>
              <a:t>Mausam</a:t>
            </a:r>
            <a:r>
              <a:rPr sz="1900" b="1" spc="-1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E5E0DF"/>
                </a:solidFill>
                <a:latin typeface="Tahoma"/>
                <a:cs typeface="Tahoma"/>
              </a:rPr>
              <a:t>Tripathi</a:t>
            </a:r>
            <a:endParaRPr lang="en-US" sz="1900" b="1" spc="-10" dirty="0">
              <a:solidFill>
                <a:srgbClr val="E5E0DF"/>
              </a:solidFill>
              <a:latin typeface="Tahoma"/>
              <a:cs typeface="Tahoma"/>
            </a:endParaRPr>
          </a:p>
          <a:p>
            <a:pPr marL="417195">
              <a:lnSpc>
                <a:spcPct val="100000"/>
              </a:lnSpc>
            </a:pPr>
            <a:r>
              <a:rPr lang="en-US" sz="1900" b="1" spc="-10" dirty="0">
                <a:solidFill>
                  <a:srgbClr val="E5E0DF"/>
                </a:solidFill>
                <a:latin typeface="Tahoma"/>
                <a:cs typeface="Tahoma"/>
              </a:rPr>
              <a:t>&amp;  Nishant Pandey</a:t>
            </a:r>
            <a:endParaRPr sz="19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2385" y="1311275"/>
            <a:ext cx="288671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Topics</a:t>
            </a:r>
            <a:r>
              <a:rPr spc="-150" dirty="0"/>
              <a:t> </a:t>
            </a:r>
            <a:r>
              <a:rPr spc="-10" dirty="0"/>
              <a:t>Covered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2385" y="2325687"/>
            <a:ext cx="118872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2385" y="2730976"/>
            <a:ext cx="2159000" cy="18827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40"/>
              </a:spcBef>
            </a:pP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We'll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start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with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brief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overview</a:t>
            </a:r>
            <a:r>
              <a:rPr sz="1500" spc="-1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of</a:t>
            </a:r>
            <a:r>
              <a:rPr sz="1500" spc="-1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project's purpose,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target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audience,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3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current</a:t>
            </a:r>
            <a:r>
              <a:rPr sz="1500" spc="5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landscape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of</a:t>
            </a:r>
            <a:r>
              <a:rPr sz="1500" spc="-7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restaurant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reservation</a:t>
            </a:r>
            <a:r>
              <a:rPr sz="1500" spc="-4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systems.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9442" y="2325687"/>
            <a:ext cx="12299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FFFFFF"/>
                </a:solidFill>
                <a:latin typeface="Tahoma"/>
                <a:cs typeface="Tahoma"/>
              </a:rPr>
              <a:t>Methodology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09442" y="2730976"/>
            <a:ext cx="2127250" cy="18827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40"/>
              </a:spcBef>
            </a:pP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We'll</a:t>
            </a:r>
            <a:r>
              <a:rPr sz="1500" spc="-1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delve</a:t>
            </a:r>
            <a:r>
              <a:rPr sz="1500" spc="-1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into</a:t>
            </a:r>
            <a:r>
              <a:rPr sz="1500" spc="-1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the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development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process,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outlining</a:t>
            </a:r>
            <a:r>
              <a:rPr sz="1500" spc="-1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tools,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technologies,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design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approaches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employed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for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building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website.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6503" y="2325687"/>
            <a:ext cx="17252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ER</a:t>
            </a:r>
            <a:r>
              <a:rPr sz="1650" spc="-1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650" spc="-1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25" dirty="0">
                <a:solidFill>
                  <a:srgbClr val="FFFFFF"/>
                </a:solidFill>
                <a:latin typeface="Tahoma"/>
                <a:cs typeface="Tahoma"/>
              </a:rPr>
              <a:t>DFD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56503" y="2730976"/>
            <a:ext cx="2108200" cy="21875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34700"/>
              </a:lnSpc>
              <a:spcBef>
                <a:spcPts val="145"/>
              </a:spcBef>
            </a:pP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We'll</a:t>
            </a:r>
            <a:r>
              <a:rPr sz="1500" spc="-13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explore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data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model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process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flow,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using</a:t>
            </a:r>
            <a:r>
              <a:rPr sz="1500" spc="-6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entity-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relationship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diagrams</a:t>
            </a:r>
            <a:r>
              <a:rPr sz="1500" spc="-13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3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data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flow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diagrams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to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illustrate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the </a:t>
            </a:r>
            <a:r>
              <a:rPr sz="1500" spc="-30" dirty="0">
                <a:solidFill>
                  <a:srgbClr val="E5E0DF"/>
                </a:solidFill>
                <a:latin typeface="Tahoma"/>
                <a:cs typeface="Tahoma"/>
              </a:rPr>
              <a:t>system's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underlying structure.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03551" y="2325687"/>
            <a:ext cx="202311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Results</a:t>
            </a:r>
            <a:r>
              <a:rPr sz="16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FFFFFF"/>
                </a:solidFill>
                <a:latin typeface="Tahoma"/>
                <a:cs typeface="Tahoma"/>
              </a:rPr>
              <a:t>&amp;</a:t>
            </a:r>
            <a:r>
              <a:rPr sz="165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FFFFFF"/>
                </a:solidFill>
                <a:latin typeface="Tahoma"/>
                <a:cs typeface="Tahoma"/>
              </a:rPr>
              <a:t>Limitations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03551" y="2730976"/>
            <a:ext cx="2131695" cy="2187575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134700"/>
              </a:lnSpc>
              <a:spcBef>
                <a:spcPts val="145"/>
              </a:spcBef>
            </a:pP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We'll</a:t>
            </a:r>
            <a:r>
              <a:rPr sz="1500" spc="-13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examine</a:t>
            </a:r>
            <a:r>
              <a:rPr sz="1500" spc="-13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3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key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features</a:t>
            </a:r>
            <a:r>
              <a:rPr sz="1500" spc="-1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 </a:t>
            </a:r>
            <a:r>
              <a:rPr sz="1500" spc="10" dirty="0">
                <a:solidFill>
                  <a:srgbClr val="E5E0DF"/>
                </a:solidFill>
                <a:latin typeface="Tahoma"/>
                <a:cs typeface="Tahoma"/>
              </a:rPr>
              <a:t>functionalities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E5E0DF"/>
                </a:solidFill>
                <a:latin typeface="Tahoma"/>
                <a:cs typeface="Tahoma"/>
              </a:rPr>
              <a:t>of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the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completed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website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discuss</a:t>
            </a:r>
            <a:r>
              <a:rPr sz="1500" spc="1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any</a:t>
            </a:r>
            <a:r>
              <a:rPr sz="1500" spc="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limitations</a:t>
            </a:r>
            <a:r>
              <a:rPr sz="1500" spc="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or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challenges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encountered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during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development.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48631" y="1882775"/>
            <a:ext cx="235204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140"/>
              </a:spcBef>
            </a:pPr>
            <a:r>
              <a:rPr spc="-105" dirty="0"/>
              <a:t>In</a:t>
            </a:r>
            <a:r>
              <a:rPr spc="-85" dirty="0"/>
              <a:t> </a:t>
            </a:r>
            <a:r>
              <a:rPr spc="-30" dirty="0"/>
              <a:t>today's</a:t>
            </a:r>
            <a:r>
              <a:rPr spc="-80" dirty="0"/>
              <a:t> </a:t>
            </a:r>
            <a:r>
              <a:rPr dirty="0"/>
              <a:t>digital</a:t>
            </a:r>
            <a:r>
              <a:rPr spc="-85" dirty="0"/>
              <a:t> </a:t>
            </a:r>
            <a:r>
              <a:rPr spc="-35" dirty="0"/>
              <a:t>age,</a:t>
            </a:r>
            <a:r>
              <a:rPr spc="-80" dirty="0"/>
              <a:t> </a:t>
            </a:r>
            <a:r>
              <a:rPr dirty="0"/>
              <a:t>convenience</a:t>
            </a:r>
            <a:r>
              <a:rPr spc="-80" dirty="0"/>
              <a:t> </a:t>
            </a:r>
            <a:r>
              <a:rPr spc="-25" dirty="0"/>
              <a:t>and</a:t>
            </a:r>
            <a:r>
              <a:rPr spc="-85" dirty="0"/>
              <a:t> </a:t>
            </a:r>
            <a:r>
              <a:rPr dirty="0"/>
              <a:t>efficiency</a:t>
            </a:r>
            <a:r>
              <a:rPr spc="-80" dirty="0"/>
              <a:t> </a:t>
            </a:r>
            <a:r>
              <a:rPr dirty="0"/>
              <a:t>are</a:t>
            </a:r>
            <a:r>
              <a:rPr spc="-80" dirty="0"/>
              <a:t> </a:t>
            </a:r>
            <a:r>
              <a:rPr spc="-10" dirty="0"/>
              <a:t>paramount.</a:t>
            </a:r>
            <a:r>
              <a:rPr spc="-85" dirty="0"/>
              <a:t> </a:t>
            </a:r>
            <a:r>
              <a:rPr spc="-25" dirty="0"/>
              <a:t>For </a:t>
            </a:r>
            <a:r>
              <a:rPr dirty="0"/>
              <a:t>restaurant</a:t>
            </a:r>
            <a:r>
              <a:rPr spc="-70" dirty="0"/>
              <a:t> </a:t>
            </a:r>
            <a:r>
              <a:rPr spc="-10" dirty="0"/>
              <a:t>owners,</a:t>
            </a:r>
            <a:r>
              <a:rPr spc="-70" dirty="0"/>
              <a:t> </a:t>
            </a:r>
            <a:r>
              <a:rPr spc="-10" dirty="0"/>
              <a:t>managing</a:t>
            </a:r>
            <a:r>
              <a:rPr spc="-65" dirty="0"/>
              <a:t> </a:t>
            </a:r>
            <a:r>
              <a:rPr dirty="0"/>
              <a:t>reservations</a:t>
            </a:r>
            <a:r>
              <a:rPr spc="-70" dirty="0"/>
              <a:t> </a:t>
            </a:r>
            <a:r>
              <a:rPr dirty="0"/>
              <a:t>efficiently</a:t>
            </a:r>
            <a:r>
              <a:rPr spc="-65" dirty="0"/>
              <a:t> </a:t>
            </a:r>
            <a:r>
              <a:rPr spc="-25" dirty="0"/>
              <a:t>and</a:t>
            </a:r>
            <a:r>
              <a:rPr spc="-70" dirty="0"/>
              <a:t> </a:t>
            </a:r>
            <a:r>
              <a:rPr dirty="0"/>
              <a:t>providing</a:t>
            </a:r>
            <a:r>
              <a:rPr spc="-65" dirty="0"/>
              <a:t> </a:t>
            </a:r>
            <a:r>
              <a:rPr spc="-50" dirty="0"/>
              <a:t>a </a:t>
            </a:r>
            <a:r>
              <a:rPr dirty="0"/>
              <a:t>seamless</a:t>
            </a:r>
            <a:r>
              <a:rPr spc="-60" dirty="0"/>
              <a:t> </a:t>
            </a:r>
            <a:r>
              <a:rPr dirty="0"/>
              <a:t>customer</a:t>
            </a:r>
            <a:r>
              <a:rPr spc="-55" dirty="0"/>
              <a:t> </a:t>
            </a:r>
            <a:r>
              <a:rPr dirty="0"/>
              <a:t>experience</a:t>
            </a:r>
            <a:r>
              <a:rPr spc="-55" dirty="0"/>
              <a:t> </a:t>
            </a:r>
            <a:r>
              <a:rPr spc="50" dirty="0"/>
              <a:t>is</a:t>
            </a:r>
            <a:r>
              <a:rPr spc="-55" dirty="0"/>
              <a:t> </a:t>
            </a:r>
            <a:r>
              <a:rPr dirty="0"/>
              <a:t>crucial.</a:t>
            </a:r>
            <a:r>
              <a:rPr spc="-55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project</a:t>
            </a:r>
            <a:r>
              <a:rPr spc="-55" dirty="0"/>
              <a:t> </a:t>
            </a:r>
            <a:r>
              <a:rPr dirty="0"/>
              <a:t>aims</a:t>
            </a:r>
            <a:r>
              <a:rPr spc="-55" dirty="0"/>
              <a:t> </a:t>
            </a:r>
            <a:r>
              <a:rPr spc="-25" dirty="0"/>
              <a:t>to </a:t>
            </a:r>
            <a:r>
              <a:rPr spc="-10" dirty="0"/>
              <a:t>develop</a:t>
            </a:r>
            <a:r>
              <a:rPr spc="-95" dirty="0"/>
              <a:t> </a:t>
            </a:r>
            <a:r>
              <a:rPr spc="-25" dirty="0"/>
              <a:t>a</a:t>
            </a:r>
            <a:r>
              <a:rPr spc="-95" dirty="0"/>
              <a:t> </a:t>
            </a:r>
            <a:r>
              <a:rPr dirty="0"/>
              <a:t>comprehensive</a:t>
            </a:r>
            <a:r>
              <a:rPr spc="-95" dirty="0"/>
              <a:t> </a:t>
            </a:r>
            <a:r>
              <a:rPr dirty="0"/>
              <a:t>website</a:t>
            </a:r>
            <a:r>
              <a:rPr spc="-95" dirty="0"/>
              <a:t> </a:t>
            </a:r>
            <a:r>
              <a:rPr dirty="0"/>
              <a:t>for</a:t>
            </a:r>
            <a:r>
              <a:rPr spc="-90" dirty="0"/>
              <a:t> </a:t>
            </a:r>
            <a:r>
              <a:rPr dirty="0"/>
              <a:t>restaurant</a:t>
            </a:r>
            <a:r>
              <a:rPr spc="-95" dirty="0"/>
              <a:t> </a:t>
            </a:r>
            <a:r>
              <a:rPr spc="-10" dirty="0"/>
              <a:t>reservation management,</a:t>
            </a:r>
            <a:r>
              <a:rPr spc="-95" dirty="0"/>
              <a:t> </a:t>
            </a:r>
            <a:r>
              <a:rPr dirty="0"/>
              <a:t>streamlining</a:t>
            </a:r>
            <a:r>
              <a:rPr spc="-90" dirty="0"/>
              <a:t> </a:t>
            </a:r>
            <a:r>
              <a:rPr dirty="0"/>
              <a:t>the</a:t>
            </a:r>
            <a:r>
              <a:rPr spc="-90" dirty="0"/>
              <a:t> </a:t>
            </a:r>
            <a:r>
              <a:rPr dirty="0"/>
              <a:t>process</a:t>
            </a:r>
            <a:r>
              <a:rPr spc="-90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both</a:t>
            </a:r>
            <a:r>
              <a:rPr spc="-90" dirty="0"/>
              <a:t> </a:t>
            </a:r>
            <a:r>
              <a:rPr dirty="0"/>
              <a:t>restaurants</a:t>
            </a:r>
            <a:r>
              <a:rPr spc="-90" dirty="0"/>
              <a:t> </a:t>
            </a:r>
            <a:r>
              <a:rPr spc="-25" dirty="0"/>
              <a:t>and </a:t>
            </a:r>
            <a:r>
              <a:rPr spc="-10" dirty="0"/>
              <a:t>diners.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7248525"/>
          </a:xfrm>
          <a:custGeom>
            <a:avLst/>
            <a:gdLst/>
            <a:ahLst/>
            <a:cxnLst/>
            <a:rect l="l" t="t" r="r" b="b"/>
            <a:pathLst>
              <a:path w="11430000" h="7248525">
                <a:moveTo>
                  <a:pt x="11430000" y="0"/>
                </a:moveTo>
                <a:lnTo>
                  <a:pt x="0" y="0"/>
                </a:lnTo>
                <a:lnTo>
                  <a:pt x="0" y="7248525"/>
                </a:lnTo>
                <a:lnTo>
                  <a:pt x="11430000" y="72485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1816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0"/>
            <a:ext cx="4286249" cy="724852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Methodology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676275" y="1571625"/>
            <a:ext cx="428625" cy="438150"/>
            <a:chOff x="676275" y="1571625"/>
            <a:chExt cx="428625" cy="438150"/>
          </a:xfrm>
        </p:grpSpPr>
        <p:sp>
          <p:nvSpPr>
            <p:cNvPr id="8" name="object 8"/>
            <p:cNvSpPr/>
            <p:nvPr/>
          </p:nvSpPr>
          <p:spPr>
            <a:xfrm>
              <a:off x="681037" y="1576387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360471" y="0"/>
                  </a:moveTo>
                  <a:lnTo>
                    <a:pt x="58628" y="0"/>
                  </a:lnTo>
                  <a:lnTo>
                    <a:pt x="54545" y="393"/>
                  </a:lnTo>
                  <a:lnTo>
                    <a:pt x="15463" y="21285"/>
                  </a:lnTo>
                  <a:lnTo>
                    <a:pt x="0" y="58623"/>
                  </a:lnTo>
                  <a:lnTo>
                    <a:pt x="0" y="365874"/>
                  </a:lnTo>
                  <a:lnTo>
                    <a:pt x="0" y="370001"/>
                  </a:lnTo>
                  <a:lnTo>
                    <a:pt x="15463" y="407339"/>
                  </a:lnTo>
                  <a:lnTo>
                    <a:pt x="54545" y="428218"/>
                  </a:lnTo>
                  <a:lnTo>
                    <a:pt x="58628" y="428625"/>
                  </a:lnTo>
                  <a:lnTo>
                    <a:pt x="360471" y="428625"/>
                  </a:lnTo>
                  <a:lnTo>
                    <a:pt x="397807" y="413156"/>
                  </a:lnTo>
                  <a:lnTo>
                    <a:pt x="418698" y="374078"/>
                  </a:lnTo>
                  <a:lnTo>
                    <a:pt x="419100" y="370001"/>
                  </a:lnTo>
                  <a:lnTo>
                    <a:pt x="419100" y="58623"/>
                  </a:lnTo>
                  <a:lnTo>
                    <a:pt x="403636" y="21285"/>
                  </a:lnTo>
                  <a:lnTo>
                    <a:pt x="364554" y="393"/>
                  </a:lnTo>
                  <a:lnTo>
                    <a:pt x="360471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037" y="1576387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365874"/>
                  </a:moveTo>
                  <a:lnTo>
                    <a:pt x="0" y="62738"/>
                  </a:lnTo>
                  <a:lnTo>
                    <a:pt x="0" y="58623"/>
                  </a:lnTo>
                  <a:lnTo>
                    <a:pt x="401" y="54546"/>
                  </a:lnTo>
                  <a:lnTo>
                    <a:pt x="1205" y="50507"/>
                  </a:lnTo>
                  <a:lnTo>
                    <a:pt x="2009" y="46456"/>
                  </a:lnTo>
                  <a:lnTo>
                    <a:pt x="3200" y="42532"/>
                  </a:lnTo>
                  <a:lnTo>
                    <a:pt x="4777" y="38735"/>
                  </a:lnTo>
                  <a:lnTo>
                    <a:pt x="6355" y="34925"/>
                  </a:lnTo>
                  <a:lnTo>
                    <a:pt x="8284" y="31305"/>
                  </a:lnTo>
                  <a:lnTo>
                    <a:pt x="10576" y="27889"/>
                  </a:lnTo>
                  <a:lnTo>
                    <a:pt x="12863" y="24460"/>
                  </a:lnTo>
                  <a:lnTo>
                    <a:pt x="15463" y="21285"/>
                  </a:lnTo>
                  <a:lnTo>
                    <a:pt x="18380" y="18376"/>
                  </a:lnTo>
                  <a:lnTo>
                    <a:pt x="21292" y="15468"/>
                  </a:lnTo>
                  <a:lnTo>
                    <a:pt x="24462" y="12865"/>
                  </a:lnTo>
                  <a:lnTo>
                    <a:pt x="27885" y="10579"/>
                  </a:lnTo>
                  <a:lnTo>
                    <a:pt x="31313" y="8293"/>
                  </a:lnTo>
                  <a:lnTo>
                    <a:pt x="34930" y="6350"/>
                  </a:lnTo>
                  <a:lnTo>
                    <a:pt x="38735" y="4775"/>
                  </a:lnTo>
                  <a:lnTo>
                    <a:pt x="42539" y="3200"/>
                  </a:lnTo>
                  <a:lnTo>
                    <a:pt x="46464" y="2006"/>
                  </a:lnTo>
                  <a:lnTo>
                    <a:pt x="50502" y="1206"/>
                  </a:lnTo>
                  <a:lnTo>
                    <a:pt x="54545" y="393"/>
                  </a:lnTo>
                  <a:lnTo>
                    <a:pt x="58628" y="0"/>
                  </a:lnTo>
                  <a:lnTo>
                    <a:pt x="62745" y="0"/>
                  </a:lnTo>
                  <a:lnTo>
                    <a:pt x="356354" y="0"/>
                  </a:lnTo>
                  <a:lnTo>
                    <a:pt x="360471" y="0"/>
                  </a:lnTo>
                  <a:lnTo>
                    <a:pt x="364554" y="393"/>
                  </a:lnTo>
                  <a:lnTo>
                    <a:pt x="368592" y="1206"/>
                  </a:lnTo>
                  <a:lnTo>
                    <a:pt x="372635" y="2006"/>
                  </a:lnTo>
                  <a:lnTo>
                    <a:pt x="376560" y="3200"/>
                  </a:lnTo>
                  <a:lnTo>
                    <a:pt x="380365" y="4775"/>
                  </a:lnTo>
                  <a:lnTo>
                    <a:pt x="384169" y="6350"/>
                  </a:lnTo>
                  <a:lnTo>
                    <a:pt x="400719" y="18376"/>
                  </a:lnTo>
                  <a:lnTo>
                    <a:pt x="403636" y="21285"/>
                  </a:lnTo>
                  <a:lnTo>
                    <a:pt x="406236" y="24460"/>
                  </a:lnTo>
                  <a:lnTo>
                    <a:pt x="408523" y="27889"/>
                  </a:lnTo>
                  <a:lnTo>
                    <a:pt x="410815" y="31305"/>
                  </a:lnTo>
                  <a:lnTo>
                    <a:pt x="412744" y="34925"/>
                  </a:lnTo>
                  <a:lnTo>
                    <a:pt x="414322" y="38735"/>
                  </a:lnTo>
                  <a:lnTo>
                    <a:pt x="415899" y="42532"/>
                  </a:lnTo>
                  <a:lnTo>
                    <a:pt x="417090" y="46456"/>
                  </a:lnTo>
                  <a:lnTo>
                    <a:pt x="417894" y="50507"/>
                  </a:lnTo>
                  <a:lnTo>
                    <a:pt x="418698" y="54546"/>
                  </a:lnTo>
                  <a:lnTo>
                    <a:pt x="419100" y="58623"/>
                  </a:lnTo>
                  <a:lnTo>
                    <a:pt x="419100" y="62738"/>
                  </a:lnTo>
                  <a:lnTo>
                    <a:pt x="419100" y="365874"/>
                  </a:lnTo>
                  <a:lnTo>
                    <a:pt x="419100" y="370001"/>
                  </a:lnTo>
                  <a:lnTo>
                    <a:pt x="418698" y="374078"/>
                  </a:lnTo>
                  <a:lnTo>
                    <a:pt x="417894" y="378117"/>
                  </a:lnTo>
                  <a:lnTo>
                    <a:pt x="417090" y="382155"/>
                  </a:lnTo>
                  <a:lnTo>
                    <a:pt x="408523" y="400735"/>
                  </a:lnTo>
                  <a:lnTo>
                    <a:pt x="406236" y="404164"/>
                  </a:lnTo>
                  <a:lnTo>
                    <a:pt x="403636" y="407339"/>
                  </a:lnTo>
                  <a:lnTo>
                    <a:pt x="400719" y="410248"/>
                  </a:lnTo>
                  <a:lnTo>
                    <a:pt x="397807" y="413156"/>
                  </a:lnTo>
                  <a:lnTo>
                    <a:pt x="368592" y="427418"/>
                  </a:lnTo>
                  <a:lnTo>
                    <a:pt x="364554" y="428218"/>
                  </a:lnTo>
                  <a:lnTo>
                    <a:pt x="360471" y="428625"/>
                  </a:lnTo>
                  <a:lnTo>
                    <a:pt x="356354" y="428625"/>
                  </a:lnTo>
                  <a:lnTo>
                    <a:pt x="62745" y="428625"/>
                  </a:lnTo>
                  <a:lnTo>
                    <a:pt x="58628" y="428625"/>
                  </a:lnTo>
                  <a:lnTo>
                    <a:pt x="54545" y="428218"/>
                  </a:lnTo>
                  <a:lnTo>
                    <a:pt x="18380" y="410248"/>
                  </a:lnTo>
                  <a:lnTo>
                    <a:pt x="15463" y="407339"/>
                  </a:lnTo>
                  <a:lnTo>
                    <a:pt x="12863" y="404164"/>
                  </a:lnTo>
                  <a:lnTo>
                    <a:pt x="10576" y="400735"/>
                  </a:lnTo>
                  <a:lnTo>
                    <a:pt x="8284" y="397319"/>
                  </a:lnTo>
                  <a:lnTo>
                    <a:pt x="1205" y="378117"/>
                  </a:lnTo>
                  <a:lnTo>
                    <a:pt x="401" y="374078"/>
                  </a:lnTo>
                  <a:lnTo>
                    <a:pt x="0" y="370001"/>
                  </a:lnTo>
                  <a:lnTo>
                    <a:pt x="0" y="365874"/>
                  </a:lnTo>
                  <a:close/>
                </a:path>
              </a:pathLst>
            </a:custGeom>
            <a:ln w="952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33983" y="1616075"/>
            <a:ext cx="1162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34" dirty="0">
                <a:solidFill>
                  <a:srgbClr val="E5E0DF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9249" y="1563687"/>
            <a:ext cx="2171065" cy="279336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654685">
              <a:lnSpc>
                <a:spcPct val="106100"/>
              </a:lnSpc>
              <a:spcBef>
                <a:spcPts val="15"/>
              </a:spcBef>
            </a:pPr>
            <a:r>
              <a:rPr sz="1650" spc="-175" dirty="0">
                <a:solidFill>
                  <a:srgbClr val="E5E0DF"/>
                </a:solidFill>
                <a:latin typeface="Tahoma"/>
                <a:cs typeface="Tahoma"/>
              </a:rPr>
              <a:t>1.</a:t>
            </a:r>
            <a:r>
              <a:rPr sz="1650" spc="-1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Requirements Gathering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400"/>
              </a:lnSpc>
              <a:spcBef>
                <a:spcPts val="610"/>
              </a:spcBef>
            </a:pP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We</a:t>
            </a:r>
            <a:r>
              <a:rPr sz="1500" spc="-16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began</a:t>
            </a:r>
            <a:r>
              <a:rPr sz="1500" spc="-15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by</a:t>
            </a:r>
            <a:r>
              <a:rPr sz="1500" spc="-15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meticulously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gathering</a:t>
            </a:r>
            <a:r>
              <a:rPr sz="1500" spc="-1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analyzing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requirements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for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the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website,</a:t>
            </a:r>
            <a:r>
              <a:rPr sz="1500" spc="-1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ensuring</a:t>
            </a:r>
            <a:r>
              <a:rPr sz="1500" spc="-1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</a:t>
            </a:r>
            <a:r>
              <a:rPr sz="1500" spc="-1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clear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understanding</a:t>
            </a:r>
            <a:r>
              <a:rPr sz="1500" spc="-13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of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user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needs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business objectives.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667125" y="1571625"/>
            <a:ext cx="438150" cy="438150"/>
            <a:chOff x="3667125" y="1571625"/>
            <a:chExt cx="438150" cy="438150"/>
          </a:xfrm>
        </p:grpSpPr>
        <p:sp>
          <p:nvSpPr>
            <p:cNvPr id="13" name="object 13"/>
            <p:cNvSpPr/>
            <p:nvPr/>
          </p:nvSpPr>
          <p:spPr>
            <a:xfrm>
              <a:off x="3671887" y="157638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370001" y="0"/>
                  </a:moveTo>
                  <a:lnTo>
                    <a:pt x="58623" y="0"/>
                  </a:lnTo>
                  <a:lnTo>
                    <a:pt x="54546" y="393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365874"/>
                  </a:lnTo>
                  <a:lnTo>
                    <a:pt x="0" y="370001"/>
                  </a:lnTo>
                  <a:lnTo>
                    <a:pt x="15468" y="407339"/>
                  </a:lnTo>
                  <a:lnTo>
                    <a:pt x="54546" y="428218"/>
                  </a:lnTo>
                  <a:lnTo>
                    <a:pt x="58623" y="428625"/>
                  </a:lnTo>
                  <a:lnTo>
                    <a:pt x="370001" y="428625"/>
                  </a:lnTo>
                  <a:lnTo>
                    <a:pt x="407327" y="413156"/>
                  </a:lnTo>
                  <a:lnTo>
                    <a:pt x="428218" y="374078"/>
                  </a:lnTo>
                  <a:lnTo>
                    <a:pt x="428625" y="370001"/>
                  </a:lnTo>
                  <a:lnTo>
                    <a:pt x="428625" y="58623"/>
                  </a:lnTo>
                  <a:lnTo>
                    <a:pt x="413156" y="21285"/>
                  </a:lnTo>
                  <a:lnTo>
                    <a:pt x="374078" y="393"/>
                  </a:lnTo>
                  <a:lnTo>
                    <a:pt x="370001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1887" y="1576387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0" y="365874"/>
                  </a:moveTo>
                  <a:lnTo>
                    <a:pt x="0" y="62738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206" y="50507"/>
                  </a:lnTo>
                  <a:lnTo>
                    <a:pt x="2006" y="46456"/>
                  </a:lnTo>
                  <a:lnTo>
                    <a:pt x="3200" y="42532"/>
                  </a:lnTo>
                  <a:lnTo>
                    <a:pt x="4775" y="38735"/>
                  </a:lnTo>
                  <a:lnTo>
                    <a:pt x="6350" y="34925"/>
                  </a:lnTo>
                  <a:lnTo>
                    <a:pt x="8280" y="31305"/>
                  </a:lnTo>
                  <a:lnTo>
                    <a:pt x="10579" y="27889"/>
                  </a:lnTo>
                  <a:lnTo>
                    <a:pt x="12865" y="24460"/>
                  </a:lnTo>
                  <a:lnTo>
                    <a:pt x="15468" y="21285"/>
                  </a:lnTo>
                  <a:lnTo>
                    <a:pt x="38735" y="4775"/>
                  </a:lnTo>
                  <a:lnTo>
                    <a:pt x="42545" y="3200"/>
                  </a:lnTo>
                  <a:lnTo>
                    <a:pt x="46469" y="2006"/>
                  </a:lnTo>
                  <a:lnTo>
                    <a:pt x="50507" y="1206"/>
                  </a:lnTo>
                  <a:lnTo>
                    <a:pt x="54546" y="393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365874" y="0"/>
                  </a:lnTo>
                  <a:lnTo>
                    <a:pt x="370001" y="0"/>
                  </a:lnTo>
                  <a:lnTo>
                    <a:pt x="374078" y="393"/>
                  </a:lnTo>
                  <a:lnTo>
                    <a:pt x="378117" y="1206"/>
                  </a:lnTo>
                  <a:lnTo>
                    <a:pt x="382155" y="2006"/>
                  </a:lnTo>
                  <a:lnTo>
                    <a:pt x="386080" y="3200"/>
                  </a:lnTo>
                  <a:lnTo>
                    <a:pt x="389890" y="4775"/>
                  </a:lnTo>
                  <a:lnTo>
                    <a:pt x="393700" y="6350"/>
                  </a:lnTo>
                  <a:lnTo>
                    <a:pt x="418045" y="27889"/>
                  </a:lnTo>
                  <a:lnTo>
                    <a:pt x="420344" y="31305"/>
                  </a:lnTo>
                  <a:lnTo>
                    <a:pt x="422275" y="34925"/>
                  </a:lnTo>
                  <a:lnTo>
                    <a:pt x="423849" y="38735"/>
                  </a:lnTo>
                  <a:lnTo>
                    <a:pt x="425424" y="42532"/>
                  </a:lnTo>
                  <a:lnTo>
                    <a:pt x="426618" y="46456"/>
                  </a:lnTo>
                  <a:lnTo>
                    <a:pt x="427418" y="50507"/>
                  </a:lnTo>
                  <a:lnTo>
                    <a:pt x="428218" y="54546"/>
                  </a:lnTo>
                  <a:lnTo>
                    <a:pt x="428625" y="58623"/>
                  </a:lnTo>
                  <a:lnTo>
                    <a:pt x="428625" y="62738"/>
                  </a:lnTo>
                  <a:lnTo>
                    <a:pt x="428625" y="365874"/>
                  </a:lnTo>
                  <a:lnTo>
                    <a:pt x="428625" y="370001"/>
                  </a:lnTo>
                  <a:lnTo>
                    <a:pt x="428218" y="374078"/>
                  </a:lnTo>
                  <a:lnTo>
                    <a:pt x="427418" y="378117"/>
                  </a:lnTo>
                  <a:lnTo>
                    <a:pt x="426618" y="382155"/>
                  </a:lnTo>
                  <a:lnTo>
                    <a:pt x="425424" y="386080"/>
                  </a:lnTo>
                  <a:lnTo>
                    <a:pt x="423849" y="389890"/>
                  </a:lnTo>
                  <a:lnTo>
                    <a:pt x="422275" y="393700"/>
                  </a:lnTo>
                  <a:lnTo>
                    <a:pt x="420344" y="397319"/>
                  </a:lnTo>
                  <a:lnTo>
                    <a:pt x="418045" y="400735"/>
                  </a:lnTo>
                  <a:lnTo>
                    <a:pt x="415759" y="404164"/>
                  </a:lnTo>
                  <a:lnTo>
                    <a:pt x="400735" y="418045"/>
                  </a:lnTo>
                  <a:lnTo>
                    <a:pt x="397306" y="420331"/>
                  </a:lnTo>
                  <a:lnTo>
                    <a:pt x="370001" y="428625"/>
                  </a:lnTo>
                  <a:lnTo>
                    <a:pt x="365874" y="428625"/>
                  </a:lnTo>
                  <a:lnTo>
                    <a:pt x="62750" y="428625"/>
                  </a:lnTo>
                  <a:lnTo>
                    <a:pt x="58623" y="428625"/>
                  </a:lnTo>
                  <a:lnTo>
                    <a:pt x="54546" y="428218"/>
                  </a:lnTo>
                  <a:lnTo>
                    <a:pt x="27889" y="418045"/>
                  </a:lnTo>
                  <a:lnTo>
                    <a:pt x="24460" y="415759"/>
                  </a:lnTo>
                  <a:lnTo>
                    <a:pt x="10579" y="400735"/>
                  </a:lnTo>
                  <a:lnTo>
                    <a:pt x="8280" y="397319"/>
                  </a:lnTo>
                  <a:lnTo>
                    <a:pt x="6350" y="393700"/>
                  </a:lnTo>
                  <a:lnTo>
                    <a:pt x="4775" y="389890"/>
                  </a:lnTo>
                  <a:lnTo>
                    <a:pt x="3200" y="386080"/>
                  </a:lnTo>
                  <a:lnTo>
                    <a:pt x="2006" y="382155"/>
                  </a:lnTo>
                  <a:lnTo>
                    <a:pt x="1206" y="378117"/>
                  </a:lnTo>
                  <a:lnTo>
                    <a:pt x="406" y="374078"/>
                  </a:lnTo>
                  <a:lnTo>
                    <a:pt x="0" y="370001"/>
                  </a:lnTo>
                  <a:lnTo>
                    <a:pt x="0" y="365874"/>
                  </a:lnTo>
                  <a:close/>
                </a:path>
              </a:pathLst>
            </a:custGeom>
            <a:ln w="952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02507" y="1616075"/>
            <a:ext cx="1657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E5E0DF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2478" y="1563687"/>
            <a:ext cx="2004060" cy="341249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749935">
              <a:lnSpc>
                <a:spcPct val="106100"/>
              </a:lnSpc>
              <a:spcBef>
                <a:spcPts val="15"/>
              </a:spcBef>
            </a:pPr>
            <a:r>
              <a:rPr sz="1650" spc="-20" dirty="0">
                <a:solidFill>
                  <a:srgbClr val="E5E0DF"/>
                </a:solidFill>
                <a:latin typeface="Tahoma"/>
                <a:cs typeface="Tahoma"/>
              </a:rPr>
              <a:t>2.</a:t>
            </a:r>
            <a:r>
              <a:rPr sz="1650" spc="-15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Design</a:t>
            </a:r>
            <a:r>
              <a:rPr sz="1650" spc="-1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50" dirty="0">
                <a:solidFill>
                  <a:srgbClr val="E5E0DF"/>
                </a:solidFill>
                <a:latin typeface="Tahoma"/>
                <a:cs typeface="Tahoma"/>
              </a:rPr>
              <a:t>&amp;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Development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400"/>
              </a:lnSpc>
              <a:spcBef>
                <a:spcPts val="610"/>
              </a:spcBef>
            </a:pP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We</a:t>
            </a:r>
            <a:r>
              <a:rPr sz="1500" spc="-13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designed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the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website's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user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interface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backend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logic, employing</a:t>
            </a:r>
            <a:r>
              <a:rPr sz="1500" spc="-1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industry-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standard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tools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technologies</a:t>
            </a:r>
            <a:r>
              <a:rPr sz="1500" spc="-4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like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HTML,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CSS,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JavaScript,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 and </a:t>
            </a: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a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suitable</a:t>
            </a:r>
            <a:r>
              <a:rPr sz="1500" spc="-1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backend framework.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6275" y="5410200"/>
            <a:ext cx="428625" cy="438150"/>
            <a:chOff x="676275" y="5410200"/>
            <a:chExt cx="428625" cy="438150"/>
          </a:xfrm>
        </p:grpSpPr>
        <p:sp>
          <p:nvSpPr>
            <p:cNvPr id="18" name="object 18"/>
            <p:cNvSpPr/>
            <p:nvPr/>
          </p:nvSpPr>
          <p:spPr>
            <a:xfrm>
              <a:off x="681037" y="5414962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360471" y="0"/>
                  </a:moveTo>
                  <a:lnTo>
                    <a:pt x="58628" y="0"/>
                  </a:lnTo>
                  <a:lnTo>
                    <a:pt x="54545" y="393"/>
                  </a:lnTo>
                  <a:lnTo>
                    <a:pt x="15463" y="21285"/>
                  </a:lnTo>
                  <a:lnTo>
                    <a:pt x="0" y="58623"/>
                  </a:lnTo>
                  <a:lnTo>
                    <a:pt x="0" y="365874"/>
                  </a:lnTo>
                  <a:lnTo>
                    <a:pt x="0" y="370001"/>
                  </a:lnTo>
                  <a:lnTo>
                    <a:pt x="15463" y="407327"/>
                  </a:lnTo>
                  <a:lnTo>
                    <a:pt x="54545" y="428218"/>
                  </a:lnTo>
                  <a:lnTo>
                    <a:pt x="58628" y="428625"/>
                  </a:lnTo>
                  <a:lnTo>
                    <a:pt x="360471" y="428625"/>
                  </a:lnTo>
                  <a:lnTo>
                    <a:pt x="397807" y="413156"/>
                  </a:lnTo>
                  <a:lnTo>
                    <a:pt x="418698" y="374078"/>
                  </a:lnTo>
                  <a:lnTo>
                    <a:pt x="419100" y="370001"/>
                  </a:lnTo>
                  <a:lnTo>
                    <a:pt x="419100" y="58623"/>
                  </a:lnTo>
                  <a:lnTo>
                    <a:pt x="403636" y="21285"/>
                  </a:lnTo>
                  <a:lnTo>
                    <a:pt x="364554" y="393"/>
                  </a:lnTo>
                  <a:lnTo>
                    <a:pt x="360471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81037" y="5414962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0" y="365874"/>
                  </a:moveTo>
                  <a:lnTo>
                    <a:pt x="0" y="62738"/>
                  </a:lnTo>
                  <a:lnTo>
                    <a:pt x="0" y="58623"/>
                  </a:lnTo>
                  <a:lnTo>
                    <a:pt x="401" y="54546"/>
                  </a:lnTo>
                  <a:lnTo>
                    <a:pt x="1205" y="50507"/>
                  </a:lnTo>
                  <a:lnTo>
                    <a:pt x="2009" y="46456"/>
                  </a:lnTo>
                  <a:lnTo>
                    <a:pt x="3200" y="42532"/>
                  </a:lnTo>
                  <a:lnTo>
                    <a:pt x="4777" y="38735"/>
                  </a:lnTo>
                  <a:lnTo>
                    <a:pt x="6355" y="34925"/>
                  </a:lnTo>
                  <a:lnTo>
                    <a:pt x="8284" y="31305"/>
                  </a:lnTo>
                  <a:lnTo>
                    <a:pt x="10576" y="27889"/>
                  </a:lnTo>
                  <a:lnTo>
                    <a:pt x="12863" y="24460"/>
                  </a:lnTo>
                  <a:lnTo>
                    <a:pt x="15463" y="21285"/>
                  </a:lnTo>
                  <a:lnTo>
                    <a:pt x="18380" y="18376"/>
                  </a:lnTo>
                  <a:lnTo>
                    <a:pt x="21292" y="15468"/>
                  </a:lnTo>
                  <a:lnTo>
                    <a:pt x="24462" y="12865"/>
                  </a:lnTo>
                  <a:lnTo>
                    <a:pt x="27885" y="10579"/>
                  </a:lnTo>
                  <a:lnTo>
                    <a:pt x="31313" y="8280"/>
                  </a:lnTo>
                  <a:lnTo>
                    <a:pt x="34930" y="6350"/>
                  </a:lnTo>
                  <a:lnTo>
                    <a:pt x="38735" y="4775"/>
                  </a:lnTo>
                  <a:lnTo>
                    <a:pt x="42539" y="3200"/>
                  </a:lnTo>
                  <a:lnTo>
                    <a:pt x="46464" y="2006"/>
                  </a:lnTo>
                  <a:lnTo>
                    <a:pt x="50502" y="1206"/>
                  </a:lnTo>
                  <a:lnTo>
                    <a:pt x="54545" y="393"/>
                  </a:lnTo>
                  <a:lnTo>
                    <a:pt x="58628" y="0"/>
                  </a:lnTo>
                  <a:lnTo>
                    <a:pt x="62745" y="0"/>
                  </a:lnTo>
                  <a:lnTo>
                    <a:pt x="356354" y="0"/>
                  </a:lnTo>
                  <a:lnTo>
                    <a:pt x="360471" y="0"/>
                  </a:lnTo>
                  <a:lnTo>
                    <a:pt x="364554" y="393"/>
                  </a:lnTo>
                  <a:lnTo>
                    <a:pt x="368592" y="1206"/>
                  </a:lnTo>
                  <a:lnTo>
                    <a:pt x="372635" y="2006"/>
                  </a:lnTo>
                  <a:lnTo>
                    <a:pt x="376560" y="3200"/>
                  </a:lnTo>
                  <a:lnTo>
                    <a:pt x="380365" y="4775"/>
                  </a:lnTo>
                  <a:lnTo>
                    <a:pt x="384169" y="6350"/>
                  </a:lnTo>
                  <a:lnTo>
                    <a:pt x="387786" y="8280"/>
                  </a:lnTo>
                  <a:lnTo>
                    <a:pt x="391214" y="10579"/>
                  </a:lnTo>
                  <a:lnTo>
                    <a:pt x="394637" y="12865"/>
                  </a:lnTo>
                  <a:lnTo>
                    <a:pt x="397807" y="15468"/>
                  </a:lnTo>
                  <a:lnTo>
                    <a:pt x="400719" y="18376"/>
                  </a:lnTo>
                  <a:lnTo>
                    <a:pt x="403636" y="21285"/>
                  </a:lnTo>
                  <a:lnTo>
                    <a:pt x="406236" y="24460"/>
                  </a:lnTo>
                  <a:lnTo>
                    <a:pt x="408523" y="27889"/>
                  </a:lnTo>
                  <a:lnTo>
                    <a:pt x="410815" y="31305"/>
                  </a:lnTo>
                  <a:lnTo>
                    <a:pt x="412744" y="34925"/>
                  </a:lnTo>
                  <a:lnTo>
                    <a:pt x="414322" y="38735"/>
                  </a:lnTo>
                  <a:lnTo>
                    <a:pt x="415899" y="42532"/>
                  </a:lnTo>
                  <a:lnTo>
                    <a:pt x="417090" y="46456"/>
                  </a:lnTo>
                  <a:lnTo>
                    <a:pt x="417894" y="50507"/>
                  </a:lnTo>
                  <a:lnTo>
                    <a:pt x="418698" y="54546"/>
                  </a:lnTo>
                  <a:lnTo>
                    <a:pt x="419100" y="58623"/>
                  </a:lnTo>
                  <a:lnTo>
                    <a:pt x="419100" y="62738"/>
                  </a:lnTo>
                  <a:lnTo>
                    <a:pt x="419100" y="365874"/>
                  </a:lnTo>
                  <a:lnTo>
                    <a:pt x="419100" y="370001"/>
                  </a:lnTo>
                  <a:lnTo>
                    <a:pt x="418698" y="374078"/>
                  </a:lnTo>
                  <a:lnTo>
                    <a:pt x="408523" y="400735"/>
                  </a:lnTo>
                  <a:lnTo>
                    <a:pt x="406236" y="404164"/>
                  </a:lnTo>
                  <a:lnTo>
                    <a:pt x="380365" y="423849"/>
                  </a:lnTo>
                  <a:lnTo>
                    <a:pt x="376560" y="425424"/>
                  </a:lnTo>
                  <a:lnTo>
                    <a:pt x="372635" y="426618"/>
                  </a:lnTo>
                  <a:lnTo>
                    <a:pt x="368592" y="427418"/>
                  </a:lnTo>
                  <a:lnTo>
                    <a:pt x="364554" y="428218"/>
                  </a:lnTo>
                  <a:lnTo>
                    <a:pt x="360471" y="428625"/>
                  </a:lnTo>
                  <a:lnTo>
                    <a:pt x="356354" y="428625"/>
                  </a:lnTo>
                  <a:lnTo>
                    <a:pt x="62745" y="428625"/>
                  </a:lnTo>
                  <a:lnTo>
                    <a:pt x="58628" y="428625"/>
                  </a:lnTo>
                  <a:lnTo>
                    <a:pt x="54545" y="428218"/>
                  </a:lnTo>
                  <a:lnTo>
                    <a:pt x="50502" y="427418"/>
                  </a:lnTo>
                  <a:lnTo>
                    <a:pt x="46464" y="426618"/>
                  </a:lnTo>
                  <a:lnTo>
                    <a:pt x="42539" y="425424"/>
                  </a:lnTo>
                  <a:lnTo>
                    <a:pt x="38735" y="423849"/>
                  </a:lnTo>
                  <a:lnTo>
                    <a:pt x="34930" y="422275"/>
                  </a:lnTo>
                  <a:lnTo>
                    <a:pt x="10576" y="400735"/>
                  </a:lnTo>
                  <a:lnTo>
                    <a:pt x="8284" y="397306"/>
                  </a:lnTo>
                  <a:lnTo>
                    <a:pt x="0" y="370001"/>
                  </a:lnTo>
                  <a:lnTo>
                    <a:pt x="0" y="365874"/>
                  </a:lnTo>
                  <a:close/>
                </a:path>
              </a:pathLst>
            </a:custGeom>
            <a:ln w="952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11956" y="5454650"/>
            <a:ext cx="16065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E5E0DF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9248" y="5402262"/>
            <a:ext cx="5015230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35" dirty="0">
                <a:solidFill>
                  <a:srgbClr val="E5E0DF"/>
                </a:solidFill>
                <a:latin typeface="Tahoma"/>
                <a:cs typeface="Tahoma"/>
              </a:rPr>
              <a:t>3.</a:t>
            </a:r>
            <a:r>
              <a:rPr sz="1650" spc="-14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Testing</a:t>
            </a:r>
            <a:r>
              <a:rPr sz="1650" spc="-14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&amp;</a:t>
            </a:r>
            <a:r>
              <a:rPr sz="1650" spc="-1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Deployment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400"/>
              </a:lnSpc>
              <a:spcBef>
                <a:spcPts val="610"/>
              </a:spcBef>
            </a:pP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Thorough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testing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was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conducted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to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ensure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functionality, performance,</a:t>
            </a: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security.</a:t>
            </a:r>
            <a:r>
              <a:rPr sz="1500" spc="-4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Upon</a:t>
            </a: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successful</a:t>
            </a:r>
            <a:r>
              <a:rPr sz="1500" spc="-4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completion,</a:t>
            </a: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the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website</a:t>
            </a:r>
            <a:r>
              <a:rPr sz="1500" spc="-1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was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deployed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onto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</a:t>
            </a:r>
            <a:r>
              <a:rPr sz="1500" spc="-1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secure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server.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7162800"/>
          </a:xfrm>
          <a:custGeom>
            <a:avLst/>
            <a:gdLst/>
            <a:ahLst/>
            <a:cxnLst/>
            <a:rect l="l" t="t" r="r" b="b"/>
            <a:pathLst>
              <a:path w="11430000" h="7162800">
                <a:moveTo>
                  <a:pt x="11430000" y="0"/>
                </a:moveTo>
                <a:lnTo>
                  <a:pt x="0" y="0"/>
                </a:lnTo>
                <a:lnTo>
                  <a:pt x="0" y="7162800"/>
                </a:lnTo>
                <a:lnTo>
                  <a:pt x="11430000" y="71628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816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2385" y="530225"/>
            <a:ext cx="3424554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55" dirty="0"/>
              <a:t>ER</a:t>
            </a:r>
            <a:r>
              <a:rPr spc="-355" dirty="0"/>
              <a:t> </a:t>
            </a:r>
            <a:r>
              <a:rPr spc="-40" dirty="0"/>
              <a:t>Diagram</a:t>
            </a:r>
            <a:r>
              <a:rPr spc="-350" dirty="0"/>
              <a:t> </a:t>
            </a:r>
            <a:r>
              <a:rPr dirty="0"/>
              <a:t>&amp;</a:t>
            </a:r>
            <a:r>
              <a:rPr spc="-350" dirty="0"/>
              <a:t> </a:t>
            </a:r>
            <a:r>
              <a:rPr spc="-30" dirty="0"/>
              <a:t>DFD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356167" y="1441767"/>
            <a:ext cx="1675764" cy="1707514"/>
            <a:chOff x="2356167" y="1441767"/>
            <a:chExt cx="1675764" cy="1707514"/>
          </a:xfrm>
        </p:grpSpPr>
        <p:sp>
          <p:nvSpPr>
            <p:cNvPr id="5" name="object 5"/>
            <p:cNvSpPr/>
            <p:nvPr/>
          </p:nvSpPr>
          <p:spPr>
            <a:xfrm>
              <a:off x="2362200" y="1447799"/>
              <a:ext cx="1663700" cy="1695450"/>
            </a:xfrm>
            <a:custGeom>
              <a:avLst/>
              <a:gdLst/>
              <a:ahLst/>
              <a:cxnLst/>
              <a:rect l="l" t="t" r="r" b="b"/>
              <a:pathLst>
                <a:path w="1663700" h="1695450">
                  <a:moveTo>
                    <a:pt x="831583" y="0"/>
                  </a:moveTo>
                  <a:lnTo>
                    <a:pt x="0" y="1694853"/>
                  </a:lnTo>
                  <a:lnTo>
                    <a:pt x="1663153" y="1694853"/>
                  </a:lnTo>
                  <a:lnTo>
                    <a:pt x="831583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2200" y="1447799"/>
              <a:ext cx="1663700" cy="1695450"/>
            </a:xfrm>
            <a:custGeom>
              <a:avLst/>
              <a:gdLst/>
              <a:ahLst/>
              <a:cxnLst/>
              <a:rect l="l" t="t" r="r" b="b"/>
              <a:pathLst>
                <a:path w="1663700" h="1695450">
                  <a:moveTo>
                    <a:pt x="831583" y="0"/>
                  </a:moveTo>
                  <a:lnTo>
                    <a:pt x="1663153" y="1694853"/>
                  </a:lnTo>
                  <a:lnTo>
                    <a:pt x="0" y="1694853"/>
                  </a:lnTo>
                  <a:lnTo>
                    <a:pt x="831583" y="0"/>
                  </a:lnTo>
                  <a:close/>
                </a:path>
              </a:pathLst>
            </a:custGeom>
            <a:ln w="1205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139782" y="2154237"/>
            <a:ext cx="3724910" cy="526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79500">
              <a:lnSpc>
                <a:spcPts val="1800"/>
              </a:lnSpc>
              <a:spcBef>
                <a:spcPts val="135"/>
              </a:spcBef>
            </a:pPr>
            <a:r>
              <a:rPr sz="1650" spc="10" dirty="0">
                <a:solidFill>
                  <a:srgbClr val="E5E0DF"/>
                </a:solidFill>
                <a:latin typeface="Tahoma"/>
                <a:cs typeface="Tahoma"/>
              </a:rPr>
              <a:t>Entity-Relationship</a:t>
            </a:r>
            <a:r>
              <a:rPr sz="1650" spc="2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Diagram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ts val="2105"/>
              </a:lnSpc>
            </a:pPr>
            <a:r>
              <a:rPr sz="1900" spc="-425" dirty="0">
                <a:solidFill>
                  <a:srgbClr val="E5E0DF"/>
                </a:solidFill>
                <a:latin typeface="Tahoma"/>
                <a:cs typeface="Tahoma"/>
              </a:rPr>
              <a:t>1</a:t>
            </a:r>
            <a:endParaRPr sz="19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27492" y="3159912"/>
            <a:ext cx="9178925" cy="1732280"/>
            <a:chOff x="1527492" y="3159912"/>
            <a:chExt cx="9178925" cy="1732280"/>
          </a:xfrm>
        </p:grpSpPr>
        <p:sp>
          <p:nvSpPr>
            <p:cNvPr id="9" name="object 9"/>
            <p:cNvSpPr/>
            <p:nvPr/>
          </p:nvSpPr>
          <p:spPr>
            <a:xfrm>
              <a:off x="4076700" y="3159912"/>
              <a:ext cx="6629400" cy="14604"/>
            </a:xfrm>
            <a:custGeom>
              <a:avLst/>
              <a:gdLst/>
              <a:ahLst/>
              <a:cxnLst/>
              <a:rect l="l" t="t" r="r" b="b"/>
              <a:pathLst>
                <a:path w="6629400" h="14605">
                  <a:moveTo>
                    <a:pt x="6619062" y="0"/>
                  </a:moveTo>
                  <a:lnTo>
                    <a:pt x="10337" y="0"/>
                  </a:lnTo>
                  <a:lnTo>
                    <a:pt x="6972" y="698"/>
                  </a:lnTo>
                  <a:lnTo>
                    <a:pt x="1397" y="3492"/>
                  </a:lnTo>
                  <a:lnTo>
                    <a:pt x="0" y="5181"/>
                  </a:lnTo>
                  <a:lnTo>
                    <a:pt x="0" y="7150"/>
                  </a:lnTo>
                  <a:lnTo>
                    <a:pt x="0" y="9118"/>
                  </a:lnTo>
                  <a:lnTo>
                    <a:pt x="1397" y="10807"/>
                  </a:lnTo>
                  <a:lnTo>
                    <a:pt x="6972" y="13589"/>
                  </a:lnTo>
                  <a:lnTo>
                    <a:pt x="10337" y="14287"/>
                  </a:lnTo>
                  <a:lnTo>
                    <a:pt x="6619062" y="14287"/>
                  </a:lnTo>
                  <a:lnTo>
                    <a:pt x="6622427" y="13589"/>
                  </a:lnTo>
                  <a:lnTo>
                    <a:pt x="6628003" y="10807"/>
                  </a:lnTo>
                  <a:lnTo>
                    <a:pt x="6629400" y="9118"/>
                  </a:lnTo>
                  <a:lnTo>
                    <a:pt x="6629400" y="5181"/>
                  </a:lnTo>
                  <a:lnTo>
                    <a:pt x="6628003" y="3492"/>
                  </a:lnTo>
                  <a:lnTo>
                    <a:pt x="6622427" y="698"/>
                  </a:lnTo>
                  <a:lnTo>
                    <a:pt x="6619062" y="0"/>
                  </a:lnTo>
                  <a:close/>
                </a:path>
              </a:pathLst>
            </a:custGeom>
            <a:solidFill>
              <a:srgbClr val="911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3525" y="3190874"/>
              <a:ext cx="3326765" cy="1695450"/>
            </a:xfrm>
            <a:custGeom>
              <a:avLst/>
              <a:gdLst/>
              <a:ahLst/>
              <a:cxnLst/>
              <a:rect l="l" t="t" r="r" b="b"/>
              <a:pathLst>
                <a:path w="3326765" h="1695450">
                  <a:moveTo>
                    <a:pt x="2503131" y="0"/>
                  </a:moveTo>
                  <a:lnTo>
                    <a:pt x="823175" y="0"/>
                  </a:lnTo>
                  <a:lnTo>
                    <a:pt x="0" y="1694853"/>
                  </a:lnTo>
                  <a:lnTo>
                    <a:pt x="3326307" y="1694853"/>
                  </a:lnTo>
                  <a:lnTo>
                    <a:pt x="2503131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3525" y="3190874"/>
              <a:ext cx="3326765" cy="1695450"/>
            </a:xfrm>
            <a:custGeom>
              <a:avLst/>
              <a:gdLst/>
              <a:ahLst/>
              <a:cxnLst/>
              <a:rect l="l" t="t" r="r" b="b"/>
              <a:pathLst>
                <a:path w="3326765" h="1695450">
                  <a:moveTo>
                    <a:pt x="823175" y="0"/>
                  </a:moveTo>
                  <a:lnTo>
                    <a:pt x="2503131" y="0"/>
                  </a:lnTo>
                  <a:lnTo>
                    <a:pt x="3326307" y="1694853"/>
                  </a:lnTo>
                  <a:lnTo>
                    <a:pt x="0" y="1694853"/>
                  </a:lnTo>
                  <a:lnTo>
                    <a:pt x="823175" y="0"/>
                  </a:lnTo>
                  <a:close/>
                </a:path>
              </a:pathLst>
            </a:custGeom>
            <a:ln w="1205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116554" y="3880072"/>
            <a:ext cx="1568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0" dirty="0">
                <a:solidFill>
                  <a:srgbClr val="E5E0DF"/>
                </a:solidFill>
                <a:latin typeface="Tahoma"/>
                <a:cs typeface="Tahoma"/>
              </a:rPr>
              <a:t>2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38229" y="3897312"/>
            <a:ext cx="176720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Data</a:t>
            </a:r>
            <a:r>
              <a:rPr sz="1650" spc="-1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Flow</a:t>
            </a:r>
            <a:r>
              <a:rPr sz="1650" spc="-1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Diagram</a:t>
            </a:r>
            <a:endParaRPr sz="16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98817" y="4902987"/>
            <a:ext cx="10007600" cy="1732280"/>
            <a:chOff x="698817" y="4902987"/>
            <a:chExt cx="10007600" cy="1732280"/>
          </a:xfrm>
        </p:grpSpPr>
        <p:sp>
          <p:nvSpPr>
            <p:cNvPr id="15" name="object 15"/>
            <p:cNvSpPr/>
            <p:nvPr/>
          </p:nvSpPr>
          <p:spPr>
            <a:xfrm>
              <a:off x="4905375" y="4902987"/>
              <a:ext cx="5800725" cy="14604"/>
            </a:xfrm>
            <a:custGeom>
              <a:avLst/>
              <a:gdLst/>
              <a:ahLst/>
              <a:cxnLst/>
              <a:rect l="l" t="t" r="r" b="b"/>
              <a:pathLst>
                <a:path w="5800725" h="14604">
                  <a:moveTo>
                    <a:pt x="5790387" y="0"/>
                  </a:moveTo>
                  <a:lnTo>
                    <a:pt x="10337" y="0"/>
                  </a:lnTo>
                  <a:lnTo>
                    <a:pt x="6972" y="711"/>
                  </a:lnTo>
                  <a:lnTo>
                    <a:pt x="1397" y="3492"/>
                  </a:lnTo>
                  <a:lnTo>
                    <a:pt x="0" y="5181"/>
                  </a:lnTo>
                  <a:lnTo>
                    <a:pt x="0" y="7150"/>
                  </a:lnTo>
                  <a:lnTo>
                    <a:pt x="0" y="9118"/>
                  </a:lnTo>
                  <a:lnTo>
                    <a:pt x="1397" y="10807"/>
                  </a:lnTo>
                  <a:lnTo>
                    <a:pt x="6972" y="13589"/>
                  </a:lnTo>
                  <a:lnTo>
                    <a:pt x="10337" y="14287"/>
                  </a:lnTo>
                  <a:lnTo>
                    <a:pt x="5790387" y="14287"/>
                  </a:lnTo>
                  <a:lnTo>
                    <a:pt x="5793752" y="13589"/>
                  </a:lnTo>
                  <a:lnTo>
                    <a:pt x="5799328" y="10807"/>
                  </a:lnTo>
                  <a:lnTo>
                    <a:pt x="5800725" y="9118"/>
                  </a:lnTo>
                  <a:lnTo>
                    <a:pt x="5800725" y="5181"/>
                  </a:lnTo>
                  <a:lnTo>
                    <a:pt x="5799328" y="3492"/>
                  </a:lnTo>
                  <a:lnTo>
                    <a:pt x="5793752" y="711"/>
                  </a:lnTo>
                  <a:lnTo>
                    <a:pt x="5790387" y="0"/>
                  </a:lnTo>
                  <a:close/>
                </a:path>
              </a:pathLst>
            </a:custGeom>
            <a:solidFill>
              <a:srgbClr val="911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4850" y="4933950"/>
              <a:ext cx="4989830" cy="1695450"/>
            </a:xfrm>
            <a:custGeom>
              <a:avLst/>
              <a:gdLst/>
              <a:ahLst/>
              <a:cxnLst/>
              <a:rect l="l" t="t" r="r" b="b"/>
              <a:pathLst>
                <a:path w="4989830" h="1695450">
                  <a:moveTo>
                    <a:pt x="4174680" y="0"/>
                  </a:moveTo>
                  <a:lnTo>
                    <a:pt x="814781" y="0"/>
                  </a:lnTo>
                  <a:lnTo>
                    <a:pt x="0" y="1694854"/>
                  </a:lnTo>
                  <a:lnTo>
                    <a:pt x="4989461" y="1694854"/>
                  </a:lnTo>
                  <a:lnTo>
                    <a:pt x="4174680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4850" y="4933950"/>
              <a:ext cx="4989830" cy="1695450"/>
            </a:xfrm>
            <a:custGeom>
              <a:avLst/>
              <a:gdLst/>
              <a:ahLst/>
              <a:cxnLst/>
              <a:rect l="l" t="t" r="r" b="b"/>
              <a:pathLst>
                <a:path w="4989830" h="1695450">
                  <a:moveTo>
                    <a:pt x="814781" y="0"/>
                  </a:moveTo>
                  <a:lnTo>
                    <a:pt x="4174680" y="0"/>
                  </a:lnTo>
                  <a:lnTo>
                    <a:pt x="4989461" y="1694854"/>
                  </a:lnTo>
                  <a:lnTo>
                    <a:pt x="0" y="1694854"/>
                  </a:lnTo>
                  <a:lnTo>
                    <a:pt x="814781" y="0"/>
                  </a:lnTo>
                  <a:close/>
                </a:path>
              </a:pathLst>
            </a:custGeom>
            <a:ln w="1205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118942" y="5623147"/>
            <a:ext cx="1517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50" dirty="0">
                <a:solidFill>
                  <a:srgbClr val="E5E0DF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69876" y="5126037"/>
            <a:ext cx="15849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Database</a:t>
            </a:r>
            <a:r>
              <a:rPr sz="1650" spc="-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Design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69876" y="5464651"/>
            <a:ext cx="4702175" cy="9493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60"/>
              </a:spcBef>
            </a:pP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These</a:t>
            </a:r>
            <a:r>
              <a:rPr sz="1500" spc="-10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diagrams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are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crucial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for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defining</a:t>
            </a:r>
            <a:r>
              <a:rPr sz="1500" spc="-10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relationships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between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entities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0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understanding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0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flow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of</a:t>
            </a:r>
            <a:r>
              <a:rPr sz="1500" spc="-10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data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within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system.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1430000" cy="6562725"/>
          </a:xfrm>
          <a:custGeom>
            <a:avLst/>
            <a:gdLst/>
            <a:ahLst/>
            <a:cxnLst/>
            <a:rect l="l" t="t" r="r" b="b"/>
            <a:pathLst>
              <a:path w="11430000" h="6562725">
                <a:moveTo>
                  <a:pt x="11430000" y="0"/>
                </a:moveTo>
                <a:lnTo>
                  <a:pt x="0" y="0"/>
                </a:lnTo>
                <a:lnTo>
                  <a:pt x="0" y="6562725"/>
                </a:lnTo>
                <a:lnTo>
                  <a:pt x="11430000" y="6562725"/>
                </a:lnTo>
                <a:lnTo>
                  <a:pt x="11430000" y="0"/>
                </a:lnTo>
                <a:close/>
              </a:path>
            </a:pathLst>
          </a:custGeom>
          <a:solidFill>
            <a:srgbClr val="1816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Results</a:t>
            </a:r>
            <a:r>
              <a:rPr spc="-225" dirty="0"/>
              <a:t> </a:t>
            </a:r>
            <a:r>
              <a:rPr dirty="0"/>
              <a:t>&amp;</a:t>
            </a:r>
            <a:r>
              <a:rPr spc="-220" dirty="0"/>
              <a:t> </a:t>
            </a:r>
            <a:r>
              <a:rPr spc="40" dirty="0"/>
              <a:t>Snapshots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62385" y="4716462"/>
            <a:ext cx="4749165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User</a:t>
            </a:r>
            <a:r>
              <a:rPr sz="1650" spc="-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Interface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400"/>
              </a:lnSpc>
              <a:spcBef>
                <a:spcPts val="610"/>
              </a:spcBef>
            </a:pP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website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features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intuitive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user-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friendly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interface,</a:t>
            </a:r>
            <a:r>
              <a:rPr sz="1500" spc="-10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enabling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users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to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easily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search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for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restaurants, view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availability,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make</a:t>
            </a:r>
            <a:r>
              <a:rPr sz="1500" spc="-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reservations.</a:t>
            </a:r>
            <a:endParaRPr sz="15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46965" y="4716462"/>
            <a:ext cx="4909820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Confirmation</a:t>
            </a:r>
            <a:r>
              <a:rPr sz="1650" spc="1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System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400"/>
              </a:lnSpc>
              <a:spcBef>
                <a:spcPts val="610"/>
              </a:spcBef>
            </a:pP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Users</a:t>
            </a:r>
            <a:r>
              <a:rPr sz="1500" spc="-4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receive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automated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confirmation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emails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after</a:t>
            </a:r>
            <a:r>
              <a:rPr sz="1500" spc="-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making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reservations,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minimizing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errors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ensuring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smooth process.</a:t>
            </a:r>
            <a:endParaRPr sz="1500">
              <a:latin typeface="Tahoma"/>
              <a:cs typeface="Tahoma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16981C-9B75-6725-7C2D-9CBFE52DC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78" y="1429279"/>
            <a:ext cx="4867387" cy="2729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89B734-2979-1B60-0E5A-F83ABBC42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919" y="1429280"/>
            <a:ext cx="4916626" cy="27293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98315">
              <a:lnSpc>
                <a:spcPct val="100000"/>
              </a:lnSpc>
              <a:spcBef>
                <a:spcPts val="125"/>
              </a:spcBef>
            </a:pPr>
            <a:r>
              <a:rPr spc="65" dirty="0"/>
              <a:t>Limitations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962525" y="1362074"/>
            <a:ext cx="2800350" cy="2638425"/>
            <a:chOff x="4962525" y="1362074"/>
            <a:chExt cx="2800350" cy="2638425"/>
          </a:xfrm>
        </p:grpSpPr>
        <p:sp>
          <p:nvSpPr>
            <p:cNvPr id="5" name="object 5"/>
            <p:cNvSpPr/>
            <p:nvPr/>
          </p:nvSpPr>
          <p:spPr>
            <a:xfrm>
              <a:off x="4967287" y="1366837"/>
              <a:ext cx="2790825" cy="2628900"/>
            </a:xfrm>
            <a:custGeom>
              <a:avLst/>
              <a:gdLst/>
              <a:ahLst/>
              <a:cxnLst/>
              <a:rect l="l" t="t" r="r" b="b"/>
              <a:pathLst>
                <a:path w="2790825" h="2628900">
                  <a:moveTo>
                    <a:pt x="2732201" y="0"/>
                  </a:moveTo>
                  <a:lnTo>
                    <a:pt x="58623" y="0"/>
                  </a:lnTo>
                  <a:lnTo>
                    <a:pt x="54546" y="406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2566149"/>
                  </a:lnTo>
                  <a:lnTo>
                    <a:pt x="0" y="2570276"/>
                  </a:lnTo>
                  <a:lnTo>
                    <a:pt x="15468" y="2607614"/>
                  </a:lnTo>
                  <a:lnTo>
                    <a:pt x="54546" y="2628493"/>
                  </a:lnTo>
                  <a:lnTo>
                    <a:pt x="58623" y="2628900"/>
                  </a:lnTo>
                  <a:lnTo>
                    <a:pt x="2732201" y="2628900"/>
                  </a:lnTo>
                  <a:lnTo>
                    <a:pt x="2769527" y="2613431"/>
                  </a:lnTo>
                  <a:lnTo>
                    <a:pt x="2790418" y="2574353"/>
                  </a:lnTo>
                  <a:lnTo>
                    <a:pt x="2790825" y="2570276"/>
                  </a:lnTo>
                  <a:lnTo>
                    <a:pt x="2790825" y="58623"/>
                  </a:lnTo>
                  <a:lnTo>
                    <a:pt x="2775356" y="21285"/>
                  </a:lnTo>
                  <a:lnTo>
                    <a:pt x="2736278" y="406"/>
                  </a:lnTo>
                  <a:lnTo>
                    <a:pt x="2732201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67287" y="1366837"/>
              <a:ext cx="2790825" cy="2628900"/>
            </a:xfrm>
            <a:custGeom>
              <a:avLst/>
              <a:gdLst/>
              <a:ahLst/>
              <a:cxnLst/>
              <a:rect l="l" t="t" r="r" b="b"/>
              <a:pathLst>
                <a:path w="2790825" h="2628900">
                  <a:moveTo>
                    <a:pt x="0" y="2566149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206" y="50507"/>
                  </a:lnTo>
                  <a:lnTo>
                    <a:pt x="2006" y="46469"/>
                  </a:lnTo>
                  <a:lnTo>
                    <a:pt x="3200" y="42545"/>
                  </a:lnTo>
                  <a:lnTo>
                    <a:pt x="4775" y="38735"/>
                  </a:lnTo>
                  <a:lnTo>
                    <a:pt x="6350" y="34925"/>
                  </a:lnTo>
                  <a:lnTo>
                    <a:pt x="8280" y="31305"/>
                  </a:lnTo>
                  <a:lnTo>
                    <a:pt x="38735" y="4775"/>
                  </a:lnTo>
                  <a:lnTo>
                    <a:pt x="50507" y="1206"/>
                  </a:lnTo>
                  <a:lnTo>
                    <a:pt x="54546" y="406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2728074" y="0"/>
                  </a:lnTo>
                  <a:lnTo>
                    <a:pt x="2732201" y="0"/>
                  </a:lnTo>
                  <a:lnTo>
                    <a:pt x="2736278" y="406"/>
                  </a:lnTo>
                  <a:lnTo>
                    <a:pt x="2740317" y="1206"/>
                  </a:lnTo>
                  <a:lnTo>
                    <a:pt x="2744355" y="2006"/>
                  </a:lnTo>
                  <a:lnTo>
                    <a:pt x="2777959" y="24460"/>
                  </a:lnTo>
                  <a:lnTo>
                    <a:pt x="2780245" y="27889"/>
                  </a:lnTo>
                  <a:lnTo>
                    <a:pt x="2782544" y="31305"/>
                  </a:lnTo>
                  <a:lnTo>
                    <a:pt x="2790825" y="58623"/>
                  </a:lnTo>
                  <a:lnTo>
                    <a:pt x="2790825" y="62750"/>
                  </a:lnTo>
                  <a:lnTo>
                    <a:pt x="2790825" y="2566149"/>
                  </a:lnTo>
                  <a:lnTo>
                    <a:pt x="2790825" y="2570276"/>
                  </a:lnTo>
                  <a:lnTo>
                    <a:pt x="2790418" y="2574353"/>
                  </a:lnTo>
                  <a:lnTo>
                    <a:pt x="2780245" y="2601010"/>
                  </a:lnTo>
                  <a:lnTo>
                    <a:pt x="2777959" y="2604439"/>
                  </a:lnTo>
                  <a:lnTo>
                    <a:pt x="2762935" y="2618320"/>
                  </a:lnTo>
                  <a:lnTo>
                    <a:pt x="2759506" y="2620606"/>
                  </a:lnTo>
                  <a:lnTo>
                    <a:pt x="2755900" y="2622550"/>
                  </a:lnTo>
                  <a:lnTo>
                    <a:pt x="2752090" y="2624124"/>
                  </a:lnTo>
                  <a:lnTo>
                    <a:pt x="2748280" y="2625699"/>
                  </a:lnTo>
                  <a:lnTo>
                    <a:pt x="2744355" y="2626880"/>
                  </a:lnTo>
                  <a:lnTo>
                    <a:pt x="2740317" y="2627693"/>
                  </a:lnTo>
                  <a:lnTo>
                    <a:pt x="2736278" y="2628493"/>
                  </a:lnTo>
                  <a:lnTo>
                    <a:pt x="2732201" y="2628900"/>
                  </a:lnTo>
                  <a:lnTo>
                    <a:pt x="2728074" y="2628900"/>
                  </a:lnTo>
                  <a:lnTo>
                    <a:pt x="62750" y="2628900"/>
                  </a:lnTo>
                  <a:lnTo>
                    <a:pt x="58623" y="2628900"/>
                  </a:lnTo>
                  <a:lnTo>
                    <a:pt x="54546" y="2628493"/>
                  </a:lnTo>
                  <a:lnTo>
                    <a:pt x="50507" y="2627693"/>
                  </a:lnTo>
                  <a:lnTo>
                    <a:pt x="46469" y="2626880"/>
                  </a:lnTo>
                  <a:lnTo>
                    <a:pt x="42545" y="2625699"/>
                  </a:lnTo>
                  <a:lnTo>
                    <a:pt x="38735" y="2624124"/>
                  </a:lnTo>
                  <a:lnTo>
                    <a:pt x="34925" y="2622550"/>
                  </a:lnTo>
                  <a:lnTo>
                    <a:pt x="6350" y="2593975"/>
                  </a:lnTo>
                  <a:lnTo>
                    <a:pt x="4775" y="2590165"/>
                  </a:lnTo>
                  <a:lnTo>
                    <a:pt x="3200" y="2586355"/>
                  </a:lnTo>
                  <a:lnTo>
                    <a:pt x="2006" y="2582430"/>
                  </a:lnTo>
                  <a:lnTo>
                    <a:pt x="1206" y="2578392"/>
                  </a:lnTo>
                  <a:lnTo>
                    <a:pt x="406" y="2574353"/>
                  </a:lnTo>
                  <a:lnTo>
                    <a:pt x="0" y="2570276"/>
                  </a:lnTo>
                  <a:lnTo>
                    <a:pt x="0" y="2566149"/>
                  </a:lnTo>
                  <a:close/>
                </a:path>
              </a:pathLst>
            </a:custGeom>
            <a:ln w="952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51043" y="1554162"/>
            <a:ext cx="2205990" cy="22123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Scalability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615"/>
              </a:spcBef>
            </a:pP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current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system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might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face</a:t>
            </a:r>
            <a:r>
              <a:rPr sz="1500" spc="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scalability</a:t>
            </a:r>
            <a:r>
              <a:rPr sz="1500" spc="3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challenges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as</a:t>
            </a:r>
            <a:r>
              <a:rPr sz="1500" spc="-1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number</a:t>
            </a:r>
            <a:r>
              <a:rPr sz="1500" spc="-1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of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restaurants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users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increases,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requiring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potential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optimization.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953375" y="1362074"/>
            <a:ext cx="2800350" cy="2638425"/>
            <a:chOff x="7953375" y="1362074"/>
            <a:chExt cx="2800350" cy="2638425"/>
          </a:xfrm>
        </p:grpSpPr>
        <p:sp>
          <p:nvSpPr>
            <p:cNvPr id="9" name="object 9"/>
            <p:cNvSpPr/>
            <p:nvPr/>
          </p:nvSpPr>
          <p:spPr>
            <a:xfrm>
              <a:off x="7958137" y="1366837"/>
              <a:ext cx="2790825" cy="2628900"/>
            </a:xfrm>
            <a:custGeom>
              <a:avLst/>
              <a:gdLst/>
              <a:ahLst/>
              <a:cxnLst/>
              <a:rect l="l" t="t" r="r" b="b"/>
              <a:pathLst>
                <a:path w="2790825" h="2628900">
                  <a:moveTo>
                    <a:pt x="2732201" y="0"/>
                  </a:moveTo>
                  <a:lnTo>
                    <a:pt x="58623" y="0"/>
                  </a:lnTo>
                  <a:lnTo>
                    <a:pt x="54546" y="406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2566149"/>
                  </a:lnTo>
                  <a:lnTo>
                    <a:pt x="0" y="2570276"/>
                  </a:lnTo>
                  <a:lnTo>
                    <a:pt x="15468" y="2607614"/>
                  </a:lnTo>
                  <a:lnTo>
                    <a:pt x="54546" y="2628493"/>
                  </a:lnTo>
                  <a:lnTo>
                    <a:pt x="58623" y="2628900"/>
                  </a:lnTo>
                  <a:lnTo>
                    <a:pt x="2732201" y="2628900"/>
                  </a:lnTo>
                  <a:lnTo>
                    <a:pt x="2769527" y="2613431"/>
                  </a:lnTo>
                  <a:lnTo>
                    <a:pt x="2790418" y="2574353"/>
                  </a:lnTo>
                  <a:lnTo>
                    <a:pt x="2790825" y="2570276"/>
                  </a:lnTo>
                  <a:lnTo>
                    <a:pt x="2790825" y="58623"/>
                  </a:lnTo>
                  <a:lnTo>
                    <a:pt x="2775356" y="21285"/>
                  </a:lnTo>
                  <a:lnTo>
                    <a:pt x="2736278" y="406"/>
                  </a:lnTo>
                  <a:lnTo>
                    <a:pt x="2732201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958137" y="1366837"/>
              <a:ext cx="2790825" cy="2628900"/>
            </a:xfrm>
            <a:custGeom>
              <a:avLst/>
              <a:gdLst/>
              <a:ahLst/>
              <a:cxnLst/>
              <a:rect l="l" t="t" r="r" b="b"/>
              <a:pathLst>
                <a:path w="2790825" h="2628900">
                  <a:moveTo>
                    <a:pt x="0" y="2566149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8376" y="18376"/>
                  </a:lnTo>
                  <a:lnTo>
                    <a:pt x="50507" y="1206"/>
                  </a:lnTo>
                  <a:lnTo>
                    <a:pt x="54546" y="406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2728074" y="0"/>
                  </a:lnTo>
                  <a:lnTo>
                    <a:pt x="2732201" y="0"/>
                  </a:lnTo>
                  <a:lnTo>
                    <a:pt x="2736278" y="406"/>
                  </a:lnTo>
                  <a:lnTo>
                    <a:pt x="2740317" y="1206"/>
                  </a:lnTo>
                  <a:lnTo>
                    <a:pt x="2744355" y="2006"/>
                  </a:lnTo>
                  <a:lnTo>
                    <a:pt x="2777959" y="24460"/>
                  </a:lnTo>
                  <a:lnTo>
                    <a:pt x="2780245" y="27889"/>
                  </a:lnTo>
                  <a:lnTo>
                    <a:pt x="2782544" y="31305"/>
                  </a:lnTo>
                  <a:lnTo>
                    <a:pt x="2789618" y="50507"/>
                  </a:lnTo>
                  <a:lnTo>
                    <a:pt x="2790418" y="54546"/>
                  </a:lnTo>
                  <a:lnTo>
                    <a:pt x="2790825" y="58623"/>
                  </a:lnTo>
                  <a:lnTo>
                    <a:pt x="2790825" y="62750"/>
                  </a:lnTo>
                  <a:lnTo>
                    <a:pt x="2790825" y="2566149"/>
                  </a:lnTo>
                  <a:lnTo>
                    <a:pt x="2790825" y="2570276"/>
                  </a:lnTo>
                  <a:lnTo>
                    <a:pt x="2790418" y="2574353"/>
                  </a:lnTo>
                  <a:lnTo>
                    <a:pt x="2789618" y="2578392"/>
                  </a:lnTo>
                  <a:lnTo>
                    <a:pt x="2788818" y="2582430"/>
                  </a:lnTo>
                  <a:lnTo>
                    <a:pt x="2780245" y="2601010"/>
                  </a:lnTo>
                  <a:lnTo>
                    <a:pt x="2777959" y="2604439"/>
                  </a:lnTo>
                  <a:lnTo>
                    <a:pt x="2752090" y="2624124"/>
                  </a:lnTo>
                  <a:lnTo>
                    <a:pt x="2748280" y="2625699"/>
                  </a:lnTo>
                  <a:lnTo>
                    <a:pt x="2744355" y="2626880"/>
                  </a:lnTo>
                  <a:lnTo>
                    <a:pt x="2740317" y="2627693"/>
                  </a:lnTo>
                  <a:lnTo>
                    <a:pt x="2736278" y="2628493"/>
                  </a:lnTo>
                  <a:lnTo>
                    <a:pt x="2732201" y="2628900"/>
                  </a:lnTo>
                  <a:lnTo>
                    <a:pt x="2728074" y="2628900"/>
                  </a:lnTo>
                  <a:lnTo>
                    <a:pt x="62750" y="2628900"/>
                  </a:lnTo>
                  <a:lnTo>
                    <a:pt x="58623" y="2628900"/>
                  </a:lnTo>
                  <a:lnTo>
                    <a:pt x="54546" y="2628493"/>
                  </a:lnTo>
                  <a:lnTo>
                    <a:pt x="50507" y="2627693"/>
                  </a:lnTo>
                  <a:lnTo>
                    <a:pt x="46469" y="2626880"/>
                  </a:lnTo>
                  <a:lnTo>
                    <a:pt x="42545" y="2625699"/>
                  </a:lnTo>
                  <a:lnTo>
                    <a:pt x="38735" y="2624124"/>
                  </a:lnTo>
                  <a:lnTo>
                    <a:pt x="34925" y="2622550"/>
                  </a:lnTo>
                  <a:lnTo>
                    <a:pt x="31318" y="2620606"/>
                  </a:lnTo>
                  <a:lnTo>
                    <a:pt x="27889" y="2618320"/>
                  </a:lnTo>
                  <a:lnTo>
                    <a:pt x="24460" y="2616034"/>
                  </a:lnTo>
                  <a:lnTo>
                    <a:pt x="2006" y="2582430"/>
                  </a:lnTo>
                  <a:lnTo>
                    <a:pt x="0" y="2570276"/>
                  </a:lnTo>
                  <a:lnTo>
                    <a:pt x="0" y="2566149"/>
                  </a:lnTo>
                  <a:close/>
                </a:path>
              </a:pathLst>
            </a:custGeom>
            <a:ln w="952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44268" y="1554162"/>
            <a:ext cx="2193925" cy="19075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Integration</a:t>
            </a:r>
            <a:r>
              <a:rPr sz="1650" spc="-1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Challenges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400"/>
              </a:lnSpc>
              <a:spcBef>
                <a:spcPts val="610"/>
              </a:spcBef>
            </a:pP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Integrating</a:t>
            </a:r>
            <a:r>
              <a:rPr sz="1500" spc="-1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with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existing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restaurant</a:t>
            </a:r>
            <a:r>
              <a:rPr sz="1500" spc="-7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management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systems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or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third-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party payment</a:t>
            </a:r>
            <a:r>
              <a:rPr sz="1500" spc="-12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gateways</a:t>
            </a:r>
            <a:r>
              <a:rPr sz="1500" spc="-12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may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present technical</a:t>
            </a:r>
            <a:r>
              <a:rPr sz="1500" spc="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hurdles.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962525" y="4191000"/>
            <a:ext cx="5791200" cy="1714500"/>
            <a:chOff x="4962525" y="4191000"/>
            <a:chExt cx="5791200" cy="1714500"/>
          </a:xfrm>
        </p:grpSpPr>
        <p:sp>
          <p:nvSpPr>
            <p:cNvPr id="13" name="object 13"/>
            <p:cNvSpPr/>
            <p:nvPr/>
          </p:nvSpPr>
          <p:spPr>
            <a:xfrm>
              <a:off x="4967287" y="4195762"/>
              <a:ext cx="5781675" cy="1704975"/>
            </a:xfrm>
            <a:custGeom>
              <a:avLst/>
              <a:gdLst/>
              <a:ahLst/>
              <a:cxnLst/>
              <a:rect l="l" t="t" r="r" b="b"/>
              <a:pathLst>
                <a:path w="5781675" h="1704975">
                  <a:moveTo>
                    <a:pt x="5723051" y="0"/>
                  </a:moveTo>
                  <a:lnTo>
                    <a:pt x="58623" y="0"/>
                  </a:lnTo>
                  <a:lnTo>
                    <a:pt x="54546" y="406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1642230"/>
                  </a:lnTo>
                  <a:lnTo>
                    <a:pt x="0" y="1646348"/>
                  </a:lnTo>
                  <a:lnTo>
                    <a:pt x="15468" y="1683683"/>
                  </a:lnTo>
                  <a:lnTo>
                    <a:pt x="54546" y="1704568"/>
                  </a:lnTo>
                  <a:lnTo>
                    <a:pt x="58623" y="1704971"/>
                  </a:lnTo>
                  <a:lnTo>
                    <a:pt x="5723051" y="1704971"/>
                  </a:lnTo>
                  <a:lnTo>
                    <a:pt x="5760377" y="1689507"/>
                  </a:lnTo>
                  <a:lnTo>
                    <a:pt x="5781268" y="1650425"/>
                  </a:lnTo>
                  <a:lnTo>
                    <a:pt x="5781675" y="1646348"/>
                  </a:lnTo>
                  <a:lnTo>
                    <a:pt x="5781675" y="58623"/>
                  </a:lnTo>
                  <a:lnTo>
                    <a:pt x="5766206" y="21285"/>
                  </a:lnTo>
                  <a:lnTo>
                    <a:pt x="5727128" y="406"/>
                  </a:lnTo>
                  <a:lnTo>
                    <a:pt x="5723051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967287" y="4195762"/>
              <a:ext cx="5781675" cy="1704975"/>
            </a:xfrm>
            <a:custGeom>
              <a:avLst/>
              <a:gdLst/>
              <a:ahLst/>
              <a:cxnLst/>
              <a:rect l="l" t="t" r="r" b="b"/>
              <a:pathLst>
                <a:path w="5781675" h="1704975">
                  <a:moveTo>
                    <a:pt x="0" y="1642230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206" y="50507"/>
                  </a:lnTo>
                  <a:lnTo>
                    <a:pt x="2006" y="46469"/>
                  </a:lnTo>
                  <a:lnTo>
                    <a:pt x="3200" y="42545"/>
                  </a:lnTo>
                  <a:lnTo>
                    <a:pt x="4775" y="38735"/>
                  </a:lnTo>
                  <a:lnTo>
                    <a:pt x="6350" y="34925"/>
                  </a:lnTo>
                  <a:lnTo>
                    <a:pt x="8280" y="31305"/>
                  </a:lnTo>
                  <a:lnTo>
                    <a:pt x="38735" y="4775"/>
                  </a:lnTo>
                  <a:lnTo>
                    <a:pt x="42545" y="3200"/>
                  </a:lnTo>
                  <a:lnTo>
                    <a:pt x="46469" y="2006"/>
                  </a:lnTo>
                  <a:lnTo>
                    <a:pt x="50507" y="1206"/>
                  </a:lnTo>
                  <a:lnTo>
                    <a:pt x="54546" y="406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5718924" y="0"/>
                  </a:lnTo>
                  <a:lnTo>
                    <a:pt x="5723051" y="0"/>
                  </a:lnTo>
                  <a:lnTo>
                    <a:pt x="5727128" y="406"/>
                  </a:lnTo>
                  <a:lnTo>
                    <a:pt x="5731167" y="1206"/>
                  </a:lnTo>
                  <a:lnTo>
                    <a:pt x="5735205" y="2006"/>
                  </a:lnTo>
                  <a:lnTo>
                    <a:pt x="5739130" y="3200"/>
                  </a:lnTo>
                  <a:lnTo>
                    <a:pt x="5742940" y="4775"/>
                  </a:lnTo>
                  <a:lnTo>
                    <a:pt x="5746750" y="6350"/>
                  </a:lnTo>
                  <a:lnTo>
                    <a:pt x="5771095" y="27889"/>
                  </a:lnTo>
                  <a:lnTo>
                    <a:pt x="5773394" y="31305"/>
                  </a:lnTo>
                  <a:lnTo>
                    <a:pt x="5780468" y="50507"/>
                  </a:lnTo>
                  <a:lnTo>
                    <a:pt x="5781268" y="54546"/>
                  </a:lnTo>
                  <a:lnTo>
                    <a:pt x="5781675" y="58623"/>
                  </a:lnTo>
                  <a:lnTo>
                    <a:pt x="5781675" y="62750"/>
                  </a:lnTo>
                  <a:lnTo>
                    <a:pt x="5781675" y="1642230"/>
                  </a:lnTo>
                  <a:lnTo>
                    <a:pt x="5781675" y="1646348"/>
                  </a:lnTo>
                  <a:lnTo>
                    <a:pt x="5781268" y="1650425"/>
                  </a:lnTo>
                  <a:lnTo>
                    <a:pt x="5780468" y="1654468"/>
                  </a:lnTo>
                  <a:lnTo>
                    <a:pt x="5779668" y="1658512"/>
                  </a:lnTo>
                  <a:lnTo>
                    <a:pt x="5771095" y="1677085"/>
                  </a:lnTo>
                  <a:lnTo>
                    <a:pt x="5768809" y="1680513"/>
                  </a:lnTo>
                  <a:lnTo>
                    <a:pt x="5742940" y="1700198"/>
                  </a:lnTo>
                  <a:lnTo>
                    <a:pt x="5739130" y="1701775"/>
                  </a:lnTo>
                  <a:lnTo>
                    <a:pt x="5735205" y="1702962"/>
                  </a:lnTo>
                  <a:lnTo>
                    <a:pt x="5731167" y="1703765"/>
                  </a:lnTo>
                  <a:lnTo>
                    <a:pt x="5727128" y="1704573"/>
                  </a:lnTo>
                  <a:lnTo>
                    <a:pt x="5723051" y="1704971"/>
                  </a:lnTo>
                  <a:lnTo>
                    <a:pt x="5718924" y="1704976"/>
                  </a:lnTo>
                  <a:lnTo>
                    <a:pt x="62750" y="1704976"/>
                  </a:lnTo>
                  <a:lnTo>
                    <a:pt x="24460" y="1692107"/>
                  </a:lnTo>
                  <a:lnTo>
                    <a:pt x="2006" y="1658506"/>
                  </a:lnTo>
                  <a:lnTo>
                    <a:pt x="0" y="1646348"/>
                  </a:lnTo>
                  <a:lnTo>
                    <a:pt x="0" y="1642230"/>
                  </a:lnTo>
                  <a:close/>
                </a:path>
              </a:pathLst>
            </a:custGeom>
            <a:ln w="952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151043" y="4383087"/>
            <a:ext cx="5157470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35"/>
              </a:spcBef>
            </a:pPr>
            <a:r>
              <a:rPr sz="1650" spc="10" dirty="0">
                <a:solidFill>
                  <a:srgbClr val="E5E0DF"/>
                </a:solidFill>
                <a:latin typeface="Tahoma"/>
                <a:cs typeface="Tahoma"/>
              </a:rPr>
              <a:t>Security</a:t>
            </a:r>
            <a:r>
              <a:rPr sz="1650" spc="8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Concerns</a:t>
            </a:r>
            <a:endParaRPr sz="1650">
              <a:latin typeface="Tahoma"/>
              <a:cs typeface="Tahoma"/>
            </a:endParaRPr>
          </a:p>
          <a:p>
            <a:pPr marL="12700" marR="5080" algn="just">
              <a:lnSpc>
                <a:spcPct val="133300"/>
              </a:lnSpc>
              <a:spcBef>
                <a:spcPts val="720"/>
              </a:spcBef>
            </a:pPr>
            <a:r>
              <a:rPr sz="1500" spc="10" dirty="0">
                <a:solidFill>
                  <a:srgbClr val="E5E0DF"/>
                </a:solidFill>
                <a:latin typeface="Tahoma"/>
                <a:cs typeface="Tahoma"/>
              </a:rPr>
              <a:t>Ensuring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data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25" dirty="0">
                <a:solidFill>
                  <a:srgbClr val="E5E0DF"/>
                </a:solidFill>
                <a:latin typeface="Tahoma"/>
                <a:cs typeface="Tahoma"/>
              </a:rPr>
              <a:t>security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5" dirty="0">
                <a:solidFill>
                  <a:srgbClr val="E5E0DF"/>
                </a:solidFill>
                <a:latin typeface="Tahoma"/>
                <a:cs typeface="Tahoma"/>
              </a:rPr>
              <a:t>preventing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unauthorized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E5E0DF"/>
                </a:solidFill>
                <a:latin typeface="Tahoma"/>
                <a:cs typeface="Tahoma"/>
              </a:rPr>
              <a:t>access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E5E0DF"/>
                </a:solidFill>
                <a:latin typeface="Tahoma"/>
                <a:cs typeface="Tahoma"/>
              </a:rPr>
              <a:t>to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E5E0DF"/>
                </a:solidFill>
                <a:latin typeface="Tahoma"/>
                <a:cs typeface="Tahoma"/>
              </a:rPr>
              <a:t>user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E5E0DF"/>
                </a:solidFill>
                <a:latin typeface="Tahoma"/>
                <a:cs typeface="Tahoma"/>
              </a:rPr>
              <a:t>information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ahoma"/>
                <a:cs typeface="Tahoma"/>
              </a:rPr>
              <a:t>is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a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40" dirty="0">
                <a:solidFill>
                  <a:srgbClr val="E5E0DF"/>
                </a:solidFill>
                <a:latin typeface="Tahoma"/>
                <a:cs typeface="Tahoma"/>
              </a:rPr>
              <a:t>critical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20" dirty="0">
                <a:solidFill>
                  <a:srgbClr val="E5E0DF"/>
                </a:solidFill>
                <a:latin typeface="Tahoma"/>
                <a:cs typeface="Tahoma"/>
              </a:rPr>
              <a:t>concern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15" dirty="0">
                <a:solidFill>
                  <a:srgbClr val="E5E0DF"/>
                </a:solidFill>
                <a:latin typeface="Tahoma"/>
                <a:cs typeface="Tahoma"/>
              </a:rPr>
              <a:t>that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10" dirty="0">
                <a:solidFill>
                  <a:srgbClr val="E5E0DF"/>
                </a:solidFill>
                <a:latin typeface="Tahoma"/>
                <a:cs typeface="Tahoma"/>
              </a:rPr>
              <a:t>requires</a:t>
            </a:r>
            <a:r>
              <a:rPr sz="1500" spc="-1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5" dirty="0">
                <a:solidFill>
                  <a:srgbClr val="E5E0DF"/>
                </a:solidFill>
                <a:latin typeface="Tahoma"/>
                <a:cs typeface="Tahoma"/>
              </a:rPr>
              <a:t>continuous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 vigilance.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430000" cy="8343900"/>
          </a:xfrm>
          <a:custGeom>
            <a:avLst/>
            <a:gdLst/>
            <a:ahLst/>
            <a:cxnLst/>
            <a:rect l="l" t="t" r="r" b="b"/>
            <a:pathLst>
              <a:path w="11430000" h="8343900">
                <a:moveTo>
                  <a:pt x="11430000" y="0"/>
                </a:moveTo>
                <a:lnTo>
                  <a:pt x="0" y="0"/>
                </a:lnTo>
                <a:lnTo>
                  <a:pt x="0" y="8343900"/>
                </a:lnTo>
                <a:lnTo>
                  <a:pt x="11430000" y="8343900"/>
                </a:lnTo>
                <a:lnTo>
                  <a:pt x="11430000" y="0"/>
                </a:lnTo>
                <a:close/>
              </a:path>
            </a:pathLst>
          </a:custGeom>
          <a:solidFill>
            <a:srgbClr val="181617">
              <a:alpha val="9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11430000" cy="24104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62385" y="2940050"/>
            <a:ext cx="252857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/>
              <a:t>Future</a:t>
            </a:r>
            <a:r>
              <a:rPr spc="-245" dirty="0"/>
              <a:t> </a:t>
            </a:r>
            <a:r>
              <a:rPr spc="70" dirty="0"/>
              <a:t>Scope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76275" y="5265242"/>
            <a:ext cx="10077450" cy="895350"/>
            <a:chOff x="676275" y="5265242"/>
            <a:chExt cx="10077450" cy="895350"/>
          </a:xfrm>
        </p:grpSpPr>
        <p:sp>
          <p:nvSpPr>
            <p:cNvPr id="6" name="object 6"/>
            <p:cNvSpPr/>
            <p:nvPr/>
          </p:nvSpPr>
          <p:spPr>
            <a:xfrm>
              <a:off x="676275" y="5265242"/>
              <a:ext cx="10077450" cy="707390"/>
            </a:xfrm>
            <a:custGeom>
              <a:avLst/>
              <a:gdLst/>
              <a:ahLst/>
              <a:cxnLst/>
              <a:rect l="l" t="t" r="r" b="b"/>
              <a:pathLst>
                <a:path w="10077450" h="707389">
                  <a:moveTo>
                    <a:pt x="2481262" y="12395"/>
                  </a:moveTo>
                  <a:lnTo>
                    <a:pt x="2468854" y="0"/>
                  </a:lnTo>
                  <a:lnTo>
                    <a:pt x="2465082" y="0"/>
                  </a:lnTo>
                  <a:lnTo>
                    <a:pt x="2452687" y="12395"/>
                  </a:lnTo>
                  <a:lnTo>
                    <a:pt x="2452687" y="661987"/>
                  </a:lnTo>
                  <a:lnTo>
                    <a:pt x="2452687" y="663879"/>
                  </a:lnTo>
                  <a:lnTo>
                    <a:pt x="2465082" y="676275"/>
                  </a:lnTo>
                  <a:lnTo>
                    <a:pt x="2468854" y="676275"/>
                  </a:lnTo>
                  <a:lnTo>
                    <a:pt x="2481262" y="663879"/>
                  </a:lnTo>
                  <a:lnTo>
                    <a:pt x="2481262" y="12395"/>
                  </a:lnTo>
                  <a:close/>
                </a:path>
                <a:path w="10077450" h="707389">
                  <a:moveTo>
                    <a:pt x="10077450" y="690753"/>
                  </a:moveTo>
                  <a:lnTo>
                    <a:pt x="10065055" y="678357"/>
                  </a:lnTo>
                  <a:lnTo>
                    <a:pt x="12382" y="678357"/>
                  </a:lnTo>
                  <a:lnTo>
                    <a:pt x="0" y="690753"/>
                  </a:lnTo>
                  <a:lnTo>
                    <a:pt x="0" y="692645"/>
                  </a:lnTo>
                  <a:lnTo>
                    <a:pt x="0" y="694537"/>
                  </a:lnTo>
                  <a:lnTo>
                    <a:pt x="12382" y="706932"/>
                  </a:lnTo>
                  <a:lnTo>
                    <a:pt x="10065055" y="706932"/>
                  </a:lnTo>
                  <a:lnTo>
                    <a:pt x="10077450" y="694537"/>
                  </a:lnTo>
                  <a:lnTo>
                    <a:pt x="10077450" y="690753"/>
                  </a:lnTo>
                  <a:close/>
                </a:path>
              </a:pathLst>
            </a:custGeom>
            <a:solidFill>
              <a:srgbClr val="911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38462" y="5736729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60476" y="0"/>
                  </a:moveTo>
                  <a:lnTo>
                    <a:pt x="58623" y="0"/>
                  </a:lnTo>
                  <a:lnTo>
                    <a:pt x="54546" y="406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356349"/>
                  </a:lnTo>
                  <a:lnTo>
                    <a:pt x="0" y="360476"/>
                  </a:lnTo>
                  <a:lnTo>
                    <a:pt x="15468" y="397802"/>
                  </a:lnTo>
                  <a:lnTo>
                    <a:pt x="54546" y="418693"/>
                  </a:lnTo>
                  <a:lnTo>
                    <a:pt x="58623" y="419100"/>
                  </a:lnTo>
                  <a:lnTo>
                    <a:pt x="360476" y="419100"/>
                  </a:lnTo>
                  <a:lnTo>
                    <a:pt x="397802" y="403631"/>
                  </a:lnTo>
                  <a:lnTo>
                    <a:pt x="418693" y="364553"/>
                  </a:lnTo>
                  <a:lnTo>
                    <a:pt x="419100" y="360476"/>
                  </a:lnTo>
                  <a:lnTo>
                    <a:pt x="419100" y="58623"/>
                  </a:lnTo>
                  <a:lnTo>
                    <a:pt x="403631" y="21285"/>
                  </a:lnTo>
                  <a:lnTo>
                    <a:pt x="364553" y="406"/>
                  </a:lnTo>
                  <a:lnTo>
                    <a:pt x="360476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38462" y="5736729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356349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206" y="50507"/>
                  </a:lnTo>
                  <a:lnTo>
                    <a:pt x="2006" y="46469"/>
                  </a:lnTo>
                  <a:lnTo>
                    <a:pt x="3200" y="42545"/>
                  </a:lnTo>
                  <a:lnTo>
                    <a:pt x="4775" y="38735"/>
                  </a:lnTo>
                  <a:lnTo>
                    <a:pt x="6350" y="34925"/>
                  </a:lnTo>
                  <a:lnTo>
                    <a:pt x="8280" y="31305"/>
                  </a:lnTo>
                  <a:lnTo>
                    <a:pt x="10579" y="27889"/>
                  </a:lnTo>
                  <a:lnTo>
                    <a:pt x="12865" y="24460"/>
                  </a:lnTo>
                  <a:lnTo>
                    <a:pt x="38735" y="4775"/>
                  </a:lnTo>
                  <a:lnTo>
                    <a:pt x="42545" y="3200"/>
                  </a:lnTo>
                  <a:lnTo>
                    <a:pt x="46469" y="2006"/>
                  </a:lnTo>
                  <a:lnTo>
                    <a:pt x="50507" y="1206"/>
                  </a:lnTo>
                  <a:lnTo>
                    <a:pt x="54546" y="406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356349" y="0"/>
                  </a:lnTo>
                  <a:lnTo>
                    <a:pt x="360476" y="0"/>
                  </a:lnTo>
                  <a:lnTo>
                    <a:pt x="364553" y="406"/>
                  </a:lnTo>
                  <a:lnTo>
                    <a:pt x="368592" y="1206"/>
                  </a:lnTo>
                  <a:lnTo>
                    <a:pt x="372630" y="2006"/>
                  </a:lnTo>
                  <a:lnTo>
                    <a:pt x="376555" y="3200"/>
                  </a:lnTo>
                  <a:lnTo>
                    <a:pt x="380365" y="4775"/>
                  </a:lnTo>
                  <a:lnTo>
                    <a:pt x="384175" y="6350"/>
                  </a:lnTo>
                  <a:lnTo>
                    <a:pt x="408520" y="27889"/>
                  </a:lnTo>
                  <a:lnTo>
                    <a:pt x="410819" y="31305"/>
                  </a:lnTo>
                  <a:lnTo>
                    <a:pt x="412750" y="34925"/>
                  </a:lnTo>
                  <a:lnTo>
                    <a:pt x="414324" y="38735"/>
                  </a:lnTo>
                  <a:lnTo>
                    <a:pt x="415899" y="42545"/>
                  </a:lnTo>
                  <a:lnTo>
                    <a:pt x="417093" y="46469"/>
                  </a:lnTo>
                  <a:lnTo>
                    <a:pt x="417893" y="50507"/>
                  </a:lnTo>
                  <a:lnTo>
                    <a:pt x="418693" y="54546"/>
                  </a:lnTo>
                  <a:lnTo>
                    <a:pt x="419100" y="58623"/>
                  </a:lnTo>
                  <a:lnTo>
                    <a:pt x="419100" y="62750"/>
                  </a:lnTo>
                  <a:lnTo>
                    <a:pt x="419100" y="356349"/>
                  </a:lnTo>
                  <a:lnTo>
                    <a:pt x="419100" y="360476"/>
                  </a:lnTo>
                  <a:lnTo>
                    <a:pt x="418693" y="364553"/>
                  </a:lnTo>
                  <a:lnTo>
                    <a:pt x="417893" y="368592"/>
                  </a:lnTo>
                  <a:lnTo>
                    <a:pt x="417093" y="372630"/>
                  </a:lnTo>
                  <a:lnTo>
                    <a:pt x="415899" y="376555"/>
                  </a:lnTo>
                  <a:lnTo>
                    <a:pt x="414324" y="380365"/>
                  </a:lnTo>
                  <a:lnTo>
                    <a:pt x="412750" y="384175"/>
                  </a:lnTo>
                  <a:lnTo>
                    <a:pt x="410819" y="387781"/>
                  </a:lnTo>
                  <a:lnTo>
                    <a:pt x="408520" y="391210"/>
                  </a:lnTo>
                  <a:lnTo>
                    <a:pt x="406234" y="394639"/>
                  </a:lnTo>
                  <a:lnTo>
                    <a:pt x="391210" y="408520"/>
                  </a:lnTo>
                  <a:lnTo>
                    <a:pt x="387781" y="410806"/>
                  </a:lnTo>
                  <a:lnTo>
                    <a:pt x="384175" y="412750"/>
                  </a:lnTo>
                  <a:lnTo>
                    <a:pt x="380365" y="414324"/>
                  </a:lnTo>
                  <a:lnTo>
                    <a:pt x="376555" y="415899"/>
                  </a:lnTo>
                  <a:lnTo>
                    <a:pt x="372630" y="417093"/>
                  </a:lnTo>
                  <a:lnTo>
                    <a:pt x="368592" y="417893"/>
                  </a:lnTo>
                  <a:lnTo>
                    <a:pt x="364553" y="418693"/>
                  </a:lnTo>
                  <a:lnTo>
                    <a:pt x="360476" y="419100"/>
                  </a:lnTo>
                  <a:lnTo>
                    <a:pt x="356349" y="419100"/>
                  </a:lnTo>
                  <a:lnTo>
                    <a:pt x="62750" y="419100"/>
                  </a:lnTo>
                  <a:lnTo>
                    <a:pt x="58623" y="419100"/>
                  </a:lnTo>
                  <a:lnTo>
                    <a:pt x="54546" y="418693"/>
                  </a:lnTo>
                  <a:lnTo>
                    <a:pt x="50507" y="417893"/>
                  </a:lnTo>
                  <a:lnTo>
                    <a:pt x="46469" y="417093"/>
                  </a:lnTo>
                  <a:lnTo>
                    <a:pt x="42545" y="415899"/>
                  </a:lnTo>
                  <a:lnTo>
                    <a:pt x="38735" y="414324"/>
                  </a:lnTo>
                  <a:lnTo>
                    <a:pt x="34925" y="412750"/>
                  </a:lnTo>
                  <a:lnTo>
                    <a:pt x="31318" y="410806"/>
                  </a:lnTo>
                  <a:lnTo>
                    <a:pt x="27889" y="408520"/>
                  </a:lnTo>
                  <a:lnTo>
                    <a:pt x="24460" y="406234"/>
                  </a:lnTo>
                  <a:lnTo>
                    <a:pt x="10579" y="391210"/>
                  </a:lnTo>
                  <a:lnTo>
                    <a:pt x="8280" y="387781"/>
                  </a:lnTo>
                  <a:lnTo>
                    <a:pt x="6350" y="384175"/>
                  </a:lnTo>
                  <a:lnTo>
                    <a:pt x="4775" y="380365"/>
                  </a:lnTo>
                  <a:lnTo>
                    <a:pt x="3200" y="376555"/>
                  </a:lnTo>
                  <a:lnTo>
                    <a:pt x="2006" y="372630"/>
                  </a:lnTo>
                  <a:lnTo>
                    <a:pt x="1206" y="368592"/>
                  </a:lnTo>
                  <a:lnTo>
                    <a:pt x="406" y="364553"/>
                  </a:lnTo>
                  <a:lnTo>
                    <a:pt x="0" y="360476"/>
                  </a:lnTo>
                  <a:lnTo>
                    <a:pt x="0" y="356349"/>
                  </a:lnTo>
                  <a:close/>
                </a:path>
              </a:pathLst>
            </a:custGeom>
            <a:ln w="952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088728" y="5776417"/>
            <a:ext cx="11620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434" dirty="0">
                <a:solidFill>
                  <a:srgbClr val="E5E0DF"/>
                </a:solidFill>
                <a:latin typeface="Tahoma"/>
                <a:cs typeface="Tahoma"/>
              </a:rPr>
              <a:t>1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0686" y="4068762"/>
            <a:ext cx="4512310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Real-time</a:t>
            </a:r>
            <a:r>
              <a:rPr sz="1650" spc="4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Availability</a:t>
            </a:r>
            <a:endParaRPr sz="1650">
              <a:latin typeface="Tahoma"/>
              <a:cs typeface="Tahoma"/>
            </a:endParaRPr>
          </a:p>
          <a:p>
            <a:pPr marL="12065" marR="5080" indent="-635" algn="ctr">
              <a:lnSpc>
                <a:spcPct val="137500"/>
              </a:lnSpc>
              <a:spcBef>
                <a:spcPts val="570"/>
              </a:spcBef>
            </a:pP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Implementing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real-time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availability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updates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for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reservations,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ensuring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accurate</a:t>
            </a:r>
            <a:r>
              <a:rPr sz="1500" spc="-7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information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for</a:t>
            </a:r>
            <a:r>
              <a:rPr sz="1500" spc="-7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users.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95925" y="5726607"/>
            <a:ext cx="438150" cy="895350"/>
            <a:chOff x="5495925" y="5726607"/>
            <a:chExt cx="438150" cy="895350"/>
          </a:xfrm>
        </p:grpSpPr>
        <p:sp>
          <p:nvSpPr>
            <p:cNvPr id="12" name="object 12"/>
            <p:cNvSpPr/>
            <p:nvPr/>
          </p:nvSpPr>
          <p:spPr>
            <a:xfrm>
              <a:off x="5700712" y="5945682"/>
              <a:ext cx="28575" cy="676275"/>
            </a:xfrm>
            <a:custGeom>
              <a:avLst/>
              <a:gdLst/>
              <a:ahLst/>
              <a:cxnLst/>
              <a:rect l="l" t="t" r="r" b="b"/>
              <a:pathLst>
                <a:path w="28575" h="676275">
                  <a:moveTo>
                    <a:pt x="16179" y="0"/>
                  </a:moveTo>
                  <a:lnTo>
                    <a:pt x="12395" y="0"/>
                  </a:lnTo>
                  <a:lnTo>
                    <a:pt x="10566" y="368"/>
                  </a:lnTo>
                  <a:lnTo>
                    <a:pt x="0" y="12395"/>
                  </a:lnTo>
                  <a:lnTo>
                    <a:pt x="0" y="661987"/>
                  </a:lnTo>
                  <a:lnTo>
                    <a:pt x="0" y="663879"/>
                  </a:lnTo>
                  <a:lnTo>
                    <a:pt x="12395" y="676275"/>
                  </a:lnTo>
                  <a:lnTo>
                    <a:pt x="16179" y="676275"/>
                  </a:lnTo>
                  <a:lnTo>
                    <a:pt x="28575" y="663879"/>
                  </a:lnTo>
                  <a:lnTo>
                    <a:pt x="28575" y="12395"/>
                  </a:lnTo>
                  <a:lnTo>
                    <a:pt x="18008" y="368"/>
                  </a:lnTo>
                  <a:lnTo>
                    <a:pt x="16179" y="0"/>
                  </a:lnTo>
                  <a:close/>
                </a:path>
              </a:pathLst>
            </a:custGeom>
            <a:solidFill>
              <a:srgbClr val="911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00687" y="5731370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370001" y="0"/>
                  </a:moveTo>
                  <a:lnTo>
                    <a:pt x="58623" y="0"/>
                  </a:lnTo>
                  <a:lnTo>
                    <a:pt x="54546" y="406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365887"/>
                  </a:lnTo>
                  <a:lnTo>
                    <a:pt x="0" y="370001"/>
                  </a:lnTo>
                  <a:lnTo>
                    <a:pt x="15468" y="407339"/>
                  </a:lnTo>
                  <a:lnTo>
                    <a:pt x="54546" y="428218"/>
                  </a:lnTo>
                  <a:lnTo>
                    <a:pt x="58623" y="428625"/>
                  </a:lnTo>
                  <a:lnTo>
                    <a:pt x="370001" y="428625"/>
                  </a:lnTo>
                  <a:lnTo>
                    <a:pt x="407327" y="413156"/>
                  </a:lnTo>
                  <a:lnTo>
                    <a:pt x="428218" y="374078"/>
                  </a:lnTo>
                  <a:lnTo>
                    <a:pt x="428625" y="370001"/>
                  </a:lnTo>
                  <a:lnTo>
                    <a:pt x="428625" y="58623"/>
                  </a:lnTo>
                  <a:lnTo>
                    <a:pt x="413156" y="21285"/>
                  </a:lnTo>
                  <a:lnTo>
                    <a:pt x="374078" y="406"/>
                  </a:lnTo>
                  <a:lnTo>
                    <a:pt x="370001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500687" y="5731370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0" y="365887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206" y="50507"/>
                  </a:lnTo>
                  <a:lnTo>
                    <a:pt x="2006" y="46469"/>
                  </a:lnTo>
                  <a:lnTo>
                    <a:pt x="3200" y="42545"/>
                  </a:lnTo>
                  <a:lnTo>
                    <a:pt x="4775" y="38735"/>
                  </a:lnTo>
                  <a:lnTo>
                    <a:pt x="6350" y="34925"/>
                  </a:lnTo>
                  <a:lnTo>
                    <a:pt x="8280" y="31305"/>
                  </a:lnTo>
                  <a:lnTo>
                    <a:pt x="10579" y="27889"/>
                  </a:lnTo>
                  <a:lnTo>
                    <a:pt x="12865" y="24460"/>
                  </a:lnTo>
                  <a:lnTo>
                    <a:pt x="15468" y="21285"/>
                  </a:lnTo>
                  <a:lnTo>
                    <a:pt x="18376" y="18376"/>
                  </a:lnTo>
                  <a:lnTo>
                    <a:pt x="21297" y="15468"/>
                  </a:lnTo>
                  <a:lnTo>
                    <a:pt x="24460" y="12865"/>
                  </a:lnTo>
                  <a:lnTo>
                    <a:pt x="27889" y="10579"/>
                  </a:lnTo>
                  <a:lnTo>
                    <a:pt x="31318" y="8280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365874" y="0"/>
                  </a:lnTo>
                  <a:lnTo>
                    <a:pt x="370001" y="0"/>
                  </a:lnTo>
                  <a:lnTo>
                    <a:pt x="374078" y="406"/>
                  </a:lnTo>
                  <a:lnTo>
                    <a:pt x="400735" y="10579"/>
                  </a:lnTo>
                  <a:lnTo>
                    <a:pt x="404164" y="12865"/>
                  </a:lnTo>
                  <a:lnTo>
                    <a:pt x="418045" y="27889"/>
                  </a:lnTo>
                  <a:lnTo>
                    <a:pt x="420344" y="31305"/>
                  </a:lnTo>
                  <a:lnTo>
                    <a:pt x="422275" y="34925"/>
                  </a:lnTo>
                  <a:lnTo>
                    <a:pt x="423849" y="38735"/>
                  </a:lnTo>
                  <a:lnTo>
                    <a:pt x="425424" y="42545"/>
                  </a:lnTo>
                  <a:lnTo>
                    <a:pt x="426618" y="46469"/>
                  </a:lnTo>
                  <a:lnTo>
                    <a:pt x="427418" y="50507"/>
                  </a:lnTo>
                  <a:lnTo>
                    <a:pt x="428218" y="54546"/>
                  </a:lnTo>
                  <a:lnTo>
                    <a:pt x="428625" y="58623"/>
                  </a:lnTo>
                  <a:lnTo>
                    <a:pt x="428625" y="62750"/>
                  </a:lnTo>
                  <a:lnTo>
                    <a:pt x="428625" y="365887"/>
                  </a:lnTo>
                  <a:lnTo>
                    <a:pt x="428625" y="370001"/>
                  </a:lnTo>
                  <a:lnTo>
                    <a:pt x="428218" y="374078"/>
                  </a:lnTo>
                  <a:lnTo>
                    <a:pt x="427418" y="378117"/>
                  </a:lnTo>
                  <a:lnTo>
                    <a:pt x="426618" y="382168"/>
                  </a:lnTo>
                  <a:lnTo>
                    <a:pt x="425424" y="386092"/>
                  </a:lnTo>
                  <a:lnTo>
                    <a:pt x="423849" y="389890"/>
                  </a:lnTo>
                  <a:lnTo>
                    <a:pt x="422275" y="393700"/>
                  </a:lnTo>
                  <a:lnTo>
                    <a:pt x="420344" y="397319"/>
                  </a:lnTo>
                  <a:lnTo>
                    <a:pt x="418045" y="400735"/>
                  </a:lnTo>
                  <a:lnTo>
                    <a:pt x="415759" y="404164"/>
                  </a:lnTo>
                  <a:lnTo>
                    <a:pt x="400735" y="418045"/>
                  </a:lnTo>
                  <a:lnTo>
                    <a:pt x="397306" y="420331"/>
                  </a:lnTo>
                  <a:lnTo>
                    <a:pt x="393700" y="422275"/>
                  </a:lnTo>
                  <a:lnTo>
                    <a:pt x="389890" y="423849"/>
                  </a:lnTo>
                  <a:lnTo>
                    <a:pt x="386080" y="425424"/>
                  </a:lnTo>
                  <a:lnTo>
                    <a:pt x="382155" y="426618"/>
                  </a:lnTo>
                  <a:lnTo>
                    <a:pt x="378117" y="427418"/>
                  </a:lnTo>
                  <a:lnTo>
                    <a:pt x="374078" y="428218"/>
                  </a:lnTo>
                  <a:lnTo>
                    <a:pt x="370001" y="428625"/>
                  </a:lnTo>
                  <a:lnTo>
                    <a:pt x="365874" y="428625"/>
                  </a:lnTo>
                  <a:lnTo>
                    <a:pt x="62750" y="428625"/>
                  </a:lnTo>
                  <a:lnTo>
                    <a:pt x="58623" y="428625"/>
                  </a:lnTo>
                  <a:lnTo>
                    <a:pt x="54546" y="428218"/>
                  </a:lnTo>
                  <a:lnTo>
                    <a:pt x="50507" y="427418"/>
                  </a:lnTo>
                  <a:lnTo>
                    <a:pt x="46469" y="426618"/>
                  </a:lnTo>
                  <a:lnTo>
                    <a:pt x="42545" y="425424"/>
                  </a:lnTo>
                  <a:lnTo>
                    <a:pt x="38735" y="423849"/>
                  </a:lnTo>
                  <a:lnTo>
                    <a:pt x="34925" y="422275"/>
                  </a:lnTo>
                  <a:lnTo>
                    <a:pt x="31318" y="420331"/>
                  </a:lnTo>
                  <a:lnTo>
                    <a:pt x="27889" y="418045"/>
                  </a:lnTo>
                  <a:lnTo>
                    <a:pt x="24460" y="415759"/>
                  </a:lnTo>
                  <a:lnTo>
                    <a:pt x="10579" y="400735"/>
                  </a:lnTo>
                  <a:lnTo>
                    <a:pt x="8280" y="397319"/>
                  </a:lnTo>
                  <a:lnTo>
                    <a:pt x="6350" y="393700"/>
                  </a:lnTo>
                  <a:lnTo>
                    <a:pt x="4775" y="389890"/>
                  </a:lnTo>
                  <a:lnTo>
                    <a:pt x="3200" y="386092"/>
                  </a:lnTo>
                  <a:lnTo>
                    <a:pt x="2006" y="382168"/>
                  </a:lnTo>
                  <a:lnTo>
                    <a:pt x="1206" y="378117"/>
                  </a:lnTo>
                  <a:lnTo>
                    <a:pt x="406" y="374078"/>
                  </a:lnTo>
                  <a:lnTo>
                    <a:pt x="0" y="370001"/>
                  </a:lnTo>
                  <a:lnTo>
                    <a:pt x="0" y="365887"/>
                  </a:lnTo>
                  <a:close/>
                </a:path>
              </a:pathLst>
            </a:custGeom>
            <a:ln w="952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632196" y="5771057"/>
            <a:ext cx="16573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E5E0DF"/>
                </a:solidFill>
                <a:latin typeface="Tahoma"/>
                <a:cs typeface="Tahoma"/>
              </a:rPr>
              <a:t>2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56514" y="6802435"/>
            <a:ext cx="3917315" cy="9836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Advanced</a:t>
            </a:r>
            <a:r>
              <a:rPr sz="1650" spc="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Search</a:t>
            </a:r>
            <a:r>
              <a:rPr sz="1650" spc="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35" dirty="0">
                <a:solidFill>
                  <a:srgbClr val="E5E0DF"/>
                </a:solidFill>
                <a:latin typeface="Tahoma"/>
                <a:cs typeface="Tahoma"/>
              </a:rPr>
              <a:t>Filters</a:t>
            </a:r>
            <a:endParaRPr sz="1650">
              <a:latin typeface="Tahoma"/>
              <a:cs typeface="Tahoma"/>
            </a:endParaRPr>
          </a:p>
          <a:p>
            <a:pPr marL="12700" marR="5080" indent="-635" algn="ctr">
              <a:lnSpc>
                <a:spcPct val="137500"/>
              </a:lnSpc>
              <a:spcBef>
                <a:spcPts val="570"/>
              </a:spcBef>
            </a:pP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Expanding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search</a:t>
            </a:r>
            <a:r>
              <a:rPr sz="1500" spc="-7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options</a:t>
            </a:r>
            <a:r>
              <a:rPr sz="1500" spc="-7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to</a:t>
            </a:r>
            <a:r>
              <a:rPr sz="1500" spc="-7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include</a:t>
            </a:r>
            <a:r>
              <a:rPr sz="1500" spc="-8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dietary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restrictions,</a:t>
            </a: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price</a:t>
            </a:r>
            <a:r>
              <a:rPr sz="1500" spc="-4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range,</a:t>
            </a: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4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50" dirty="0">
                <a:solidFill>
                  <a:srgbClr val="E5E0DF"/>
                </a:solidFill>
                <a:latin typeface="Tahoma"/>
                <a:cs typeface="Tahoma"/>
              </a:rPr>
              <a:t>specific</a:t>
            </a:r>
            <a:r>
              <a:rPr sz="1500" spc="-5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cuisines.</a:t>
            </a:r>
            <a:endParaRPr sz="1500">
              <a:latin typeface="Tahoma"/>
              <a:cs typeface="Tahom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67675" y="5265242"/>
            <a:ext cx="428625" cy="895350"/>
            <a:chOff x="8067675" y="5265242"/>
            <a:chExt cx="428625" cy="895350"/>
          </a:xfrm>
        </p:grpSpPr>
        <p:sp>
          <p:nvSpPr>
            <p:cNvPr id="18" name="object 18"/>
            <p:cNvSpPr/>
            <p:nvPr/>
          </p:nvSpPr>
          <p:spPr>
            <a:xfrm>
              <a:off x="8272462" y="5265242"/>
              <a:ext cx="28575" cy="676275"/>
            </a:xfrm>
            <a:custGeom>
              <a:avLst/>
              <a:gdLst/>
              <a:ahLst/>
              <a:cxnLst/>
              <a:rect l="l" t="t" r="r" b="b"/>
              <a:pathLst>
                <a:path w="28575" h="676275">
                  <a:moveTo>
                    <a:pt x="16179" y="0"/>
                  </a:moveTo>
                  <a:lnTo>
                    <a:pt x="12395" y="0"/>
                  </a:lnTo>
                  <a:lnTo>
                    <a:pt x="10566" y="368"/>
                  </a:lnTo>
                  <a:lnTo>
                    <a:pt x="0" y="12395"/>
                  </a:lnTo>
                  <a:lnTo>
                    <a:pt x="0" y="661987"/>
                  </a:lnTo>
                  <a:lnTo>
                    <a:pt x="0" y="663879"/>
                  </a:lnTo>
                  <a:lnTo>
                    <a:pt x="12395" y="676275"/>
                  </a:lnTo>
                  <a:lnTo>
                    <a:pt x="16179" y="676275"/>
                  </a:lnTo>
                  <a:lnTo>
                    <a:pt x="28575" y="663879"/>
                  </a:lnTo>
                  <a:lnTo>
                    <a:pt x="28575" y="12395"/>
                  </a:lnTo>
                  <a:lnTo>
                    <a:pt x="18008" y="368"/>
                  </a:lnTo>
                  <a:lnTo>
                    <a:pt x="16179" y="0"/>
                  </a:lnTo>
                  <a:close/>
                </a:path>
              </a:pathLst>
            </a:custGeom>
            <a:solidFill>
              <a:srgbClr val="911F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072437" y="5736729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60476" y="0"/>
                  </a:moveTo>
                  <a:lnTo>
                    <a:pt x="58623" y="0"/>
                  </a:lnTo>
                  <a:lnTo>
                    <a:pt x="54546" y="406"/>
                  </a:lnTo>
                  <a:lnTo>
                    <a:pt x="15468" y="21285"/>
                  </a:lnTo>
                  <a:lnTo>
                    <a:pt x="0" y="58623"/>
                  </a:lnTo>
                  <a:lnTo>
                    <a:pt x="0" y="356349"/>
                  </a:lnTo>
                  <a:lnTo>
                    <a:pt x="0" y="360476"/>
                  </a:lnTo>
                  <a:lnTo>
                    <a:pt x="15468" y="397802"/>
                  </a:lnTo>
                  <a:lnTo>
                    <a:pt x="54546" y="418693"/>
                  </a:lnTo>
                  <a:lnTo>
                    <a:pt x="58623" y="419100"/>
                  </a:lnTo>
                  <a:lnTo>
                    <a:pt x="360476" y="419100"/>
                  </a:lnTo>
                  <a:lnTo>
                    <a:pt x="397802" y="403631"/>
                  </a:lnTo>
                  <a:lnTo>
                    <a:pt x="418693" y="364553"/>
                  </a:lnTo>
                  <a:lnTo>
                    <a:pt x="419100" y="360476"/>
                  </a:lnTo>
                  <a:lnTo>
                    <a:pt x="419100" y="58623"/>
                  </a:lnTo>
                  <a:lnTo>
                    <a:pt x="403631" y="21285"/>
                  </a:lnTo>
                  <a:lnTo>
                    <a:pt x="364553" y="406"/>
                  </a:lnTo>
                  <a:lnTo>
                    <a:pt x="360476" y="0"/>
                  </a:lnTo>
                  <a:close/>
                </a:path>
              </a:pathLst>
            </a:custGeom>
            <a:solidFill>
              <a:srgbClr val="7907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72437" y="5736729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0" y="356349"/>
                  </a:moveTo>
                  <a:lnTo>
                    <a:pt x="0" y="62750"/>
                  </a:lnTo>
                  <a:lnTo>
                    <a:pt x="0" y="58623"/>
                  </a:lnTo>
                  <a:lnTo>
                    <a:pt x="406" y="54546"/>
                  </a:lnTo>
                  <a:lnTo>
                    <a:pt x="10579" y="27889"/>
                  </a:lnTo>
                  <a:lnTo>
                    <a:pt x="12865" y="24460"/>
                  </a:lnTo>
                  <a:lnTo>
                    <a:pt x="38735" y="4775"/>
                  </a:lnTo>
                  <a:lnTo>
                    <a:pt x="42545" y="3200"/>
                  </a:lnTo>
                  <a:lnTo>
                    <a:pt x="46469" y="2006"/>
                  </a:lnTo>
                  <a:lnTo>
                    <a:pt x="50507" y="1206"/>
                  </a:lnTo>
                  <a:lnTo>
                    <a:pt x="54546" y="406"/>
                  </a:lnTo>
                  <a:lnTo>
                    <a:pt x="58623" y="0"/>
                  </a:lnTo>
                  <a:lnTo>
                    <a:pt x="62750" y="0"/>
                  </a:lnTo>
                  <a:lnTo>
                    <a:pt x="356349" y="0"/>
                  </a:lnTo>
                  <a:lnTo>
                    <a:pt x="360476" y="0"/>
                  </a:lnTo>
                  <a:lnTo>
                    <a:pt x="364553" y="406"/>
                  </a:lnTo>
                  <a:lnTo>
                    <a:pt x="368592" y="1206"/>
                  </a:lnTo>
                  <a:lnTo>
                    <a:pt x="372630" y="2006"/>
                  </a:lnTo>
                  <a:lnTo>
                    <a:pt x="376555" y="3200"/>
                  </a:lnTo>
                  <a:lnTo>
                    <a:pt x="380365" y="4775"/>
                  </a:lnTo>
                  <a:lnTo>
                    <a:pt x="384175" y="6350"/>
                  </a:lnTo>
                  <a:lnTo>
                    <a:pt x="408520" y="27889"/>
                  </a:lnTo>
                  <a:lnTo>
                    <a:pt x="410819" y="31305"/>
                  </a:lnTo>
                  <a:lnTo>
                    <a:pt x="419100" y="58623"/>
                  </a:lnTo>
                  <a:lnTo>
                    <a:pt x="419100" y="62750"/>
                  </a:lnTo>
                  <a:lnTo>
                    <a:pt x="419100" y="356349"/>
                  </a:lnTo>
                  <a:lnTo>
                    <a:pt x="419100" y="360476"/>
                  </a:lnTo>
                  <a:lnTo>
                    <a:pt x="418693" y="364553"/>
                  </a:lnTo>
                  <a:lnTo>
                    <a:pt x="408520" y="391210"/>
                  </a:lnTo>
                  <a:lnTo>
                    <a:pt x="406234" y="394639"/>
                  </a:lnTo>
                  <a:lnTo>
                    <a:pt x="391210" y="408520"/>
                  </a:lnTo>
                  <a:lnTo>
                    <a:pt x="387781" y="410806"/>
                  </a:lnTo>
                  <a:lnTo>
                    <a:pt x="384175" y="412750"/>
                  </a:lnTo>
                  <a:lnTo>
                    <a:pt x="380365" y="414324"/>
                  </a:lnTo>
                  <a:lnTo>
                    <a:pt x="376555" y="415899"/>
                  </a:lnTo>
                  <a:lnTo>
                    <a:pt x="372630" y="417093"/>
                  </a:lnTo>
                  <a:lnTo>
                    <a:pt x="368592" y="417893"/>
                  </a:lnTo>
                  <a:lnTo>
                    <a:pt x="364553" y="418693"/>
                  </a:lnTo>
                  <a:lnTo>
                    <a:pt x="360476" y="419100"/>
                  </a:lnTo>
                  <a:lnTo>
                    <a:pt x="356349" y="419100"/>
                  </a:lnTo>
                  <a:lnTo>
                    <a:pt x="62750" y="419100"/>
                  </a:lnTo>
                  <a:lnTo>
                    <a:pt x="58623" y="419100"/>
                  </a:lnTo>
                  <a:lnTo>
                    <a:pt x="54546" y="418693"/>
                  </a:lnTo>
                  <a:lnTo>
                    <a:pt x="50507" y="417893"/>
                  </a:lnTo>
                  <a:lnTo>
                    <a:pt x="46469" y="417093"/>
                  </a:lnTo>
                  <a:lnTo>
                    <a:pt x="42545" y="415899"/>
                  </a:lnTo>
                  <a:lnTo>
                    <a:pt x="38735" y="414324"/>
                  </a:lnTo>
                  <a:lnTo>
                    <a:pt x="34925" y="412750"/>
                  </a:lnTo>
                  <a:lnTo>
                    <a:pt x="31318" y="410806"/>
                  </a:lnTo>
                  <a:lnTo>
                    <a:pt x="27889" y="408520"/>
                  </a:lnTo>
                  <a:lnTo>
                    <a:pt x="24460" y="406234"/>
                  </a:lnTo>
                  <a:lnTo>
                    <a:pt x="10579" y="391210"/>
                  </a:lnTo>
                  <a:lnTo>
                    <a:pt x="8280" y="387781"/>
                  </a:lnTo>
                  <a:lnTo>
                    <a:pt x="0" y="360476"/>
                  </a:lnTo>
                  <a:lnTo>
                    <a:pt x="0" y="356349"/>
                  </a:lnTo>
                  <a:close/>
                </a:path>
              </a:pathLst>
            </a:custGeom>
            <a:ln w="9525">
              <a:solidFill>
                <a:srgbClr val="911F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203056" y="5776417"/>
            <a:ext cx="16065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spc="-50" dirty="0">
                <a:solidFill>
                  <a:srgbClr val="E5E0DF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08475" y="3763962"/>
            <a:ext cx="3949700" cy="12884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E5E0DF"/>
                </a:solidFill>
                <a:latin typeface="Tahoma"/>
                <a:cs typeface="Tahoma"/>
              </a:rPr>
              <a:t>Customer</a:t>
            </a:r>
            <a:r>
              <a:rPr sz="1650" spc="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650" spc="-10" dirty="0">
                <a:solidFill>
                  <a:srgbClr val="E5E0DF"/>
                </a:solidFill>
                <a:latin typeface="Tahoma"/>
                <a:cs typeface="Tahoma"/>
              </a:rPr>
              <a:t>Reviews</a:t>
            </a:r>
            <a:endParaRPr sz="1650">
              <a:latin typeface="Tahoma"/>
              <a:cs typeface="Tahoma"/>
            </a:endParaRPr>
          </a:p>
          <a:p>
            <a:pPr marL="12065" marR="5080" indent="-635" algn="ctr">
              <a:lnSpc>
                <a:spcPct val="135400"/>
              </a:lnSpc>
              <a:spcBef>
                <a:spcPts val="610"/>
              </a:spcBef>
            </a:pP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Enabling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users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to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leave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reviews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ratings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for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restaurants,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enhancing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platform's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value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credibility.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253"/>
            <a:ext cx="4286249" cy="64386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62385" y="2035175"/>
            <a:ext cx="215646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0" dirty="0"/>
              <a:t>References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62385" y="2797651"/>
            <a:ext cx="5575935" cy="15779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35"/>
              </a:spcBef>
            </a:pP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development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of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this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restaurant</a:t>
            </a:r>
            <a:r>
              <a:rPr sz="1500" spc="-9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reservation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website</a:t>
            </a:r>
            <a:r>
              <a:rPr sz="1500" spc="-9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drew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inspiration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from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various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sources,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including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industry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best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practices,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technical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documentation,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research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on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user</a:t>
            </a:r>
            <a:r>
              <a:rPr sz="1500" spc="-6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experience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design. </a:t>
            </a:r>
            <a:r>
              <a:rPr sz="1500" spc="-20" dirty="0">
                <a:solidFill>
                  <a:srgbClr val="E5E0DF"/>
                </a:solidFill>
                <a:latin typeface="Tahoma"/>
                <a:cs typeface="Tahoma"/>
              </a:rPr>
              <a:t>The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information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gathered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from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these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references</a:t>
            </a:r>
            <a:r>
              <a:rPr sz="1500" spc="-114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helped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shape</a:t>
            </a:r>
            <a:r>
              <a:rPr sz="1500" spc="-11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the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website's</a:t>
            </a:r>
            <a:r>
              <a:rPr sz="1500" spc="-75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functionality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E5E0DF"/>
                </a:solidFill>
                <a:latin typeface="Tahoma"/>
                <a:cs typeface="Tahoma"/>
              </a:rPr>
              <a:t>and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E5E0DF"/>
                </a:solidFill>
                <a:latin typeface="Tahoma"/>
                <a:cs typeface="Tahoma"/>
              </a:rPr>
              <a:t>user</a:t>
            </a:r>
            <a:r>
              <a:rPr sz="1500" spc="-70" dirty="0">
                <a:solidFill>
                  <a:srgbClr val="E5E0D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E5E0DF"/>
                </a:solidFill>
                <a:latin typeface="Tahoma"/>
                <a:cs typeface="Tahoma"/>
              </a:rPr>
              <a:t>interface.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563</Words>
  <Application>Microsoft Office PowerPoint</Application>
  <PresentationFormat>Custom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Tahoma</vt:lpstr>
      <vt:lpstr>Office Theme</vt:lpstr>
      <vt:lpstr>Restaurant Reservation Website: A Technical Exploration</vt:lpstr>
      <vt:lpstr>Topics Covered</vt:lpstr>
      <vt:lpstr>Introduction</vt:lpstr>
      <vt:lpstr>Methodology</vt:lpstr>
      <vt:lpstr>ER Diagram &amp; DFD</vt:lpstr>
      <vt:lpstr>Results &amp; Snapshots</vt:lpstr>
      <vt:lpstr>Limitations</vt:lpstr>
      <vt:lpstr>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Mausam</dc:creator>
  <cp:lastModifiedBy>Mausam Tripathi</cp:lastModifiedBy>
  <cp:revision>2</cp:revision>
  <dcterms:created xsi:type="dcterms:W3CDTF">2024-12-08T16:44:10Z</dcterms:created>
  <dcterms:modified xsi:type="dcterms:W3CDTF">2024-12-09T12:49:58Z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2024-12-08T00:00:00Z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2024-12-08T00:00:00Z</vt:filetime>
  </property>
  <property fmtid="{D5CDD505-2E9C-101B-9397-08002B2CF9AE}" pid="5" name="Producer">
    <vt:lpwstr>GPL Ghostscript 10.02.0</vt:lpwstr>
  </property>
</Properties>
</file>