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sldIdLst>
    <p:sldId id="257" r:id="rId2"/>
    <p:sldId id="258" r:id="rId3"/>
    <p:sldId id="260" r:id="rId4"/>
    <p:sldId id="259" r:id="rId5"/>
    <p:sldId id="261" r:id="rId6"/>
    <p:sldId id="262" r:id="rId7"/>
    <p:sldId id="266" r:id="rId8"/>
    <p:sldId id="263" r:id="rId9"/>
    <p:sldId id="264" r:id="rId10"/>
    <p:sldId id="265" r:id="rId11"/>
    <p:sldId id="267" r:id="rId12"/>
    <p:sldId id="269" r:id="rId13"/>
    <p:sldId id="26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660"/>
  </p:normalViewPr>
  <p:slideViewPr>
    <p:cSldViewPr snapToGrid="0">
      <p:cViewPr>
        <p:scale>
          <a:sx n="100" d="100"/>
          <a:sy n="100" d="100"/>
        </p:scale>
        <p:origin x="970" y="-2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A43DADB5-F568-4773-8F51-9C351A0F5E01}" type="datetimeFigureOut">
              <a:rPr lang="en-US" smtClean="0"/>
              <a:t>11/24/2024</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8167C1F9-71E4-4240-8801-524AB2079F0D}" type="slidenum">
              <a:rPr lang="en-US" smtClean="0"/>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1971417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43DADB5-F568-4773-8F51-9C351A0F5E01}" type="datetimeFigureOut">
              <a:rPr lang="en-US" smtClean="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67C1F9-71E4-4240-8801-524AB2079F0D}" type="slidenum">
              <a:rPr lang="en-US" smtClean="0"/>
              <a:t>‹#›</a:t>
            </a:fld>
            <a:endParaRPr lang="en-US"/>
          </a:p>
        </p:txBody>
      </p:sp>
    </p:spTree>
    <p:extLst>
      <p:ext uri="{BB962C8B-B14F-4D97-AF65-F5344CB8AC3E}">
        <p14:creationId xmlns:p14="http://schemas.microsoft.com/office/powerpoint/2010/main" val="3246435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3DADB5-F568-4773-8F51-9C351A0F5E01}"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7C1F9-71E4-4240-8801-524AB2079F0D}" type="slidenum">
              <a:rPr lang="en-US" smtClean="0"/>
              <a:t>‹#›</a:t>
            </a:fld>
            <a:endParaRPr lang="en-US"/>
          </a:p>
        </p:txBody>
      </p:sp>
    </p:spTree>
    <p:extLst>
      <p:ext uri="{BB962C8B-B14F-4D97-AF65-F5344CB8AC3E}">
        <p14:creationId xmlns:p14="http://schemas.microsoft.com/office/powerpoint/2010/main" val="850029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3DADB5-F568-4773-8F51-9C351A0F5E01}"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7C1F9-71E4-4240-8801-524AB2079F0D}" type="slidenum">
              <a:rPr lang="en-US" smtClean="0"/>
              <a:t>‹#›</a:t>
            </a:fld>
            <a:endParaRPr lang="en-US"/>
          </a:p>
        </p:txBody>
      </p:sp>
    </p:spTree>
    <p:extLst>
      <p:ext uri="{BB962C8B-B14F-4D97-AF65-F5344CB8AC3E}">
        <p14:creationId xmlns:p14="http://schemas.microsoft.com/office/powerpoint/2010/main" val="2251687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3DADB5-F568-4773-8F51-9C351A0F5E01}"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7C1F9-71E4-4240-8801-524AB2079F0D}" type="slidenum">
              <a:rPr lang="en-US" smtClean="0"/>
              <a:t>‹#›</a:t>
            </a:fld>
            <a:endParaRPr lang="en-US"/>
          </a:p>
        </p:txBody>
      </p:sp>
    </p:spTree>
    <p:extLst>
      <p:ext uri="{BB962C8B-B14F-4D97-AF65-F5344CB8AC3E}">
        <p14:creationId xmlns:p14="http://schemas.microsoft.com/office/powerpoint/2010/main" val="676509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3DADB5-F568-4773-8F51-9C351A0F5E01}"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7C1F9-71E4-4240-8801-524AB2079F0D}" type="slidenum">
              <a:rPr lang="en-US" smtClean="0"/>
              <a:t>‹#›</a:t>
            </a:fld>
            <a:endParaRPr lang="en-US"/>
          </a:p>
        </p:txBody>
      </p:sp>
    </p:spTree>
    <p:extLst>
      <p:ext uri="{BB962C8B-B14F-4D97-AF65-F5344CB8AC3E}">
        <p14:creationId xmlns:p14="http://schemas.microsoft.com/office/powerpoint/2010/main" val="2959503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3DADB5-F568-4773-8F51-9C351A0F5E01}"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7C1F9-71E4-4240-8801-524AB2079F0D}" type="slidenum">
              <a:rPr lang="en-US" smtClean="0"/>
              <a:t>‹#›</a:t>
            </a:fld>
            <a:endParaRPr lang="en-US"/>
          </a:p>
        </p:txBody>
      </p:sp>
    </p:spTree>
    <p:extLst>
      <p:ext uri="{BB962C8B-B14F-4D97-AF65-F5344CB8AC3E}">
        <p14:creationId xmlns:p14="http://schemas.microsoft.com/office/powerpoint/2010/main" val="9850412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3DADB5-F568-4773-8F51-9C351A0F5E01}"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7C1F9-71E4-4240-8801-524AB2079F0D}" type="slidenum">
              <a:rPr lang="en-US" smtClean="0"/>
              <a:t>‹#›</a:t>
            </a:fld>
            <a:endParaRPr lang="en-US"/>
          </a:p>
        </p:txBody>
      </p:sp>
    </p:spTree>
    <p:extLst>
      <p:ext uri="{BB962C8B-B14F-4D97-AF65-F5344CB8AC3E}">
        <p14:creationId xmlns:p14="http://schemas.microsoft.com/office/powerpoint/2010/main" val="26213263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3DADB5-F568-4773-8F51-9C351A0F5E01}"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7C1F9-71E4-4240-8801-524AB2079F0D}" type="slidenum">
              <a:rPr lang="en-US" smtClean="0"/>
              <a:t>‹#›</a:t>
            </a:fld>
            <a:endParaRPr lang="en-US"/>
          </a:p>
        </p:txBody>
      </p:sp>
    </p:spTree>
    <p:extLst>
      <p:ext uri="{BB962C8B-B14F-4D97-AF65-F5344CB8AC3E}">
        <p14:creationId xmlns:p14="http://schemas.microsoft.com/office/powerpoint/2010/main" val="1564269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A43DADB5-F568-4773-8F51-9C351A0F5E01}" type="datetimeFigureOut">
              <a:rPr lang="en-US" smtClean="0"/>
              <a:t>11/24/2024</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8167C1F9-71E4-4240-8801-524AB2079F0D}" type="slidenum">
              <a:rPr lang="en-US" smtClean="0"/>
              <a:t>‹#›</a:t>
            </a:fld>
            <a:endParaRPr lang="en-US"/>
          </a:p>
        </p:txBody>
      </p:sp>
    </p:spTree>
    <p:extLst>
      <p:ext uri="{BB962C8B-B14F-4D97-AF65-F5344CB8AC3E}">
        <p14:creationId xmlns:p14="http://schemas.microsoft.com/office/powerpoint/2010/main" val="4133425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43DADB5-F568-4773-8F51-9C351A0F5E01}"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8167C1F9-71E4-4240-8801-524AB2079F0D}" type="slidenum">
              <a:rPr lang="en-US" smtClean="0"/>
              <a:t>‹#›</a:t>
            </a:fld>
            <a:endParaRPr lang="en-US"/>
          </a:p>
        </p:txBody>
      </p:sp>
    </p:spTree>
    <p:extLst>
      <p:ext uri="{BB962C8B-B14F-4D97-AF65-F5344CB8AC3E}">
        <p14:creationId xmlns:p14="http://schemas.microsoft.com/office/powerpoint/2010/main" val="1912646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3DADB5-F568-4773-8F51-9C351A0F5E01}" type="datetimeFigureOut">
              <a:rPr lang="en-US" smtClean="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67C1F9-71E4-4240-8801-524AB2079F0D}" type="slidenum">
              <a:rPr lang="en-US" smtClean="0"/>
              <a:t>‹#›</a:t>
            </a:fld>
            <a:endParaRPr lang="en-US"/>
          </a:p>
        </p:txBody>
      </p:sp>
    </p:spTree>
    <p:extLst>
      <p:ext uri="{BB962C8B-B14F-4D97-AF65-F5344CB8AC3E}">
        <p14:creationId xmlns:p14="http://schemas.microsoft.com/office/powerpoint/2010/main" val="1904185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3DADB5-F568-4773-8F51-9C351A0F5E01}" type="datetimeFigureOut">
              <a:rPr lang="en-US" smtClean="0"/>
              <a:t>11/24/2024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67C1F9-71E4-4240-8801-524AB2079F0D}" type="slidenum">
              <a:rPr lang="en-US" smtClean="0"/>
              <a:t>‹#›</a:t>
            </a:fld>
            <a:endParaRPr lang="en-US"/>
          </a:p>
        </p:txBody>
      </p:sp>
    </p:spTree>
    <p:extLst>
      <p:ext uri="{BB962C8B-B14F-4D97-AF65-F5344CB8AC3E}">
        <p14:creationId xmlns:p14="http://schemas.microsoft.com/office/powerpoint/2010/main" val="3174182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3DADB5-F568-4773-8F51-9C351A0F5E01}" type="datetimeFigureOut">
              <a:rPr lang="en-US" smtClean="0"/>
              <a:t>11/24/2024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67C1F9-71E4-4240-8801-524AB2079F0D}" type="slidenum">
              <a:rPr lang="en-US" smtClean="0"/>
              <a:t>‹#›</a:t>
            </a:fld>
            <a:endParaRPr lang="en-US"/>
          </a:p>
        </p:txBody>
      </p:sp>
    </p:spTree>
    <p:extLst>
      <p:ext uri="{BB962C8B-B14F-4D97-AF65-F5344CB8AC3E}">
        <p14:creationId xmlns:p14="http://schemas.microsoft.com/office/powerpoint/2010/main" val="1039335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3DADB5-F568-4773-8F51-9C351A0F5E01}" type="datetimeFigureOut">
              <a:rPr lang="en-US" smtClean="0"/>
              <a:t>11/24/2024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67C1F9-71E4-4240-8801-524AB2079F0D}" type="slidenum">
              <a:rPr lang="en-US" smtClean="0"/>
              <a:t>‹#›</a:t>
            </a:fld>
            <a:endParaRPr lang="en-US"/>
          </a:p>
        </p:txBody>
      </p:sp>
    </p:spTree>
    <p:extLst>
      <p:ext uri="{BB962C8B-B14F-4D97-AF65-F5344CB8AC3E}">
        <p14:creationId xmlns:p14="http://schemas.microsoft.com/office/powerpoint/2010/main" val="2795858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43DADB5-F568-4773-8F51-9C351A0F5E01}" type="datetimeFigureOut">
              <a:rPr lang="en-US" smtClean="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67C1F9-71E4-4240-8801-524AB2079F0D}" type="slidenum">
              <a:rPr lang="en-US" smtClean="0"/>
              <a:t>‹#›</a:t>
            </a:fld>
            <a:endParaRPr lang="en-US"/>
          </a:p>
        </p:txBody>
      </p:sp>
    </p:spTree>
    <p:extLst>
      <p:ext uri="{BB962C8B-B14F-4D97-AF65-F5344CB8AC3E}">
        <p14:creationId xmlns:p14="http://schemas.microsoft.com/office/powerpoint/2010/main" val="141819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43DADB5-F568-4773-8F51-9C351A0F5E01}" type="datetimeFigureOut">
              <a:rPr lang="en-US" smtClean="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67C1F9-71E4-4240-8801-524AB2079F0D}" type="slidenum">
              <a:rPr lang="en-US" smtClean="0"/>
              <a:t>‹#›</a:t>
            </a:fld>
            <a:endParaRPr lang="en-US"/>
          </a:p>
        </p:txBody>
      </p:sp>
    </p:spTree>
    <p:extLst>
      <p:ext uri="{BB962C8B-B14F-4D97-AF65-F5344CB8AC3E}">
        <p14:creationId xmlns:p14="http://schemas.microsoft.com/office/powerpoint/2010/main" val="2636269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43DADB5-F568-4773-8F51-9C351A0F5E01}" type="datetimeFigureOut">
              <a:rPr lang="en-US" smtClean="0"/>
              <a:t>11/24/2024</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167C1F9-71E4-4240-8801-524AB2079F0D}" type="slidenum">
              <a:rPr lang="en-US" smtClean="0"/>
              <a:t>‹#›</a:t>
            </a:fld>
            <a:endParaRPr lang="en-US"/>
          </a:p>
        </p:txBody>
      </p:sp>
    </p:spTree>
    <p:extLst>
      <p:ext uri="{BB962C8B-B14F-4D97-AF65-F5344CB8AC3E}">
        <p14:creationId xmlns:p14="http://schemas.microsoft.com/office/powerpoint/2010/main" val="2319009225"/>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C3CD9D-C9A5-4493-B1A0-8BFA2C436F82}"/>
              </a:ext>
            </a:extLst>
          </p:cNvPr>
          <p:cNvSpPr>
            <a:spLocks noGrp="1"/>
          </p:cNvSpPr>
          <p:nvPr>
            <p:ph type="ctrTitle"/>
          </p:nvPr>
        </p:nvSpPr>
        <p:spPr>
          <a:xfrm>
            <a:off x="611770" y="2026023"/>
            <a:ext cx="6122965" cy="1818716"/>
          </a:xfrm>
        </p:spPr>
        <p:txBody>
          <a:bodyPr>
            <a:normAutofit/>
          </a:bodyPr>
          <a:lstStyle/>
          <a:p>
            <a:r>
              <a:rPr lang="en-US" sz="3200" b="1" dirty="0"/>
              <a:t>E-commerce Platform for</a:t>
            </a:r>
            <a:br>
              <a:rPr lang="en-US" sz="3200" b="1" dirty="0"/>
            </a:br>
            <a:r>
              <a:rPr lang="en-US" sz="3200" b="1" dirty="0"/>
              <a:t> Survey Equipment Rental </a:t>
            </a:r>
          </a:p>
        </p:txBody>
      </p:sp>
      <p:sp>
        <p:nvSpPr>
          <p:cNvPr id="3" name="Subtitle 2">
            <a:extLst>
              <a:ext uri="{FF2B5EF4-FFF2-40B4-BE49-F238E27FC236}">
                <a16:creationId xmlns:a16="http://schemas.microsoft.com/office/drawing/2014/main" id="{5E6DE616-A645-4269-B942-FF0CF07F372E}"/>
              </a:ext>
            </a:extLst>
          </p:cNvPr>
          <p:cNvSpPr>
            <a:spLocks noGrp="1"/>
          </p:cNvSpPr>
          <p:nvPr>
            <p:ph type="subTitle" idx="1"/>
          </p:nvPr>
        </p:nvSpPr>
        <p:spPr>
          <a:xfrm rot="10800000" flipV="1">
            <a:off x="2924239" y="4724399"/>
            <a:ext cx="3960656" cy="1088513"/>
          </a:xfrm>
        </p:spPr>
        <p:txBody>
          <a:bodyPr>
            <a:normAutofit/>
          </a:bodyPr>
          <a:lstStyle/>
          <a:p>
            <a:r>
              <a:rPr lang="en-US" dirty="0"/>
              <a:t>Mausham Dhakal</a:t>
            </a:r>
          </a:p>
        </p:txBody>
      </p:sp>
    </p:spTree>
    <p:extLst>
      <p:ext uri="{BB962C8B-B14F-4D97-AF65-F5344CB8AC3E}">
        <p14:creationId xmlns:p14="http://schemas.microsoft.com/office/powerpoint/2010/main" val="1095396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E94CD-56EA-462A-A51D-A2A4183D70B3}"/>
              </a:ext>
            </a:extLst>
          </p:cNvPr>
          <p:cNvSpPr>
            <a:spLocks noGrp="1"/>
          </p:cNvSpPr>
          <p:nvPr>
            <p:ph type="ctrTitle"/>
          </p:nvPr>
        </p:nvSpPr>
        <p:spPr>
          <a:xfrm>
            <a:off x="1394012" y="1586753"/>
            <a:ext cx="6355976" cy="709208"/>
          </a:xfrm>
        </p:spPr>
        <p:txBody>
          <a:bodyPr>
            <a:normAutofit/>
          </a:bodyPr>
          <a:lstStyle/>
          <a:p>
            <a:r>
              <a:rPr lang="en-US" sz="3200" b="1" dirty="0"/>
              <a:t>Tools and Techniques to be used</a:t>
            </a:r>
          </a:p>
        </p:txBody>
      </p:sp>
      <p:sp>
        <p:nvSpPr>
          <p:cNvPr id="3" name="Subtitle 2">
            <a:extLst>
              <a:ext uri="{FF2B5EF4-FFF2-40B4-BE49-F238E27FC236}">
                <a16:creationId xmlns:a16="http://schemas.microsoft.com/office/drawing/2014/main" id="{62B58C62-86AB-4BD6-94C3-12E018B44739}"/>
              </a:ext>
            </a:extLst>
          </p:cNvPr>
          <p:cNvSpPr>
            <a:spLocks noGrp="1"/>
          </p:cNvSpPr>
          <p:nvPr>
            <p:ph type="subTitle" idx="1"/>
          </p:nvPr>
        </p:nvSpPr>
        <p:spPr>
          <a:xfrm>
            <a:off x="2563907" y="2510119"/>
            <a:ext cx="3702421" cy="2761128"/>
          </a:xfrm>
        </p:spPr>
        <p:txBody>
          <a:bodyPr>
            <a:noAutofit/>
          </a:bodyPr>
          <a:lstStyle/>
          <a:p>
            <a:pPr marL="285750" indent="-285750" algn="just">
              <a:buFont typeface="Wingdings" panose="05000000000000000000" pitchFamily="2" charset="2"/>
              <a:buChar char="q"/>
            </a:pPr>
            <a:r>
              <a:rPr lang="en-US" sz="1600" dirty="0"/>
              <a:t>Frontend: React.js </a:t>
            </a:r>
          </a:p>
          <a:p>
            <a:pPr marL="285750" indent="-285750" algn="just">
              <a:buFont typeface="Wingdings" panose="05000000000000000000" pitchFamily="2" charset="2"/>
              <a:buChar char="q"/>
            </a:pPr>
            <a:r>
              <a:rPr lang="en-US" sz="1600" dirty="0"/>
              <a:t>Backend: Node.js </a:t>
            </a:r>
          </a:p>
          <a:p>
            <a:pPr marL="285750" indent="-285750" algn="just">
              <a:buFont typeface="Wingdings" panose="05000000000000000000" pitchFamily="2" charset="2"/>
              <a:buChar char="q"/>
            </a:pPr>
            <a:r>
              <a:rPr lang="en-US" sz="1600" dirty="0"/>
              <a:t>Database Management : Mongo DB </a:t>
            </a:r>
          </a:p>
          <a:p>
            <a:pPr marL="285750" indent="-285750" algn="just">
              <a:buFont typeface="Wingdings" panose="05000000000000000000" pitchFamily="2" charset="2"/>
              <a:buChar char="q"/>
            </a:pPr>
            <a:r>
              <a:rPr lang="en-US" sz="1600" dirty="0"/>
              <a:t>Design Tools : Figma</a:t>
            </a:r>
          </a:p>
          <a:p>
            <a:pPr marL="285750" indent="-285750" algn="just">
              <a:buFont typeface="Wingdings" panose="05000000000000000000" pitchFamily="2" charset="2"/>
              <a:buChar char="q"/>
            </a:pPr>
            <a:r>
              <a:rPr lang="en-US" sz="1600" dirty="0"/>
              <a:t>Project management Tools : ClickUp</a:t>
            </a:r>
          </a:p>
          <a:p>
            <a:pPr marL="285750" indent="-285750" algn="just">
              <a:buFont typeface="Wingdings" panose="05000000000000000000" pitchFamily="2" charset="2"/>
              <a:buChar char="q"/>
            </a:pPr>
            <a:r>
              <a:rPr lang="en-US" sz="1600" dirty="0"/>
              <a:t>Version Control : GitHub</a:t>
            </a:r>
          </a:p>
        </p:txBody>
      </p:sp>
    </p:spTree>
    <p:extLst>
      <p:ext uri="{BB962C8B-B14F-4D97-AF65-F5344CB8AC3E}">
        <p14:creationId xmlns:p14="http://schemas.microsoft.com/office/powerpoint/2010/main" val="2100859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480D9-4BFE-4F59-B0BA-0B23EA818539}"/>
              </a:ext>
            </a:extLst>
          </p:cNvPr>
          <p:cNvSpPr>
            <a:spLocks noGrp="1"/>
          </p:cNvSpPr>
          <p:nvPr>
            <p:ph type="title"/>
          </p:nvPr>
        </p:nvSpPr>
        <p:spPr>
          <a:xfrm>
            <a:off x="1264023" y="1909482"/>
            <a:ext cx="3774141" cy="1228166"/>
          </a:xfrm>
        </p:spPr>
        <p:txBody>
          <a:bodyPr>
            <a:normAutofit/>
          </a:bodyPr>
          <a:lstStyle/>
          <a:p>
            <a:r>
              <a:rPr lang="en-US" sz="3200" b="1" dirty="0"/>
              <a:t>Planned Testing</a:t>
            </a:r>
          </a:p>
        </p:txBody>
      </p:sp>
      <p:sp>
        <p:nvSpPr>
          <p:cNvPr id="3" name="Content Placeholder 2">
            <a:extLst>
              <a:ext uri="{FF2B5EF4-FFF2-40B4-BE49-F238E27FC236}">
                <a16:creationId xmlns:a16="http://schemas.microsoft.com/office/drawing/2014/main" id="{3112FA7A-F91D-414A-AF00-A97EDD4FD675}"/>
              </a:ext>
            </a:extLst>
          </p:cNvPr>
          <p:cNvSpPr>
            <a:spLocks noGrp="1"/>
          </p:cNvSpPr>
          <p:nvPr>
            <p:ph idx="1"/>
          </p:nvPr>
        </p:nvSpPr>
        <p:spPr>
          <a:xfrm>
            <a:off x="1645521" y="2695949"/>
            <a:ext cx="5042149" cy="2996640"/>
          </a:xfrm>
        </p:spPr>
        <p:txBody>
          <a:bodyPr>
            <a:normAutofit/>
          </a:bodyPr>
          <a:lstStyle/>
          <a:p>
            <a:pPr algn="just">
              <a:buFont typeface="Wingdings" panose="05000000000000000000" pitchFamily="2" charset="2"/>
              <a:buChar char="q"/>
            </a:pPr>
            <a:r>
              <a:rPr lang="en-US" sz="1600" dirty="0"/>
              <a:t>Unit Testing</a:t>
            </a:r>
          </a:p>
          <a:p>
            <a:pPr algn="just">
              <a:buFont typeface="Wingdings" panose="05000000000000000000" pitchFamily="2" charset="2"/>
              <a:buChar char="q"/>
            </a:pPr>
            <a:r>
              <a:rPr lang="en-US" sz="1600" dirty="0"/>
              <a:t>Integration Testing </a:t>
            </a:r>
          </a:p>
          <a:p>
            <a:pPr algn="just">
              <a:buFont typeface="Wingdings" panose="05000000000000000000" pitchFamily="2" charset="2"/>
              <a:buChar char="q"/>
            </a:pPr>
            <a:r>
              <a:rPr lang="en-US" sz="1600" dirty="0"/>
              <a:t>Usability Testing </a:t>
            </a:r>
          </a:p>
          <a:p>
            <a:pPr algn="just">
              <a:buFont typeface="Wingdings" panose="05000000000000000000" pitchFamily="2" charset="2"/>
              <a:buChar char="q"/>
            </a:pPr>
            <a:r>
              <a:rPr lang="en-US" sz="1600" dirty="0"/>
              <a:t>Performance Testing</a:t>
            </a:r>
          </a:p>
          <a:p>
            <a:pPr algn="just">
              <a:buFont typeface="Wingdings" panose="05000000000000000000" pitchFamily="2" charset="2"/>
              <a:buChar char="q"/>
            </a:pPr>
            <a:r>
              <a:rPr lang="en-US" sz="1600" dirty="0"/>
              <a:t>User Acceptance Testing</a:t>
            </a:r>
          </a:p>
        </p:txBody>
      </p:sp>
    </p:spTree>
    <p:extLst>
      <p:ext uri="{BB962C8B-B14F-4D97-AF65-F5344CB8AC3E}">
        <p14:creationId xmlns:p14="http://schemas.microsoft.com/office/powerpoint/2010/main" val="3679027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19FC8-EDEA-40E8-A8D7-048B99328D78}"/>
              </a:ext>
            </a:extLst>
          </p:cNvPr>
          <p:cNvSpPr>
            <a:spLocks noGrp="1"/>
          </p:cNvSpPr>
          <p:nvPr>
            <p:ph type="title"/>
          </p:nvPr>
        </p:nvSpPr>
        <p:spPr>
          <a:xfrm>
            <a:off x="982133" y="457201"/>
            <a:ext cx="2110691" cy="779928"/>
          </a:xfrm>
        </p:spPr>
        <p:txBody>
          <a:bodyPr>
            <a:normAutofit/>
          </a:bodyPr>
          <a:lstStyle/>
          <a:p>
            <a:r>
              <a:rPr lang="en-US" sz="3200" dirty="0"/>
              <a:t>WBS</a:t>
            </a:r>
          </a:p>
        </p:txBody>
      </p:sp>
      <p:pic>
        <p:nvPicPr>
          <p:cNvPr id="4" name="Content Placeholder 3">
            <a:extLst>
              <a:ext uri="{FF2B5EF4-FFF2-40B4-BE49-F238E27FC236}">
                <a16:creationId xmlns:a16="http://schemas.microsoft.com/office/drawing/2014/main" id="{3472B688-618C-48CA-A5FF-2B913FFB1D43}"/>
              </a:ext>
            </a:extLst>
          </p:cNvPr>
          <p:cNvPicPr>
            <a:picLocks noGrp="1" noChangeAspect="1"/>
          </p:cNvPicPr>
          <p:nvPr>
            <p:ph idx="1"/>
          </p:nvPr>
        </p:nvPicPr>
        <p:blipFill>
          <a:blip r:embed="rId2"/>
          <a:stretch>
            <a:fillRect/>
          </a:stretch>
        </p:blipFill>
        <p:spPr>
          <a:xfrm>
            <a:off x="1013012" y="1495761"/>
            <a:ext cx="7673787" cy="4423206"/>
          </a:xfrm>
          <a:prstGeom prst="rect">
            <a:avLst/>
          </a:prstGeom>
        </p:spPr>
      </p:pic>
    </p:spTree>
    <p:extLst>
      <p:ext uri="{BB962C8B-B14F-4D97-AF65-F5344CB8AC3E}">
        <p14:creationId xmlns:p14="http://schemas.microsoft.com/office/powerpoint/2010/main" val="1300029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0DACF-5E1D-4AD5-A481-35DCCBDA4A38}"/>
              </a:ext>
            </a:extLst>
          </p:cNvPr>
          <p:cNvSpPr>
            <a:spLocks noGrp="1"/>
          </p:cNvSpPr>
          <p:nvPr>
            <p:ph type="title"/>
          </p:nvPr>
        </p:nvSpPr>
        <p:spPr>
          <a:xfrm>
            <a:off x="3187452" y="2402542"/>
            <a:ext cx="2003114" cy="779930"/>
          </a:xfrm>
        </p:spPr>
        <p:txBody>
          <a:bodyPr>
            <a:normAutofit/>
          </a:bodyPr>
          <a:lstStyle/>
          <a:p>
            <a:r>
              <a:rPr lang="en-US" sz="3200" b="1" dirty="0"/>
              <a:t>Thank You </a:t>
            </a:r>
          </a:p>
        </p:txBody>
      </p:sp>
      <p:sp>
        <p:nvSpPr>
          <p:cNvPr id="3" name="Content Placeholder 2">
            <a:extLst>
              <a:ext uri="{FF2B5EF4-FFF2-40B4-BE49-F238E27FC236}">
                <a16:creationId xmlns:a16="http://schemas.microsoft.com/office/drawing/2014/main" id="{2BAFCB4D-B6FE-408F-9BA1-D520B57EC520}"/>
              </a:ext>
            </a:extLst>
          </p:cNvPr>
          <p:cNvSpPr>
            <a:spLocks noGrp="1"/>
          </p:cNvSpPr>
          <p:nvPr>
            <p:ph idx="1"/>
          </p:nvPr>
        </p:nvSpPr>
        <p:spPr>
          <a:xfrm>
            <a:off x="3070910" y="2640106"/>
            <a:ext cx="3347820" cy="1577788"/>
          </a:xfrm>
        </p:spPr>
        <p:txBody>
          <a:bodyPr/>
          <a:lstStyle/>
          <a:p>
            <a:pPr marL="0" indent="0">
              <a:buNone/>
            </a:pPr>
            <a:r>
              <a:rPr lang="en-US" dirty="0"/>
              <a:t>Mausham Dhakal</a:t>
            </a:r>
          </a:p>
        </p:txBody>
      </p:sp>
    </p:spTree>
    <p:extLst>
      <p:ext uri="{BB962C8B-B14F-4D97-AF65-F5344CB8AC3E}">
        <p14:creationId xmlns:p14="http://schemas.microsoft.com/office/powerpoint/2010/main" val="703087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ECE15-A8B0-43E1-81BE-9AECCB7AE4C5}"/>
              </a:ext>
            </a:extLst>
          </p:cNvPr>
          <p:cNvSpPr>
            <a:spLocks noGrp="1"/>
          </p:cNvSpPr>
          <p:nvPr>
            <p:ph type="ctrTitle"/>
          </p:nvPr>
        </p:nvSpPr>
        <p:spPr>
          <a:xfrm>
            <a:off x="870096" y="2052917"/>
            <a:ext cx="6947127" cy="1444314"/>
          </a:xfrm>
        </p:spPr>
        <p:txBody>
          <a:bodyPr>
            <a:normAutofit/>
          </a:bodyPr>
          <a:lstStyle/>
          <a:p>
            <a:r>
              <a:rPr lang="en-US" sz="3200" b="1" dirty="0"/>
              <a:t>Project Overview and Objectives</a:t>
            </a:r>
          </a:p>
        </p:txBody>
      </p:sp>
    </p:spTree>
    <p:extLst>
      <p:ext uri="{BB962C8B-B14F-4D97-AF65-F5344CB8AC3E}">
        <p14:creationId xmlns:p14="http://schemas.microsoft.com/office/powerpoint/2010/main" val="2243062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0C319-EC86-494D-B329-534B44635284}"/>
              </a:ext>
            </a:extLst>
          </p:cNvPr>
          <p:cNvSpPr>
            <a:spLocks noGrp="1"/>
          </p:cNvSpPr>
          <p:nvPr>
            <p:ph type="title"/>
          </p:nvPr>
        </p:nvSpPr>
        <p:spPr>
          <a:xfrm>
            <a:off x="982133" y="1093693"/>
            <a:ext cx="2357718" cy="887507"/>
          </a:xfrm>
        </p:spPr>
        <p:txBody>
          <a:bodyPr/>
          <a:lstStyle/>
          <a:p>
            <a:r>
              <a:rPr lang="en-US" b="1" dirty="0"/>
              <a:t>Aims</a:t>
            </a:r>
          </a:p>
        </p:txBody>
      </p:sp>
      <p:sp>
        <p:nvSpPr>
          <p:cNvPr id="3" name="Content Placeholder 2">
            <a:extLst>
              <a:ext uri="{FF2B5EF4-FFF2-40B4-BE49-F238E27FC236}">
                <a16:creationId xmlns:a16="http://schemas.microsoft.com/office/drawing/2014/main" id="{D599EF18-366B-43C9-93E9-07B3132FFD33}"/>
              </a:ext>
            </a:extLst>
          </p:cNvPr>
          <p:cNvSpPr>
            <a:spLocks noGrp="1"/>
          </p:cNvSpPr>
          <p:nvPr>
            <p:ph idx="1"/>
          </p:nvPr>
        </p:nvSpPr>
        <p:spPr>
          <a:xfrm>
            <a:off x="1340721" y="2236694"/>
            <a:ext cx="7704667" cy="3332816"/>
          </a:xfrm>
        </p:spPr>
        <p:txBody>
          <a:bodyPr>
            <a:normAutofit fontScale="92500" lnSpcReduction="10000"/>
          </a:bodyPr>
          <a:lstStyle/>
          <a:p>
            <a:pPr algn="just">
              <a:buFont typeface="Wingdings" panose="05000000000000000000" pitchFamily="2" charset="2"/>
              <a:buChar char="q"/>
            </a:pPr>
            <a:r>
              <a:rPr lang="en-US" sz="1600" dirty="0"/>
              <a:t>To develop an intuitive online platform that allows customers to easily browse, select, and rent survey equipment based on their needs. </a:t>
            </a:r>
          </a:p>
          <a:p>
            <a:pPr algn="just">
              <a:buFont typeface="Wingdings" panose="05000000000000000000" pitchFamily="2" charset="2"/>
              <a:buChar char="q"/>
            </a:pPr>
            <a:r>
              <a:rPr lang="en-US" sz="1600" dirty="0"/>
              <a:t>To implement technology that modernizes the equipment rental process, improving accessibility and efficiency for users. </a:t>
            </a:r>
          </a:p>
          <a:p>
            <a:pPr algn="just">
              <a:buFont typeface="Wingdings" panose="05000000000000000000" pitchFamily="2" charset="2"/>
              <a:buChar char="q"/>
            </a:pPr>
            <a:r>
              <a:rPr lang="en-US" sz="1600" dirty="0"/>
              <a:t>To reduce administrative workload by automating processes, such as booking, payments, and customer communication, streamlining the rental procedure. </a:t>
            </a:r>
          </a:p>
          <a:p>
            <a:pPr algn="just">
              <a:buFont typeface="Wingdings" panose="05000000000000000000" pitchFamily="2" charset="2"/>
              <a:buChar char="q"/>
            </a:pPr>
            <a:r>
              <a:rPr lang="en-US" sz="1600" dirty="0"/>
              <a:t>To provide an easy-to-use platform for independent surveyors and small businesses to find and rent survey equipment with minimal effort. </a:t>
            </a:r>
          </a:p>
          <a:p>
            <a:pPr algn="just">
              <a:buFont typeface="Wingdings" panose="05000000000000000000" pitchFamily="2" charset="2"/>
              <a:buChar char="q"/>
            </a:pPr>
            <a:r>
              <a:rPr lang="en-US" sz="1600" dirty="0"/>
              <a:t>To minimize operational costs by reducing reliance on physical paperwork, in-person meetings, and manual transactions. </a:t>
            </a:r>
          </a:p>
          <a:p>
            <a:pPr algn="just">
              <a:buFont typeface="Wingdings" panose="05000000000000000000" pitchFamily="2" charset="2"/>
              <a:buChar char="q"/>
            </a:pPr>
            <a:r>
              <a:rPr lang="en-US" sz="1600" dirty="0"/>
              <a:t>To enhance the overall user experience, ensuring that the rental process is quick, secure, and reliable, building customer trust and encouraging repeat business.</a:t>
            </a:r>
          </a:p>
        </p:txBody>
      </p:sp>
    </p:spTree>
    <p:extLst>
      <p:ext uri="{BB962C8B-B14F-4D97-AF65-F5344CB8AC3E}">
        <p14:creationId xmlns:p14="http://schemas.microsoft.com/office/powerpoint/2010/main" val="2633579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8AF51-C82C-4C74-9BE8-C6BAEAE131F5}"/>
              </a:ext>
            </a:extLst>
          </p:cNvPr>
          <p:cNvSpPr>
            <a:spLocks noGrp="1"/>
          </p:cNvSpPr>
          <p:nvPr>
            <p:ph type="title"/>
          </p:nvPr>
        </p:nvSpPr>
        <p:spPr>
          <a:xfrm>
            <a:off x="116542" y="1407458"/>
            <a:ext cx="3532094" cy="1407460"/>
          </a:xfrm>
        </p:spPr>
        <p:txBody>
          <a:bodyPr>
            <a:normAutofit/>
          </a:bodyPr>
          <a:lstStyle/>
          <a:p>
            <a:r>
              <a:rPr lang="en-US" sz="3200" b="1" dirty="0"/>
              <a:t>Objectives</a:t>
            </a:r>
          </a:p>
        </p:txBody>
      </p:sp>
      <p:sp>
        <p:nvSpPr>
          <p:cNvPr id="3" name="Content Placeholder 2">
            <a:extLst>
              <a:ext uri="{FF2B5EF4-FFF2-40B4-BE49-F238E27FC236}">
                <a16:creationId xmlns:a16="http://schemas.microsoft.com/office/drawing/2014/main" id="{DFBE49AB-896E-4D61-A77C-E41576B5D59A}"/>
              </a:ext>
            </a:extLst>
          </p:cNvPr>
          <p:cNvSpPr>
            <a:spLocks noGrp="1"/>
          </p:cNvSpPr>
          <p:nvPr>
            <p:ph idx="1"/>
          </p:nvPr>
        </p:nvSpPr>
        <p:spPr>
          <a:xfrm>
            <a:off x="719666" y="2366683"/>
            <a:ext cx="7704667" cy="3332816"/>
          </a:xfrm>
        </p:spPr>
        <p:txBody>
          <a:bodyPr>
            <a:normAutofit/>
          </a:bodyPr>
          <a:lstStyle/>
          <a:p>
            <a:pPr>
              <a:buFont typeface="Wingdings" panose="05000000000000000000" pitchFamily="2" charset="2"/>
              <a:buChar char="q"/>
            </a:pPr>
            <a:r>
              <a:rPr lang="en-US" sz="1600" dirty="0"/>
              <a:t>Design and implement a user-friendly interface that allows customers to easily search, filter, and select survey equipment based on their requirements.</a:t>
            </a:r>
          </a:p>
          <a:p>
            <a:pPr>
              <a:buFont typeface="Wingdings" panose="05000000000000000000" pitchFamily="2" charset="2"/>
              <a:buChar char="q"/>
            </a:pPr>
            <a:r>
              <a:rPr lang="en-US" sz="1600" dirty="0"/>
              <a:t>Ensure scalability of the platform, allowing it to handle an increasing number of users, equipment listings, and rental transactions as the business grows.</a:t>
            </a:r>
          </a:p>
          <a:p>
            <a:pPr>
              <a:buFont typeface="Wingdings" panose="05000000000000000000" pitchFamily="2" charset="2"/>
              <a:buChar char="q"/>
            </a:pPr>
            <a:r>
              <a:rPr lang="en-US" sz="1600" dirty="0"/>
              <a:t>Develop a secure user authentication system that ensures the protection of user accounts, personal data, and payment information. </a:t>
            </a:r>
          </a:p>
          <a:p>
            <a:pPr>
              <a:buFont typeface="Wingdings" panose="05000000000000000000" pitchFamily="2" charset="2"/>
              <a:buChar char="q"/>
            </a:pPr>
            <a:r>
              <a:rPr lang="en-US" sz="1600" dirty="0"/>
              <a:t>To implement a dynamic pricing model that adjusts the rental prices of survey equipment according to seasonal demand, offering competitive rates during peak and off-peak seasons to optimize revenue and attract more customers.</a:t>
            </a:r>
          </a:p>
        </p:txBody>
      </p:sp>
    </p:spTree>
    <p:extLst>
      <p:ext uri="{BB962C8B-B14F-4D97-AF65-F5344CB8AC3E}">
        <p14:creationId xmlns:p14="http://schemas.microsoft.com/office/powerpoint/2010/main" val="2963291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33352-5641-4168-BA46-E1F7DE16A7B5}"/>
              </a:ext>
            </a:extLst>
          </p:cNvPr>
          <p:cNvSpPr>
            <a:spLocks noGrp="1"/>
          </p:cNvSpPr>
          <p:nvPr>
            <p:ph type="ctrTitle"/>
          </p:nvPr>
        </p:nvSpPr>
        <p:spPr>
          <a:xfrm>
            <a:off x="1954306" y="2026024"/>
            <a:ext cx="6642848" cy="670458"/>
          </a:xfrm>
        </p:spPr>
        <p:txBody>
          <a:bodyPr>
            <a:normAutofit/>
          </a:bodyPr>
          <a:lstStyle/>
          <a:p>
            <a:r>
              <a:rPr lang="en-US" sz="3200" b="1" dirty="0"/>
              <a:t>Artefact (Proposed) to be Developed </a:t>
            </a:r>
          </a:p>
        </p:txBody>
      </p:sp>
      <p:sp>
        <p:nvSpPr>
          <p:cNvPr id="3" name="Subtitle 2">
            <a:extLst>
              <a:ext uri="{FF2B5EF4-FFF2-40B4-BE49-F238E27FC236}">
                <a16:creationId xmlns:a16="http://schemas.microsoft.com/office/drawing/2014/main" id="{FBF1B41C-816F-47E5-8276-3C971A32E7D6}"/>
              </a:ext>
            </a:extLst>
          </p:cNvPr>
          <p:cNvSpPr>
            <a:spLocks noGrp="1"/>
          </p:cNvSpPr>
          <p:nvPr>
            <p:ph type="subTitle" idx="1"/>
          </p:nvPr>
        </p:nvSpPr>
        <p:spPr>
          <a:xfrm>
            <a:off x="3191436" y="3230828"/>
            <a:ext cx="4356846" cy="2183854"/>
          </a:xfrm>
        </p:spPr>
        <p:txBody>
          <a:bodyPr>
            <a:noAutofit/>
          </a:bodyPr>
          <a:lstStyle/>
          <a:p>
            <a:pPr marL="285750" indent="-285750" algn="just">
              <a:buFont typeface="Wingdings" panose="05000000000000000000" pitchFamily="2" charset="2"/>
              <a:buChar char="q"/>
            </a:pPr>
            <a:r>
              <a:rPr lang="en-US" sz="1600" dirty="0"/>
              <a:t>User Registration and Login</a:t>
            </a:r>
          </a:p>
          <a:p>
            <a:pPr marL="285750" indent="-285750" algn="just">
              <a:buFont typeface="Wingdings" panose="05000000000000000000" pitchFamily="2" charset="2"/>
              <a:buChar char="q"/>
            </a:pPr>
            <a:r>
              <a:rPr lang="en-US" sz="1600" dirty="0"/>
              <a:t> Browse and Filter Survey Equipment</a:t>
            </a:r>
          </a:p>
          <a:p>
            <a:pPr marL="285750" indent="-285750" algn="just">
              <a:buFont typeface="Wingdings" panose="05000000000000000000" pitchFamily="2" charset="2"/>
              <a:buChar char="q"/>
            </a:pPr>
            <a:r>
              <a:rPr lang="en-US" sz="1600" dirty="0"/>
              <a:t>View and Update Profile</a:t>
            </a:r>
          </a:p>
          <a:p>
            <a:pPr marL="285750" indent="-285750" algn="just">
              <a:buFont typeface="Wingdings" panose="05000000000000000000" pitchFamily="2" charset="2"/>
              <a:buChar char="q"/>
            </a:pPr>
            <a:r>
              <a:rPr lang="en-US" sz="1600" dirty="0"/>
              <a:t>Book Equipment</a:t>
            </a:r>
          </a:p>
          <a:p>
            <a:pPr marL="285750" indent="-285750" algn="just">
              <a:buFont typeface="Wingdings" panose="05000000000000000000" pitchFamily="2" charset="2"/>
              <a:buChar char="q"/>
            </a:pPr>
            <a:r>
              <a:rPr lang="en-US" sz="1600" dirty="0"/>
              <a:t>Dynamic Pricing System</a:t>
            </a:r>
          </a:p>
          <a:p>
            <a:pPr marL="285750" indent="-285750" algn="just">
              <a:buFont typeface="Wingdings" panose="05000000000000000000" pitchFamily="2" charset="2"/>
              <a:buChar char="q"/>
            </a:pPr>
            <a:r>
              <a:rPr lang="en-US" sz="1600" dirty="0"/>
              <a:t>Add to Cart: </a:t>
            </a:r>
          </a:p>
        </p:txBody>
      </p:sp>
    </p:spTree>
    <p:extLst>
      <p:ext uri="{BB962C8B-B14F-4D97-AF65-F5344CB8AC3E}">
        <p14:creationId xmlns:p14="http://schemas.microsoft.com/office/powerpoint/2010/main" val="3930100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09D5F-8FA5-414B-A39A-D20352B1DA40}"/>
              </a:ext>
            </a:extLst>
          </p:cNvPr>
          <p:cNvSpPr>
            <a:spLocks noGrp="1"/>
          </p:cNvSpPr>
          <p:nvPr>
            <p:ph type="title"/>
          </p:nvPr>
        </p:nvSpPr>
        <p:spPr>
          <a:xfrm>
            <a:off x="690283" y="1972236"/>
            <a:ext cx="3370729" cy="627530"/>
          </a:xfrm>
        </p:spPr>
        <p:txBody>
          <a:bodyPr>
            <a:normAutofit/>
          </a:bodyPr>
          <a:lstStyle/>
          <a:p>
            <a:r>
              <a:rPr lang="en-US" sz="3200" b="1" dirty="0"/>
              <a:t>Introduction</a:t>
            </a:r>
          </a:p>
        </p:txBody>
      </p:sp>
      <p:sp>
        <p:nvSpPr>
          <p:cNvPr id="3" name="Content Placeholder 2">
            <a:extLst>
              <a:ext uri="{FF2B5EF4-FFF2-40B4-BE49-F238E27FC236}">
                <a16:creationId xmlns:a16="http://schemas.microsoft.com/office/drawing/2014/main" id="{8C2600EA-BFAA-4EC1-BEC6-E6A1CB1AC4FA}"/>
              </a:ext>
            </a:extLst>
          </p:cNvPr>
          <p:cNvSpPr>
            <a:spLocks noGrp="1"/>
          </p:cNvSpPr>
          <p:nvPr>
            <p:ph idx="1"/>
          </p:nvPr>
        </p:nvSpPr>
        <p:spPr>
          <a:xfrm>
            <a:off x="1197286" y="1972236"/>
            <a:ext cx="7704667" cy="3332816"/>
          </a:xfrm>
        </p:spPr>
        <p:txBody>
          <a:bodyPr>
            <a:normAutofit/>
          </a:bodyPr>
          <a:lstStyle/>
          <a:p>
            <a:pPr marL="0" indent="0" algn="just">
              <a:buNone/>
            </a:pPr>
            <a:r>
              <a:rPr lang="en-US" sz="1600" dirty="0"/>
              <a:t>The demand for specialized survey equipment like total stations, drones, and GPS devices is rising, but high costs make ownership impractical for many surveyors and small businesses. This project aims to develop an e-commerce platform for renting survey equipment, providing a cost-effective and flexible solution. By streamlining the rental process with features such as dynamic pricing, easy booking, and secure payments, the platform ensures accessibility, reduces costs, and offers a user-friendly experience for both customers and administrators.</a:t>
            </a:r>
          </a:p>
        </p:txBody>
      </p:sp>
    </p:spTree>
    <p:extLst>
      <p:ext uri="{BB962C8B-B14F-4D97-AF65-F5344CB8AC3E}">
        <p14:creationId xmlns:p14="http://schemas.microsoft.com/office/powerpoint/2010/main" val="1832231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43287-BE69-4B0B-BE29-DC25015C7793}"/>
              </a:ext>
            </a:extLst>
          </p:cNvPr>
          <p:cNvSpPr>
            <a:spLocks noGrp="1"/>
          </p:cNvSpPr>
          <p:nvPr>
            <p:ph type="ctrTitle"/>
          </p:nvPr>
        </p:nvSpPr>
        <p:spPr>
          <a:xfrm>
            <a:off x="1882587" y="1461248"/>
            <a:ext cx="3325907" cy="708211"/>
          </a:xfrm>
        </p:spPr>
        <p:txBody>
          <a:bodyPr>
            <a:normAutofit/>
          </a:bodyPr>
          <a:lstStyle/>
          <a:p>
            <a:r>
              <a:rPr lang="en-US" sz="3200" b="1" dirty="0"/>
              <a:t>Problem Scenario</a:t>
            </a:r>
          </a:p>
        </p:txBody>
      </p:sp>
      <p:sp>
        <p:nvSpPr>
          <p:cNvPr id="3" name="Subtitle 2">
            <a:extLst>
              <a:ext uri="{FF2B5EF4-FFF2-40B4-BE49-F238E27FC236}">
                <a16:creationId xmlns:a16="http://schemas.microsoft.com/office/drawing/2014/main" id="{54178746-281D-4422-9259-21EA49E486B3}"/>
              </a:ext>
            </a:extLst>
          </p:cNvPr>
          <p:cNvSpPr>
            <a:spLocks noGrp="1"/>
          </p:cNvSpPr>
          <p:nvPr>
            <p:ph type="subTitle" idx="1"/>
          </p:nvPr>
        </p:nvSpPr>
        <p:spPr>
          <a:xfrm>
            <a:off x="2090521" y="2308909"/>
            <a:ext cx="6829361" cy="2926479"/>
          </a:xfrm>
        </p:spPr>
        <p:txBody>
          <a:bodyPr>
            <a:noAutofit/>
          </a:bodyPr>
          <a:lstStyle/>
          <a:p>
            <a:pPr algn="just"/>
            <a:r>
              <a:rPr lang="en-US" sz="1600" dirty="0"/>
              <a:t>As a land surveyor in Nepal, I’ve faced many challenges in renting survey equipment, and other surveyors face similar issues. The process is often slow and unreliable, requiring visits to multiple rental shops and dealing with inconsistent pricing. Limited equipment availability causes delays, and high costs make it tough for small businesses and surveyors to access the tools they need.</a:t>
            </a:r>
          </a:p>
          <a:p>
            <a:pPr algn="just"/>
            <a:r>
              <a:rPr lang="en-US" sz="1600" dirty="0"/>
              <a:t>This project aims to solve these issues by creating an online platform for renting survey equipment. The platform will make it easy for all surveyors in Nepal to browse, book, and rent tools with clear pricing and reliable availability, saving time and making the process more convenient for everyone.</a:t>
            </a:r>
          </a:p>
        </p:txBody>
      </p:sp>
    </p:spTree>
    <p:extLst>
      <p:ext uri="{BB962C8B-B14F-4D97-AF65-F5344CB8AC3E}">
        <p14:creationId xmlns:p14="http://schemas.microsoft.com/office/powerpoint/2010/main" val="2513886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491D0-D4D7-464A-A659-9448BF827D6D}"/>
              </a:ext>
            </a:extLst>
          </p:cNvPr>
          <p:cNvSpPr>
            <a:spLocks noGrp="1"/>
          </p:cNvSpPr>
          <p:nvPr>
            <p:ph type="ctrTitle"/>
          </p:nvPr>
        </p:nvSpPr>
        <p:spPr>
          <a:xfrm>
            <a:off x="1317812" y="1748117"/>
            <a:ext cx="2178424" cy="843679"/>
          </a:xfrm>
        </p:spPr>
        <p:txBody>
          <a:bodyPr>
            <a:normAutofit/>
          </a:bodyPr>
          <a:lstStyle/>
          <a:p>
            <a:r>
              <a:rPr lang="en-US" sz="3200" b="1" dirty="0"/>
              <a:t>Solution</a:t>
            </a:r>
          </a:p>
        </p:txBody>
      </p:sp>
      <p:sp>
        <p:nvSpPr>
          <p:cNvPr id="3" name="Subtitle 2">
            <a:extLst>
              <a:ext uri="{FF2B5EF4-FFF2-40B4-BE49-F238E27FC236}">
                <a16:creationId xmlns:a16="http://schemas.microsoft.com/office/drawing/2014/main" id="{9D4F5606-0119-45F0-AE92-AD0D64CD68A8}"/>
              </a:ext>
            </a:extLst>
          </p:cNvPr>
          <p:cNvSpPr>
            <a:spLocks noGrp="1"/>
          </p:cNvSpPr>
          <p:nvPr>
            <p:ph type="subTitle" idx="1"/>
          </p:nvPr>
        </p:nvSpPr>
        <p:spPr>
          <a:xfrm>
            <a:off x="2766484" y="2591796"/>
            <a:ext cx="5762563" cy="2656444"/>
          </a:xfrm>
        </p:spPr>
        <p:txBody>
          <a:bodyPr>
            <a:noAutofit/>
          </a:bodyPr>
          <a:lstStyle/>
          <a:p>
            <a:pPr marL="285750" indent="-285750" algn="just">
              <a:buFont typeface="Wingdings" panose="05000000000000000000" pitchFamily="2" charset="2"/>
              <a:buChar char="q"/>
            </a:pPr>
            <a:endParaRPr lang="en-US" sz="1600" dirty="0"/>
          </a:p>
          <a:p>
            <a:pPr marL="285750" indent="-285750" algn="just">
              <a:buFont typeface="Wingdings" panose="05000000000000000000" pitchFamily="2" charset="2"/>
              <a:buChar char="q"/>
            </a:pPr>
            <a:r>
              <a:rPr lang="en-US" sz="1600" dirty="0"/>
              <a:t>Introducing an online platform</a:t>
            </a:r>
          </a:p>
          <a:p>
            <a:pPr marL="285750" indent="-285750" algn="just">
              <a:buFont typeface="Wingdings" panose="05000000000000000000" pitchFamily="2" charset="2"/>
              <a:buChar char="q"/>
            </a:pPr>
            <a:r>
              <a:rPr lang="en-US" sz="1600" dirty="0"/>
              <a:t>Transparent Pricing Structure</a:t>
            </a:r>
          </a:p>
          <a:p>
            <a:pPr marL="285750" indent="-285750" algn="just">
              <a:buFont typeface="Wingdings" panose="05000000000000000000" pitchFamily="2" charset="2"/>
              <a:buChar char="q"/>
            </a:pPr>
            <a:r>
              <a:rPr lang="en-US" sz="1600" dirty="0"/>
              <a:t>Reliable Equipment Access</a:t>
            </a:r>
          </a:p>
          <a:p>
            <a:pPr marL="285750" indent="-285750" algn="just">
              <a:buFont typeface="Wingdings" panose="05000000000000000000" pitchFamily="2" charset="2"/>
              <a:buChar char="q"/>
            </a:pPr>
            <a:endParaRPr lang="en-US" sz="1600" dirty="0"/>
          </a:p>
        </p:txBody>
      </p:sp>
    </p:spTree>
    <p:extLst>
      <p:ext uri="{BB962C8B-B14F-4D97-AF65-F5344CB8AC3E}">
        <p14:creationId xmlns:p14="http://schemas.microsoft.com/office/powerpoint/2010/main" val="3014417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BD04A-2B4E-49CC-BB34-AB8D4F9D935F}"/>
              </a:ext>
            </a:extLst>
          </p:cNvPr>
          <p:cNvSpPr>
            <a:spLocks noGrp="1"/>
          </p:cNvSpPr>
          <p:nvPr>
            <p:ph type="ctrTitle"/>
          </p:nvPr>
        </p:nvSpPr>
        <p:spPr>
          <a:xfrm>
            <a:off x="1864659" y="1595718"/>
            <a:ext cx="2563906" cy="780926"/>
          </a:xfrm>
        </p:spPr>
        <p:txBody>
          <a:bodyPr>
            <a:normAutofit/>
          </a:bodyPr>
          <a:lstStyle/>
          <a:p>
            <a:r>
              <a:rPr lang="en-US" sz="3200" b="1" dirty="0"/>
              <a:t>Methodology</a:t>
            </a:r>
          </a:p>
        </p:txBody>
      </p:sp>
      <p:sp>
        <p:nvSpPr>
          <p:cNvPr id="3" name="Subtitle 2">
            <a:extLst>
              <a:ext uri="{FF2B5EF4-FFF2-40B4-BE49-F238E27FC236}">
                <a16:creationId xmlns:a16="http://schemas.microsoft.com/office/drawing/2014/main" id="{73758458-186E-4183-9F90-68B8032FC8DF}"/>
              </a:ext>
            </a:extLst>
          </p:cNvPr>
          <p:cNvSpPr>
            <a:spLocks noGrp="1"/>
          </p:cNvSpPr>
          <p:nvPr>
            <p:ph type="subTitle" idx="1"/>
          </p:nvPr>
        </p:nvSpPr>
        <p:spPr>
          <a:xfrm>
            <a:off x="2135344" y="2746734"/>
            <a:ext cx="5762563" cy="1364531"/>
          </a:xfrm>
        </p:spPr>
        <p:txBody>
          <a:bodyPr>
            <a:noAutofit/>
          </a:bodyPr>
          <a:lstStyle/>
          <a:p>
            <a:pPr algn="just"/>
            <a:r>
              <a:rPr lang="en-US" sz="1600" dirty="0"/>
              <a:t>The Scrum methodology will be employed for the development of the Survey Equipment Rental Platform. Scrum is a widely adopted Agile framework that promotes iterative development, allowing teams to deliver incremental value at regular intervals. This approach is particularly suitable for our project because it offers a flexible and adaptive framework that accommodates changes in project scope, requirements, and priorities.</a:t>
            </a:r>
          </a:p>
        </p:txBody>
      </p:sp>
    </p:spTree>
    <p:extLst>
      <p:ext uri="{BB962C8B-B14F-4D97-AF65-F5344CB8AC3E}">
        <p14:creationId xmlns:p14="http://schemas.microsoft.com/office/powerpoint/2010/main" val="5142517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55</TotalTime>
  <Words>627</Words>
  <Application>Microsoft Office PowerPoint</Application>
  <PresentationFormat>On-screen Show (4:3)</PresentationFormat>
  <Paragraphs>50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Corbel</vt:lpstr>
      <vt:lpstr>Wingdings</vt:lpstr>
      <vt:lpstr>Parallax</vt:lpstr>
      <vt:lpstr>E-commerce Platform for  Survey Equipment Rental </vt:lpstr>
      <vt:lpstr>Project Overview and Objectives</vt:lpstr>
      <vt:lpstr>Aims</vt:lpstr>
      <vt:lpstr>Objectives</vt:lpstr>
      <vt:lpstr>Artefact (Proposed) to be Developed </vt:lpstr>
      <vt:lpstr>Introduction</vt:lpstr>
      <vt:lpstr>Problem Scenario</vt:lpstr>
      <vt:lpstr>Solution</vt:lpstr>
      <vt:lpstr>Methodology</vt:lpstr>
      <vt:lpstr>Tools and Techniques to be used</vt:lpstr>
      <vt:lpstr>Planned Testing</vt:lpstr>
      <vt:lpstr>WBS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Survey Equipment Rental</dc:title>
  <dc:creator>Dhakal, Mausham</dc:creator>
  <cp:lastModifiedBy>Dhakal, Mausham</cp:lastModifiedBy>
  <cp:revision>24</cp:revision>
  <dcterms:created xsi:type="dcterms:W3CDTF">2024-11-24T06:51:37Z</dcterms:created>
  <dcterms:modified xsi:type="dcterms:W3CDTF">2024-11-24T09:16:26Z</dcterms:modified>
</cp:coreProperties>
</file>