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80" r:id="rId6"/>
    <p:sldId id="267" r:id="rId7"/>
    <p:sldId id="303" r:id="rId8"/>
    <p:sldId id="275" r:id="rId9"/>
    <p:sldId id="281" r:id="rId10"/>
    <p:sldId id="304" r:id="rId11"/>
    <p:sldId id="325" r:id="rId12"/>
    <p:sldId id="282" r:id="rId13"/>
    <p:sldId id="326" r:id="rId14"/>
    <p:sldId id="365" r:id="rId15"/>
    <p:sldId id="272" r:id="rId16"/>
    <p:sldId id="363" r:id="rId17"/>
    <p:sldId id="346" r:id="rId18"/>
    <p:sldId id="366" r:id="rId19"/>
    <p:sldId id="367" r:id="rId20"/>
    <p:sldId id="368" r:id="rId21"/>
    <p:sldId id="369" r:id="rId22"/>
    <p:sldId id="370" r:id="rId23"/>
    <p:sldId id="371" r:id="rId24"/>
    <p:sldId id="283" r:id="rId25"/>
    <p:sldId id="270" r:id="rId26"/>
    <p:sldId id="284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14" y="114"/>
      </p:cViewPr>
      <p:guideLst>
        <p:guide orient="horz" pos="2215"/>
        <p:guide pos="3797"/>
        <p:guide pos="565"/>
        <p:guide pos="7173"/>
        <p:guide orient="horz" pos="368"/>
        <p:guide orient="horz"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zh-CN" altLang="en-US"/>
              <a:t>基金复权净值：</a:t>
            </a:r>
            <a:endParaRPr lang="zh-CN" altLang="en-US"/>
          </a:p>
          <a:p>
            <a:pPr>
              <a:lnSpc>
                <a:spcPct val="50000"/>
              </a:lnSpc>
            </a:pPr>
            <a:endParaRPr lang="zh-CN" altLang="en-US"/>
          </a:p>
          <a:p>
            <a:pPr>
              <a:lnSpc>
                <a:spcPct val="50000"/>
              </a:lnSpc>
            </a:pPr>
            <a:r>
              <a:rPr lang="zh-CN" altLang="en-US"/>
              <a:t>　　基金复权净值是对基金的单位净值进行了复权计算，对基金的分红或拆分因素进行了综合考虑，计算出基金没有进行任何分红或拆分情况下的历史净值，从而对基金净值进行了复权还原。</a:t>
            </a:r>
            <a:endParaRPr lang="zh-CN" altLang="en-US"/>
          </a:p>
          <a:p>
            <a:pPr>
              <a:lnSpc>
                <a:spcPct val="50000"/>
              </a:lnSpc>
            </a:pPr>
            <a:endParaRPr lang="zh-CN" altLang="en-US"/>
          </a:p>
          <a:p>
            <a:pPr>
              <a:lnSpc>
                <a:spcPct val="50000"/>
              </a:lnSpc>
            </a:pPr>
            <a:r>
              <a:rPr lang="zh-CN" altLang="en-US"/>
              <a:t>基金业绩比较基准</a:t>
            </a:r>
            <a:r>
              <a:rPr lang="zh-CN" altLang="en-US">
                <a:sym typeface="+mn-ea"/>
              </a:rPr>
              <a:t>收益率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>
              <a:lnSpc>
                <a:spcPct val="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ym typeface="+mn-ea"/>
              </a:rPr>
              <a:t>       </a:t>
            </a:r>
            <a:r>
              <a:rPr lang="zh-CN" altLang="en-US"/>
              <a:t>指的是基金以及净值型理财产品的管理人根据过去业绩、同类型产品的历史业绩计算得出预期目标收益率。</a:t>
            </a:r>
            <a:endParaRPr lang="zh-CN" altLang="en-US"/>
          </a:p>
          <a:p>
            <a:pPr>
              <a:lnSpc>
                <a:spcPct val="50000"/>
              </a:lnSpc>
            </a:pPr>
            <a:endParaRPr lang="zh-CN" altLang="en-US"/>
          </a:p>
          <a:p>
            <a:pPr>
              <a:lnSpc>
                <a:spcPct val="50000"/>
              </a:lnSpc>
            </a:pPr>
            <a:r>
              <a:rPr lang="zh-CN" altLang="en-US"/>
              <a:t>市场收益率：</a:t>
            </a:r>
            <a:endParaRPr lang="zh-CN" altLang="en-US"/>
          </a:p>
          <a:p>
            <a:pPr>
              <a:lnSpc>
                <a:spcPct val="50000"/>
              </a:lnSpc>
            </a:pPr>
            <a:endParaRPr lang="zh-CN" altLang="en-US"/>
          </a:p>
          <a:p>
            <a:pPr>
              <a:lnSpc>
                <a:spcPct val="50000"/>
              </a:lnSpc>
            </a:pPr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是市场组合的按权重的收益率。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" action="ppaction://hlinksldjump"/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7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slide" Target="slide3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slide" Target="slide10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550920" y="3334385"/>
            <a:ext cx="81457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基金间的相关性预测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12534" y="4512310"/>
            <a:ext cx="2260600" cy="254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789988" y="4512310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3175635" y="4314190"/>
            <a:ext cx="58045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3111501" y="2264729"/>
            <a:ext cx="69469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</a:pPr>
            <a:r>
              <a:rPr lang="en-US" altLang="zh-CN" sz="5400" dirty="0" smtClean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机器学习课设答辩</a:t>
            </a:r>
            <a:endParaRPr lang="en-US" altLang="zh-CN" sz="5400" dirty="0" smtClean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42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Flowchart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340" y="1040765"/>
            <a:ext cx="7393305" cy="552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495" y="1754505"/>
            <a:ext cx="4747895" cy="2710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整体采用两层的结构来完成任务</a:t>
            </a:r>
            <a:endParaRPr lang="zh-CN" altLang="en-US" sz="20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首先第一层是</a:t>
            </a: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Xgb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oost和light</a:t>
            </a: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BGM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</a:t>
            </a: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提取特征</a:t>
            </a:r>
            <a:endParaRPr lang="zh-CN" altLang="en-US" sz="20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第二层采取l</a:t>
            </a:r>
            <a:r>
              <a:rPr lang="en-US" altLang="zh-CN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ightBGM</a:t>
            </a:r>
            <a:r>
              <a:rPr lang="zh-CN" altLang="en-US" sz="2000" b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使用第一层的提取的特征作为输入，然后来得到预测的结果。</a:t>
            </a:r>
            <a:endParaRPr lang="zh-CN" altLang="en-US" sz="20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593" y="127242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86180" y="103251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第一</a:t>
            </a:r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层</a:t>
            </a:r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2092325"/>
            <a:ext cx="766318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基金对的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fund_return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之间的相关系数。（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fund_return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得出的）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基金对的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fund_benchmark_return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之间的相关系数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基金对的相关性的均值和分位值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2420" y="3847465"/>
            <a:ext cx="384619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consist of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8290" y="3256280"/>
            <a:ext cx="609600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algn="l">
              <a:lnSpc>
                <a:spcPct val="14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kumimoji="1" lang="zh-CN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上述三个变量进行5-fold作为输入</a:t>
            </a:r>
            <a:endParaRPr kumimoji="1"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290" y="1720215"/>
            <a:ext cx="384619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5420" y="4334510"/>
            <a:ext cx="740664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1.light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GBM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2.xgboost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（采用了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k-fold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来增强学习效果）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Output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lightGBM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的预测结果，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gboost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5-fold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，因此得到了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个结果，取平均值，赋值给第二层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75" y="1753870"/>
            <a:ext cx="76200" cy="1166495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6775" y="2710426"/>
            <a:ext cx="71695" cy="1437693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315" y="1381760"/>
            <a:ext cx="384619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基金对的fund_return相关性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9257533">
            <a:off x="4127949" y="2116770"/>
            <a:ext cx="3198419" cy="3285427"/>
            <a:chOff x="2478838" y="987574"/>
            <a:chExt cx="2765864" cy="2841105"/>
          </a:xfrm>
          <a:solidFill>
            <a:srgbClr val="E61011"/>
          </a:solidFill>
        </p:grpSpPr>
        <p:sp>
          <p:nvSpPr>
            <p:cNvPr id="12" name="空心弧 11"/>
            <p:cNvSpPr/>
            <p:nvPr/>
          </p:nvSpPr>
          <p:spPr>
            <a:xfrm rot="21348216">
              <a:off x="3923928" y="987574"/>
              <a:ext cx="1320774" cy="1320774"/>
            </a:xfrm>
            <a:prstGeom prst="blockArc">
              <a:avLst>
                <a:gd name="adj1" fmla="val 7357405"/>
                <a:gd name="adj2" fmla="val 202319"/>
                <a:gd name="adj3" fmla="val 9412"/>
              </a:avLst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6234397" flipH="1">
              <a:off x="3593014" y="2127233"/>
              <a:ext cx="1320774" cy="1320774"/>
            </a:xfrm>
            <a:prstGeom prst="blockArc">
              <a:avLst>
                <a:gd name="adj1" fmla="val 7805638"/>
                <a:gd name="adj2" fmla="val 202319"/>
                <a:gd name="adj3" fmla="val 9412"/>
              </a:avLst>
            </a:prstGeom>
            <a:solidFill>
              <a:srgbClr val="ED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空心弧 13"/>
            <p:cNvSpPr/>
            <p:nvPr/>
          </p:nvSpPr>
          <p:spPr>
            <a:xfrm rot="20268222">
              <a:off x="2478838" y="2507905"/>
              <a:ext cx="1320774" cy="1320774"/>
            </a:xfrm>
            <a:prstGeom prst="blockArc">
              <a:avLst>
                <a:gd name="adj1" fmla="val 7357405"/>
                <a:gd name="adj2" fmla="val 202319"/>
                <a:gd name="adj3" fmla="val 9412"/>
              </a:avLst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700748" y="3447792"/>
            <a:ext cx="860091" cy="644647"/>
            <a:chOff x="7419975" y="776288"/>
            <a:chExt cx="811213" cy="608013"/>
          </a:xfrm>
          <a:solidFill>
            <a:srgbClr val="ED5858"/>
          </a:solidFill>
        </p:grpSpPr>
        <p:sp>
          <p:nvSpPr>
            <p:cNvPr id="16" name="Freeform 49"/>
            <p:cNvSpPr/>
            <p:nvPr/>
          </p:nvSpPr>
          <p:spPr bwMode="auto">
            <a:xfrm>
              <a:off x="7612063" y="776288"/>
              <a:ext cx="619125" cy="495300"/>
            </a:xfrm>
            <a:custGeom>
              <a:avLst/>
              <a:gdLst>
                <a:gd name="T0" fmla="*/ 146 w 165"/>
                <a:gd name="T1" fmla="*/ 19 h 132"/>
                <a:gd name="T2" fmla="*/ 78 w 165"/>
                <a:gd name="T3" fmla="*/ 19 h 132"/>
                <a:gd name="T4" fmla="*/ 62 w 165"/>
                <a:gd name="T5" fmla="*/ 0 h 132"/>
                <a:gd name="T6" fmla="*/ 22 w 165"/>
                <a:gd name="T7" fmla="*/ 0 h 132"/>
                <a:gd name="T8" fmla="*/ 3 w 165"/>
                <a:gd name="T9" fmla="*/ 10 h 132"/>
                <a:gd name="T10" fmla="*/ 0 w 165"/>
                <a:gd name="T11" fmla="*/ 20 h 132"/>
                <a:gd name="T12" fmla="*/ 0 w 165"/>
                <a:gd name="T13" fmla="*/ 21 h 132"/>
                <a:gd name="T14" fmla="*/ 0 w 165"/>
                <a:gd name="T15" fmla="*/ 23 h 132"/>
                <a:gd name="T16" fmla="*/ 0 w 165"/>
                <a:gd name="T17" fmla="*/ 25 h 132"/>
                <a:gd name="T18" fmla="*/ 0 w 165"/>
                <a:gd name="T19" fmla="*/ 54 h 132"/>
                <a:gd name="T20" fmla="*/ 0 w 165"/>
                <a:gd name="T21" fmla="*/ 100 h 132"/>
                <a:gd name="T22" fmla="*/ 15 w 165"/>
                <a:gd name="T23" fmla="*/ 89 h 132"/>
                <a:gd name="T24" fmla="*/ 13 w 165"/>
                <a:gd name="T25" fmla="*/ 78 h 132"/>
                <a:gd name="T26" fmla="*/ 14 w 165"/>
                <a:gd name="T27" fmla="*/ 67 h 132"/>
                <a:gd name="T28" fmla="*/ 61 w 165"/>
                <a:gd name="T29" fmla="*/ 30 h 132"/>
                <a:gd name="T30" fmla="*/ 61 w 165"/>
                <a:gd name="T31" fmla="*/ 30 h 132"/>
                <a:gd name="T32" fmla="*/ 72 w 165"/>
                <a:gd name="T33" fmla="*/ 31 h 132"/>
                <a:gd name="T34" fmla="*/ 72 w 165"/>
                <a:gd name="T35" fmla="*/ 31 h 132"/>
                <a:gd name="T36" fmla="*/ 109 w 165"/>
                <a:gd name="T37" fmla="*/ 78 h 132"/>
                <a:gd name="T38" fmla="*/ 109 w 165"/>
                <a:gd name="T39" fmla="*/ 78 h 132"/>
                <a:gd name="T40" fmla="*/ 108 w 165"/>
                <a:gd name="T41" fmla="*/ 89 h 132"/>
                <a:gd name="T42" fmla="*/ 108 w 165"/>
                <a:gd name="T43" fmla="*/ 89 h 132"/>
                <a:gd name="T44" fmla="*/ 108 w 165"/>
                <a:gd name="T45" fmla="*/ 89 h 132"/>
                <a:gd name="T46" fmla="*/ 61 w 165"/>
                <a:gd name="T47" fmla="*/ 126 h 132"/>
                <a:gd name="T48" fmla="*/ 61 w 165"/>
                <a:gd name="T49" fmla="*/ 126 h 132"/>
                <a:gd name="T50" fmla="*/ 50 w 165"/>
                <a:gd name="T51" fmla="*/ 125 h 132"/>
                <a:gd name="T52" fmla="*/ 36 w 165"/>
                <a:gd name="T53" fmla="*/ 119 h 132"/>
                <a:gd name="T54" fmla="*/ 17 w 165"/>
                <a:gd name="T55" fmla="*/ 132 h 132"/>
                <a:gd name="T56" fmla="*/ 19 w 165"/>
                <a:gd name="T57" fmla="*/ 132 h 132"/>
                <a:gd name="T58" fmla="*/ 146 w 165"/>
                <a:gd name="T59" fmla="*/ 132 h 132"/>
                <a:gd name="T60" fmla="*/ 165 w 165"/>
                <a:gd name="T61" fmla="*/ 114 h 132"/>
                <a:gd name="T62" fmla="*/ 165 w 165"/>
                <a:gd name="T63" fmla="*/ 38 h 132"/>
                <a:gd name="T64" fmla="*/ 146 w 165"/>
                <a:gd name="T65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132">
                  <a:moveTo>
                    <a:pt x="146" y="19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7" y="8"/>
                    <a:pt x="69" y="0"/>
                    <a:pt x="6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6" y="4"/>
                    <a:pt x="3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82"/>
                    <a:pt x="0" y="100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6"/>
                    <a:pt x="13" y="82"/>
                    <a:pt x="13" y="78"/>
                  </a:cubicBezTo>
                  <a:cubicBezTo>
                    <a:pt x="13" y="74"/>
                    <a:pt x="14" y="71"/>
                    <a:pt x="14" y="67"/>
                  </a:cubicBezTo>
                  <a:cubicBezTo>
                    <a:pt x="20" y="45"/>
                    <a:pt x="39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5" y="30"/>
                    <a:pt x="68" y="30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94" y="37"/>
                    <a:pt x="109" y="56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82"/>
                    <a:pt x="109" y="85"/>
                    <a:pt x="108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3" y="111"/>
                    <a:pt x="83" y="126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58" y="126"/>
                    <a:pt x="54" y="126"/>
                    <a:pt x="50" y="125"/>
                  </a:cubicBezTo>
                  <a:cubicBezTo>
                    <a:pt x="45" y="124"/>
                    <a:pt x="40" y="121"/>
                    <a:pt x="36" y="119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8" y="132"/>
                    <a:pt x="19" y="132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57" y="132"/>
                    <a:pt x="165" y="124"/>
                    <a:pt x="165" y="114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27"/>
                    <a:pt x="157" y="19"/>
                    <a:pt x="146" y="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>
              <a:off x="7419975" y="900113"/>
              <a:ext cx="593725" cy="484188"/>
            </a:xfrm>
            <a:custGeom>
              <a:avLst/>
              <a:gdLst>
                <a:gd name="T0" fmla="*/ 158 w 158"/>
                <a:gd name="T1" fmla="*/ 45 h 129"/>
                <a:gd name="T2" fmla="*/ 123 w 158"/>
                <a:gd name="T3" fmla="*/ 1 h 129"/>
                <a:gd name="T4" fmla="*/ 112 w 158"/>
                <a:gd name="T5" fmla="*/ 0 h 129"/>
                <a:gd name="T6" fmla="*/ 112 w 158"/>
                <a:gd name="T7" fmla="*/ 0 h 129"/>
                <a:gd name="T8" fmla="*/ 112 w 158"/>
                <a:gd name="T9" fmla="*/ 0 h 129"/>
                <a:gd name="T10" fmla="*/ 68 w 158"/>
                <a:gd name="T11" fmla="*/ 35 h 129"/>
                <a:gd name="T12" fmla="*/ 67 w 158"/>
                <a:gd name="T13" fmla="*/ 45 h 129"/>
                <a:gd name="T14" fmla="*/ 68 w 158"/>
                <a:gd name="T15" fmla="*/ 57 h 129"/>
                <a:gd name="T16" fmla="*/ 68 w 158"/>
                <a:gd name="T17" fmla="*/ 57 h 129"/>
                <a:gd name="T18" fmla="*/ 51 w 158"/>
                <a:gd name="T19" fmla="*/ 70 h 129"/>
                <a:gd name="T20" fmla="*/ 6 w 158"/>
                <a:gd name="T21" fmla="*/ 101 h 129"/>
                <a:gd name="T22" fmla="*/ 0 w 158"/>
                <a:gd name="T23" fmla="*/ 113 h 129"/>
                <a:gd name="T24" fmla="*/ 0 w 158"/>
                <a:gd name="T25" fmla="*/ 113 h 129"/>
                <a:gd name="T26" fmla="*/ 0 w 158"/>
                <a:gd name="T27" fmla="*/ 113 h 129"/>
                <a:gd name="T28" fmla="*/ 3 w 158"/>
                <a:gd name="T29" fmla="*/ 121 h 129"/>
                <a:gd name="T30" fmla="*/ 4 w 158"/>
                <a:gd name="T31" fmla="*/ 123 h 129"/>
                <a:gd name="T32" fmla="*/ 16 w 158"/>
                <a:gd name="T33" fmla="*/ 129 h 129"/>
                <a:gd name="T34" fmla="*/ 16 w 158"/>
                <a:gd name="T35" fmla="*/ 129 h 129"/>
                <a:gd name="T36" fmla="*/ 16 w 158"/>
                <a:gd name="T37" fmla="*/ 129 h 129"/>
                <a:gd name="T38" fmla="*/ 24 w 158"/>
                <a:gd name="T39" fmla="*/ 127 h 129"/>
                <a:gd name="T40" fmla="*/ 26 w 158"/>
                <a:gd name="T41" fmla="*/ 125 h 129"/>
                <a:gd name="T42" fmla="*/ 26 w 158"/>
                <a:gd name="T43" fmla="*/ 125 h 129"/>
                <a:gd name="T44" fmla="*/ 64 w 158"/>
                <a:gd name="T45" fmla="*/ 98 h 129"/>
                <a:gd name="T46" fmla="*/ 87 w 158"/>
                <a:gd name="T47" fmla="*/ 83 h 129"/>
                <a:gd name="T48" fmla="*/ 87 w 158"/>
                <a:gd name="T49" fmla="*/ 83 h 129"/>
                <a:gd name="T50" fmla="*/ 102 w 158"/>
                <a:gd name="T51" fmla="*/ 89 h 129"/>
                <a:gd name="T52" fmla="*/ 112 w 158"/>
                <a:gd name="T53" fmla="*/ 91 h 129"/>
                <a:gd name="T54" fmla="*/ 112 w 158"/>
                <a:gd name="T55" fmla="*/ 91 h 129"/>
                <a:gd name="T56" fmla="*/ 156 w 158"/>
                <a:gd name="T57" fmla="*/ 56 h 129"/>
                <a:gd name="T58" fmla="*/ 156 w 158"/>
                <a:gd name="T59" fmla="*/ 56 h 129"/>
                <a:gd name="T60" fmla="*/ 156 w 158"/>
                <a:gd name="T61" fmla="*/ 55 h 129"/>
                <a:gd name="T62" fmla="*/ 158 w 158"/>
                <a:gd name="T63" fmla="*/ 45 h 129"/>
                <a:gd name="T64" fmla="*/ 48 w 158"/>
                <a:gd name="T65" fmla="*/ 104 h 129"/>
                <a:gd name="T66" fmla="*/ 47 w 158"/>
                <a:gd name="T67" fmla="*/ 102 h 129"/>
                <a:gd name="T68" fmla="*/ 48 w 158"/>
                <a:gd name="T69" fmla="*/ 104 h 129"/>
                <a:gd name="T70" fmla="*/ 24 w 158"/>
                <a:gd name="T71" fmla="*/ 120 h 129"/>
                <a:gd name="T72" fmla="*/ 19 w 158"/>
                <a:gd name="T73" fmla="*/ 121 h 129"/>
                <a:gd name="T74" fmla="*/ 11 w 158"/>
                <a:gd name="T75" fmla="*/ 117 h 129"/>
                <a:gd name="T76" fmla="*/ 10 w 158"/>
                <a:gd name="T77" fmla="*/ 112 h 129"/>
                <a:gd name="T78" fmla="*/ 14 w 158"/>
                <a:gd name="T79" fmla="*/ 105 h 129"/>
                <a:gd name="T80" fmla="*/ 38 w 158"/>
                <a:gd name="T81" fmla="*/ 88 h 129"/>
                <a:gd name="T82" fmla="*/ 43 w 158"/>
                <a:gd name="T83" fmla="*/ 87 h 129"/>
                <a:gd name="T84" fmla="*/ 51 w 158"/>
                <a:gd name="T85" fmla="*/ 91 h 129"/>
                <a:gd name="T86" fmla="*/ 52 w 158"/>
                <a:gd name="T87" fmla="*/ 96 h 129"/>
                <a:gd name="T88" fmla="*/ 48 w 158"/>
                <a:gd name="T89" fmla="*/ 104 h 129"/>
                <a:gd name="T90" fmla="*/ 113 w 158"/>
                <a:gd name="T91" fmla="*/ 74 h 129"/>
                <a:gd name="T92" fmla="*/ 83 w 158"/>
                <a:gd name="T93" fmla="*/ 44 h 129"/>
                <a:gd name="T94" fmla="*/ 113 w 158"/>
                <a:gd name="T95" fmla="*/ 14 h 129"/>
                <a:gd name="T96" fmla="*/ 143 w 158"/>
                <a:gd name="T97" fmla="*/ 44 h 129"/>
                <a:gd name="T98" fmla="*/ 113 w 158"/>
                <a:gd name="T99" fmla="*/ 7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29">
                  <a:moveTo>
                    <a:pt x="158" y="45"/>
                  </a:moveTo>
                  <a:cubicBezTo>
                    <a:pt x="158" y="24"/>
                    <a:pt x="144" y="6"/>
                    <a:pt x="123" y="1"/>
                  </a:cubicBezTo>
                  <a:cubicBezTo>
                    <a:pt x="119" y="0"/>
                    <a:pt x="116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1" y="0"/>
                    <a:pt x="73" y="14"/>
                    <a:pt x="68" y="35"/>
                  </a:cubicBezTo>
                  <a:cubicBezTo>
                    <a:pt x="67" y="38"/>
                    <a:pt x="67" y="42"/>
                    <a:pt x="67" y="45"/>
                  </a:cubicBezTo>
                  <a:cubicBezTo>
                    <a:pt x="67" y="49"/>
                    <a:pt x="67" y="53"/>
                    <a:pt x="68" y="57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4"/>
                    <a:pt x="0" y="109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1" y="119"/>
                    <a:pt x="3" y="121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7" y="127"/>
                    <a:pt x="12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9" y="129"/>
                    <a:pt x="22" y="129"/>
                    <a:pt x="24" y="127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2" y="86"/>
                    <a:pt x="96" y="88"/>
                    <a:pt x="102" y="89"/>
                  </a:cubicBezTo>
                  <a:cubicBezTo>
                    <a:pt x="105" y="90"/>
                    <a:pt x="109" y="91"/>
                    <a:pt x="112" y="91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33" y="91"/>
                    <a:pt x="151" y="76"/>
                    <a:pt x="156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7" y="52"/>
                    <a:pt x="158" y="48"/>
                    <a:pt x="158" y="45"/>
                  </a:cubicBezTo>
                  <a:close/>
                  <a:moveTo>
                    <a:pt x="48" y="104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1"/>
                    <a:pt x="21" y="121"/>
                    <a:pt x="19" y="121"/>
                  </a:cubicBezTo>
                  <a:cubicBezTo>
                    <a:pt x="16" y="121"/>
                    <a:pt x="13" y="120"/>
                    <a:pt x="11" y="117"/>
                  </a:cubicBezTo>
                  <a:cubicBezTo>
                    <a:pt x="10" y="116"/>
                    <a:pt x="10" y="114"/>
                    <a:pt x="10" y="112"/>
                  </a:cubicBezTo>
                  <a:cubicBezTo>
                    <a:pt x="10" y="109"/>
                    <a:pt x="11" y="106"/>
                    <a:pt x="14" y="105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0" y="87"/>
                    <a:pt x="41" y="87"/>
                    <a:pt x="43" y="87"/>
                  </a:cubicBezTo>
                  <a:cubicBezTo>
                    <a:pt x="46" y="87"/>
                    <a:pt x="49" y="88"/>
                    <a:pt x="51" y="91"/>
                  </a:cubicBezTo>
                  <a:cubicBezTo>
                    <a:pt x="52" y="92"/>
                    <a:pt x="52" y="94"/>
                    <a:pt x="52" y="96"/>
                  </a:cubicBezTo>
                  <a:cubicBezTo>
                    <a:pt x="52" y="99"/>
                    <a:pt x="51" y="102"/>
                    <a:pt x="48" y="104"/>
                  </a:cubicBezTo>
                  <a:close/>
                  <a:moveTo>
                    <a:pt x="113" y="74"/>
                  </a:moveTo>
                  <a:cubicBezTo>
                    <a:pt x="96" y="74"/>
                    <a:pt x="83" y="61"/>
                    <a:pt x="83" y="44"/>
                  </a:cubicBezTo>
                  <a:cubicBezTo>
                    <a:pt x="83" y="27"/>
                    <a:pt x="96" y="14"/>
                    <a:pt x="113" y="14"/>
                  </a:cubicBezTo>
                  <a:cubicBezTo>
                    <a:pt x="130" y="14"/>
                    <a:pt x="143" y="27"/>
                    <a:pt x="143" y="44"/>
                  </a:cubicBezTo>
                  <a:cubicBezTo>
                    <a:pt x="143" y="61"/>
                    <a:pt x="130" y="74"/>
                    <a:pt x="113" y="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1"/>
            <p:cNvSpPr/>
            <p:nvPr/>
          </p:nvSpPr>
          <p:spPr bwMode="auto">
            <a:xfrm>
              <a:off x="7791450" y="1092200"/>
              <a:ext cx="136525" cy="66675"/>
            </a:xfrm>
            <a:custGeom>
              <a:avLst/>
              <a:gdLst>
                <a:gd name="T0" fmla="*/ 34 w 36"/>
                <a:gd name="T1" fmla="*/ 0 h 18"/>
                <a:gd name="T2" fmla="*/ 31 w 36"/>
                <a:gd name="T3" fmla="*/ 2 h 18"/>
                <a:gd name="T4" fmla="*/ 13 w 36"/>
                <a:gd name="T5" fmla="*/ 13 h 18"/>
                <a:gd name="T6" fmla="*/ 4 w 36"/>
                <a:gd name="T7" fmla="*/ 11 h 18"/>
                <a:gd name="T8" fmla="*/ 1 w 36"/>
                <a:gd name="T9" fmla="*/ 12 h 18"/>
                <a:gd name="T10" fmla="*/ 2 w 36"/>
                <a:gd name="T11" fmla="*/ 15 h 18"/>
                <a:gd name="T12" fmla="*/ 2 w 36"/>
                <a:gd name="T13" fmla="*/ 15 h 18"/>
                <a:gd name="T14" fmla="*/ 13 w 36"/>
                <a:gd name="T15" fmla="*/ 18 h 18"/>
                <a:gd name="T16" fmla="*/ 13 w 36"/>
                <a:gd name="T17" fmla="*/ 18 h 18"/>
                <a:gd name="T18" fmla="*/ 36 w 36"/>
                <a:gd name="T19" fmla="*/ 3 h 18"/>
                <a:gd name="T20" fmla="*/ 34 w 36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18">
                  <a:moveTo>
                    <a:pt x="34" y="0"/>
                  </a:moveTo>
                  <a:cubicBezTo>
                    <a:pt x="33" y="0"/>
                    <a:pt x="31" y="0"/>
                    <a:pt x="31" y="2"/>
                  </a:cubicBezTo>
                  <a:cubicBezTo>
                    <a:pt x="28" y="8"/>
                    <a:pt x="21" y="13"/>
                    <a:pt x="13" y="13"/>
                  </a:cubicBezTo>
                  <a:cubicBezTo>
                    <a:pt x="10" y="13"/>
                    <a:pt x="7" y="12"/>
                    <a:pt x="4" y="11"/>
                  </a:cubicBezTo>
                  <a:cubicBezTo>
                    <a:pt x="3" y="10"/>
                    <a:pt x="1" y="11"/>
                    <a:pt x="1" y="12"/>
                  </a:cubicBezTo>
                  <a:cubicBezTo>
                    <a:pt x="0" y="13"/>
                    <a:pt x="1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6" y="17"/>
                    <a:pt x="9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3" y="18"/>
                    <a:pt x="32" y="12"/>
                    <a:pt x="36" y="3"/>
                  </a:cubicBezTo>
                  <a:cubicBezTo>
                    <a:pt x="36" y="2"/>
                    <a:pt x="35" y="1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Freeform 375"/>
          <p:cNvSpPr>
            <a:spLocks noEditPoints="1"/>
          </p:cNvSpPr>
          <p:nvPr/>
        </p:nvSpPr>
        <p:spPr bwMode="auto">
          <a:xfrm>
            <a:off x="5527166" y="2147667"/>
            <a:ext cx="712191" cy="683888"/>
          </a:xfrm>
          <a:custGeom>
            <a:avLst/>
            <a:gdLst>
              <a:gd name="T0" fmla="*/ 32 w 64"/>
              <a:gd name="T1" fmla="*/ 9 h 61"/>
              <a:gd name="T2" fmla="*/ 22 w 64"/>
              <a:gd name="T3" fmla="*/ 20 h 61"/>
              <a:gd name="T4" fmla="*/ 21 w 64"/>
              <a:gd name="T5" fmla="*/ 46 h 61"/>
              <a:gd name="T6" fmla="*/ 29 w 64"/>
              <a:gd name="T7" fmla="*/ 46 h 61"/>
              <a:gd name="T8" fmla="*/ 29 w 64"/>
              <a:gd name="T9" fmla="*/ 36 h 61"/>
              <a:gd name="T10" fmla="*/ 34 w 64"/>
              <a:gd name="T11" fmla="*/ 36 h 61"/>
              <a:gd name="T12" fmla="*/ 35 w 64"/>
              <a:gd name="T13" fmla="*/ 46 h 61"/>
              <a:gd name="T14" fmla="*/ 42 w 64"/>
              <a:gd name="T15" fmla="*/ 46 h 61"/>
              <a:gd name="T16" fmla="*/ 41 w 64"/>
              <a:gd name="T17" fmla="*/ 20 h 61"/>
              <a:gd name="T18" fmla="*/ 32 w 64"/>
              <a:gd name="T19" fmla="*/ 9 h 61"/>
              <a:gd name="T20" fmla="*/ 35 w 64"/>
              <a:gd name="T21" fmla="*/ 54 h 61"/>
              <a:gd name="T22" fmla="*/ 35 w 64"/>
              <a:gd name="T23" fmla="*/ 61 h 61"/>
              <a:gd name="T24" fmla="*/ 28 w 64"/>
              <a:gd name="T25" fmla="*/ 61 h 61"/>
              <a:gd name="T26" fmla="*/ 28 w 64"/>
              <a:gd name="T27" fmla="*/ 54 h 61"/>
              <a:gd name="T28" fmla="*/ 18 w 64"/>
              <a:gd name="T29" fmla="*/ 54 h 61"/>
              <a:gd name="T30" fmla="*/ 19 w 64"/>
              <a:gd name="T31" fmla="*/ 59 h 61"/>
              <a:gd name="T32" fmla="*/ 19 w 64"/>
              <a:gd name="T33" fmla="*/ 61 h 61"/>
              <a:gd name="T34" fmla="*/ 17 w 64"/>
              <a:gd name="T35" fmla="*/ 61 h 61"/>
              <a:gd name="T36" fmla="*/ 3 w 64"/>
              <a:gd name="T37" fmla="*/ 61 h 61"/>
              <a:gd name="T38" fmla="*/ 1 w 64"/>
              <a:gd name="T39" fmla="*/ 61 h 61"/>
              <a:gd name="T40" fmla="*/ 1 w 64"/>
              <a:gd name="T41" fmla="*/ 59 h 61"/>
              <a:gd name="T42" fmla="*/ 3 w 64"/>
              <a:gd name="T43" fmla="*/ 45 h 61"/>
              <a:gd name="T44" fmla="*/ 12 w 64"/>
              <a:gd name="T45" fmla="*/ 37 h 61"/>
              <a:gd name="T46" fmla="*/ 15 w 64"/>
              <a:gd name="T47" fmla="*/ 18 h 61"/>
              <a:gd name="T48" fmla="*/ 30 w 64"/>
              <a:gd name="T49" fmla="*/ 1 h 61"/>
              <a:gd name="T50" fmla="*/ 32 w 64"/>
              <a:gd name="T51" fmla="*/ 0 h 61"/>
              <a:gd name="T52" fmla="*/ 33 w 64"/>
              <a:gd name="T53" fmla="*/ 1 h 61"/>
              <a:gd name="T54" fmla="*/ 49 w 64"/>
              <a:gd name="T55" fmla="*/ 18 h 61"/>
              <a:gd name="T56" fmla="*/ 51 w 64"/>
              <a:gd name="T57" fmla="*/ 37 h 61"/>
              <a:gd name="T58" fmla="*/ 61 w 64"/>
              <a:gd name="T59" fmla="*/ 45 h 61"/>
              <a:gd name="T60" fmla="*/ 63 w 64"/>
              <a:gd name="T61" fmla="*/ 59 h 61"/>
              <a:gd name="T62" fmla="*/ 63 w 64"/>
              <a:gd name="T63" fmla="*/ 61 h 61"/>
              <a:gd name="T64" fmla="*/ 61 w 64"/>
              <a:gd name="T65" fmla="*/ 61 h 61"/>
              <a:gd name="T66" fmla="*/ 47 w 64"/>
              <a:gd name="T67" fmla="*/ 61 h 61"/>
              <a:gd name="T68" fmla="*/ 45 w 64"/>
              <a:gd name="T69" fmla="*/ 61 h 61"/>
              <a:gd name="T70" fmla="*/ 45 w 64"/>
              <a:gd name="T71" fmla="*/ 59 h 61"/>
              <a:gd name="T72" fmla="*/ 45 w 64"/>
              <a:gd name="T73" fmla="*/ 54 h 61"/>
              <a:gd name="T74" fmla="*/ 35 w 64"/>
              <a:gd name="T75" fmla="*/ 54 h 61"/>
              <a:gd name="T76" fmla="*/ 50 w 64"/>
              <a:gd name="T77" fmla="*/ 47 h 61"/>
              <a:gd name="T78" fmla="*/ 49 w 64"/>
              <a:gd name="T79" fmla="*/ 57 h 61"/>
              <a:gd name="T80" fmla="*/ 59 w 64"/>
              <a:gd name="T81" fmla="*/ 57 h 61"/>
              <a:gd name="T82" fmla="*/ 57 w 64"/>
              <a:gd name="T83" fmla="*/ 47 h 61"/>
              <a:gd name="T84" fmla="*/ 51 w 64"/>
              <a:gd name="T85" fmla="*/ 41 h 61"/>
              <a:gd name="T86" fmla="*/ 50 w 64"/>
              <a:gd name="T87" fmla="*/ 47 h 61"/>
              <a:gd name="T88" fmla="*/ 15 w 64"/>
              <a:gd name="T89" fmla="*/ 57 h 61"/>
              <a:gd name="T90" fmla="*/ 14 w 64"/>
              <a:gd name="T91" fmla="*/ 49 h 61"/>
              <a:gd name="T92" fmla="*/ 13 w 64"/>
              <a:gd name="T93" fmla="*/ 41 h 61"/>
              <a:gd name="T94" fmla="*/ 6 w 64"/>
              <a:gd name="T95" fmla="*/ 47 h 61"/>
              <a:gd name="T96" fmla="*/ 4 w 64"/>
              <a:gd name="T97" fmla="*/ 57 h 61"/>
              <a:gd name="T98" fmla="*/ 15 w 64"/>
              <a:gd name="T99" fmla="*/ 57 h 61"/>
              <a:gd name="T100" fmla="*/ 32 w 64"/>
              <a:gd name="T101" fmla="*/ 22 h 61"/>
              <a:gd name="T102" fmla="*/ 37 w 64"/>
              <a:gd name="T103" fmla="*/ 27 h 61"/>
              <a:gd name="T104" fmla="*/ 32 w 64"/>
              <a:gd name="T105" fmla="*/ 32 h 61"/>
              <a:gd name="T106" fmla="*/ 27 w 64"/>
              <a:gd name="T107" fmla="*/ 27 h 61"/>
              <a:gd name="T108" fmla="*/ 32 w 64"/>
              <a:gd name="T109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61">
                <a:moveTo>
                  <a:pt x="32" y="9"/>
                </a:moveTo>
                <a:cubicBezTo>
                  <a:pt x="27" y="11"/>
                  <a:pt x="24" y="15"/>
                  <a:pt x="22" y="20"/>
                </a:cubicBezTo>
                <a:cubicBezTo>
                  <a:pt x="20" y="27"/>
                  <a:pt x="20" y="35"/>
                  <a:pt x="21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3"/>
                  <a:pt x="29" y="40"/>
                  <a:pt x="29" y="36"/>
                </a:cubicBezTo>
                <a:cubicBezTo>
                  <a:pt x="31" y="36"/>
                  <a:pt x="32" y="36"/>
                  <a:pt x="34" y="36"/>
                </a:cubicBezTo>
                <a:cubicBezTo>
                  <a:pt x="34" y="40"/>
                  <a:pt x="34" y="43"/>
                  <a:pt x="35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4" y="35"/>
                  <a:pt x="43" y="27"/>
                  <a:pt x="41" y="20"/>
                </a:cubicBezTo>
                <a:cubicBezTo>
                  <a:pt x="40" y="15"/>
                  <a:pt x="36" y="11"/>
                  <a:pt x="32" y="9"/>
                </a:cubicBezTo>
                <a:close/>
                <a:moveTo>
                  <a:pt x="35" y="54"/>
                </a:moveTo>
                <a:cubicBezTo>
                  <a:pt x="35" y="56"/>
                  <a:pt x="35" y="58"/>
                  <a:pt x="35" y="61"/>
                </a:cubicBezTo>
                <a:cubicBezTo>
                  <a:pt x="33" y="61"/>
                  <a:pt x="30" y="61"/>
                  <a:pt x="28" y="61"/>
                </a:cubicBezTo>
                <a:cubicBezTo>
                  <a:pt x="28" y="58"/>
                  <a:pt x="28" y="56"/>
                  <a:pt x="2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61"/>
                  <a:pt x="19" y="61"/>
                  <a:pt x="19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" y="61"/>
                  <a:pt x="1" y="61"/>
                  <a:pt x="1" y="61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4"/>
                  <a:pt x="1" y="49"/>
                  <a:pt x="3" y="45"/>
                </a:cubicBezTo>
                <a:cubicBezTo>
                  <a:pt x="5" y="42"/>
                  <a:pt x="8" y="39"/>
                  <a:pt x="12" y="37"/>
                </a:cubicBezTo>
                <a:cubicBezTo>
                  <a:pt x="12" y="29"/>
                  <a:pt x="13" y="23"/>
                  <a:pt x="15" y="18"/>
                </a:cubicBezTo>
                <a:cubicBezTo>
                  <a:pt x="17" y="9"/>
                  <a:pt x="23" y="4"/>
                  <a:pt x="30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41" y="4"/>
                  <a:pt x="46" y="9"/>
                  <a:pt x="49" y="18"/>
                </a:cubicBezTo>
                <a:cubicBezTo>
                  <a:pt x="51" y="23"/>
                  <a:pt x="51" y="29"/>
                  <a:pt x="51" y="37"/>
                </a:cubicBezTo>
                <a:cubicBezTo>
                  <a:pt x="55" y="39"/>
                  <a:pt x="59" y="42"/>
                  <a:pt x="61" y="45"/>
                </a:cubicBezTo>
                <a:cubicBezTo>
                  <a:pt x="63" y="49"/>
                  <a:pt x="64" y="54"/>
                  <a:pt x="63" y="59"/>
                </a:cubicBezTo>
                <a:cubicBezTo>
                  <a:pt x="63" y="61"/>
                  <a:pt x="63" y="61"/>
                  <a:pt x="63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4"/>
                  <a:pt x="45" y="54"/>
                  <a:pt x="45" y="54"/>
                </a:cubicBezTo>
                <a:cubicBezTo>
                  <a:pt x="35" y="54"/>
                  <a:pt x="35" y="54"/>
                  <a:pt x="35" y="54"/>
                </a:cubicBezTo>
                <a:close/>
                <a:moveTo>
                  <a:pt x="50" y="47"/>
                </a:moveTo>
                <a:cubicBezTo>
                  <a:pt x="49" y="57"/>
                  <a:pt x="49" y="57"/>
                  <a:pt x="4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3"/>
                  <a:pt x="59" y="50"/>
                  <a:pt x="57" y="47"/>
                </a:cubicBezTo>
                <a:cubicBezTo>
                  <a:pt x="56" y="45"/>
                  <a:pt x="54" y="43"/>
                  <a:pt x="51" y="41"/>
                </a:cubicBezTo>
                <a:cubicBezTo>
                  <a:pt x="51" y="43"/>
                  <a:pt x="50" y="45"/>
                  <a:pt x="50" y="47"/>
                </a:cubicBezTo>
                <a:close/>
                <a:moveTo>
                  <a:pt x="15" y="57"/>
                </a:moveTo>
                <a:cubicBezTo>
                  <a:pt x="14" y="49"/>
                  <a:pt x="14" y="49"/>
                  <a:pt x="14" y="49"/>
                </a:cubicBezTo>
                <a:cubicBezTo>
                  <a:pt x="13" y="46"/>
                  <a:pt x="13" y="43"/>
                  <a:pt x="13" y="41"/>
                </a:cubicBezTo>
                <a:cubicBezTo>
                  <a:pt x="10" y="43"/>
                  <a:pt x="8" y="45"/>
                  <a:pt x="6" y="47"/>
                </a:cubicBezTo>
                <a:cubicBezTo>
                  <a:pt x="5" y="50"/>
                  <a:pt x="4" y="53"/>
                  <a:pt x="4" y="57"/>
                </a:cubicBezTo>
                <a:cubicBezTo>
                  <a:pt x="15" y="57"/>
                  <a:pt x="15" y="57"/>
                  <a:pt x="15" y="57"/>
                </a:cubicBezTo>
                <a:close/>
                <a:moveTo>
                  <a:pt x="32" y="22"/>
                </a:moveTo>
                <a:cubicBezTo>
                  <a:pt x="35" y="22"/>
                  <a:pt x="37" y="24"/>
                  <a:pt x="37" y="27"/>
                </a:cubicBezTo>
                <a:cubicBezTo>
                  <a:pt x="37" y="30"/>
                  <a:pt x="35" y="32"/>
                  <a:pt x="32" y="32"/>
                </a:cubicBezTo>
                <a:cubicBezTo>
                  <a:pt x="29" y="32"/>
                  <a:pt x="27" y="30"/>
                  <a:pt x="27" y="27"/>
                </a:cubicBezTo>
                <a:cubicBezTo>
                  <a:pt x="27" y="24"/>
                  <a:pt x="29" y="22"/>
                  <a:pt x="32" y="22"/>
                </a:cubicBezTo>
                <a:close/>
              </a:path>
            </a:pathLst>
          </a:custGeom>
          <a:solidFill>
            <a:srgbClr val="4F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5327915" y="4656794"/>
            <a:ext cx="800703" cy="623465"/>
            <a:chOff x="4265839" y="-1204913"/>
            <a:chExt cx="809399" cy="630238"/>
          </a:xfrm>
          <a:solidFill>
            <a:srgbClr val="4F5D70"/>
          </a:solidFill>
        </p:grpSpPr>
        <p:sp>
          <p:nvSpPr>
            <p:cNvPr id="21" name="Freeform 6"/>
            <p:cNvSpPr/>
            <p:nvPr/>
          </p:nvSpPr>
          <p:spPr bwMode="auto">
            <a:xfrm>
              <a:off x="4343400" y="-954088"/>
              <a:ext cx="676275" cy="222250"/>
            </a:xfrm>
            <a:custGeom>
              <a:avLst/>
              <a:gdLst>
                <a:gd name="T0" fmla="*/ 159 w 180"/>
                <a:gd name="T1" fmla="*/ 17 h 59"/>
                <a:gd name="T2" fmla="*/ 96 w 180"/>
                <a:gd name="T3" fmla="*/ 17 h 59"/>
                <a:gd name="T4" fmla="*/ 96 w 180"/>
                <a:gd name="T5" fmla="*/ 7 h 59"/>
                <a:gd name="T6" fmla="*/ 90 w 180"/>
                <a:gd name="T7" fmla="*/ 0 h 59"/>
                <a:gd name="T8" fmla="*/ 84 w 180"/>
                <a:gd name="T9" fmla="*/ 7 h 59"/>
                <a:gd name="T10" fmla="*/ 84 w 180"/>
                <a:gd name="T11" fmla="*/ 17 h 59"/>
                <a:gd name="T12" fmla="*/ 21 w 180"/>
                <a:gd name="T13" fmla="*/ 17 h 59"/>
                <a:gd name="T14" fmla="*/ 0 w 180"/>
                <a:gd name="T15" fmla="*/ 38 h 59"/>
                <a:gd name="T16" fmla="*/ 0 w 180"/>
                <a:gd name="T17" fmla="*/ 52 h 59"/>
                <a:gd name="T18" fmla="*/ 6 w 180"/>
                <a:gd name="T19" fmla="*/ 59 h 59"/>
                <a:gd name="T20" fmla="*/ 13 w 180"/>
                <a:gd name="T21" fmla="*/ 52 h 59"/>
                <a:gd name="T22" fmla="*/ 13 w 180"/>
                <a:gd name="T23" fmla="*/ 38 h 59"/>
                <a:gd name="T24" fmla="*/ 21 w 180"/>
                <a:gd name="T25" fmla="*/ 30 h 59"/>
                <a:gd name="T26" fmla="*/ 84 w 180"/>
                <a:gd name="T27" fmla="*/ 30 h 59"/>
                <a:gd name="T28" fmla="*/ 84 w 180"/>
                <a:gd name="T29" fmla="*/ 47 h 59"/>
                <a:gd name="T30" fmla="*/ 90 w 180"/>
                <a:gd name="T31" fmla="*/ 53 h 59"/>
                <a:gd name="T32" fmla="*/ 96 w 180"/>
                <a:gd name="T33" fmla="*/ 47 h 59"/>
                <a:gd name="T34" fmla="*/ 96 w 180"/>
                <a:gd name="T35" fmla="*/ 30 h 59"/>
                <a:gd name="T36" fmla="*/ 159 w 180"/>
                <a:gd name="T37" fmla="*/ 30 h 59"/>
                <a:gd name="T38" fmla="*/ 168 w 180"/>
                <a:gd name="T39" fmla="*/ 38 h 59"/>
                <a:gd name="T40" fmla="*/ 168 w 180"/>
                <a:gd name="T41" fmla="*/ 52 h 59"/>
                <a:gd name="T42" fmla="*/ 174 w 180"/>
                <a:gd name="T43" fmla="*/ 59 h 59"/>
                <a:gd name="T44" fmla="*/ 180 w 180"/>
                <a:gd name="T45" fmla="*/ 52 h 59"/>
                <a:gd name="T46" fmla="*/ 180 w 180"/>
                <a:gd name="T47" fmla="*/ 38 h 59"/>
                <a:gd name="T48" fmla="*/ 159 w 180"/>
                <a:gd name="T49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59">
                  <a:moveTo>
                    <a:pt x="159" y="17"/>
                  </a:moveTo>
                  <a:cubicBezTo>
                    <a:pt x="96" y="17"/>
                    <a:pt x="96" y="17"/>
                    <a:pt x="96" y="1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4" y="0"/>
                    <a:pt x="90" y="0"/>
                  </a:cubicBezTo>
                  <a:cubicBezTo>
                    <a:pt x="87" y="0"/>
                    <a:pt x="84" y="3"/>
                    <a:pt x="84" y="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9" y="17"/>
                    <a:pt x="0" y="27"/>
                    <a:pt x="0" y="3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" y="59"/>
                    <a:pt x="13" y="56"/>
                    <a:pt x="13" y="52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4"/>
                    <a:pt x="16" y="30"/>
                    <a:pt x="21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51"/>
                    <a:pt x="87" y="53"/>
                    <a:pt x="90" y="53"/>
                  </a:cubicBezTo>
                  <a:cubicBezTo>
                    <a:pt x="94" y="53"/>
                    <a:pt x="96" y="51"/>
                    <a:pt x="96" y="47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4" y="30"/>
                    <a:pt x="168" y="34"/>
                    <a:pt x="168" y="38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8" y="56"/>
                    <a:pt x="170" y="59"/>
                    <a:pt x="174" y="59"/>
                  </a:cubicBezTo>
                  <a:cubicBezTo>
                    <a:pt x="177" y="59"/>
                    <a:pt x="180" y="56"/>
                    <a:pt x="180" y="52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27"/>
                    <a:pt x="171" y="17"/>
                    <a:pt x="159" y="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4265839" y="-706438"/>
              <a:ext cx="209550" cy="131763"/>
            </a:xfrm>
            <a:custGeom>
              <a:avLst/>
              <a:gdLst>
                <a:gd name="T0" fmla="*/ 0 w 56"/>
                <a:gd name="T1" fmla="*/ 25 h 35"/>
                <a:gd name="T2" fmla="*/ 12 w 56"/>
                <a:gd name="T3" fmla="*/ 35 h 35"/>
                <a:gd name="T4" fmla="*/ 44 w 56"/>
                <a:gd name="T5" fmla="*/ 35 h 35"/>
                <a:gd name="T6" fmla="*/ 56 w 56"/>
                <a:gd name="T7" fmla="*/ 25 h 35"/>
                <a:gd name="T8" fmla="*/ 56 w 56"/>
                <a:gd name="T9" fmla="*/ 10 h 35"/>
                <a:gd name="T10" fmla="*/ 44 w 56"/>
                <a:gd name="T11" fmla="*/ 0 h 35"/>
                <a:gd name="T12" fmla="*/ 12 w 56"/>
                <a:gd name="T13" fmla="*/ 0 h 35"/>
                <a:gd name="T14" fmla="*/ 0 w 56"/>
                <a:gd name="T15" fmla="*/ 10 h 35"/>
                <a:gd name="T16" fmla="*/ 0 w 56"/>
                <a:gd name="T17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5">
                  <a:moveTo>
                    <a:pt x="0" y="25"/>
                  </a:moveTo>
                  <a:cubicBezTo>
                    <a:pt x="0" y="31"/>
                    <a:pt x="5" y="35"/>
                    <a:pt x="12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51" y="35"/>
                    <a:pt x="56" y="31"/>
                    <a:pt x="56" y="2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76763" y="-706438"/>
              <a:ext cx="209550" cy="131763"/>
            </a:xfrm>
            <a:custGeom>
              <a:avLst/>
              <a:gdLst>
                <a:gd name="T0" fmla="*/ 0 w 56"/>
                <a:gd name="T1" fmla="*/ 25 h 35"/>
                <a:gd name="T2" fmla="*/ 12 w 56"/>
                <a:gd name="T3" fmla="*/ 35 h 35"/>
                <a:gd name="T4" fmla="*/ 44 w 56"/>
                <a:gd name="T5" fmla="*/ 35 h 35"/>
                <a:gd name="T6" fmla="*/ 56 w 56"/>
                <a:gd name="T7" fmla="*/ 25 h 35"/>
                <a:gd name="T8" fmla="*/ 56 w 56"/>
                <a:gd name="T9" fmla="*/ 10 h 35"/>
                <a:gd name="T10" fmla="*/ 44 w 56"/>
                <a:gd name="T11" fmla="*/ 0 h 35"/>
                <a:gd name="T12" fmla="*/ 12 w 56"/>
                <a:gd name="T13" fmla="*/ 0 h 35"/>
                <a:gd name="T14" fmla="*/ 0 w 56"/>
                <a:gd name="T15" fmla="*/ 10 h 35"/>
                <a:gd name="T16" fmla="*/ 0 w 56"/>
                <a:gd name="T17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5">
                  <a:moveTo>
                    <a:pt x="0" y="25"/>
                  </a:moveTo>
                  <a:cubicBezTo>
                    <a:pt x="0" y="31"/>
                    <a:pt x="5" y="35"/>
                    <a:pt x="12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51" y="35"/>
                    <a:pt x="56" y="31"/>
                    <a:pt x="56" y="2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4865688" y="-706438"/>
              <a:ext cx="209550" cy="131763"/>
            </a:xfrm>
            <a:custGeom>
              <a:avLst/>
              <a:gdLst>
                <a:gd name="T0" fmla="*/ 0 w 56"/>
                <a:gd name="T1" fmla="*/ 25 h 35"/>
                <a:gd name="T2" fmla="*/ 12 w 56"/>
                <a:gd name="T3" fmla="*/ 35 h 35"/>
                <a:gd name="T4" fmla="*/ 44 w 56"/>
                <a:gd name="T5" fmla="*/ 35 h 35"/>
                <a:gd name="T6" fmla="*/ 56 w 56"/>
                <a:gd name="T7" fmla="*/ 25 h 35"/>
                <a:gd name="T8" fmla="*/ 56 w 56"/>
                <a:gd name="T9" fmla="*/ 10 h 35"/>
                <a:gd name="T10" fmla="*/ 44 w 56"/>
                <a:gd name="T11" fmla="*/ 0 h 35"/>
                <a:gd name="T12" fmla="*/ 12 w 56"/>
                <a:gd name="T13" fmla="*/ 0 h 35"/>
                <a:gd name="T14" fmla="*/ 0 w 56"/>
                <a:gd name="T15" fmla="*/ 10 h 35"/>
                <a:gd name="T16" fmla="*/ 0 w 56"/>
                <a:gd name="T17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5">
                  <a:moveTo>
                    <a:pt x="0" y="25"/>
                  </a:moveTo>
                  <a:cubicBezTo>
                    <a:pt x="0" y="31"/>
                    <a:pt x="5" y="35"/>
                    <a:pt x="12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51" y="35"/>
                    <a:pt x="56" y="31"/>
                    <a:pt x="56" y="2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4486501" y="-1204913"/>
              <a:ext cx="390525" cy="228600"/>
            </a:xfrm>
            <a:custGeom>
              <a:avLst/>
              <a:gdLst>
                <a:gd name="T0" fmla="*/ 104 w 104"/>
                <a:gd name="T1" fmla="*/ 49 h 61"/>
                <a:gd name="T2" fmla="*/ 90 w 104"/>
                <a:gd name="T3" fmla="*/ 61 h 61"/>
                <a:gd name="T4" fmla="*/ 14 w 104"/>
                <a:gd name="T5" fmla="*/ 61 h 61"/>
                <a:gd name="T6" fmla="*/ 0 w 104"/>
                <a:gd name="T7" fmla="*/ 49 h 61"/>
                <a:gd name="T8" fmla="*/ 0 w 104"/>
                <a:gd name="T9" fmla="*/ 12 h 61"/>
                <a:gd name="T10" fmla="*/ 14 w 104"/>
                <a:gd name="T11" fmla="*/ 0 h 61"/>
                <a:gd name="T12" fmla="*/ 90 w 104"/>
                <a:gd name="T13" fmla="*/ 0 h 61"/>
                <a:gd name="T14" fmla="*/ 104 w 104"/>
                <a:gd name="T15" fmla="*/ 12 h 61"/>
                <a:gd name="T16" fmla="*/ 104 w 104"/>
                <a:gd name="T17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4" y="49"/>
                  </a:moveTo>
                  <a:cubicBezTo>
                    <a:pt x="104" y="56"/>
                    <a:pt x="98" y="61"/>
                    <a:pt x="90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6" y="61"/>
                    <a:pt x="0" y="56"/>
                    <a:pt x="0" y="4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8" y="0"/>
                    <a:pt x="104" y="5"/>
                    <a:pt x="104" y="12"/>
                  </a:cubicBezTo>
                  <a:cubicBezTo>
                    <a:pt x="104" y="49"/>
                    <a:pt x="104" y="49"/>
                    <a:pt x="104" y="49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1875790"/>
            <a:ext cx="3588385" cy="923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4035425"/>
            <a:ext cx="47174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基金对的benchmark_return相关性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86015" y="2092325"/>
            <a:ext cx="37096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基金对相关性的平均值，25%、50%、75%分位值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942590"/>
            <a:ext cx="3629025" cy="17145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4635" y="4385310"/>
            <a:ext cx="76200" cy="1166495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4554855"/>
            <a:ext cx="3754120" cy="10274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/>
      <p:bldP spid="19" grpId="0" animBg="1"/>
      <p:bldP spid="29" grpId="0"/>
      <p:bldP spid="3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4110" y="424815"/>
            <a:ext cx="4102735" cy="575691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60450" y="1536700"/>
            <a:ext cx="52971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5-fold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53372" y="173597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0450" y="2030095"/>
            <a:ext cx="46970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将训练数据分成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分，每次取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分进行训练，训练出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个模型，对验证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集有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个预测结果，取均值送入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xgboost</a:t>
            </a:r>
            <a:endParaRPr lang="en-US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738880"/>
            <a:ext cx="5666740" cy="24428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768475"/>
            <a:ext cx="4514850" cy="1805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85" y="1768475"/>
            <a:ext cx="4810125" cy="143383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32" y="134989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21740" y="1172845"/>
            <a:ext cx="1123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XGB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30258" y="1372117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95" y="1172845"/>
            <a:ext cx="1123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LGB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850640"/>
            <a:ext cx="2729230" cy="2462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3850640"/>
            <a:ext cx="4882515" cy="25450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768475"/>
            <a:ext cx="4514850" cy="1805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85" y="1768475"/>
            <a:ext cx="4810125" cy="143383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32" y="134989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21740" y="1172845"/>
            <a:ext cx="1123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XGB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30258" y="1372117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95" y="1172845"/>
            <a:ext cx="1123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LGB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850640"/>
            <a:ext cx="2729230" cy="2462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3850640"/>
            <a:ext cx="4882515" cy="25450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593" y="127242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86180" y="103251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第</a:t>
            </a:r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二层</a:t>
            </a:r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2092325"/>
            <a:ext cx="766318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1.lightBGM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得到的结果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2.xgboost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得到的结果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基金对fund_return的曼哈顿距离和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8290" y="3256280"/>
            <a:ext cx="609600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algn="l">
              <a:lnSpc>
                <a:spcPct val="14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kumimoji="1" lang="zh-CN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上述三个变量进行5-fold作为输入</a:t>
            </a:r>
            <a:endParaRPr kumimoji="1"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290" y="1720215"/>
            <a:ext cx="384619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5290" y="4046855"/>
            <a:ext cx="6096000" cy="1143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Output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个基金，两两之间的相关性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6460" y="1090930"/>
            <a:ext cx="4687570" cy="4808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316990" y="1682750"/>
            <a:ext cx="9446895" cy="3777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1.correlation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的种类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Correlation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的种类有三种，分别是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pearson皮尔逊相关系数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kendall肯德尔等级相关系数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spearman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斯皮尔曼等级相关系数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在计算基金对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fundA-fundB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的利益率之间的相关性时可以通过改变参数来计算不同的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correlation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经过尝试，发现不同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correlation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之间得到的效果差距不大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而且由于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kendall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correlation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spearman correlation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计算前要先排序，因此跑的速度会变得特别慢。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因此，最终决定采用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相关性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305560" y="1457960"/>
            <a:ext cx="9446895" cy="3777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读入数据时，发现都是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的小数，因此将读入的数据都乘一个倍数，来提高精度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分别为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100000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经过尝试发现，乘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得出的预测准确率最高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因此采用了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乘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10000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5758180"/>
            <a:ext cx="6142990" cy="689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1320" y="5283835"/>
            <a:ext cx="1172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*10000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4117975"/>
            <a:ext cx="5844540" cy="710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1320" y="3552190"/>
            <a:ext cx="1172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*10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67651" y="150794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6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6668" y="1550122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MH_Number_2">
            <a:hlinkClick r:id="rId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367651" y="256554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6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6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66668" y="2607721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MH_Number_3">
            <a:hlinkClick r:id="rId9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5367651" y="36231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6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9" action="ppaction://hlinksldjump"/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66668" y="366531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MH_Number_4">
            <a:hlinkClick r:id="rId12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5367651" y="46807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6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MH_Entry_4">
            <a:hlinkClick r:id="rId12" action="ppaction://hlinksldjump"/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66668" y="4722918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s_1"/>
          <p:cNvSpPr/>
          <p:nvPr>
            <p:custDataLst>
              <p:tags r:id="rId15"/>
            </p:custDataLst>
          </p:nvPr>
        </p:nvSpPr>
        <p:spPr>
          <a:xfrm>
            <a:off x="2448967" y="2679840"/>
            <a:ext cx="1844239" cy="84248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zh-CN" altLang="en-US" sz="5400" b="1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5400" b="1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Others_2"/>
          <p:cNvSpPr/>
          <p:nvPr>
            <p:custDataLst>
              <p:tags r:id="rId16"/>
            </p:custDataLst>
          </p:nvPr>
        </p:nvSpPr>
        <p:spPr>
          <a:xfrm>
            <a:off x="1653677" y="3662456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3200" spc="2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spc="2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  <p:bldP spid="217" grpId="0" animBg="1"/>
      <p:bldP spid="170" grpId="0"/>
      <p:bldP spid="219" grpId="0" animBg="1"/>
      <p:bldP spid="175" grpId="0"/>
      <p:bldP spid="218" grpId="0" animBg="1"/>
      <p:bldP spid="180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305560" y="1457960"/>
            <a:ext cx="9446895" cy="3777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5-fold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将训练数据分成5分，每次取4分进行训练，训练出5个模型，对验证级有5个预测结果，取均值送入xgboost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4.xgb lgb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08760" y="4015740"/>
            <a:ext cx="1176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采取的方式是贪心式的调参，即在每一个超参数调到最佳后再进行下一个超参数的调参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5312410"/>
            <a:ext cx="6142990" cy="6896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0315" y="13373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虽然有在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atafountain上面提交最后的结果，但是不知道是什么原因，一直显示在评测排队中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.........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585" y="2207895"/>
            <a:ext cx="5596890" cy="869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97940" y="33896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所以一直都是根据给定的评测方式来评估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" y="3981450"/>
            <a:ext cx="3886200" cy="847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2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2"/>
          <p:cNvSpPr/>
          <p:nvPr/>
        </p:nvSpPr>
        <p:spPr bwMode="auto">
          <a:xfrm>
            <a:off x="2323068" y="2192039"/>
            <a:ext cx="3244747" cy="739604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4F5D70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5" rIns="91388" bIns="45695"/>
          <a:lstStyle/>
          <a:p>
            <a:pPr defTabSz="1219200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Freeform 42"/>
          <p:cNvSpPr/>
          <p:nvPr/>
        </p:nvSpPr>
        <p:spPr bwMode="auto">
          <a:xfrm flipH="1">
            <a:off x="6672140" y="2192039"/>
            <a:ext cx="3244748" cy="739604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ED5858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5" rIns="91388" bIns="45695"/>
          <a:lstStyle/>
          <a:p>
            <a:pPr defTabSz="1219200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Freeform 42"/>
          <p:cNvSpPr/>
          <p:nvPr/>
        </p:nvSpPr>
        <p:spPr bwMode="auto">
          <a:xfrm flipV="1">
            <a:off x="2323068" y="4467315"/>
            <a:ext cx="3244747" cy="738016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ED5858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5" rIns="91388" bIns="45695"/>
          <a:lstStyle/>
          <a:p>
            <a:pPr defTabSz="1219200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42"/>
          <p:cNvSpPr/>
          <p:nvPr/>
        </p:nvSpPr>
        <p:spPr bwMode="auto">
          <a:xfrm flipH="1" flipV="1">
            <a:off x="6672140" y="4467315"/>
            <a:ext cx="3244748" cy="738016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4F5D70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5" rIns="91388" bIns="45695"/>
          <a:lstStyle/>
          <a:p>
            <a:pPr defTabSz="1219200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762760" y="2520315"/>
            <a:ext cx="1153795" cy="1155700"/>
          </a:xfrm>
          <a:prstGeom prst="ellipse">
            <a:avLst/>
          </a:prstGeom>
          <a:solidFill>
            <a:srgbClr val="4F5D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endParaRPr lang="zh-CN" altLang="en-US" sz="1735" kern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8" name="Oval 31"/>
          <p:cNvSpPr>
            <a:spLocks noChangeArrowheads="1"/>
          </p:cNvSpPr>
          <p:nvPr/>
        </p:nvSpPr>
        <p:spPr bwMode="auto">
          <a:xfrm>
            <a:off x="1788160" y="3803650"/>
            <a:ext cx="1153795" cy="1155700"/>
          </a:xfrm>
          <a:prstGeom prst="ellipse">
            <a:avLst/>
          </a:prstGeom>
          <a:solidFill>
            <a:srgbClr val="ED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endParaRPr lang="zh-CN" altLang="en-US" sz="1735" kern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93225" y="2552065"/>
            <a:ext cx="1155065" cy="1155700"/>
          </a:xfrm>
          <a:prstGeom prst="ellipse">
            <a:avLst/>
          </a:prstGeom>
          <a:solidFill>
            <a:srgbClr val="ED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endParaRPr lang="zh-CN" altLang="en-US" sz="1735" kern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9340850" y="3833495"/>
            <a:ext cx="1153795" cy="1155700"/>
          </a:xfrm>
          <a:prstGeom prst="ellipse">
            <a:avLst/>
          </a:prstGeom>
          <a:solidFill>
            <a:srgbClr val="4F5D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endParaRPr lang="zh-CN" altLang="en-US" sz="1735" kern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6" name="TextBox 46"/>
          <p:cNvSpPr txBox="1">
            <a:spLocks noChangeArrowheads="1"/>
          </p:cNvSpPr>
          <p:nvPr/>
        </p:nvSpPr>
        <p:spPr bwMode="auto">
          <a:xfrm>
            <a:off x="3011683" y="1739704"/>
            <a:ext cx="1758035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技术</a:t>
            </a: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研究</a:t>
            </a:r>
            <a:endParaRPr lang="zh-CN" altLang="en-US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TextBox 47"/>
          <p:cNvSpPr txBox="1">
            <a:spLocks noChangeArrowheads="1"/>
          </p:cNvSpPr>
          <p:nvPr/>
        </p:nvSpPr>
        <p:spPr bwMode="auto">
          <a:xfrm>
            <a:off x="2935525" y="2375915"/>
            <a:ext cx="2591037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ms-MY" sz="1335" dirty="0">
                <a:solidFill>
                  <a:schemeClr val="tx1"/>
                </a:solidFill>
                <a:cs typeface="+mn-ea"/>
                <a:sym typeface="+mn-lt"/>
              </a:rPr>
              <a:t>在模型选择和学习上，能够积极查阅资料，比对不同模型的适用性以及其训练效果。熟悉了数据处理</a:t>
            </a:r>
            <a:r>
              <a:rPr lang="en-US" altLang="zh-CN" sz="1335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335" dirty="0">
                <a:solidFill>
                  <a:schemeClr val="tx1"/>
                </a:solidFill>
                <a:cs typeface="+mn-ea"/>
                <a:sym typeface="+mn-lt"/>
              </a:rPr>
              <a:t>模型选择</a:t>
            </a:r>
            <a:r>
              <a:rPr lang="en-US" altLang="zh-CN" sz="1335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335" dirty="0">
                <a:solidFill>
                  <a:schemeClr val="tx1"/>
                </a:solidFill>
                <a:cs typeface="+mn-ea"/>
                <a:sym typeface="+mn-lt"/>
              </a:rPr>
              <a:t>模型调参训练</a:t>
            </a:r>
            <a:r>
              <a:rPr lang="en-US" altLang="zh-CN" sz="1335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335" dirty="0">
                <a:solidFill>
                  <a:schemeClr val="tx1"/>
                </a:solidFill>
                <a:cs typeface="+mn-ea"/>
                <a:sym typeface="+mn-lt"/>
              </a:rPr>
              <a:t>模型训练</a:t>
            </a:r>
            <a:r>
              <a:rPr lang="en-US" altLang="zh-CN" sz="1335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335" dirty="0">
                <a:solidFill>
                  <a:schemeClr val="tx1"/>
                </a:solidFill>
                <a:cs typeface="+mn-ea"/>
                <a:sym typeface="+mn-lt"/>
              </a:rPr>
              <a:t>模型优化</a:t>
            </a:r>
            <a:r>
              <a:rPr lang="en-US" altLang="zh-CN" sz="1335" dirty="0">
                <a:solidFill>
                  <a:schemeClr val="tx1"/>
                </a:solidFill>
                <a:cs typeface="+mn-ea"/>
                <a:sym typeface="+mn-lt"/>
              </a:rPr>
              <a:t>--</a:t>
            </a:r>
            <a:r>
              <a:rPr lang="zh-CN" altLang="en-US" sz="1335" dirty="0">
                <a:solidFill>
                  <a:schemeClr val="tx1"/>
                </a:solidFill>
                <a:cs typeface="+mn-ea"/>
                <a:sym typeface="+mn-lt"/>
              </a:rPr>
              <a:t>结果评估的一系列流程</a:t>
            </a:r>
            <a:r>
              <a:rPr lang="zh-CN" altLang="ms-MY" sz="1335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ms-MY" sz="1335" dirty="0">
              <a:solidFill>
                <a:schemeClr val="tx1"/>
              </a:solidFill>
              <a:cs typeface="+mn-ea"/>
              <a:sym typeface="+mn-lt"/>
            </a:endParaRPr>
          </a:p>
          <a:p>
            <a:pPr defTabSz="1219200" eaLnBrk="1" hangingPunct="1">
              <a:spcBef>
                <a:spcPct val="0"/>
              </a:spcBef>
              <a:buNone/>
              <a:defRPr/>
            </a:pPr>
            <a:endParaRPr lang="zh-CN" altLang="en-US" sz="1335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TextBox 48"/>
          <p:cNvSpPr txBox="1">
            <a:spLocks noChangeArrowheads="1"/>
          </p:cNvSpPr>
          <p:nvPr/>
        </p:nvSpPr>
        <p:spPr bwMode="auto">
          <a:xfrm>
            <a:off x="7414702" y="1739704"/>
            <a:ext cx="1759623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865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处理</a:t>
            </a:r>
            <a:r>
              <a:rPr lang="zh-CN" altLang="en-US" sz="1865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数据</a:t>
            </a:r>
            <a:endParaRPr lang="zh-CN" altLang="en-US" sz="1865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6455600" y="2393695"/>
            <a:ext cx="2591039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通过对数据的观察和分析，学到很多处理数据的技巧，对于较小的数据值可以通过同乘倍速来提高</a:t>
            </a: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精度。</a:t>
            </a:r>
            <a:endParaRPr lang="zh-CN" altLang="en-US" sz="1335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TextBox 50"/>
          <p:cNvSpPr txBox="1">
            <a:spLocks noChangeArrowheads="1"/>
          </p:cNvSpPr>
          <p:nvPr/>
        </p:nvSpPr>
        <p:spPr bwMode="auto">
          <a:xfrm>
            <a:off x="3011683" y="5257705"/>
            <a:ext cx="175803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865" b="1" dirty="0">
                <a:solidFill>
                  <a:schemeClr val="tx1"/>
                </a:solidFill>
                <a:cs typeface="+mn-ea"/>
                <a:sym typeface="+mn-lt"/>
              </a:rPr>
              <a:t>能力提升</a:t>
            </a:r>
            <a:endParaRPr lang="zh-CN" altLang="en-US" sz="1865" b="1" dirty="0">
              <a:solidFill>
                <a:schemeClr val="tx1"/>
              </a:solidFill>
              <a:cs typeface="+mn-ea"/>
              <a:sym typeface="+mn-lt"/>
            </a:endParaRPr>
          </a:p>
          <a:p>
            <a:pPr defTabSz="1219200" eaLnBrk="1" hangingPunct="1">
              <a:spcBef>
                <a:spcPct val="0"/>
              </a:spcBef>
              <a:buNone/>
              <a:defRPr/>
            </a:pPr>
            <a:endParaRPr lang="en-US" altLang="zh-CN" sz="1865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TextBox 51"/>
          <p:cNvSpPr txBox="1">
            <a:spLocks noChangeArrowheads="1"/>
          </p:cNvSpPr>
          <p:nvPr/>
        </p:nvSpPr>
        <p:spPr bwMode="auto">
          <a:xfrm>
            <a:off x="2935525" y="4106801"/>
            <a:ext cx="2591037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整个过程准备了半个多月，通过比赛提交了解决和分析实际问题的能力。能够运用不同的模型对问题进行建模</a:t>
            </a: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分析。</a:t>
            </a:r>
            <a:endParaRPr lang="zh-CN" altLang="en-US" sz="1335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TextBox 52"/>
          <p:cNvSpPr txBox="1">
            <a:spLocks noChangeArrowheads="1"/>
          </p:cNvSpPr>
          <p:nvPr/>
        </p:nvSpPr>
        <p:spPr bwMode="auto">
          <a:xfrm>
            <a:off x="7414702" y="5257705"/>
            <a:ext cx="1759623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865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比赛</a:t>
            </a:r>
            <a:r>
              <a:rPr lang="zh-CN" altLang="en-US" sz="1865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总结</a:t>
            </a:r>
            <a:endParaRPr lang="zh-CN" altLang="en-US" sz="1865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TextBox 53"/>
          <p:cNvSpPr txBox="1">
            <a:spLocks noChangeArrowheads="1"/>
          </p:cNvSpPr>
          <p:nvPr/>
        </p:nvSpPr>
        <p:spPr bwMode="auto">
          <a:xfrm>
            <a:off x="6471285" y="3833495"/>
            <a:ext cx="2821940" cy="132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5" rIns="91388" bIns="4569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  <a:defRPr/>
            </a:pP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前期的训练效果并不是很好，后来还是通过查阅资料，参考之前很多优秀的解决方案的经验，参考他们的模型，融入到自己的模型中，最后才能取到不错的预测成功。总体来说收获</a:t>
            </a:r>
            <a:r>
              <a:rPr lang="zh-CN" altLang="en-US" sz="1335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慢慢。</a:t>
            </a:r>
            <a:endParaRPr lang="zh-CN" altLang="en-US" sz="1335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7344" y="2394141"/>
            <a:ext cx="1238259" cy="1322071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sz="80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0839" y="3720669"/>
            <a:ext cx="1238259" cy="1322071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sz="8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91958" y="3750513"/>
            <a:ext cx="1238259" cy="1322071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sz="8000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endParaRPr 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3228" y="2437321"/>
            <a:ext cx="1238259" cy="1322071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sz="80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49492" y="3163889"/>
            <a:ext cx="62930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  谢谢聆听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10542" y="365719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2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593" y="127242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86180" y="1032510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赛题背景</a:t>
            </a:r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  <a:p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3790" y="1703705"/>
            <a:ext cx="86734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基金间的相关性是基金的重要特征。根据金融学原理，一个基金组合的整体风险，不仅和其中各只基金的风险水平有关，还和这些基金之间的相关性有关。构造一个基金之间相关性小、或者说分散程度高的基金组合，能在保持一定收益水平的基础上，降低整体风险。因此，对基金之间的相关性进行预测，有助于我们构建一个好的基金组合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32" y="383909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86180" y="3620770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赛题</a:t>
            </a:r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任务</a:t>
            </a:r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  <a:p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6180" y="4337050"/>
            <a:ext cx="8601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参赛者需要根据给出的基金净值、基金业绩比较基准、对应指数行情、基金间相关性等数据，构建模型、算法进行训练。然后针对我们提供的测试样本，通过您的算法或模型预测出之后一段时间内基金间的相关性情况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593" y="1272422"/>
            <a:ext cx="9729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86180" y="1032510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赛题</a:t>
            </a:r>
            <a:r>
              <a:rPr lang="zh-CN" altLang="en-US" sz="2400">
                <a:solidFill>
                  <a:srgbClr val="4F5D70"/>
                </a:solidFill>
                <a:latin typeface="思源黑体旧字形 Normal" panose="020B0400000000000000" charset="-128"/>
                <a:ea typeface="思源黑体旧字形 Normal" panose="020B0400000000000000" charset="-128"/>
                <a:sym typeface="+mn-ea"/>
              </a:rPr>
              <a:t>数据</a:t>
            </a:r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  <a:p>
            <a:endParaRPr lang="zh-CN" altLang="en-US" sz="2400">
              <a:solidFill>
                <a:srgbClr val="4F5D70"/>
              </a:solidFill>
              <a:latin typeface="思源黑体旧字形 Normal" panose="020B0400000000000000" charset="-128"/>
              <a:ea typeface="思源黑体旧字形 Normal" panose="020B0400000000000000" charset="-128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020" y="1627505"/>
            <a:ext cx="11633835" cy="4714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3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训练数据：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train_fund_return.csv(2015-09-29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2017-05-23):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基金复权净值收益率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GB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train_fund_benchmark_return.csv(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2015-09-29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2017-05-23</a:t>
            </a:r>
            <a:r>
              <a:rPr lang="en-GB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：基金业绩比较基准收益率</a:t>
            </a:r>
            <a:endParaRPr lang="en-GB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train_index_return.csv(2015-09-29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2017-05-23)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：重要市场指数收益率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Label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train_correlation.csv(2015-09-30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2017-05-24)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：基金间的相关性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30000"/>
              </a:lnSpc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测试数据：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test_fund_return.csv(2017-05-24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2018-03-16)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基金复权净值收益率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test_fund_benchmark_return.csv(2017-05-24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2018-03-16)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：基金业绩比较基准收益率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test_index_return.csv(2017-05-24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2018-03-16)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：重要市场指数收益率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>
              <a:lnSpc>
                <a:spcPct val="16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test_correlation.csv(2017-05-25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2017-12-14)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：基金间的相关性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83485" y="988695"/>
            <a:ext cx="2982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基金复权净值收益率</a:t>
            </a:r>
            <a:endParaRPr lang="en-US" altLang="zh-CN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7515" y="3340100"/>
            <a:ext cx="32816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train_fund_return.csv</a:t>
            </a:r>
            <a:endParaRPr lang="en-US" altLang="zh-CN"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8965" y="1459230"/>
            <a:ext cx="3592195" cy="19735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95" y="1459230"/>
            <a:ext cx="3400425" cy="19240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522335" y="988695"/>
            <a:ext cx="2982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</a:t>
            </a:r>
            <a:r>
              <a:rPr lang="en-US" altLang="zh-CN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金业绩比较基准收益率</a:t>
            </a:r>
            <a:endParaRPr lang="en-US" altLang="zh-CN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35035" y="3394710"/>
            <a:ext cx="3107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GB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train_fund_benchmark_return.csv</a:t>
            </a:r>
            <a:endParaRPr lang="en-GB" altLang="zh-CN"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95" y="4166870"/>
            <a:ext cx="3499485" cy="17748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535555" y="3759200"/>
            <a:ext cx="2982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重要市场指数收益率</a:t>
            </a:r>
            <a:endParaRPr lang="en-US" altLang="zh-CN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7900" y="3798570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基金间的相关性</a:t>
            </a:r>
            <a:endParaRPr lang="en-US" altLang="zh-CN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66415" y="6011545"/>
            <a:ext cx="2249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train_index_return.csv</a:t>
            </a:r>
            <a:endParaRPr lang="en-US" altLang="zh-CN"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20810" y="6033135"/>
            <a:ext cx="2847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黑体" panose="02010609060101010101" charset="-122"/>
                <a:ea typeface="黑体" panose="02010609060101010101" charset="-122"/>
              </a:rPr>
              <a:t>train_correlation.csv</a:t>
            </a:r>
            <a:endParaRPr lang="zh-CN" altLang="en-US" sz="14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965" y="4173220"/>
            <a:ext cx="3351530" cy="185991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81305" y="145923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第一行：</a:t>
            </a:r>
            <a:r>
              <a:rPr lang="zh-CN" altLang="en-US" sz="1400"/>
              <a:t>交易日期序列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281305" y="261556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第一列：基金</a:t>
            </a:r>
            <a:r>
              <a:rPr lang="zh-CN" altLang="en-US" sz="1400"/>
              <a:t>序号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281305" y="297878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200</a:t>
            </a:r>
            <a:r>
              <a:rPr lang="zh-CN" altLang="en-US" sz="1400"/>
              <a:t>只</a:t>
            </a:r>
            <a:r>
              <a:rPr lang="zh-CN" altLang="en-US" sz="1400"/>
              <a:t>基金</a:t>
            </a:r>
            <a:endParaRPr lang="zh-CN" altLang="en-US" sz="1400"/>
          </a:p>
        </p:txBody>
      </p:sp>
      <p:sp>
        <p:nvSpPr>
          <p:cNvPr id="52" name="文本框 51"/>
          <p:cNvSpPr txBox="1"/>
          <p:nvPr/>
        </p:nvSpPr>
        <p:spPr>
          <a:xfrm>
            <a:off x="281305" y="185166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400</a:t>
            </a:r>
            <a:r>
              <a:rPr lang="zh-CN" altLang="en-US" sz="1400"/>
              <a:t>个</a:t>
            </a:r>
            <a:r>
              <a:rPr lang="zh-CN" altLang="en-US" sz="1400"/>
              <a:t>交易日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929630" y="145923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第一行：</a:t>
            </a:r>
            <a:r>
              <a:rPr lang="zh-CN" altLang="en-US" sz="1400"/>
              <a:t>交易日期序列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929630" y="261556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第一列：基金</a:t>
            </a:r>
            <a:r>
              <a:rPr lang="zh-CN" altLang="en-US" sz="1400"/>
              <a:t>序号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5929630" y="297878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200</a:t>
            </a:r>
            <a:r>
              <a:rPr lang="zh-CN" altLang="en-US" sz="1400"/>
              <a:t>只</a:t>
            </a:r>
            <a:r>
              <a:rPr lang="zh-CN" altLang="en-US" sz="1400"/>
              <a:t>基金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5929630" y="185166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400</a:t>
            </a:r>
            <a:r>
              <a:rPr lang="zh-CN" altLang="en-US" sz="1400"/>
              <a:t>个</a:t>
            </a:r>
            <a:r>
              <a:rPr lang="zh-CN" altLang="en-US" sz="1400"/>
              <a:t>交易日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281305" y="415036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第一行：</a:t>
            </a:r>
            <a:r>
              <a:rPr lang="zh-CN" altLang="en-US" sz="1400"/>
              <a:t>交易日期序列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281305" y="5306695"/>
            <a:ext cx="1801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第一列：各个指数的名称和</a:t>
            </a:r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281305" y="582866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sz="1400"/>
              <a:t>35</a:t>
            </a:r>
            <a:r>
              <a:rPr lang="zh-CN" altLang="en-US" sz="1400"/>
              <a:t>个</a:t>
            </a:r>
            <a:r>
              <a:rPr lang="zh-CN" altLang="en-US" sz="1400"/>
              <a:t>指数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281305" y="454279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400</a:t>
            </a:r>
            <a:r>
              <a:rPr lang="zh-CN" altLang="en-US" sz="1400"/>
              <a:t>个</a:t>
            </a:r>
            <a:r>
              <a:rPr lang="zh-CN" altLang="en-US" sz="1400"/>
              <a:t>交易日</a:t>
            </a:r>
            <a:endParaRPr lang="zh-CN" altLang="en-US" sz="1400"/>
          </a:p>
        </p:txBody>
      </p:sp>
      <p:sp>
        <p:nvSpPr>
          <p:cNvPr id="61" name="文本框 60"/>
          <p:cNvSpPr txBox="1"/>
          <p:nvPr/>
        </p:nvSpPr>
        <p:spPr>
          <a:xfrm>
            <a:off x="5929630" y="4093845"/>
            <a:ext cx="1899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第一行：相关性对应的交易日期序列</a:t>
            </a:r>
            <a:endParaRPr lang="zh-CN" altLang="en-US" sz="1400"/>
          </a:p>
        </p:txBody>
      </p:sp>
      <p:sp>
        <p:nvSpPr>
          <p:cNvPr id="62" name="文本框 61"/>
          <p:cNvSpPr txBox="1"/>
          <p:nvPr/>
        </p:nvSpPr>
        <p:spPr>
          <a:xfrm>
            <a:off x="5929630" y="5250180"/>
            <a:ext cx="2091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第一列：两只不同基金组成的基金对名称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5906135" y="5787390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sz="1400"/>
              <a:t>19900个</a:t>
            </a:r>
            <a:r>
              <a:rPr lang="zh-CN" altLang="en-US" sz="1400"/>
              <a:t>基金</a:t>
            </a:r>
            <a:r>
              <a:rPr lang="zh-CN" altLang="en-US" sz="1400"/>
              <a:t>对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6004560" y="4615815"/>
            <a:ext cx="2091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共</a:t>
            </a:r>
            <a:r>
              <a:rPr lang="en-US" altLang="zh-CN" sz="1400"/>
              <a:t>400</a:t>
            </a:r>
            <a:r>
              <a:rPr lang="zh-CN" altLang="en-US" sz="1400"/>
              <a:t>个</a:t>
            </a:r>
            <a:r>
              <a:rPr lang="zh-CN" altLang="en-US" sz="1400"/>
              <a:t>交易日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42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3765" y="1263015"/>
            <a:ext cx="977519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初步检查发现不存在数据为空的情况，因此不需要对数据进行清洗。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因为基金的相关性是时序相关的，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要预测的是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2018-03-19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的基金相关性，为了预测的准确性，需要将测试集的数据也加入训练集里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读入数据时，发现都是&lt;1的小数，因此将读入的数据都乘一个倍数，来提高精度，分别为10，100，1000，10000，100000，经过尝试发现，乘10000得出的预测准确率最高，因此采用了乘10000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4104005"/>
            <a:ext cx="5173345" cy="168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65" y="4103370"/>
            <a:ext cx="5798820" cy="16821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80"/>
          <p:cNvSpPr>
            <a:spLocks noChangeArrowheads="1"/>
          </p:cNvSpPr>
          <p:nvPr/>
        </p:nvSpPr>
        <p:spPr bwMode="auto">
          <a:xfrm>
            <a:off x="834952" y="35510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8405" y="753110"/>
            <a:ext cx="977519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22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通过对问题和数据的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分析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本赛题属于回归问题，时序数据，且数据量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不大。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在搜索大量资料发现对于预测性的工作，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xgboost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lightBGM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模型有着优秀的表现，很多优秀的解决方案都是基于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xgboost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lightBGM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模型实现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所以最终选择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xgboost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lightBGM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模型来完成本次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任务。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457200">
              <a:lnSpc>
                <a:spcPct val="220000"/>
              </a:lnSpc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1877475" y="4412428"/>
            <a:ext cx="2578000" cy="223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F5D70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Google Shape;285;p30"/>
          <p:cNvSpPr/>
          <p:nvPr/>
        </p:nvSpPr>
        <p:spPr>
          <a:xfrm>
            <a:off x="7747415" y="4412428"/>
            <a:ext cx="2578000" cy="223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F5D70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45" y="49091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bg1"/>
                </a:solidFill>
                <a:sym typeface="+mn-ea"/>
              </a:rPr>
              <a:t>Xgboost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9335" y="5369560"/>
            <a:ext cx="1904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olidFill>
                  <a:schemeClr val="bg1"/>
                </a:solidFill>
                <a:sym typeface="+mn-ea"/>
              </a:rPr>
              <a:t>本质是一个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GBDT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模型，可以用于分类也可以用于回归问题。高效地实现类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GBDT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的基础上进行了算法和工程上的改进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9" name="Google Shape;319;p30"/>
          <p:cNvGrpSpPr/>
          <p:nvPr/>
        </p:nvGrpSpPr>
        <p:grpSpPr>
          <a:xfrm>
            <a:off x="2982853" y="4487964"/>
            <a:ext cx="368604" cy="391092"/>
            <a:chOff x="1340675" y="238125"/>
            <a:chExt cx="4919100" cy="5219200"/>
          </a:xfrm>
          <a:solidFill>
            <a:schemeClr val="bg1"/>
          </a:solidFill>
        </p:grpSpPr>
        <p:sp>
          <p:nvSpPr>
            <p:cNvPr id="320" name="Google Shape;320;p30"/>
            <p:cNvSpPr/>
            <p:nvPr/>
          </p:nvSpPr>
          <p:spPr>
            <a:xfrm>
              <a:off x="5057700" y="4623050"/>
              <a:ext cx="943550" cy="575750"/>
            </a:xfrm>
            <a:custGeom>
              <a:avLst/>
              <a:gdLst/>
              <a:ahLst/>
              <a:cxnLst/>
              <a:rect l="l" t="t" r="r" b="b"/>
              <a:pathLst>
                <a:path w="37742" h="23030" extrusionOk="0">
                  <a:moveTo>
                    <a:pt x="31707" y="0"/>
                  </a:moveTo>
                  <a:lnTo>
                    <a:pt x="31707" y="16995"/>
                  </a:lnTo>
                  <a:lnTo>
                    <a:pt x="0" y="16995"/>
                  </a:lnTo>
                  <a:lnTo>
                    <a:pt x="0" y="23030"/>
                  </a:lnTo>
                  <a:lnTo>
                    <a:pt x="37742" y="23030"/>
                  </a:lnTo>
                  <a:lnTo>
                    <a:pt x="377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741275" y="5047900"/>
              <a:ext cx="172100" cy="150900"/>
            </a:xfrm>
            <a:custGeom>
              <a:avLst/>
              <a:gdLst/>
              <a:ahLst/>
              <a:cxnLst/>
              <a:rect l="l" t="t" r="r" b="b"/>
              <a:pathLst>
                <a:path w="6884" h="6036" extrusionOk="0">
                  <a:moveTo>
                    <a:pt x="1" y="1"/>
                  </a:moveTo>
                  <a:lnTo>
                    <a:pt x="1" y="6036"/>
                  </a:lnTo>
                  <a:lnTo>
                    <a:pt x="6884" y="6036"/>
                  </a:lnTo>
                  <a:lnTo>
                    <a:pt x="68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599175" y="4106825"/>
              <a:ext cx="150900" cy="610825"/>
            </a:xfrm>
            <a:custGeom>
              <a:avLst/>
              <a:gdLst/>
              <a:ahLst/>
              <a:cxnLst/>
              <a:rect l="l" t="t" r="r" b="b"/>
              <a:pathLst>
                <a:path w="6036" h="24433" extrusionOk="0">
                  <a:moveTo>
                    <a:pt x="1" y="1"/>
                  </a:moveTo>
                  <a:lnTo>
                    <a:pt x="1" y="24433"/>
                  </a:lnTo>
                  <a:lnTo>
                    <a:pt x="6035" y="24433"/>
                  </a:lnTo>
                  <a:lnTo>
                    <a:pt x="60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599175" y="3805100"/>
              <a:ext cx="150900" cy="138650"/>
            </a:xfrm>
            <a:custGeom>
              <a:avLst/>
              <a:gdLst/>
              <a:ahLst/>
              <a:cxnLst/>
              <a:rect l="l" t="t" r="r" b="b"/>
              <a:pathLst>
                <a:path w="6036" h="5546" extrusionOk="0">
                  <a:moveTo>
                    <a:pt x="1" y="0"/>
                  </a:moveTo>
                  <a:lnTo>
                    <a:pt x="1" y="5546"/>
                  </a:lnTo>
                  <a:lnTo>
                    <a:pt x="6035" y="5546"/>
                  </a:lnTo>
                  <a:lnTo>
                    <a:pt x="60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340675" y="238125"/>
              <a:ext cx="4919100" cy="5219200"/>
            </a:xfrm>
            <a:custGeom>
              <a:avLst/>
              <a:gdLst/>
              <a:ahLst/>
              <a:cxnLst/>
              <a:rect l="l" t="t" r="r" b="b"/>
              <a:pathLst>
                <a:path w="196764" h="208768" extrusionOk="0">
                  <a:moveTo>
                    <a:pt x="99197" y="21855"/>
                  </a:moveTo>
                  <a:cubicBezTo>
                    <a:pt x="110125" y="21855"/>
                    <a:pt x="119160" y="30173"/>
                    <a:pt x="120302" y="40807"/>
                  </a:cubicBezTo>
                  <a:lnTo>
                    <a:pt x="76461" y="40807"/>
                  </a:lnTo>
                  <a:cubicBezTo>
                    <a:pt x="77603" y="30173"/>
                    <a:pt x="86606" y="21855"/>
                    <a:pt x="97566" y="21855"/>
                  </a:cubicBezTo>
                  <a:close/>
                  <a:moveTo>
                    <a:pt x="99719" y="6035"/>
                  </a:moveTo>
                  <a:cubicBezTo>
                    <a:pt x="119291" y="6035"/>
                    <a:pt x="135340" y="21464"/>
                    <a:pt x="136253" y="40807"/>
                  </a:cubicBezTo>
                  <a:lnTo>
                    <a:pt x="126337" y="40807"/>
                  </a:lnTo>
                  <a:cubicBezTo>
                    <a:pt x="125195" y="26846"/>
                    <a:pt x="113452" y="15821"/>
                    <a:pt x="99197" y="15821"/>
                  </a:cubicBezTo>
                  <a:lnTo>
                    <a:pt x="97566" y="15821"/>
                  </a:lnTo>
                  <a:cubicBezTo>
                    <a:pt x="83311" y="15821"/>
                    <a:pt x="71568" y="26846"/>
                    <a:pt x="70426" y="40807"/>
                  </a:cubicBezTo>
                  <a:lnTo>
                    <a:pt x="60510" y="40807"/>
                  </a:lnTo>
                  <a:cubicBezTo>
                    <a:pt x="61423" y="21464"/>
                    <a:pt x="77472" y="6035"/>
                    <a:pt x="97044" y="6035"/>
                  </a:cubicBezTo>
                  <a:close/>
                  <a:moveTo>
                    <a:pt x="190728" y="46842"/>
                  </a:moveTo>
                  <a:lnTo>
                    <a:pt x="190728" y="94565"/>
                  </a:lnTo>
                  <a:cubicBezTo>
                    <a:pt x="190728" y="110679"/>
                    <a:pt x="177648" y="123760"/>
                    <a:pt x="161566" y="123760"/>
                  </a:cubicBezTo>
                  <a:lnTo>
                    <a:pt x="115409" y="123760"/>
                  </a:lnTo>
                  <a:lnTo>
                    <a:pt x="115409" y="96653"/>
                  </a:lnTo>
                  <a:lnTo>
                    <a:pt x="81354" y="96653"/>
                  </a:lnTo>
                  <a:lnTo>
                    <a:pt x="81354" y="123760"/>
                  </a:lnTo>
                  <a:lnTo>
                    <a:pt x="35197" y="123760"/>
                  </a:lnTo>
                  <a:cubicBezTo>
                    <a:pt x="19115" y="123760"/>
                    <a:pt x="6035" y="110679"/>
                    <a:pt x="6035" y="94565"/>
                  </a:cubicBezTo>
                  <a:lnTo>
                    <a:pt x="6035" y="46842"/>
                  </a:lnTo>
                  <a:close/>
                  <a:moveTo>
                    <a:pt x="109407" y="102655"/>
                  </a:moveTo>
                  <a:lnTo>
                    <a:pt x="109407" y="150867"/>
                  </a:lnTo>
                  <a:lnTo>
                    <a:pt x="87356" y="150867"/>
                  </a:lnTo>
                  <a:lnTo>
                    <a:pt x="87356" y="102655"/>
                  </a:lnTo>
                  <a:close/>
                  <a:moveTo>
                    <a:pt x="190728" y="114235"/>
                  </a:moveTo>
                  <a:lnTo>
                    <a:pt x="190728" y="202732"/>
                  </a:lnTo>
                  <a:lnTo>
                    <a:pt x="6035" y="202732"/>
                  </a:lnTo>
                  <a:lnTo>
                    <a:pt x="6035" y="114235"/>
                  </a:lnTo>
                  <a:cubicBezTo>
                    <a:pt x="12363" y="123597"/>
                    <a:pt x="23062" y="129794"/>
                    <a:pt x="35197" y="129794"/>
                  </a:cubicBezTo>
                  <a:lnTo>
                    <a:pt x="81354" y="129794"/>
                  </a:lnTo>
                  <a:lnTo>
                    <a:pt x="81354" y="156902"/>
                  </a:lnTo>
                  <a:lnTo>
                    <a:pt x="115409" y="156902"/>
                  </a:lnTo>
                  <a:lnTo>
                    <a:pt x="115409" y="129794"/>
                  </a:lnTo>
                  <a:lnTo>
                    <a:pt x="161566" y="129794"/>
                  </a:lnTo>
                  <a:cubicBezTo>
                    <a:pt x="173701" y="129794"/>
                    <a:pt x="184400" y="123597"/>
                    <a:pt x="190728" y="114235"/>
                  </a:cubicBezTo>
                  <a:close/>
                  <a:moveTo>
                    <a:pt x="97044" y="0"/>
                  </a:moveTo>
                  <a:cubicBezTo>
                    <a:pt x="74145" y="0"/>
                    <a:pt x="55421" y="18137"/>
                    <a:pt x="54475" y="40807"/>
                  </a:cubicBezTo>
                  <a:lnTo>
                    <a:pt x="0" y="40807"/>
                  </a:lnTo>
                  <a:lnTo>
                    <a:pt x="0" y="89444"/>
                  </a:lnTo>
                  <a:lnTo>
                    <a:pt x="0" y="94565"/>
                  </a:lnTo>
                  <a:lnTo>
                    <a:pt x="0" y="208767"/>
                  </a:lnTo>
                  <a:lnTo>
                    <a:pt x="196763" y="208767"/>
                  </a:lnTo>
                  <a:lnTo>
                    <a:pt x="196763" y="94565"/>
                  </a:lnTo>
                  <a:lnTo>
                    <a:pt x="196763" y="89444"/>
                  </a:lnTo>
                  <a:lnTo>
                    <a:pt x="196763" y="40807"/>
                  </a:lnTo>
                  <a:lnTo>
                    <a:pt x="142288" y="40807"/>
                  </a:lnTo>
                  <a:cubicBezTo>
                    <a:pt x="141342" y="18137"/>
                    <a:pt x="122618" y="0"/>
                    <a:pt x="997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659525" y="2786550"/>
              <a:ext cx="529275" cy="433050"/>
            </a:xfrm>
            <a:custGeom>
              <a:avLst/>
              <a:gdLst/>
              <a:ahLst/>
              <a:cxnLst/>
              <a:rect l="l" t="t" r="r" b="b"/>
              <a:pathLst>
                <a:path w="21171" h="17322" extrusionOk="0">
                  <a:moveTo>
                    <a:pt x="5448" y="0"/>
                  </a:moveTo>
                  <a:lnTo>
                    <a:pt x="0" y="2512"/>
                  </a:lnTo>
                  <a:cubicBezTo>
                    <a:pt x="3752" y="10634"/>
                    <a:pt x="11613" y="16310"/>
                    <a:pt x="20486" y="17321"/>
                  </a:cubicBezTo>
                  <a:lnTo>
                    <a:pt x="21171" y="11352"/>
                  </a:lnTo>
                  <a:cubicBezTo>
                    <a:pt x="14353" y="10569"/>
                    <a:pt x="8351" y="6230"/>
                    <a:pt x="54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817125" y="1516800"/>
              <a:ext cx="218575" cy="150900"/>
            </a:xfrm>
            <a:custGeom>
              <a:avLst/>
              <a:gdLst/>
              <a:ahLst/>
              <a:cxnLst/>
              <a:rect l="l" t="t" r="r" b="b"/>
              <a:pathLst>
                <a:path w="8743" h="6036" extrusionOk="0">
                  <a:moveTo>
                    <a:pt x="1" y="1"/>
                  </a:moveTo>
                  <a:lnTo>
                    <a:pt x="1" y="6036"/>
                  </a:lnTo>
                  <a:lnTo>
                    <a:pt x="8743" y="6036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308050" y="1516800"/>
              <a:ext cx="693200" cy="433075"/>
            </a:xfrm>
            <a:custGeom>
              <a:avLst/>
              <a:gdLst/>
              <a:ahLst/>
              <a:cxnLst/>
              <a:rect l="l" t="t" r="r" b="b"/>
              <a:pathLst>
                <a:path w="27728" h="17323" extrusionOk="0">
                  <a:moveTo>
                    <a:pt x="1" y="1"/>
                  </a:moveTo>
                  <a:lnTo>
                    <a:pt x="1" y="6036"/>
                  </a:lnTo>
                  <a:lnTo>
                    <a:pt x="21693" y="6036"/>
                  </a:lnTo>
                  <a:lnTo>
                    <a:pt x="21693" y="17322"/>
                  </a:lnTo>
                  <a:lnTo>
                    <a:pt x="27728" y="17322"/>
                  </a:lnTo>
                  <a:lnTo>
                    <a:pt x="277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568600" y="3490325"/>
              <a:ext cx="463225" cy="464025"/>
            </a:xfrm>
            <a:custGeom>
              <a:avLst/>
              <a:gdLst/>
              <a:ahLst/>
              <a:cxnLst/>
              <a:rect l="l" t="t" r="r" b="b"/>
              <a:pathLst>
                <a:path w="18529" h="18561" extrusionOk="0">
                  <a:moveTo>
                    <a:pt x="9265" y="6035"/>
                  </a:moveTo>
                  <a:cubicBezTo>
                    <a:pt x="11059" y="6035"/>
                    <a:pt x="12527" y="7503"/>
                    <a:pt x="12527" y="9297"/>
                  </a:cubicBezTo>
                  <a:cubicBezTo>
                    <a:pt x="12527" y="11058"/>
                    <a:pt x="11059" y="12526"/>
                    <a:pt x="9265" y="12526"/>
                  </a:cubicBezTo>
                  <a:cubicBezTo>
                    <a:pt x="7470" y="12526"/>
                    <a:pt x="6003" y="11058"/>
                    <a:pt x="6003" y="9297"/>
                  </a:cubicBezTo>
                  <a:cubicBezTo>
                    <a:pt x="6003" y="7503"/>
                    <a:pt x="7470" y="6035"/>
                    <a:pt x="9265" y="6035"/>
                  </a:cubicBezTo>
                  <a:close/>
                  <a:moveTo>
                    <a:pt x="9265" y="0"/>
                  </a:moveTo>
                  <a:cubicBezTo>
                    <a:pt x="4143" y="0"/>
                    <a:pt x="1" y="4175"/>
                    <a:pt x="1" y="9297"/>
                  </a:cubicBezTo>
                  <a:cubicBezTo>
                    <a:pt x="1" y="14385"/>
                    <a:pt x="4143" y="18561"/>
                    <a:pt x="9265" y="18561"/>
                  </a:cubicBezTo>
                  <a:cubicBezTo>
                    <a:pt x="14386" y="18561"/>
                    <a:pt x="18529" y="14385"/>
                    <a:pt x="18529" y="9297"/>
                  </a:cubicBezTo>
                  <a:cubicBezTo>
                    <a:pt x="18529" y="4175"/>
                    <a:pt x="14386" y="0"/>
                    <a:pt x="9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" name="Google Shape;338;p30"/>
          <p:cNvGrpSpPr/>
          <p:nvPr/>
        </p:nvGrpSpPr>
        <p:grpSpPr>
          <a:xfrm>
            <a:off x="8909177" y="4470825"/>
            <a:ext cx="362533" cy="408489"/>
            <a:chOff x="1484200" y="238125"/>
            <a:chExt cx="4632025" cy="5219200"/>
          </a:xfrm>
          <a:solidFill>
            <a:schemeClr val="bg1"/>
          </a:solidFill>
        </p:grpSpPr>
        <p:sp>
          <p:nvSpPr>
            <p:cNvPr id="339" name="Google Shape;339;p30"/>
            <p:cNvSpPr/>
            <p:nvPr/>
          </p:nvSpPr>
          <p:spPr>
            <a:xfrm>
              <a:off x="2594900" y="677675"/>
              <a:ext cx="666275" cy="420000"/>
            </a:xfrm>
            <a:custGeom>
              <a:avLst/>
              <a:gdLst/>
              <a:ahLst/>
              <a:cxnLst/>
              <a:rect l="l" t="t" r="r" b="b"/>
              <a:pathLst>
                <a:path w="26651" h="16800" extrusionOk="0">
                  <a:moveTo>
                    <a:pt x="25052" y="0"/>
                  </a:moveTo>
                  <a:cubicBezTo>
                    <a:pt x="16049" y="2479"/>
                    <a:pt x="7601" y="6459"/>
                    <a:pt x="0" y="11906"/>
                  </a:cubicBezTo>
                  <a:lnTo>
                    <a:pt x="3523" y="16799"/>
                  </a:lnTo>
                  <a:cubicBezTo>
                    <a:pt x="10537" y="11776"/>
                    <a:pt x="18300" y="8090"/>
                    <a:pt x="26651" y="5806"/>
                  </a:cubicBezTo>
                  <a:lnTo>
                    <a:pt x="250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239350" y="1160450"/>
              <a:ext cx="237325" cy="238950"/>
            </a:xfrm>
            <a:custGeom>
              <a:avLst/>
              <a:gdLst/>
              <a:ahLst/>
              <a:cxnLst/>
              <a:rect l="l" t="t" r="r" b="b"/>
              <a:pathLst>
                <a:path w="9493" h="9558" extrusionOk="0">
                  <a:moveTo>
                    <a:pt x="5317" y="0"/>
                  </a:moveTo>
                  <a:cubicBezTo>
                    <a:pt x="3458" y="1762"/>
                    <a:pt x="1664" y="3686"/>
                    <a:pt x="0" y="5643"/>
                  </a:cubicBezTo>
                  <a:lnTo>
                    <a:pt x="4567" y="9558"/>
                  </a:lnTo>
                  <a:cubicBezTo>
                    <a:pt x="6100" y="7731"/>
                    <a:pt x="7764" y="5970"/>
                    <a:pt x="9493" y="4339"/>
                  </a:cubicBezTo>
                  <a:lnTo>
                    <a:pt x="53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072375" y="3295400"/>
              <a:ext cx="512150" cy="675275"/>
            </a:xfrm>
            <a:custGeom>
              <a:avLst/>
              <a:gdLst/>
              <a:ahLst/>
              <a:cxnLst/>
              <a:rect l="l" t="t" r="r" b="b"/>
              <a:pathLst>
                <a:path w="20486" h="27011" extrusionOk="0">
                  <a:moveTo>
                    <a:pt x="14940" y="1"/>
                  </a:moveTo>
                  <a:cubicBezTo>
                    <a:pt x="11418" y="8515"/>
                    <a:pt x="6394" y="16213"/>
                    <a:pt x="1" y="22867"/>
                  </a:cubicBezTo>
                  <a:lnTo>
                    <a:pt x="4372" y="27010"/>
                  </a:lnTo>
                  <a:cubicBezTo>
                    <a:pt x="11254" y="19834"/>
                    <a:pt x="16702" y="11516"/>
                    <a:pt x="20486" y="2284"/>
                  </a:cubicBezTo>
                  <a:lnTo>
                    <a:pt x="149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525800" y="2907225"/>
              <a:ext cx="181050" cy="188400"/>
            </a:xfrm>
            <a:custGeom>
              <a:avLst/>
              <a:gdLst/>
              <a:ahLst/>
              <a:cxnLst/>
              <a:rect l="l" t="t" r="r" b="b"/>
              <a:pathLst>
                <a:path w="7242" h="7536" extrusionOk="0">
                  <a:moveTo>
                    <a:pt x="1305" y="1"/>
                  </a:moveTo>
                  <a:cubicBezTo>
                    <a:pt x="946" y="2023"/>
                    <a:pt x="522" y="4046"/>
                    <a:pt x="0" y="6003"/>
                  </a:cubicBezTo>
                  <a:lnTo>
                    <a:pt x="5839" y="7536"/>
                  </a:lnTo>
                  <a:cubicBezTo>
                    <a:pt x="6394" y="5383"/>
                    <a:pt x="6850" y="3198"/>
                    <a:pt x="7242" y="1012"/>
                  </a:cubicBezTo>
                  <a:lnTo>
                    <a:pt x="1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484200" y="238125"/>
              <a:ext cx="4632025" cy="5219200"/>
            </a:xfrm>
            <a:custGeom>
              <a:avLst/>
              <a:gdLst/>
              <a:ahLst/>
              <a:cxnLst/>
              <a:rect l="l" t="t" r="r" b="b"/>
              <a:pathLst>
                <a:path w="185281" h="208768" extrusionOk="0">
                  <a:moveTo>
                    <a:pt x="155890" y="14027"/>
                  </a:moveTo>
                  <a:lnTo>
                    <a:pt x="155890" y="24661"/>
                  </a:lnTo>
                  <a:lnTo>
                    <a:pt x="151617" y="28934"/>
                  </a:lnTo>
                  <a:lnTo>
                    <a:pt x="155858" y="33207"/>
                  </a:lnTo>
                  <a:lnTo>
                    <a:pt x="160164" y="28901"/>
                  </a:lnTo>
                  <a:lnTo>
                    <a:pt x="170765" y="28901"/>
                  </a:lnTo>
                  <a:lnTo>
                    <a:pt x="161534" y="38165"/>
                  </a:lnTo>
                  <a:lnTo>
                    <a:pt x="146626" y="38165"/>
                  </a:lnTo>
                  <a:lnTo>
                    <a:pt x="146626" y="23291"/>
                  </a:lnTo>
                  <a:lnTo>
                    <a:pt x="155890" y="14027"/>
                  </a:lnTo>
                  <a:close/>
                  <a:moveTo>
                    <a:pt x="93260" y="9819"/>
                  </a:moveTo>
                  <a:cubicBezTo>
                    <a:pt x="110451" y="10340"/>
                    <a:pt x="126761" y="15984"/>
                    <a:pt x="140624" y="26194"/>
                  </a:cubicBezTo>
                  <a:lnTo>
                    <a:pt x="140624" y="39927"/>
                  </a:lnTo>
                  <a:lnTo>
                    <a:pt x="125195" y="55356"/>
                  </a:lnTo>
                  <a:cubicBezTo>
                    <a:pt x="116616" y="47690"/>
                    <a:pt x="105493" y="42830"/>
                    <a:pt x="93260" y="42210"/>
                  </a:cubicBezTo>
                  <a:lnTo>
                    <a:pt x="93260" y="9819"/>
                  </a:lnTo>
                  <a:close/>
                  <a:moveTo>
                    <a:pt x="87226" y="9851"/>
                  </a:moveTo>
                  <a:lnTo>
                    <a:pt x="87226" y="42243"/>
                  </a:lnTo>
                  <a:cubicBezTo>
                    <a:pt x="61260" y="43874"/>
                    <a:pt x="40351" y="64620"/>
                    <a:pt x="38524" y="90553"/>
                  </a:cubicBezTo>
                  <a:lnTo>
                    <a:pt x="6100" y="90553"/>
                  </a:lnTo>
                  <a:cubicBezTo>
                    <a:pt x="8025" y="46777"/>
                    <a:pt x="43385" y="11547"/>
                    <a:pt x="87226" y="9851"/>
                  </a:cubicBezTo>
                  <a:close/>
                  <a:moveTo>
                    <a:pt x="158598" y="44200"/>
                  </a:moveTo>
                  <a:cubicBezTo>
                    <a:pt x="168612" y="57770"/>
                    <a:pt x="174223" y="73721"/>
                    <a:pt x="174940" y="90553"/>
                  </a:cubicBezTo>
                  <a:lnTo>
                    <a:pt x="142549" y="90553"/>
                  </a:lnTo>
                  <a:cubicBezTo>
                    <a:pt x="141701" y="78712"/>
                    <a:pt x="136906" y="67947"/>
                    <a:pt x="129468" y="59596"/>
                  </a:cubicBezTo>
                  <a:lnTo>
                    <a:pt x="144865" y="44200"/>
                  </a:lnTo>
                  <a:close/>
                  <a:moveTo>
                    <a:pt x="90912" y="89639"/>
                  </a:moveTo>
                  <a:lnTo>
                    <a:pt x="88400" y="92151"/>
                  </a:lnTo>
                  <a:lnTo>
                    <a:pt x="92673" y="96392"/>
                  </a:lnTo>
                  <a:lnTo>
                    <a:pt x="95152" y="93913"/>
                  </a:lnTo>
                  <a:cubicBezTo>
                    <a:pt x="95152" y="94043"/>
                    <a:pt x="95185" y="94141"/>
                    <a:pt x="95185" y="94271"/>
                  </a:cubicBezTo>
                  <a:cubicBezTo>
                    <a:pt x="95185" y="96848"/>
                    <a:pt x="93097" y="98903"/>
                    <a:pt x="90520" y="98903"/>
                  </a:cubicBezTo>
                  <a:cubicBezTo>
                    <a:pt x="87976" y="98903"/>
                    <a:pt x="85888" y="96848"/>
                    <a:pt x="85888" y="94271"/>
                  </a:cubicBezTo>
                  <a:cubicBezTo>
                    <a:pt x="85888" y="91727"/>
                    <a:pt x="87976" y="89639"/>
                    <a:pt x="90520" y="89639"/>
                  </a:cubicBezTo>
                  <a:close/>
                  <a:moveTo>
                    <a:pt x="93260" y="48245"/>
                  </a:moveTo>
                  <a:cubicBezTo>
                    <a:pt x="103829" y="48865"/>
                    <a:pt x="113452" y="53040"/>
                    <a:pt x="120922" y="59629"/>
                  </a:cubicBezTo>
                  <a:lnTo>
                    <a:pt x="95642" y="84910"/>
                  </a:lnTo>
                  <a:cubicBezTo>
                    <a:pt x="94108" y="84094"/>
                    <a:pt x="92380" y="83605"/>
                    <a:pt x="90520" y="83605"/>
                  </a:cubicBezTo>
                  <a:cubicBezTo>
                    <a:pt x="84649" y="83605"/>
                    <a:pt x="79854" y="88400"/>
                    <a:pt x="79854" y="94271"/>
                  </a:cubicBezTo>
                  <a:cubicBezTo>
                    <a:pt x="79854" y="100143"/>
                    <a:pt x="84649" y="104938"/>
                    <a:pt x="90520" y="104938"/>
                  </a:cubicBezTo>
                  <a:cubicBezTo>
                    <a:pt x="96424" y="104938"/>
                    <a:pt x="101187" y="100143"/>
                    <a:pt x="101187" y="94271"/>
                  </a:cubicBezTo>
                  <a:cubicBezTo>
                    <a:pt x="101187" y="92412"/>
                    <a:pt x="100730" y="90683"/>
                    <a:pt x="99882" y="89183"/>
                  </a:cubicBezTo>
                  <a:lnTo>
                    <a:pt x="125195" y="63870"/>
                  </a:lnTo>
                  <a:cubicBezTo>
                    <a:pt x="131556" y="71111"/>
                    <a:pt x="135699" y="80375"/>
                    <a:pt x="136514" y="90553"/>
                  </a:cubicBezTo>
                  <a:lnTo>
                    <a:pt x="123238" y="90553"/>
                  </a:lnTo>
                  <a:lnTo>
                    <a:pt x="123238" y="96555"/>
                  </a:lnTo>
                  <a:lnTo>
                    <a:pt x="136612" y="96555"/>
                  </a:lnTo>
                  <a:cubicBezTo>
                    <a:pt x="135438" y="120041"/>
                    <a:pt x="116681" y="138961"/>
                    <a:pt x="93260" y="140331"/>
                  </a:cubicBezTo>
                  <a:lnTo>
                    <a:pt x="93260" y="126565"/>
                  </a:lnTo>
                  <a:lnTo>
                    <a:pt x="87226" y="126565"/>
                  </a:lnTo>
                  <a:lnTo>
                    <a:pt x="87226" y="140298"/>
                  </a:lnTo>
                  <a:cubicBezTo>
                    <a:pt x="64098" y="138634"/>
                    <a:pt x="45603" y="119845"/>
                    <a:pt x="44461" y="96555"/>
                  </a:cubicBezTo>
                  <a:lnTo>
                    <a:pt x="57248" y="96555"/>
                  </a:lnTo>
                  <a:lnTo>
                    <a:pt x="57248" y="90553"/>
                  </a:lnTo>
                  <a:lnTo>
                    <a:pt x="44559" y="90553"/>
                  </a:lnTo>
                  <a:cubicBezTo>
                    <a:pt x="46386" y="67947"/>
                    <a:pt x="64555" y="49876"/>
                    <a:pt x="87226" y="48277"/>
                  </a:cubicBezTo>
                  <a:lnTo>
                    <a:pt x="87226" y="60542"/>
                  </a:lnTo>
                  <a:lnTo>
                    <a:pt x="93260" y="60542"/>
                  </a:lnTo>
                  <a:lnTo>
                    <a:pt x="93260" y="48245"/>
                  </a:lnTo>
                  <a:close/>
                  <a:moveTo>
                    <a:pt x="38426" y="96555"/>
                  </a:moveTo>
                  <a:cubicBezTo>
                    <a:pt x="39601" y="123173"/>
                    <a:pt x="60771" y="144669"/>
                    <a:pt x="87226" y="146333"/>
                  </a:cubicBezTo>
                  <a:lnTo>
                    <a:pt x="87226" y="178724"/>
                  </a:lnTo>
                  <a:cubicBezTo>
                    <a:pt x="42928" y="176995"/>
                    <a:pt x="7242" y="141016"/>
                    <a:pt x="6067" y="96555"/>
                  </a:cubicBezTo>
                  <a:close/>
                  <a:moveTo>
                    <a:pt x="175006" y="96555"/>
                  </a:moveTo>
                  <a:cubicBezTo>
                    <a:pt x="173799" y="141211"/>
                    <a:pt x="137852" y="177322"/>
                    <a:pt x="93260" y="178724"/>
                  </a:cubicBezTo>
                  <a:lnTo>
                    <a:pt x="93260" y="146365"/>
                  </a:lnTo>
                  <a:cubicBezTo>
                    <a:pt x="120009" y="144963"/>
                    <a:pt x="141473" y="123368"/>
                    <a:pt x="142614" y="96555"/>
                  </a:cubicBezTo>
                  <a:close/>
                  <a:moveTo>
                    <a:pt x="109538" y="182802"/>
                  </a:moveTo>
                  <a:lnTo>
                    <a:pt x="109538" y="190467"/>
                  </a:lnTo>
                  <a:lnTo>
                    <a:pt x="90553" y="190467"/>
                  </a:lnTo>
                  <a:lnTo>
                    <a:pt x="90553" y="196502"/>
                  </a:lnTo>
                  <a:lnTo>
                    <a:pt x="109538" y="196502"/>
                  </a:lnTo>
                  <a:lnTo>
                    <a:pt x="109538" y="202732"/>
                  </a:lnTo>
                  <a:lnTo>
                    <a:pt x="71536" y="202732"/>
                  </a:lnTo>
                  <a:lnTo>
                    <a:pt x="71536" y="182802"/>
                  </a:lnTo>
                  <a:cubicBezTo>
                    <a:pt x="77701" y="184139"/>
                    <a:pt x="84062" y="184792"/>
                    <a:pt x="90520" y="184792"/>
                  </a:cubicBezTo>
                  <a:cubicBezTo>
                    <a:pt x="97012" y="184792"/>
                    <a:pt x="103373" y="184139"/>
                    <a:pt x="109538" y="182802"/>
                  </a:cubicBezTo>
                  <a:close/>
                  <a:moveTo>
                    <a:pt x="161403" y="0"/>
                  </a:moveTo>
                  <a:lnTo>
                    <a:pt x="141766" y="19637"/>
                  </a:lnTo>
                  <a:cubicBezTo>
                    <a:pt x="126663" y="9231"/>
                    <a:pt x="109016" y="3751"/>
                    <a:pt x="90520" y="3751"/>
                  </a:cubicBezTo>
                  <a:cubicBezTo>
                    <a:pt x="66349" y="3751"/>
                    <a:pt x="43613" y="13178"/>
                    <a:pt x="26520" y="30271"/>
                  </a:cubicBezTo>
                  <a:cubicBezTo>
                    <a:pt x="9427" y="47364"/>
                    <a:pt x="0" y="70100"/>
                    <a:pt x="0" y="94271"/>
                  </a:cubicBezTo>
                  <a:cubicBezTo>
                    <a:pt x="0" y="118443"/>
                    <a:pt x="9427" y="141179"/>
                    <a:pt x="26520" y="158304"/>
                  </a:cubicBezTo>
                  <a:cubicBezTo>
                    <a:pt x="37546" y="169330"/>
                    <a:pt x="50920" y="177158"/>
                    <a:pt x="65501" y="181301"/>
                  </a:cubicBezTo>
                  <a:lnTo>
                    <a:pt x="65501" y="208767"/>
                  </a:lnTo>
                  <a:lnTo>
                    <a:pt x="115572" y="208767"/>
                  </a:lnTo>
                  <a:lnTo>
                    <a:pt x="115572" y="181301"/>
                  </a:lnTo>
                  <a:cubicBezTo>
                    <a:pt x="130153" y="177126"/>
                    <a:pt x="143528" y="169330"/>
                    <a:pt x="154553" y="158304"/>
                  </a:cubicBezTo>
                  <a:cubicBezTo>
                    <a:pt x="171646" y="141179"/>
                    <a:pt x="181073" y="118443"/>
                    <a:pt x="181073" y="94271"/>
                  </a:cubicBezTo>
                  <a:cubicBezTo>
                    <a:pt x="181073" y="75776"/>
                    <a:pt x="175593" y="58129"/>
                    <a:pt x="165187" y="43026"/>
                  </a:cubicBezTo>
                  <a:lnTo>
                    <a:pt x="185281" y="22932"/>
                  </a:lnTo>
                  <a:lnTo>
                    <a:pt x="181008" y="18659"/>
                  </a:lnTo>
                  <a:lnTo>
                    <a:pt x="176800" y="22899"/>
                  </a:lnTo>
                  <a:lnTo>
                    <a:pt x="166166" y="22899"/>
                  </a:lnTo>
                  <a:lnTo>
                    <a:pt x="169689" y="19376"/>
                  </a:lnTo>
                  <a:lnTo>
                    <a:pt x="165415" y="15136"/>
                  </a:lnTo>
                  <a:lnTo>
                    <a:pt x="161925" y="18626"/>
                  </a:lnTo>
                  <a:lnTo>
                    <a:pt x="161925" y="7992"/>
                  </a:lnTo>
                  <a:lnTo>
                    <a:pt x="165676" y="4273"/>
                  </a:lnTo>
                  <a:lnTo>
                    <a:pt x="161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98945" y="4778375"/>
            <a:ext cx="43567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LightGBM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1510" y="5369560"/>
            <a:ext cx="15297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相较于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XGboost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模型，降低了运行速度，减少了内存使用，并且支持并行化学习。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0.xml><?xml version="1.0" encoding="utf-8"?>
<p:tagLst xmlns:p="http://schemas.openxmlformats.org/presentationml/2006/main">
  <p:tag name="MH" val="20170115101533"/>
  <p:tag name="MH_LIBRARY" val="CONTENTS"/>
  <p:tag name="MH_TYPE" val="OTHERS"/>
  <p:tag name="ID" val="547135"/>
</p:tagLst>
</file>

<file path=ppt/tags/tag11.xml><?xml version="1.0" encoding="utf-8"?>
<p:tagLst xmlns:p="http://schemas.openxmlformats.org/presentationml/2006/main">
  <p:tag name="MH" val="20170115101533"/>
  <p:tag name="MH_LIBRARY" val="CONTENTS"/>
  <p:tag name="MH_TYPE" val="OTHERS"/>
  <p:tag name="ID" val="547135"/>
</p:tagLst>
</file>

<file path=ppt/tags/tag12.xml><?xml version="1.0" encoding="utf-8"?>
<p:tagLst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3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4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5.xml><?xml version="1.0" encoding="utf-8"?>
<p:tagLst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6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7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8.xml><?xml version="1.0" encoding="utf-8"?>
<p:tagLst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9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0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1.xml><?xml version="1.0" encoding="utf-8"?>
<p:tagLst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2.xml><?xml version="1.0" encoding="utf-8"?>
<p:tagLst xmlns:p="http://schemas.openxmlformats.org/presentationml/2006/main">
  <p:tag name="KSO_WM_UNIT_PLACING_PICTURE_USER_VIEWPORT" val="{&quot;height&quot;:11565,&quot;width&quot;:8243}"/>
</p:tagLst>
</file>

<file path=ppt/tags/tag23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4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5.xml><?xml version="1.0" encoding="utf-8"?>
<p:tagLst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6.xml><?xml version="1.0" encoding="utf-8"?>
<p:tagLst xmlns:p="http://schemas.openxmlformats.org/presentationml/2006/main">
  <p:tag name="ISPRING_PRESENTATION_TITLE" val="20170228102720279409487365"/>
  <p:tag name="KSO_WPP_MARK_KEY" val="0ac0ca08-cbbd-4299-93bd-2459a7930ecb"/>
  <p:tag name="COMMONDATA" val="eyJoZGlkIjoiZDc1ZDI0ZTk2OGU4M2M2MGZkZjE1ZThjZWMwMGYzYmUifQ=="/>
</p:tagLst>
</file>

<file path=ppt/tags/tag3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4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5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6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7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ags/tag8.xml><?xml version="1.0" encoding="utf-8"?>
<p:tagLst xmlns:p="http://schemas.openxmlformats.org/presentationml/2006/main">
  <p:tag name="MH" val="20170115101533"/>
  <p:tag name="MH_LIBRARY" val="CONTENTS"/>
  <p:tag name="MH_TYPE" val="NUMBER"/>
  <p:tag name="ID" val="547135"/>
  <p:tag name="MH_ORDER" val="4"/>
</p:tagLst>
</file>

<file path=ppt/tags/tag9.xml><?xml version="1.0" encoding="utf-8"?>
<p:tagLst xmlns:p="http://schemas.openxmlformats.org/presentationml/2006/main">
  <p:tag name="MH" val="20170115101533"/>
  <p:tag name="MH_LIBRARY" val="CONTENTS"/>
  <p:tag name="MH_TYPE" val="ENTRY"/>
  <p:tag name="ID" val="547135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3052</Words>
  <Application>WPS 演示</Application>
  <PresentationFormat>宽屏</PresentationFormat>
  <Paragraphs>286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Times New Roman</vt:lpstr>
      <vt:lpstr>Calibri</vt:lpstr>
      <vt:lpstr>思源黑体旧字形 Normal</vt:lpstr>
      <vt:lpstr>黑体</vt:lpstr>
      <vt:lpstr>Calibri Light</vt:lpstr>
      <vt:lpstr>Arial Unicode MS</vt:lpstr>
      <vt:lpstr>微软雅黑 Light</vt:lpstr>
      <vt:lpstr>造字工房悦圆演示版常规体</vt:lpstr>
      <vt:lpstr>Roboto Bold</vt:lpstr>
      <vt:lpstr>Segoe Print</vt:lpstr>
      <vt:lpstr>Corbel</vt:lpstr>
      <vt:lpstr>Roboto</vt:lpstr>
      <vt:lpstr>Raleway</vt:lpstr>
      <vt:lpstr>Raleway Light</vt:lpstr>
      <vt:lpstr>Roboto Bold</vt:lpstr>
      <vt:lpstr>MS PGothic</vt:lpstr>
      <vt:lpstr>仿宋_GB2312</vt:lpstr>
      <vt:lpstr>仿宋</vt:lpstr>
      <vt:lpstr>Meiryo</vt:lpstr>
      <vt:lpstr>Yu Gothic UI</vt:lpstr>
      <vt:lpstr>Arial Narrow</vt:lpstr>
      <vt:lpstr>Wingdings 3</vt:lpstr>
      <vt:lpstr>Wingdings</vt:lpstr>
      <vt:lpstr>思源黑体旧字形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.        泊。</cp:lastModifiedBy>
  <cp:revision>11</cp:revision>
  <dcterms:created xsi:type="dcterms:W3CDTF">2016-08-01T05:57:00Z</dcterms:created>
  <dcterms:modified xsi:type="dcterms:W3CDTF">2022-11-11T08:57:37Z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09DD7CFFF0BC48C18C76054B8E768B28</vt:lpwstr>
  </property>
  <property fmtid="{D5CDD505-2E9C-101B-9397-08002B2CF9AE}" pid="3" name="KSOProductBuildVer">
    <vt:lpwstr>2052-11.1.0.12763</vt:lpwstr>
  </property>
</Properties>
</file>