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9" r:id="rId5"/>
    <p:sldId id="280" r:id="rId6"/>
    <p:sldId id="267" r:id="rId7"/>
    <p:sldId id="303" r:id="rId8"/>
    <p:sldId id="275" r:id="rId9"/>
    <p:sldId id="281" r:id="rId10"/>
    <p:sldId id="304" r:id="rId11"/>
    <p:sldId id="325" r:id="rId12"/>
    <p:sldId id="400" r:id="rId13"/>
    <p:sldId id="419" r:id="rId14"/>
    <p:sldId id="420" r:id="rId15"/>
    <p:sldId id="381" r:id="rId16"/>
    <p:sldId id="382" r:id="rId17"/>
    <p:sldId id="383" r:id="rId18"/>
    <p:sldId id="282" r:id="rId19"/>
    <p:sldId id="326" r:id="rId20"/>
    <p:sldId id="365" r:id="rId21"/>
    <p:sldId id="272" r:id="rId22"/>
    <p:sldId id="363" r:id="rId23"/>
    <p:sldId id="346" r:id="rId24"/>
    <p:sldId id="367" r:id="rId25"/>
    <p:sldId id="368" r:id="rId26"/>
    <p:sldId id="369" r:id="rId27"/>
    <p:sldId id="370" r:id="rId28"/>
    <p:sldId id="371" r:id="rId29"/>
    <p:sldId id="283" r:id="rId30"/>
    <p:sldId id="270" r:id="rId31"/>
    <p:sldId id="384" r:id="rId32"/>
    <p:sldId id="284"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D70"/>
    <a:srgbClr val="ED5858"/>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14" autoAdjust="0"/>
  </p:normalViewPr>
  <p:slideViewPr>
    <p:cSldViewPr snapToGrid="0" showGuides="1">
      <p:cViewPr varScale="1">
        <p:scale>
          <a:sx n="108" d="100"/>
          <a:sy n="108" d="100"/>
        </p:scale>
        <p:origin x="714" y="114"/>
      </p:cViewPr>
      <p:guideLst>
        <p:guide orient="horz" pos="2249"/>
        <p:guide pos="3798"/>
        <p:guide pos="526"/>
        <p:guide pos="7178"/>
        <p:guide orient="horz" pos="368"/>
        <p:guide orient="horz" pos="39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26.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CA37F-4A6D-4EF3-A5DE-30DDEAED67D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044AE-6422-40B1-88B0-B88CD88455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引用</a:t>
            </a:r>
            <a:r>
              <a:rPr lang="zh-CN" altLang="en-US">
                <a:sym typeface="+mn-ea"/>
              </a:rPr>
              <a:t>自：https://blog.csdn.net/m0_47256162/article/details/119979540</a:t>
            </a:r>
            <a:endParaRPr lang="zh-CN" altLang="en-US">
              <a:sym typeface="+mn-ea"/>
            </a:endParaRPr>
          </a:p>
          <a:p>
            <a:endParaRPr lang="en-US" altLang="zh-CN"/>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引用</a:t>
            </a:r>
            <a:r>
              <a:rPr lang="zh-CN" altLang="en-US">
                <a:sym typeface="+mn-ea"/>
              </a:rPr>
              <a:t>自：https://blog.csdn.net/m0_47256162/article/details/119979540</a:t>
            </a:r>
            <a:endParaRPr lang="zh-CN" altLang="en-US">
              <a:sym typeface="+mn-ea"/>
            </a:endParaRPr>
          </a:p>
          <a:p>
            <a:endParaRPr lang="en-US" altLang="zh-CN"/>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50000"/>
              </a:lnSpc>
            </a:pPr>
            <a:r>
              <a:rPr lang="zh-CN" altLang="en-US"/>
              <a:t>基金复权净值：</a:t>
            </a:r>
            <a:endParaRPr lang="zh-CN" altLang="en-US"/>
          </a:p>
          <a:p>
            <a:pPr>
              <a:lnSpc>
                <a:spcPct val="50000"/>
              </a:lnSpc>
            </a:pPr>
            <a:endParaRPr lang="zh-CN" altLang="en-US"/>
          </a:p>
          <a:p>
            <a:pPr>
              <a:lnSpc>
                <a:spcPct val="50000"/>
              </a:lnSpc>
            </a:pPr>
            <a:r>
              <a:rPr lang="zh-CN" altLang="en-US"/>
              <a:t>　　基金复权净值是对基金的单位净值进行了复权计算，对基金的分红或拆分因素进行了综合考虑，计算出基金没有进行任何分红或拆分情况下的历史净值，从而对基金净值进行了复权还原。</a:t>
            </a:r>
            <a:endParaRPr lang="zh-CN" altLang="en-US"/>
          </a:p>
          <a:p>
            <a:pPr>
              <a:lnSpc>
                <a:spcPct val="50000"/>
              </a:lnSpc>
            </a:pPr>
            <a:endParaRPr lang="zh-CN" altLang="en-US"/>
          </a:p>
          <a:p>
            <a:pPr>
              <a:lnSpc>
                <a:spcPct val="50000"/>
              </a:lnSpc>
            </a:pPr>
            <a:r>
              <a:rPr lang="zh-CN" altLang="en-US"/>
              <a:t>基金业绩比较基准</a:t>
            </a:r>
            <a:r>
              <a:rPr lang="zh-CN" altLang="en-US">
                <a:sym typeface="+mn-ea"/>
              </a:rPr>
              <a:t>收益率</a:t>
            </a:r>
            <a:r>
              <a:rPr lang="en-US" altLang="zh-CN">
                <a:sym typeface="+mn-ea"/>
              </a:rPr>
              <a:t>:</a:t>
            </a:r>
            <a:endParaRPr lang="en-US" altLang="zh-CN">
              <a:sym typeface="+mn-ea"/>
            </a:endParaRPr>
          </a:p>
          <a:p>
            <a:pPr>
              <a:lnSpc>
                <a:spcPct val="50000"/>
              </a:lnSpc>
            </a:pPr>
            <a:endParaRPr lang="en-US" altLang="zh-CN">
              <a:sym typeface="+mn-ea"/>
            </a:endParaRPr>
          </a:p>
          <a:p>
            <a:pPr>
              <a:lnSpc>
                <a:spcPct val="50000"/>
              </a:lnSpc>
            </a:pPr>
            <a:r>
              <a:rPr lang="en-US" altLang="zh-CN">
                <a:sym typeface="+mn-ea"/>
              </a:rPr>
              <a:t>       </a:t>
            </a:r>
            <a:r>
              <a:rPr lang="zh-CN" altLang="en-US"/>
              <a:t>指的是基金以及净值型理财产品的管理人根据过去业绩、同类型产品的历史业绩计算得出预期目标收益率。</a:t>
            </a:r>
            <a:endParaRPr lang="zh-CN" altLang="en-US"/>
          </a:p>
          <a:p>
            <a:pPr>
              <a:lnSpc>
                <a:spcPct val="50000"/>
              </a:lnSpc>
            </a:pPr>
            <a:endParaRPr lang="zh-CN" altLang="en-US"/>
          </a:p>
          <a:p>
            <a:pPr>
              <a:lnSpc>
                <a:spcPct val="50000"/>
              </a:lnSpc>
            </a:pPr>
            <a:r>
              <a:rPr lang="zh-CN" altLang="en-US"/>
              <a:t>市场收益率：</a:t>
            </a:r>
            <a:endParaRPr lang="zh-CN" altLang="en-US"/>
          </a:p>
          <a:p>
            <a:pPr>
              <a:lnSpc>
                <a:spcPct val="50000"/>
              </a:lnSpc>
            </a:pPr>
            <a:endParaRPr lang="zh-CN" altLang="en-US"/>
          </a:p>
          <a:p>
            <a:pPr>
              <a:lnSpc>
                <a:spcPct val="50000"/>
              </a:lnSpc>
            </a:pPr>
            <a:r>
              <a:rPr lang="zh-CN" altLang="en-US"/>
              <a:t> </a:t>
            </a:r>
            <a:r>
              <a:rPr lang="en-US" altLang="zh-CN"/>
              <a:t>      </a:t>
            </a:r>
            <a:r>
              <a:rPr lang="zh-CN" altLang="en-US"/>
              <a:t>是市场组合的按权重的收益率。</a:t>
            </a:r>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rgbClr val="EBEBEB"/>
        </a:solidFill>
        <a:effectLst/>
      </p:bgPr>
    </p:bg>
    <p:spTree>
      <p:nvGrpSpPr>
        <p:cNvPr id="1" name=""/>
        <p:cNvGrpSpPr/>
        <p:nvPr/>
      </p:nvGrpSpPr>
      <p:grpSpPr>
        <a:xfrm>
          <a:off x="0" y="0"/>
          <a:ext cx="0" cy="0"/>
          <a:chOff x="0" y="0"/>
          <a:chExt cx="0" cy="0"/>
        </a:xfrm>
      </p:grpSpPr>
    </p:spTree>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bg>
      <p:bgPr>
        <a:solidFill>
          <a:srgbClr val="EBEBEB"/>
        </a:solidFill>
        <a:effectLst/>
      </p:bgPr>
    </p:bg>
    <p:spTree>
      <p:nvGrpSpPr>
        <p:cNvPr id="1" name=""/>
        <p:cNvGrpSpPr/>
        <p:nvPr/>
      </p:nvGrpSpPr>
      <p:grpSpPr>
        <a:xfrm>
          <a:off x="0" y="0"/>
          <a:ext cx="0" cy="0"/>
          <a:chOff x="0" y="0"/>
          <a:chExt cx="0" cy="0"/>
        </a:xfrm>
      </p:grpSpPr>
      <p:sp>
        <p:nvSpPr>
          <p:cNvPr id="2" name="MH_Number_1">
            <a:hlinkClick r:id="rId2" action="ppaction://hlinksldjump"/>
          </p:cNvPr>
          <p:cNvSpPr>
            <a:spLocks noChangeAspect="1"/>
          </p:cNvSpPr>
          <p:nvPr userDrawn="1">
            <p:custDataLst>
              <p:tags r:id="rId3"/>
            </p:custDataLst>
          </p:nvPr>
        </p:nvSpPr>
        <p:spPr>
          <a:xfrm>
            <a:off x="330903" y="346615"/>
            <a:ext cx="504000" cy="44805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advTm="100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slide" Target="slide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1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9" Type="http://schemas.openxmlformats.org/officeDocument/2006/relationships/slide" Target="slide7.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slide" Target="slide3.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slide" Target="slide2.xml"/><Relationship Id="rId2" Type="http://schemas.openxmlformats.org/officeDocument/2006/relationships/image" Target="../media/image2.png"/><Relationship Id="rId19" Type="http://schemas.openxmlformats.org/officeDocument/2006/relationships/notesSlide" Target="../notesSlides/notesSlide2.xml"/><Relationship Id="rId18" Type="http://schemas.openxmlformats.org/officeDocument/2006/relationships/slideLayout" Target="../slideLayouts/slideLayout1.xml"/><Relationship Id="rId17" Type="http://schemas.openxmlformats.org/officeDocument/2006/relationships/tags" Target="../tags/tag12.xml"/><Relationship Id="rId16" Type="http://schemas.openxmlformats.org/officeDocument/2006/relationships/tags" Target="../tags/tag1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slide" Target="slide16.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slide" Target="slide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2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slide" Target="slide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slide" Target="slide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105" y="934085"/>
            <a:ext cx="11920251" cy="5962650"/>
          </a:xfrm>
          <a:prstGeom prst="rect">
            <a:avLst/>
          </a:prstGeom>
        </p:spPr>
      </p:pic>
      <p:sp>
        <p:nvSpPr>
          <p:cNvPr id="7" name="文本框 4"/>
          <p:cNvSpPr txBox="1">
            <a:spLocks noChangeArrowheads="1"/>
          </p:cNvSpPr>
          <p:nvPr/>
        </p:nvSpPr>
        <p:spPr bwMode="auto">
          <a:xfrm>
            <a:off x="3550920" y="3334385"/>
            <a:ext cx="814578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rPr>
              <a:t>基金间的相关性预测</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212534" y="4512310"/>
            <a:ext cx="2260600" cy="254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789988" y="4512310"/>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5" name="文本框 29"/>
          <p:cNvSpPr txBox="1">
            <a:spLocks noChangeArrowheads="1"/>
          </p:cNvSpPr>
          <p:nvPr/>
        </p:nvSpPr>
        <p:spPr bwMode="auto">
          <a:xfrm>
            <a:off x="3175635" y="4314190"/>
            <a:ext cx="58045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汇报人</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：赵娟</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汇报</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时间：</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2022</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p:cNvSpPr txBox="1">
            <a:spLocks noChangeArrowheads="1"/>
          </p:cNvSpPr>
          <p:nvPr/>
        </p:nvSpPr>
        <p:spPr bwMode="auto">
          <a:xfrm>
            <a:off x="3111501" y="2264729"/>
            <a:ext cx="694690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eaLnBrk="1" hangingPunct="1">
              <a:buClrTx/>
              <a:buSzTx/>
              <a:buFontTx/>
            </a:pPr>
            <a:r>
              <a:rPr lang="en-US" altLang="zh-CN" sz="5400" dirty="0" smtClean="0">
                <a:solidFill>
                  <a:srgbClr val="4F5D70"/>
                </a:solidFill>
                <a:latin typeface="微软雅黑" panose="020B0503020204020204" pitchFamily="34" charset="-122"/>
                <a:ea typeface="微软雅黑" panose="020B0503020204020204" pitchFamily="34" charset="-122"/>
              </a:rPr>
              <a:t>机器学习课设答辩</a:t>
            </a:r>
            <a:endParaRPr lang="en-US" altLang="zh-CN" sz="5400" dirty="0" smtClean="0">
              <a:solidFill>
                <a:srgbClr val="4F5D7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by="(-#ppt_w*2)" calcmode="lin" valueType="num">
                                      <p:cBhvr rctx="PPT">
                                        <p:cTn id="7" dur="500" autoRev="1" fill="hold">
                                          <p:stCondLst>
                                            <p:cond delay="0"/>
                                          </p:stCondLst>
                                        </p:cTn>
                                        <p:tgtEl>
                                          <p:spTgt spid="7"/>
                                        </p:tgtEl>
                                        <p:attrNameLst>
                                          <p:attrName>ppt_w</p:attrName>
                                        </p:attrNameLst>
                                      </p:cBhvr>
                                    </p:anim>
                                    <p:anim by="(#ppt_w*0.50)" calcmode="lin" valueType="num">
                                      <p:cBhvr>
                                        <p:cTn id="8" dur="500" decel="50000" autoRev="1" fill="hold">
                                          <p:stCondLst>
                                            <p:cond delay="0"/>
                                          </p:stCondLst>
                                        </p:cTn>
                                        <p:tgtEl>
                                          <p:spTgt spid="7"/>
                                        </p:tgtEl>
                                        <p:attrNameLst>
                                          <p:attrName>ppt_x</p:attrName>
                                        </p:attrNameLst>
                                      </p:cBhvr>
                                    </p:anim>
                                    <p:anim from="(-#ppt_h/2)" to="(#ppt_y)" calcmode="lin" valueType="num">
                                      <p:cBhvr>
                                        <p:cTn id="9" dur="1000" fill="hold">
                                          <p:stCondLst>
                                            <p:cond delay="0"/>
                                          </p:stCondLst>
                                        </p:cTn>
                                        <p:tgtEl>
                                          <p:spTgt spid="7"/>
                                        </p:tgtEl>
                                        <p:attrNameLst>
                                          <p:attrName>ppt_y</p:attrName>
                                        </p:attrNameLst>
                                      </p:cBhvr>
                                    </p:anim>
                                    <p:animRot by="21600000">
                                      <p:cBhvr>
                                        <p:cTn id="10" dur="1000" fill="hold">
                                          <p:stCondLst>
                                            <p:cond delay="0"/>
                                          </p:stCondLst>
                                        </p:cTn>
                                        <p:tgtEl>
                                          <p:spTgt spid="7"/>
                                        </p:tgtEl>
                                        <p:attrNameLst>
                                          <p:attrName>r</p:attrName>
                                        </p:attrNameLst>
                                      </p:cBhvr>
                                    </p:animRo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par>
                                <p:cTn id="15" presetID="22" presetClass="entr" presetSubtype="2"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par>
                          <p:cTn id="18" fill="hold">
                            <p:stCondLst>
                              <p:cond delay="2500"/>
                            </p:stCondLst>
                            <p:childTnLst>
                              <p:par>
                                <p:cTn id="19" presetID="53" presetClass="entr" presetSubtype="16"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par>
                                <p:cTn id="28" presetID="22" presetClass="entr" presetSubtype="4"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par>
                          <p:cTn id="31" fill="hold">
                            <p:stCondLst>
                              <p:cond delay="3500"/>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6"/>
                                        </p:tgtEl>
                                        <p:attrNameLst>
                                          <p:attrName>style.visibility</p:attrName>
                                        </p:attrNameLst>
                                      </p:cBhvr>
                                      <p:to>
                                        <p:strVal val="visible"/>
                                      </p:to>
                                    </p:set>
                                    <p:anim by="(-#ppt_w*2)" calcmode="lin" valueType="num">
                                      <p:cBhvr rctx="PPT">
                                        <p:cTn id="34" dur="500" autoRev="1" fill="hold">
                                          <p:stCondLst>
                                            <p:cond delay="0"/>
                                          </p:stCondLst>
                                        </p:cTn>
                                        <p:tgtEl>
                                          <p:spTgt spid="6"/>
                                        </p:tgtEl>
                                        <p:attrNameLst>
                                          <p:attrName>ppt_w</p:attrName>
                                        </p:attrNameLst>
                                      </p:cBhvr>
                                    </p:anim>
                                    <p:anim by="(#ppt_w*0.50)" calcmode="lin" valueType="num">
                                      <p:cBhvr>
                                        <p:cTn id="35" dur="500" decel="50000" autoRev="1" fill="hold">
                                          <p:stCondLst>
                                            <p:cond delay="0"/>
                                          </p:stCondLst>
                                        </p:cTn>
                                        <p:tgtEl>
                                          <p:spTgt spid="6"/>
                                        </p:tgtEl>
                                        <p:attrNameLst>
                                          <p:attrName>ppt_x</p:attrName>
                                        </p:attrNameLst>
                                      </p:cBhvr>
                                    </p:anim>
                                    <p:anim from="(-#ppt_h/2)" to="(#ppt_y)" calcmode="lin" valueType="num">
                                      <p:cBhvr>
                                        <p:cTn id="36" dur="1000" fill="hold">
                                          <p:stCondLst>
                                            <p:cond delay="0"/>
                                          </p:stCondLst>
                                        </p:cTn>
                                        <p:tgtEl>
                                          <p:spTgt spid="6"/>
                                        </p:tgtEl>
                                        <p:attrNameLst>
                                          <p:attrName>ppt_y</p:attrName>
                                        </p:attrNameLst>
                                      </p:cBhvr>
                                    </p:anim>
                                    <p:animRot by="21600000">
                                      <p:cBhvr>
                                        <p:cTn id="37"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38555" y="741680"/>
            <a:ext cx="9775190" cy="2799715"/>
          </a:xfrm>
          <a:prstGeom prst="rect">
            <a:avLst/>
          </a:prstGeom>
          <a:noFill/>
        </p:spPr>
        <p:txBody>
          <a:bodyPr wrap="square" rtlCol="0" anchor="t">
            <a:spAutoFit/>
          </a:bodyPr>
          <a:p>
            <a:pPr indent="457200">
              <a:lnSpc>
                <a:spcPct val="220000"/>
              </a:lnSpc>
            </a:pPr>
            <a:r>
              <a:rPr sz="2000" dirty="0">
                <a:sym typeface="+mn-ea"/>
              </a:rPr>
              <a:t>GBDT(Gradient Boosting Decision Tree)在数据分析和预测中的效果很好。它是一种基于决策树的集成算法。</a:t>
            </a:r>
            <a:r>
              <a:rPr lang="zh-CN" sz="2000" dirty="0">
                <a:sym typeface="+mn-ea"/>
              </a:rPr>
              <a:t>它</a:t>
            </a:r>
            <a:r>
              <a:rPr sz="2000" dirty="0">
                <a:sym typeface="+mn-ea"/>
              </a:rPr>
              <a:t>通过采用加法模型（即基函数的线性组合）</a:t>
            </a:r>
            <a:r>
              <a:rPr lang="zh-CN" sz="2000" dirty="0">
                <a:sym typeface="+mn-ea"/>
              </a:rPr>
              <a:t>与</a:t>
            </a:r>
            <a:r>
              <a:rPr lang="zh-CN" altLang="en-US" sz="2000">
                <a:sym typeface="+mn-ea"/>
              </a:rPr>
              <a:t>前向分步算法</a:t>
            </a:r>
            <a:r>
              <a:rPr sz="2000" dirty="0">
                <a:sym typeface="+mn-ea"/>
              </a:rPr>
              <a:t>，以及不断减小训练过程产生的残差来达到将数据分类或者回归的算法。</a:t>
            </a:r>
            <a:endParaRPr sz="2000" dirty="0"/>
          </a:p>
          <a:p>
            <a:pPr indent="457200">
              <a:lnSpc>
                <a:spcPct val="220000"/>
              </a:lnSpc>
            </a:pPr>
            <a:endParaRPr lang="zh-CN" altLang="en-US" sz="2000" dirty="0">
              <a:latin typeface="黑体" panose="02010609060101010101" charset="-122"/>
              <a:ea typeface="黑体" panose="02010609060101010101" charset="-122"/>
              <a:cs typeface="黑体" panose="02010609060101010101"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3270250" y="2924810"/>
            <a:ext cx="4763135" cy="372046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38555" y="741680"/>
            <a:ext cx="9775190" cy="6185535"/>
          </a:xfrm>
          <a:prstGeom prst="rect">
            <a:avLst/>
          </a:prstGeom>
          <a:noFill/>
        </p:spPr>
        <p:txBody>
          <a:bodyPr wrap="square" rtlCol="0" anchor="t">
            <a:spAutoFit/>
          </a:bodyPr>
          <a:p>
            <a:pPr indent="457200">
              <a:lnSpc>
                <a:spcPct val="220000"/>
              </a:lnSpc>
            </a:pPr>
            <a:endParaRPr lang="en-US" altLang="zh-CN" sz="2000" dirty="0">
              <a:sym typeface="+mn-ea"/>
            </a:endParaRPr>
          </a:p>
          <a:p>
            <a:pPr indent="457200">
              <a:lnSpc>
                <a:spcPct val="220000"/>
              </a:lnSpc>
            </a:pPr>
            <a:r>
              <a:rPr lang="en-US" altLang="zh-CN" sz="2000" dirty="0">
                <a:sym typeface="+mn-ea"/>
              </a:rPr>
              <a:t>xgboost是GBDT算法的一个工程实现， 在模型的训练过程中是聚焦残差，在目标函数中使用了二阶泰勒展开并加入了正则，在决策树的生成过程中采用了精确贪心的思路，寻找最佳分裂点的时候，使用了预排序算法， 对所有特征都按照特征的数值进行预排序， 然后遍历所有特征上的所有分裂点位，计算按照这些候选分裂点分裂后的全部样本的目标函数增益，找到最大的那个增益对应的特征和候选分裂点位，从而进行分裂。</a:t>
            </a:r>
            <a:endParaRPr lang="zh-CN" altLang="en-US" sz="2000" dirty="0"/>
          </a:p>
          <a:p>
            <a:pPr indent="457200">
              <a:lnSpc>
                <a:spcPct val="220000"/>
              </a:lnSpc>
            </a:pPr>
            <a:endParaRPr sz="2000" dirty="0"/>
          </a:p>
          <a:p>
            <a:pPr indent="457200">
              <a:lnSpc>
                <a:spcPct val="220000"/>
              </a:lnSpc>
            </a:pPr>
            <a:endParaRPr lang="zh-CN" altLang="en-US" sz="2000" dirty="0">
              <a:latin typeface="黑体" panose="02010609060101010101" charset="-122"/>
              <a:ea typeface="黑体" panose="02010609060101010101" charset="-122"/>
              <a:cs typeface="黑体" panose="02010609060101010101" charset="-122"/>
              <a:sym typeface="+mn-ea"/>
            </a:endParaRPr>
          </a:p>
        </p:txBody>
      </p:sp>
      <p:sp>
        <p:nvSpPr>
          <p:cNvPr id="14" name="文本框 13"/>
          <p:cNvSpPr txBox="1"/>
          <p:nvPr/>
        </p:nvSpPr>
        <p:spPr>
          <a:xfrm>
            <a:off x="4628515" y="954405"/>
            <a:ext cx="2374265" cy="521970"/>
          </a:xfrm>
          <a:prstGeom prst="rect">
            <a:avLst/>
          </a:prstGeom>
          <a:noFill/>
        </p:spPr>
        <p:txBody>
          <a:bodyPr wrap="square" rtlCol="0">
            <a:spAutoFit/>
          </a:bodyPr>
          <a:p>
            <a:pPr algn="ctr"/>
            <a:r>
              <a:rPr lang="en-US" altLang="zh-CN" sz="2800" b="1" dirty="0">
                <a:solidFill>
                  <a:srgbClr val="4F5D70"/>
                </a:solidFill>
                <a:latin typeface="微软雅黑" panose="020B0503020204020204" pitchFamily="34" charset="-122"/>
                <a:ea typeface="微软雅黑" panose="020B0503020204020204" pitchFamily="34" charset="-122"/>
                <a:sym typeface="+mn-ea"/>
              </a:rPr>
              <a:t>XGBoost</a:t>
            </a:r>
            <a:endParaRPr lang="en-US" altLang="zh-CN" sz="2800" b="1" dirty="0">
              <a:solidFill>
                <a:srgbClr val="4F5D7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Line 11"/>
          <p:cNvSpPr>
            <a:spLocks noChangeShapeType="1"/>
          </p:cNvSpPr>
          <p:nvPr/>
        </p:nvSpPr>
        <p:spPr bwMode="auto">
          <a:xfrm rot="10800000" flipH="1" flipV="1">
            <a:off x="1941951" y="3861476"/>
            <a:ext cx="1473619" cy="754575"/>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sp>
        <p:nvSpPr>
          <p:cNvPr id="22" name="Line 12"/>
          <p:cNvSpPr>
            <a:spLocks noChangeShapeType="1"/>
          </p:cNvSpPr>
          <p:nvPr/>
        </p:nvSpPr>
        <p:spPr bwMode="auto">
          <a:xfrm rot="10800000" flipH="1">
            <a:off x="2013752" y="2447741"/>
            <a:ext cx="1251323" cy="76826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sp>
        <p:nvSpPr>
          <p:cNvPr id="3" name="Line 13"/>
          <p:cNvSpPr>
            <a:spLocks noChangeShapeType="1"/>
          </p:cNvSpPr>
          <p:nvPr/>
        </p:nvSpPr>
        <p:spPr bwMode="auto">
          <a:xfrm rot="10800000" flipH="1">
            <a:off x="1941789" y="3539134"/>
            <a:ext cx="1979240" cy="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zh-CN" altLang="en-US" sz="2400">
              <a:solidFill>
                <a:srgbClr val="080808"/>
              </a:solidFill>
            </a:endParaRPr>
          </a:p>
        </p:txBody>
      </p:sp>
      <p:sp>
        <p:nvSpPr>
          <p:cNvPr id="29" name="任意多边形 83"/>
          <p:cNvSpPr/>
          <p:nvPr/>
        </p:nvSpPr>
        <p:spPr bwMode="auto">
          <a:xfrm rot="16377237">
            <a:off x="228600" y="2806065"/>
            <a:ext cx="1511300" cy="1464945"/>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4F5D7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4400" kern="0">
              <a:solidFill>
                <a:srgbClr val="080808"/>
              </a:solidFill>
              <a:latin typeface="宋体" panose="02010600030101010101" pitchFamily="2" charset="-122"/>
              <a:ea typeface="宋体" panose="02010600030101010101" pitchFamily="2" charset="-122"/>
            </a:endParaRPr>
          </a:p>
        </p:txBody>
      </p:sp>
      <p:grpSp>
        <p:nvGrpSpPr>
          <p:cNvPr id="31" name="组合 30"/>
          <p:cNvGrpSpPr/>
          <p:nvPr/>
        </p:nvGrpSpPr>
        <p:grpSpPr>
          <a:xfrm>
            <a:off x="3524245" y="1560195"/>
            <a:ext cx="1696725" cy="1064895"/>
            <a:chOff x="3255801" y="1266632"/>
            <a:chExt cx="1136389" cy="665742"/>
          </a:xfrm>
        </p:grpSpPr>
        <p:sp>
          <p:nvSpPr>
            <p:cNvPr id="32" name="椭圆 80"/>
            <p:cNvSpPr/>
            <p:nvPr/>
          </p:nvSpPr>
          <p:spPr bwMode="auto">
            <a:xfrm>
              <a:off x="3255801" y="126663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33" name="TextBox 32"/>
            <p:cNvSpPr txBox="1"/>
            <p:nvPr/>
          </p:nvSpPr>
          <p:spPr>
            <a:xfrm>
              <a:off x="3355323" y="1447111"/>
              <a:ext cx="1036867" cy="173085"/>
            </a:xfrm>
            <a:prstGeom prst="rect">
              <a:avLst/>
            </a:prstGeom>
            <a:noFill/>
          </p:spPr>
          <p:txBody>
            <a:bodyPr wrap="square" lIns="0" tIns="0" rIns="0" bIns="0"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sym typeface="+mn-ea"/>
                </a:rPr>
                <a:t>占用内存</a:t>
              </a:r>
              <a:r>
                <a:rPr lang="zh-CN" altLang="en-US" sz="1200" b="1" dirty="0">
                  <a:latin typeface="微软雅黑" panose="020B0503020204020204" pitchFamily="34" charset="-122"/>
                  <a:ea typeface="微软雅黑" panose="020B0503020204020204" pitchFamily="34" charset="-122"/>
                  <a:sym typeface="+mn-ea"/>
                </a:rPr>
                <a:t>大</a:t>
              </a:r>
              <a:endParaRPr lang="zh-CN" altLang="en-US" sz="1200" b="1" dirty="0">
                <a:latin typeface="微软雅黑" panose="020B0503020204020204" pitchFamily="34" charset="-122"/>
                <a:ea typeface="微软雅黑" panose="020B0503020204020204" pitchFamily="34" charset="-122"/>
                <a:sym typeface="+mn-ea"/>
              </a:endParaRPr>
            </a:p>
          </p:txBody>
        </p:sp>
      </p:grpSp>
      <p:sp>
        <p:nvSpPr>
          <p:cNvPr id="7" name="文本框 6"/>
          <p:cNvSpPr txBox="1"/>
          <p:nvPr/>
        </p:nvSpPr>
        <p:spPr>
          <a:xfrm>
            <a:off x="424815" y="3215640"/>
            <a:ext cx="1118870" cy="645160"/>
          </a:xfrm>
          <a:prstGeom prst="rect">
            <a:avLst/>
          </a:prstGeom>
          <a:noFill/>
        </p:spPr>
        <p:txBody>
          <a:bodyPr wrap="square" rtlCol="0" anchor="t">
            <a:spAutoFit/>
          </a:bodyPr>
          <a:p>
            <a:r>
              <a:rPr lang="en-US" altLang="zh-CN" sz="3600" b="1" dirty="0">
                <a:solidFill>
                  <a:schemeClr val="bg1"/>
                </a:solidFill>
                <a:latin typeface="微软雅黑" panose="020B0503020204020204" pitchFamily="34" charset="-122"/>
                <a:ea typeface="微软雅黑" panose="020B0503020204020204" pitchFamily="34" charset="-122"/>
                <a:sym typeface="+mn-ea"/>
              </a:rPr>
              <a:t>LGB</a:t>
            </a:r>
            <a:endParaRPr lang="en-US" altLang="zh-CN" sz="3600" b="1" dirty="0">
              <a:solidFill>
                <a:schemeClr val="bg1"/>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4704080" y="1503045"/>
            <a:ext cx="6096000" cy="737235"/>
          </a:xfrm>
          <a:prstGeom prst="rect">
            <a:avLst/>
          </a:prstGeom>
          <a:noFill/>
        </p:spPr>
        <p:txBody>
          <a:bodyPr wrap="square" rtlCol="0" anchor="t">
            <a:spAutoFit/>
          </a:bodyPr>
          <a:p>
            <a:pPr>
              <a:lnSpc>
                <a:spcPct val="150000"/>
              </a:lnSpc>
            </a:pPr>
            <a:r>
              <a:rPr lang="en-US" altLang="zh-CN" sz="1400" dirty="0">
                <a:sym typeface="+mn-ea"/>
              </a:rPr>
              <a:t>LightGBM</a:t>
            </a:r>
            <a:r>
              <a:rPr lang="zh-CN" altLang="en-US" sz="1400" dirty="0">
                <a:sym typeface="+mn-ea"/>
              </a:rPr>
              <a:t>采用直方图算法。占用更少的内存，计算代价更小，还可利用直方图做差进行加速处理。</a:t>
            </a:r>
            <a:endParaRPr lang="zh-CN" altLang="en-US" sz="1400" dirty="0">
              <a:sym typeface="+mn-ea"/>
            </a:endParaRPr>
          </a:p>
        </p:txBody>
      </p:sp>
      <p:sp>
        <p:nvSpPr>
          <p:cNvPr id="9" name="文本框 8"/>
          <p:cNvSpPr txBox="1"/>
          <p:nvPr/>
        </p:nvSpPr>
        <p:spPr>
          <a:xfrm>
            <a:off x="5492750" y="2946400"/>
            <a:ext cx="6096000" cy="1060450"/>
          </a:xfrm>
          <a:prstGeom prst="rect">
            <a:avLst/>
          </a:prstGeom>
          <a:noFill/>
        </p:spPr>
        <p:txBody>
          <a:bodyPr wrap="square" rtlCol="0" anchor="t">
            <a:spAutoFit/>
          </a:bodyPr>
          <a:p>
            <a:pPr>
              <a:lnSpc>
                <a:spcPct val="150000"/>
              </a:lnSpc>
            </a:pPr>
            <a:r>
              <a:rPr lang="en-US" altLang="zh-CN" sz="1400" dirty="0">
                <a:sym typeface="+mn-ea"/>
              </a:rPr>
              <a:t>LightGBM</a:t>
            </a:r>
            <a:r>
              <a:rPr lang="zh-CN" altLang="en-US" sz="1400" dirty="0">
                <a:sym typeface="+mn-ea"/>
              </a:rPr>
              <a:t>采用单边梯度抽样算法，根据样本的权重信息对样本进行抽样，减少了大量梯度小的样本，但是还能不会过多的改变数据集的分布，防止采样对原数数据分布造成太大的影响。</a:t>
            </a:r>
            <a:endParaRPr lang="zh-CN" altLang="en-US" sz="1400" dirty="0">
              <a:sym typeface="+mn-ea"/>
            </a:endParaRPr>
          </a:p>
        </p:txBody>
      </p:sp>
      <p:sp>
        <p:nvSpPr>
          <p:cNvPr id="10" name="文本框 9"/>
          <p:cNvSpPr txBox="1"/>
          <p:nvPr/>
        </p:nvSpPr>
        <p:spPr>
          <a:xfrm>
            <a:off x="4979670" y="4672965"/>
            <a:ext cx="6096000" cy="737235"/>
          </a:xfrm>
          <a:prstGeom prst="rect">
            <a:avLst/>
          </a:prstGeom>
          <a:noFill/>
        </p:spPr>
        <p:txBody>
          <a:bodyPr wrap="square" rtlCol="0" anchor="t">
            <a:spAutoFit/>
          </a:bodyPr>
          <a:p>
            <a:pPr>
              <a:lnSpc>
                <a:spcPct val="150000"/>
              </a:lnSpc>
            </a:pPr>
            <a:r>
              <a:rPr lang="en-US" sz="1400" dirty="0">
                <a:sym typeface="+mn-ea"/>
              </a:rPr>
              <a:t>LightGBM</a:t>
            </a:r>
            <a:r>
              <a:rPr lang="zh-CN" altLang="en-US" sz="1400" dirty="0">
                <a:sym typeface="+mn-ea"/>
              </a:rPr>
              <a:t>采用互斥特征捆绑算法，减少了特征的数量，提高了训练速度。同时，其采用了带深度限制的</a:t>
            </a:r>
            <a:r>
              <a:rPr lang="en-US" altLang="zh-CN" sz="1400" dirty="0">
                <a:sym typeface="+mn-ea"/>
              </a:rPr>
              <a:t>Leaf-wise</a:t>
            </a:r>
            <a:r>
              <a:rPr lang="zh-CN" altLang="en-US" sz="1400" dirty="0">
                <a:sym typeface="+mn-ea"/>
              </a:rPr>
              <a:t>算法，保证高效率的同时防止过拟合。</a:t>
            </a:r>
            <a:endParaRPr lang="zh-CN" altLang="en-US" sz="1400" dirty="0">
              <a:sym typeface="+mn-ea"/>
            </a:endParaRPr>
          </a:p>
        </p:txBody>
      </p:sp>
      <p:grpSp>
        <p:nvGrpSpPr>
          <p:cNvPr id="11" name="组合 10"/>
          <p:cNvGrpSpPr/>
          <p:nvPr/>
        </p:nvGrpSpPr>
        <p:grpSpPr>
          <a:xfrm>
            <a:off x="4023990" y="3005455"/>
            <a:ext cx="1592585" cy="1064895"/>
            <a:chOff x="3255801" y="1266632"/>
            <a:chExt cx="1066641" cy="665742"/>
          </a:xfrm>
        </p:grpSpPr>
        <p:sp>
          <p:nvSpPr>
            <p:cNvPr id="12" name="椭圆 80"/>
            <p:cNvSpPr/>
            <p:nvPr/>
          </p:nvSpPr>
          <p:spPr bwMode="auto">
            <a:xfrm>
              <a:off x="3255801" y="126663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13" name="TextBox 32"/>
            <p:cNvSpPr txBox="1"/>
            <p:nvPr/>
          </p:nvSpPr>
          <p:spPr>
            <a:xfrm>
              <a:off x="3285575" y="1471327"/>
              <a:ext cx="1036867" cy="173085"/>
            </a:xfrm>
            <a:prstGeom prst="rect">
              <a:avLst/>
            </a:prstGeom>
            <a:noFill/>
          </p:spPr>
          <p:txBody>
            <a:bodyPr wrap="square" lIns="0" tIns="0" rIns="0" bIns="0" rtlCol="0">
              <a:spAutoFit/>
            </a:bodyPr>
            <a:lstStyle/>
            <a:p>
              <a:pPr>
                <a:lnSpc>
                  <a:spcPct val="150000"/>
                </a:lnSpc>
              </a:pPr>
              <a:r>
                <a:rPr lang="zh-CN" altLang="en-US" sz="1200" b="1" dirty="0">
                  <a:solidFill>
                    <a:schemeClr val="tx1"/>
                  </a:solidFill>
                  <a:latin typeface="微软雅黑" panose="020B0503020204020204" pitchFamily="34" charset="-122"/>
                  <a:ea typeface="微软雅黑" panose="020B0503020204020204" pitchFamily="34" charset="-122"/>
                  <a:sym typeface="+mn-ea"/>
                </a:rPr>
                <a:t>样本数量过多</a:t>
              </a:r>
              <a:endParaRPr lang="zh-CN" altLang="en-US" sz="1200" b="1" i="1" dirty="0">
                <a:solidFill>
                  <a:schemeClr val="tx1"/>
                </a:solidFill>
                <a:latin typeface="微软雅黑" panose="020B0503020204020204" pitchFamily="34" charset="-122"/>
                <a:ea typeface="微软雅黑" panose="020B0503020204020204" pitchFamily="34" charset="-122"/>
                <a:sym typeface="+mn-ea"/>
              </a:endParaRPr>
            </a:p>
          </p:txBody>
        </p:sp>
      </p:grpSp>
      <p:grpSp>
        <p:nvGrpSpPr>
          <p:cNvPr id="15" name="组合 14"/>
          <p:cNvGrpSpPr/>
          <p:nvPr/>
        </p:nvGrpSpPr>
        <p:grpSpPr>
          <a:xfrm>
            <a:off x="3580125" y="4417695"/>
            <a:ext cx="1592585" cy="1064895"/>
            <a:chOff x="3255801" y="1266632"/>
            <a:chExt cx="1066641" cy="665742"/>
          </a:xfrm>
        </p:grpSpPr>
        <p:sp>
          <p:nvSpPr>
            <p:cNvPr id="16" name="椭圆 80"/>
            <p:cNvSpPr/>
            <p:nvPr/>
          </p:nvSpPr>
          <p:spPr bwMode="auto">
            <a:xfrm>
              <a:off x="3255801" y="126663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panose="02010600030101010101" pitchFamily="2" charset="-122"/>
                <a:ea typeface="宋体" panose="02010600030101010101" pitchFamily="2" charset="-122"/>
              </a:endParaRPr>
            </a:p>
          </p:txBody>
        </p:sp>
        <p:sp>
          <p:nvSpPr>
            <p:cNvPr id="17" name="TextBox 32"/>
            <p:cNvSpPr txBox="1"/>
            <p:nvPr/>
          </p:nvSpPr>
          <p:spPr>
            <a:xfrm>
              <a:off x="3285575" y="1471327"/>
              <a:ext cx="1036867" cy="173085"/>
            </a:xfrm>
            <a:prstGeom prst="rect">
              <a:avLst/>
            </a:prstGeom>
            <a:noFill/>
          </p:spPr>
          <p:txBody>
            <a:bodyPr wrap="square" lIns="0" tIns="0" rIns="0" bIns="0"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sym typeface="+mn-ea"/>
                </a:rPr>
                <a:t>特征数量过多</a:t>
              </a:r>
              <a:endParaRPr lang="zh-CN" altLang="en-US" sz="1200" i="1"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500"/>
                                        <p:tgtEl>
                                          <p:spTgt spid="21"/>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1" grpId="0" bldLvl="0" animBg="1"/>
      <p:bldP spid="22" grpId="0" bldLvl="0" animBg="1"/>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149892" y="3462537"/>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88695" y="3222625"/>
            <a:ext cx="1402080" cy="460375"/>
          </a:xfrm>
          <a:prstGeom prst="rect">
            <a:avLst/>
          </a:prstGeom>
          <a:noFill/>
        </p:spPr>
        <p:txBody>
          <a:bodyPr wrap="none" rtlCol="0" anchor="t">
            <a:spAutoFit/>
          </a:bodyPr>
          <a:p>
            <a:r>
              <a:rPr lang="en-US" altLang="zh-CN" sz="2400">
                <a:solidFill>
                  <a:srgbClr val="4F5D70"/>
                </a:solidFill>
                <a:latin typeface="思源黑体旧字形 Normal" panose="020B0400000000000000" charset="-128"/>
                <a:ea typeface="思源黑体旧字形 Normal" panose="020B0400000000000000" charset="-128"/>
                <a:sym typeface="+mn-ea"/>
              </a:rPr>
              <a:t>Stacking</a:t>
            </a:r>
            <a:endParaRPr lang="en-US" altLang="zh-CN" sz="2400">
              <a:solidFill>
                <a:srgbClr val="4F5D70"/>
              </a:solidFill>
              <a:latin typeface="思源黑体旧字形 Normal" panose="020B0400000000000000" charset="-128"/>
              <a:ea typeface="思源黑体旧字形 Normal" panose="020B0400000000000000" charset="-128"/>
              <a:sym typeface="+mn-ea"/>
            </a:endParaRPr>
          </a:p>
        </p:txBody>
      </p:sp>
      <p:sp>
        <p:nvSpPr>
          <p:cNvPr id="20" name="文本框 19"/>
          <p:cNvSpPr txBox="1"/>
          <p:nvPr/>
        </p:nvSpPr>
        <p:spPr>
          <a:xfrm>
            <a:off x="751205" y="1037590"/>
            <a:ext cx="10688955" cy="1503045"/>
          </a:xfrm>
          <a:prstGeom prst="rect">
            <a:avLst/>
          </a:prstGeom>
          <a:noFill/>
        </p:spPr>
        <p:txBody>
          <a:bodyPr wrap="square" rtlCol="0" anchor="t">
            <a:spAutoFit/>
          </a:bodyPr>
          <a:p>
            <a:pPr>
              <a:lnSpc>
                <a:spcPct val="17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xgboost</a:t>
            </a:r>
            <a:r>
              <a:rPr lang="zh-CN" altLang="en-US">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a:latin typeface="微软雅黑" panose="020B0503020204020204" pitchFamily="34" charset="-122"/>
                <a:ea typeface="微软雅黑" panose="020B0503020204020204" pitchFamily="34" charset="-122"/>
                <a:cs typeface="微软雅黑" panose="020B0503020204020204" pitchFamily="34" charset="-122"/>
              </a:rPr>
              <a:t>lightGBM</a:t>
            </a:r>
            <a:r>
              <a:rPr lang="zh-CN" altLang="en-US">
                <a:latin typeface="微软雅黑" panose="020B0503020204020204" pitchFamily="34" charset="-122"/>
                <a:ea typeface="微软雅黑" panose="020B0503020204020204" pitchFamily="34" charset="-122"/>
                <a:cs typeface="微软雅黑" panose="020B0503020204020204" pitchFamily="34" charset="-122"/>
              </a:rPr>
              <a:t>都是属于集成学习的</a:t>
            </a:r>
            <a:r>
              <a:rPr lang="en-US" altLang="zh-CN">
                <a:latin typeface="微软雅黑" panose="020B0503020204020204" pitchFamily="34" charset="-122"/>
                <a:ea typeface="微软雅黑" panose="020B0503020204020204" pitchFamily="34" charset="-122"/>
                <a:cs typeface="微软雅黑" panose="020B0503020204020204" pitchFamily="34" charset="-122"/>
              </a:rPr>
              <a:t>Boosting</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a:latin typeface="微软雅黑" panose="020B0503020204020204" pitchFamily="34" charset="-122"/>
                <a:ea typeface="微软雅黑" panose="020B0503020204020204" pitchFamily="34" charset="-122"/>
                <a:cs typeface="微软雅黑" panose="020B0503020204020204" pitchFamily="34" charset="-122"/>
              </a:rPr>
              <a:t>对于集成学习一般有两种方式，第一种为Boosting架构，利用基学习器之间串行的方式进行构造强学习器，第二种是Bagging架构，通过构造多个独立的模型，然后通过选举或者加权的方式构造强学习器。</a:t>
            </a:r>
            <a:endParaRPr>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文本框 20"/>
          <p:cNvSpPr txBox="1"/>
          <p:nvPr/>
        </p:nvSpPr>
        <p:spPr>
          <a:xfrm>
            <a:off x="835025" y="3781425"/>
            <a:ext cx="10430510" cy="1309370"/>
          </a:xfrm>
          <a:prstGeom prst="rect">
            <a:avLst/>
          </a:prstGeom>
          <a:noFill/>
        </p:spPr>
        <p:txBody>
          <a:bodyPr wrap="square" rtlCol="0" anchor="t">
            <a:spAutoFit/>
          </a:bodyPr>
          <a:p>
            <a:pPr>
              <a:lnSpc>
                <a:spcPct val="2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还有一种方式就是Stacking，它结合了Boosting和Bagging两种集成方式，它是利用多个基学习器学习原数据，然后将这几个基学习学习到的数据交给第二层模型进行拟合。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1" name="图片 100"/>
          <p:cNvPicPr/>
          <p:nvPr/>
        </p:nvPicPr>
        <p:blipFill>
          <a:blip r:embed="rId1"/>
          <a:stretch>
            <a:fillRect/>
          </a:stretch>
        </p:blipFill>
        <p:spPr>
          <a:xfrm>
            <a:off x="2014855" y="1166495"/>
            <a:ext cx="7687945" cy="3165475"/>
          </a:xfrm>
          <a:prstGeom prst="rect">
            <a:avLst/>
          </a:prstGeom>
          <a:noFill/>
          <a:ln w="9525">
            <a:noFill/>
          </a:ln>
        </p:spPr>
      </p:pic>
      <p:sp>
        <p:nvSpPr>
          <p:cNvPr id="5" name="文本框 4"/>
          <p:cNvSpPr txBox="1"/>
          <p:nvPr/>
        </p:nvSpPr>
        <p:spPr>
          <a:xfrm>
            <a:off x="1210945" y="4606925"/>
            <a:ext cx="9424035" cy="1807210"/>
          </a:xfrm>
          <a:prstGeom prst="rect">
            <a:avLst/>
          </a:prstGeom>
          <a:noFill/>
        </p:spPr>
        <p:txBody>
          <a:bodyPr wrap="square" rtlCol="0" anchor="t">
            <a:spAutoFit/>
          </a:bodyPr>
          <a:p>
            <a:pPr>
              <a:lnSpc>
                <a:spcPct val="13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所谓的Stacking就是通过模型对原数据拟合的堆叠进行建模，首先通过基学习器学习原数据，然后这几个基学习器都会对原数据进行输出，然后将这几个模型的输出按照列的方式进行堆叠，构成了 ( m , p ) (m,p) (m,p) 维的新数据，m代表样本数，p代表基学习器的个数，然后将新的样本数据交给第二层模型进行拟合。但是</a:t>
            </a:r>
            <a:r>
              <a:rPr lang="en-US" altLang="zh-CN">
                <a:latin typeface="微软雅黑" panose="020B0503020204020204" pitchFamily="34" charset="-122"/>
                <a:ea typeface="微软雅黑" panose="020B0503020204020204" pitchFamily="34" charset="-122"/>
                <a:cs typeface="微软雅黑" panose="020B0503020204020204" pitchFamily="34" charset="-122"/>
              </a:rPr>
              <a:t>Stacking</a:t>
            </a:r>
            <a:r>
              <a:rPr lang="zh-CN" altLang="en-US">
                <a:latin typeface="微软雅黑" panose="020B0503020204020204" pitchFamily="34" charset="-122"/>
                <a:ea typeface="微软雅黑" panose="020B0503020204020204" pitchFamily="34" charset="-122"/>
                <a:cs typeface="微软雅黑" panose="020B0503020204020204" pitchFamily="34" charset="-122"/>
              </a:rPr>
              <a:t>更容易造成过拟合的</a:t>
            </a:r>
            <a:r>
              <a:rPr lang="zh-CN" altLang="en-US">
                <a:latin typeface="微软雅黑" panose="020B0503020204020204" pitchFamily="34" charset="-122"/>
                <a:ea typeface="微软雅黑" panose="020B0503020204020204" pitchFamily="34" charset="-122"/>
                <a:cs typeface="微软雅黑" panose="020B0503020204020204" pitchFamily="34" charset="-122"/>
              </a:rPr>
              <a:t>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2" name="图片 101"/>
          <p:cNvPicPr/>
          <p:nvPr/>
        </p:nvPicPr>
        <p:blipFill>
          <a:blip r:embed="rId1"/>
          <a:stretch>
            <a:fillRect/>
          </a:stretch>
        </p:blipFill>
        <p:spPr>
          <a:xfrm>
            <a:off x="2642870" y="748030"/>
            <a:ext cx="7360285" cy="3598545"/>
          </a:xfrm>
          <a:prstGeom prst="rect">
            <a:avLst/>
          </a:prstGeom>
          <a:noFill/>
          <a:ln w="9525">
            <a:noFill/>
          </a:ln>
        </p:spPr>
      </p:pic>
      <p:sp>
        <p:nvSpPr>
          <p:cNvPr id="2" name="文本框 1"/>
          <p:cNvSpPr txBox="1"/>
          <p:nvPr/>
        </p:nvSpPr>
        <p:spPr>
          <a:xfrm>
            <a:off x="1490980" y="4925060"/>
            <a:ext cx="9119870" cy="1170305"/>
          </a:xfrm>
          <a:prstGeom prst="rect">
            <a:avLst/>
          </a:prstGeom>
          <a:noFill/>
        </p:spPr>
        <p:txBody>
          <a:bodyPr wrap="square" rtlCol="0" anchor="t">
            <a:spAutoFit/>
          </a:bodyPr>
          <a:p>
            <a:pPr>
              <a:lnSpc>
                <a:spcPct val="13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上述方法进行改进，使用K折交叉验证的方式，不同的地方就是上面的示意图每个模型训练了所有的数据，然后输出y形成新的数据，使用K折交叉验证，每次只训练k-1折，然后将剩下1折的预测值作为新的数据，这就有效的防止了过拟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模型</a:t>
            </a:r>
            <a:r>
              <a:rPr lang="zh-CN" altLang="en-US" sz="4265" dirty="0">
                <a:latin typeface="微软雅黑" panose="020B0503020204020204" pitchFamily="34" charset="-122"/>
                <a:ea typeface="微软雅黑" panose="020B0503020204020204" pitchFamily="34" charset="-122"/>
              </a:rPr>
              <a:t>训练</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具体</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50495" y="1754505"/>
            <a:ext cx="4747895" cy="2710815"/>
          </a:xfrm>
          <a:prstGeom prst="rect">
            <a:avLst/>
          </a:prstGeom>
          <a:noFill/>
          <a:ln w="9525">
            <a:noFill/>
          </a:ln>
        </p:spPr>
        <p:txBody>
          <a:bodyPr wrap="square">
            <a:noAutofit/>
          </a:bodyPr>
          <a:p>
            <a:pPr marL="342900" indent="-342900">
              <a:lnSpc>
                <a:spcPct val="180000"/>
              </a:lnSpc>
              <a:buFont typeface="Arial" panose="020B0604020202020204" pitchFamily="34" charset="0"/>
              <a:buChar char="•"/>
            </a:pPr>
            <a:r>
              <a:rPr lang="en-US" altLang="zh-CN" sz="2000" b="0" dirty="0">
                <a:latin typeface="黑体" panose="02010609060101010101" charset="-122"/>
                <a:ea typeface="黑体" panose="02010609060101010101" charset="-122"/>
                <a:cs typeface="黑体" panose="02010609060101010101" charset="-122"/>
              </a:rPr>
              <a:t>  </a:t>
            </a:r>
            <a:r>
              <a:rPr lang="zh-CN" altLang="en-US" sz="2000" b="0" dirty="0">
                <a:latin typeface="黑体" panose="02010609060101010101" charset="-122"/>
                <a:ea typeface="黑体" panose="02010609060101010101" charset="-122"/>
                <a:cs typeface="黑体" panose="02010609060101010101" charset="-122"/>
              </a:rPr>
              <a:t>整体采用两层的结构来完成任务</a:t>
            </a:r>
            <a:endParaRPr lang="zh-CN" altLang="en-US" sz="2000" b="0" dirty="0">
              <a:latin typeface="黑体" panose="02010609060101010101" charset="-122"/>
              <a:ea typeface="黑体" panose="02010609060101010101" charset="-122"/>
              <a:cs typeface="黑体" panose="02010609060101010101" charset="-122"/>
            </a:endParaRPr>
          </a:p>
          <a:p>
            <a:pPr marL="342900" indent="-342900">
              <a:lnSpc>
                <a:spcPct val="180000"/>
              </a:lnSpc>
              <a:buFont typeface="Arial" panose="020B0604020202020204" pitchFamily="34" charset="0"/>
              <a:buChar char="•"/>
            </a:pPr>
            <a:r>
              <a:rPr lang="en-US" altLang="zh-CN" sz="2000" b="0" dirty="0">
                <a:latin typeface="黑体" panose="02010609060101010101" charset="-122"/>
                <a:ea typeface="黑体" panose="02010609060101010101" charset="-122"/>
                <a:cs typeface="黑体" panose="02010609060101010101" charset="-122"/>
              </a:rPr>
              <a:t>  </a:t>
            </a:r>
            <a:r>
              <a:rPr lang="zh-CN" altLang="en-US" sz="2000" b="0" dirty="0">
                <a:latin typeface="黑体" panose="02010609060101010101" charset="-122"/>
                <a:ea typeface="黑体" panose="02010609060101010101" charset="-122"/>
                <a:cs typeface="黑体" panose="02010609060101010101" charset="-122"/>
              </a:rPr>
              <a:t>首先第一层是</a:t>
            </a:r>
            <a:r>
              <a:rPr lang="en-US" altLang="zh-CN" sz="2000" b="0" dirty="0">
                <a:latin typeface="黑体" panose="02010609060101010101" charset="-122"/>
                <a:ea typeface="黑体" panose="02010609060101010101" charset="-122"/>
                <a:cs typeface="黑体" panose="02010609060101010101" charset="-122"/>
              </a:rPr>
              <a:t>Xgb</a:t>
            </a:r>
            <a:r>
              <a:rPr lang="zh-CN" altLang="en-US" sz="2000" b="0" dirty="0">
                <a:latin typeface="黑体" panose="02010609060101010101" charset="-122"/>
                <a:ea typeface="黑体" panose="02010609060101010101" charset="-122"/>
                <a:cs typeface="黑体" panose="02010609060101010101" charset="-122"/>
              </a:rPr>
              <a:t>oost和light</a:t>
            </a:r>
            <a:r>
              <a:rPr lang="en-US" altLang="zh-CN" sz="2000" b="0" dirty="0">
                <a:latin typeface="黑体" panose="02010609060101010101" charset="-122"/>
                <a:ea typeface="黑体" panose="02010609060101010101" charset="-122"/>
                <a:cs typeface="黑体" panose="02010609060101010101" charset="-122"/>
              </a:rPr>
              <a:t>G</a:t>
            </a:r>
            <a:r>
              <a:rPr lang="en-US" altLang="zh-CN" sz="2000" b="0" dirty="0">
                <a:latin typeface="黑体" panose="02010609060101010101" charset="-122"/>
                <a:ea typeface="黑体" panose="02010609060101010101" charset="-122"/>
                <a:cs typeface="黑体" panose="02010609060101010101" charset="-122"/>
              </a:rPr>
              <a:t>BM</a:t>
            </a:r>
            <a:r>
              <a:rPr lang="zh-CN" altLang="en-US" sz="2000" b="0" dirty="0">
                <a:latin typeface="黑体" panose="02010609060101010101" charset="-122"/>
                <a:ea typeface="黑体" panose="02010609060101010101" charset="-122"/>
                <a:cs typeface="黑体" panose="02010609060101010101" charset="-122"/>
              </a:rPr>
              <a:t>的验证集结果做完第二层的</a:t>
            </a:r>
            <a:r>
              <a:rPr lang="zh-CN" altLang="en-US" sz="2000" b="0" dirty="0">
                <a:latin typeface="黑体" panose="02010609060101010101" charset="-122"/>
                <a:ea typeface="黑体" panose="02010609060101010101" charset="-122"/>
                <a:cs typeface="黑体" panose="02010609060101010101" charset="-122"/>
              </a:rPr>
              <a:t>训练集。</a:t>
            </a:r>
            <a:endParaRPr lang="zh-CN" altLang="en-US" sz="2000" b="0" dirty="0">
              <a:latin typeface="黑体" panose="02010609060101010101" charset="-122"/>
              <a:ea typeface="黑体" panose="02010609060101010101" charset="-122"/>
              <a:cs typeface="黑体" panose="02010609060101010101" charset="-122"/>
            </a:endParaRPr>
          </a:p>
          <a:p>
            <a:pPr marL="342900" indent="-342900">
              <a:lnSpc>
                <a:spcPct val="180000"/>
              </a:lnSpc>
              <a:buFont typeface="Arial" panose="020B0604020202020204" pitchFamily="34" charset="0"/>
              <a:buChar char="•"/>
            </a:pPr>
            <a:r>
              <a:rPr lang="en-US" altLang="zh-CN" sz="2000" b="0" dirty="0">
                <a:latin typeface="黑体" panose="02010609060101010101" charset="-122"/>
                <a:ea typeface="黑体" panose="02010609060101010101" charset="-122"/>
                <a:cs typeface="黑体" panose="02010609060101010101" charset="-122"/>
              </a:rPr>
              <a:t>  </a:t>
            </a:r>
            <a:r>
              <a:rPr lang="zh-CN" altLang="en-US" sz="2000" b="0" dirty="0">
                <a:latin typeface="黑体" panose="02010609060101010101" charset="-122"/>
                <a:ea typeface="黑体" panose="02010609060101010101" charset="-122"/>
                <a:cs typeface="黑体" panose="02010609060101010101" charset="-122"/>
              </a:rPr>
              <a:t>第二层采取l</a:t>
            </a:r>
            <a:r>
              <a:rPr lang="en-US" altLang="zh-CN" sz="2000" b="0" dirty="0">
                <a:latin typeface="黑体" panose="02010609060101010101" charset="-122"/>
                <a:ea typeface="黑体" panose="02010609060101010101" charset="-122"/>
                <a:cs typeface="黑体" panose="02010609060101010101" charset="-122"/>
              </a:rPr>
              <a:t>ight</a:t>
            </a:r>
            <a:r>
              <a:rPr lang="en-US" altLang="zh-CN" sz="2000" b="0" dirty="0">
                <a:latin typeface="黑体" panose="02010609060101010101" charset="-122"/>
                <a:ea typeface="黑体" panose="02010609060101010101" charset="-122"/>
                <a:cs typeface="黑体" panose="02010609060101010101" charset="-122"/>
              </a:rPr>
              <a:t>GBM</a:t>
            </a:r>
            <a:r>
              <a:rPr lang="zh-CN" altLang="en-US" sz="2000" b="0" dirty="0">
                <a:latin typeface="黑体" panose="02010609060101010101" charset="-122"/>
                <a:ea typeface="黑体" panose="02010609060101010101" charset="-122"/>
                <a:cs typeface="黑体" panose="02010609060101010101" charset="-122"/>
              </a:rPr>
              <a:t>使用第一层的提取的特征作为输入，然后来得到预测的结果。</a:t>
            </a:r>
            <a:endParaRPr lang="zh-CN" altLang="en-US" sz="2000" b="0" dirty="0">
              <a:latin typeface="黑体" panose="02010609060101010101" charset="-122"/>
              <a:ea typeface="黑体" panose="02010609060101010101" charset="-122"/>
              <a:cs typeface="黑体" panose="02010609060101010101" charset="-122"/>
            </a:endParaRPr>
          </a:p>
        </p:txBody>
      </p:sp>
      <p:pic>
        <p:nvPicPr>
          <p:cNvPr id="2" name="图片 1" descr="FlowchartDiagram1"/>
          <p:cNvPicPr>
            <a:picLocks noChangeAspect="1"/>
          </p:cNvPicPr>
          <p:nvPr/>
        </p:nvPicPr>
        <p:blipFill>
          <a:blip r:embed="rId1"/>
          <a:stretch>
            <a:fillRect/>
          </a:stretch>
        </p:blipFill>
        <p:spPr>
          <a:xfrm>
            <a:off x="4898390" y="1172845"/>
            <a:ext cx="7325995" cy="54743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7593" y="127242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6180" y="1032510"/>
            <a:ext cx="1097280" cy="460375"/>
          </a:xfrm>
          <a:prstGeom prst="rect">
            <a:avLst/>
          </a:prstGeom>
          <a:noFill/>
        </p:spPr>
        <p:txBody>
          <a:bodyPr wrap="none" rtlCol="0" anchor="t">
            <a:spAutoFit/>
          </a:bodyPr>
          <a:p>
            <a:r>
              <a:rPr lang="zh-CN" altLang="en-US" sz="2400">
                <a:solidFill>
                  <a:srgbClr val="4F5D70"/>
                </a:solidFill>
                <a:latin typeface="思源黑体旧字形 Normal" panose="020B0400000000000000" charset="-128"/>
                <a:ea typeface="思源黑体旧字形 Normal" panose="020B0400000000000000" charset="-128"/>
                <a:sym typeface="+mn-ea"/>
              </a:rPr>
              <a:t>第一</a:t>
            </a:r>
            <a:r>
              <a:rPr lang="zh-CN" altLang="en-US" sz="2400">
                <a:solidFill>
                  <a:srgbClr val="4F5D70"/>
                </a:solidFill>
                <a:latin typeface="思源黑体旧字形 Normal" panose="020B0400000000000000" charset="-128"/>
                <a:ea typeface="思源黑体旧字形 Normal" panose="020B0400000000000000" charset="-128"/>
                <a:sym typeface="+mn-ea"/>
              </a:rPr>
              <a:t>层</a:t>
            </a:r>
            <a:endParaRPr lang="zh-CN" altLang="en-US" sz="2400">
              <a:solidFill>
                <a:srgbClr val="4F5D70"/>
              </a:solidFill>
              <a:latin typeface="思源黑体旧字形 Normal" panose="020B0400000000000000" charset="-128"/>
              <a:ea typeface="思源黑体旧字形 Normal" panose="020B0400000000000000" charset="-128"/>
              <a:sym typeface="+mn-ea"/>
            </a:endParaRPr>
          </a:p>
        </p:txBody>
      </p:sp>
      <p:sp>
        <p:nvSpPr>
          <p:cNvPr id="2" name="文本框 1"/>
          <p:cNvSpPr txBox="1"/>
          <p:nvPr/>
        </p:nvSpPr>
        <p:spPr>
          <a:xfrm>
            <a:off x="1455420" y="2092325"/>
            <a:ext cx="7663180" cy="1252855"/>
          </a:xfrm>
          <a:prstGeom prst="rect">
            <a:avLst/>
          </a:prstGeom>
          <a:noFill/>
        </p:spPr>
        <p:txBody>
          <a:bodyPr wrap="square" rtlCol="0" anchor="t">
            <a:spAutoFit/>
          </a:bodyPr>
          <a:p>
            <a:pPr marL="742950" lvl="1" indent="-285750">
              <a:lnSpc>
                <a:spcPct val="14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基金对的</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mn-ea"/>
              </a:rPr>
              <a:t>fund_return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之间的相关系数。</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4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基金对的</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mn-ea"/>
              </a:rPr>
              <a:t>fund_benchmark_return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之间的相关系数</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4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基金对的相关性的均值和分位值</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1582420" y="3847465"/>
            <a:ext cx="3846195" cy="398780"/>
          </a:xfrm>
          <a:prstGeom prst="rect">
            <a:avLst/>
          </a:prstGeom>
          <a:noFill/>
          <a:ln>
            <a:noFill/>
          </a:ln>
        </p:spPr>
        <p:txBody>
          <a:bodyPr wrap="square">
            <a:spAutoFit/>
          </a:bodyPr>
          <a:p>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  consist of</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58290" y="3256280"/>
            <a:ext cx="6096000" cy="478155"/>
          </a:xfrm>
          <a:prstGeom prst="rect">
            <a:avLst/>
          </a:prstGeom>
          <a:noFill/>
        </p:spPr>
        <p:txBody>
          <a:bodyPr wrap="square" rtlCol="0" anchor="t">
            <a:spAutoFit/>
          </a:bodyPr>
          <a:p>
            <a:pPr lvl="1" indent="0" algn="l">
              <a:lnSpc>
                <a:spcPct val="140000"/>
              </a:lnSpc>
              <a:buClrTx/>
              <a:buSzTx/>
              <a:buFont typeface="Arial" panose="020B0604020202020204" pitchFamily="34" charset="0"/>
              <a:buNone/>
            </a:pP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zh-CN" altLang="en-US" dirty="0" err="1">
                <a:latin typeface="微软雅黑" panose="020B0503020204020204" pitchFamily="34" charset="-122"/>
                <a:ea typeface="微软雅黑" panose="020B0503020204020204" pitchFamily="34" charset="-122"/>
                <a:cs typeface="微软雅黑" panose="020B0503020204020204" pitchFamily="34" charset="-122"/>
                <a:sym typeface="+mn-ea"/>
              </a:rPr>
              <a:t>对</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mn-ea"/>
              </a:rPr>
              <a:t>上述三个变量进行5-fold作为输入</a:t>
            </a:r>
            <a:endPar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1685290" y="1720215"/>
            <a:ext cx="3846195" cy="398780"/>
          </a:xfrm>
          <a:prstGeom prst="rect">
            <a:avLst/>
          </a:prstGeom>
          <a:noFill/>
          <a:ln>
            <a:noFill/>
          </a:ln>
        </p:spPr>
        <p:txBody>
          <a:bodyPr wrap="square">
            <a:spAutoFit/>
          </a:bodyPr>
          <a:p>
            <a:r>
              <a:rPr lang="en-US" sz="2000" b="1" dirty="0">
                <a:solidFill>
                  <a:schemeClr val="tx1">
                    <a:lumMod val="75000"/>
                    <a:lumOff val="25000"/>
                  </a:schemeClr>
                </a:solidFill>
                <a:latin typeface="微软雅黑" panose="020B0503020204020204" pitchFamily="34" charset="-122"/>
                <a:ea typeface="微软雅黑" panose="020B0503020204020204" pitchFamily="34" charset="-122"/>
              </a:rPr>
              <a:t>input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455420" y="4334510"/>
            <a:ext cx="7406640" cy="1419860"/>
          </a:xfrm>
          <a:prstGeom prst="rect">
            <a:avLst/>
          </a:prstGeom>
          <a:noFill/>
        </p:spPr>
        <p:txBody>
          <a:bodyPr wrap="square" rtlCol="0" anchor="t">
            <a:spAutoFit/>
          </a:bodyPr>
          <a:p>
            <a:pPr marL="742950" lvl="1" indent="-285750">
              <a:lnSpc>
                <a:spcPct val="12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1.light</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GBM</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nSpc>
                <a:spcPct val="12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2.xgboost</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nSpc>
                <a:spcPct val="12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Output</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mn-ea"/>
              </a:rPr>
              <a:t>lightGBM</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的预测结果，</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sym typeface="+mn-ea"/>
              </a:rPr>
              <a:t>gboost</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采用了</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5-fold</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，因此得到了</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个结果，取平均值，赋值给第二层</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2" fill="hold" grpId="0" nodeType="withEffect">
                                  <p:stCondLst>
                                    <p:cond delay="225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par>
                                <p:cTn id="15" presetID="22" presetClass="entr" presetSubtype="2" fill="hold" grpId="0" nodeType="withEffect">
                                  <p:stCondLst>
                                    <p:cond delay="225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75" y="1753870"/>
            <a:ext cx="76200" cy="1166495"/>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7" name="矩形 6"/>
          <p:cNvSpPr/>
          <p:nvPr/>
        </p:nvSpPr>
        <p:spPr>
          <a:xfrm>
            <a:off x="11546775" y="2710426"/>
            <a:ext cx="71695" cy="1437693"/>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8" name="矩形 7"/>
          <p:cNvSpPr/>
          <p:nvPr/>
        </p:nvSpPr>
        <p:spPr>
          <a:xfrm>
            <a:off x="615315" y="1381760"/>
            <a:ext cx="3846195" cy="398780"/>
          </a:xfrm>
          <a:prstGeom prst="rect">
            <a:avLst/>
          </a:prstGeom>
          <a:noFill/>
          <a:ln>
            <a:noFill/>
          </a:ln>
        </p:spPr>
        <p:txBody>
          <a:bodyPr wrap="square">
            <a:spAutoFit/>
          </a:bodyPr>
          <a:lstStyle/>
          <a:p>
            <a:r>
              <a:rPr sz="2000" b="1" dirty="0">
                <a:solidFill>
                  <a:schemeClr val="tx1">
                    <a:lumMod val="75000"/>
                    <a:lumOff val="25000"/>
                  </a:schemeClr>
                </a:solidFill>
                <a:latin typeface="微软雅黑" panose="020B0503020204020204" pitchFamily="34" charset="-122"/>
                <a:ea typeface="微软雅黑" panose="020B0503020204020204" pitchFamily="34" charset="-122"/>
              </a:rPr>
              <a:t>基金对的fund_return相关性</a:t>
            </a:r>
            <a:endParaRPr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rot="19257533">
            <a:off x="4127949" y="2116770"/>
            <a:ext cx="3198419" cy="3285427"/>
            <a:chOff x="2478838" y="987574"/>
            <a:chExt cx="2765864" cy="2841105"/>
          </a:xfrm>
          <a:solidFill>
            <a:srgbClr val="E61011"/>
          </a:solidFill>
        </p:grpSpPr>
        <p:sp>
          <p:nvSpPr>
            <p:cNvPr id="12" name="空心弧 11"/>
            <p:cNvSpPr/>
            <p:nvPr/>
          </p:nvSpPr>
          <p:spPr>
            <a:xfrm rot="21348216">
              <a:off x="3923928" y="987574"/>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3" name="空心弧 12"/>
            <p:cNvSpPr/>
            <p:nvPr/>
          </p:nvSpPr>
          <p:spPr>
            <a:xfrm rot="6234397" flipH="1">
              <a:off x="3593014" y="2127233"/>
              <a:ext cx="1320774" cy="1320774"/>
            </a:xfrm>
            <a:prstGeom prst="blockArc">
              <a:avLst>
                <a:gd name="adj1" fmla="val 7805638"/>
                <a:gd name="adj2" fmla="val 202319"/>
                <a:gd name="adj3" fmla="val 9412"/>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4" name="空心弧 13"/>
            <p:cNvSpPr/>
            <p:nvPr/>
          </p:nvSpPr>
          <p:spPr>
            <a:xfrm rot="20268222">
              <a:off x="2478838" y="2507905"/>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5" name="组合 14"/>
          <p:cNvGrpSpPr>
            <a:grpSpLocks noChangeAspect="1"/>
          </p:cNvGrpSpPr>
          <p:nvPr/>
        </p:nvGrpSpPr>
        <p:grpSpPr>
          <a:xfrm>
            <a:off x="5842353" y="3570347"/>
            <a:ext cx="860091" cy="644647"/>
            <a:chOff x="7419975" y="776288"/>
            <a:chExt cx="811213" cy="608013"/>
          </a:xfrm>
          <a:solidFill>
            <a:srgbClr val="ED5858"/>
          </a:solidFill>
        </p:grpSpPr>
        <p:sp>
          <p:nvSpPr>
            <p:cNvPr id="16" name="Freeform 49"/>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7"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8" name="Freeform 51"/>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9" name="Freeform 375"/>
          <p:cNvSpPr>
            <a:spLocks noEditPoints="1"/>
          </p:cNvSpPr>
          <p:nvPr/>
        </p:nvSpPr>
        <p:spPr bwMode="auto">
          <a:xfrm>
            <a:off x="5527166" y="2147667"/>
            <a:ext cx="712191" cy="683888"/>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nvGrpSpPr>
          <p:cNvPr id="20" name="组合 19"/>
          <p:cNvGrpSpPr>
            <a:grpSpLocks noChangeAspect="1"/>
          </p:cNvGrpSpPr>
          <p:nvPr/>
        </p:nvGrpSpPr>
        <p:grpSpPr>
          <a:xfrm>
            <a:off x="5327915" y="4656794"/>
            <a:ext cx="800703" cy="623465"/>
            <a:chOff x="4265839" y="-1204913"/>
            <a:chExt cx="809399" cy="630238"/>
          </a:xfrm>
          <a:solidFill>
            <a:srgbClr val="4F5D70"/>
          </a:solidFill>
        </p:grpSpPr>
        <p:sp>
          <p:nvSpPr>
            <p:cNvPr id="21" name="Freeform 6"/>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2" name="Freeform 7"/>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3" name="Freeform 8"/>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4" name="Freeform 9"/>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5" name="Freeform 10"/>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29"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构造</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15315" y="1875790"/>
            <a:ext cx="3588385" cy="923290"/>
          </a:xfrm>
          <a:prstGeom prst="rect">
            <a:avLst/>
          </a:prstGeom>
        </p:spPr>
      </p:pic>
      <p:sp>
        <p:nvSpPr>
          <p:cNvPr id="4" name="文本框 3"/>
          <p:cNvSpPr txBox="1"/>
          <p:nvPr/>
        </p:nvSpPr>
        <p:spPr>
          <a:xfrm>
            <a:off x="606425" y="4035425"/>
            <a:ext cx="4717415" cy="398780"/>
          </a:xfrm>
          <a:prstGeom prst="rect">
            <a:avLst/>
          </a:prstGeom>
          <a:noFill/>
        </p:spPr>
        <p:txBody>
          <a:bodyPr wrap="square" rtlCol="0" anchor="t">
            <a:sp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基金对的benchmark_return相关性</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30"/>
          <p:cNvSpPr txBox="1"/>
          <p:nvPr/>
        </p:nvSpPr>
        <p:spPr>
          <a:xfrm>
            <a:off x="7486015" y="2092325"/>
            <a:ext cx="3709670" cy="706755"/>
          </a:xfrm>
          <a:prstGeom prst="rect">
            <a:avLst/>
          </a:prstGeom>
          <a:noFill/>
        </p:spPr>
        <p:txBody>
          <a:bodyPr wrap="square" rtlCol="0" anchor="t">
            <a:sp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基金对相关性的平均值，25%、50%、75%分位值</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3" name="图片 32"/>
          <p:cNvPicPr>
            <a:picLocks noChangeAspect="1"/>
          </p:cNvPicPr>
          <p:nvPr/>
        </p:nvPicPr>
        <p:blipFill>
          <a:blip r:embed="rId2"/>
          <a:stretch>
            <a:fillRect/>
          </a:stretch>
        </p:blipFill>
        <p:spPr>
          <a:xfrm>
            <a:off x="7566660" y="2942590"/>
            <a:ext cx="3629025" cy="1714500"/>
          </a:xfrm>
          <a:prstGeom prst="rect">
            <a:avLst/>
          </a:prstGeom>
        </p:spPr>
      </p:pic>
      <p:sp>
        <p:nvSpPr>
          <p:cNvPr id="34" name="矩形 33"/>
          <p:cNvSpPr/>
          <p:nvPr/>
        </p:nvSpPr>
        <p:spPr>
          <a:xfrm>
            <a:off x="254635" y="4385310"/>
            <a:ext cx="76200" cy="1166495"/>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tx1">
                  <a:lumMod val="75000"/>
                  <a:lumOff val="25000"/>
                </a:schemeClr>
              </a:solidFill>
            </a:endParaRPr>
          </a:p>
        </p:txBody>
      </p:sp>
      <p:pic>
        <p:nvPicPr>
          <p:cNvPr id="35" name="图片 34"/>
          <p:cNvPicPr>
            <a:picLocks noChangeAspect="1"/>
          </p:cNvPicPr>
          <p:nvPr/>
        </p:nvPicPr>
        <p:blipFill>
          <a:blip r:embed="rId3"/>
          <a:stretch>
            <a:fillRect/>
          </a:stretch>
        </p:blipFill>
        <p:spPr>
          <a:xfrm>
            <a:off x="606425" y="4554855"/>
            <a:ext cx="3754120" cy="102743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750" fill="hold"/>
                                        <p:tgtEl>
                                          <p:spTgt spid="11"/>
                                        </p:tgtEl>
                                        <p:attrNameLst>
                                          <p:attrName>ppt_w</p:attrName>
                                        </p:attrNameLst>
                                      </p:cBhvr>
                                      <p:tavLst>
                                        <p:tav tm="0">
                                          <p:val>
                                            <p:fltVal val="0"/>
                                          </p:val>
                                        </p:tav>
                                        <p:tav tm="100000">
                                          <p:val>
                                            <p:strVal val="#ppt_w"/>
                                          </p:val>
                                        </p:tav>
                                      </p:tavLst>
                                    </p:anim>
                                    <p:anim calcmode="lin" valueType="num">
                                      <p:cBhvr>
                                        <p:cTn id="12" dur="750" fill="hold"/>
                                        <p:tgtEl>
                                          <p:spTgt spid="11"/>
                                        </p:tgtEl>
                                        <p:attrNameLst>
                                          <p:attrName>ppt_h</p:attrName>
                                        </p:attrNameLst>
                                      </p:cBhvr>
                                      <p:tavLst>
                                        <p:tav tm="0">
                                          <p:val>
                                            <p:fltVal val="0"/>
                                          </p:val>
                                        </p:tav>
                                        <p:tav tm="100000">
                                          <p:val>
                                            <p:strVal val="#ppt_h"/>
                                          </p:val>
                                        </p:tav>
                                      </p:tavLst>
                                    </p:anim>
                                    <p:anim calcmode="lin" valueType="num">
                                      <p:cBhvr>
                                        <p:cTn id="13" dur="750" fill="hold"/>
                                        <p:tgtEl>
                                          <p:spTgt spid="11"/>
                                        </p:tgtEl>
                                        <p:attrNameLst>
                                          <p:attrName>style.rotation</p:attrName>
                                        </p:attrNameLst>
                                      </p:cBhvr>
                                      <p:tavLst>
                                        <p:tav tm="0">
                                          <p:val>
                                            <p:fltVal val="90"/>
                                          </p:val>
                                        </p:tav>
                                        <p:tav tm="100000">
                                          <p:val>
                                            <p:fltVal val="0"/>
                                          </p:val>
                                        </p:tav>
                                      </p:tavLst>
                                    </p:anim>
                                    <p:animEffect transition="in" filter="fade">
                                      <p:cBhvr>
                                        <p:cTn id="14" dur="750"/>
                                        <p:tgtEl>
                                          <p:spTgt spid="11"/>
                                        </p:tgtEl>
                                      </p:cBhvr>
                                    </p:animEffect>
                                  </p:childTnLst>
                                </p:cTn>
                              </p:par>
                              <p:par>
                                <p:cTn id="15" presetID="42" presetClass="entr" presetSubtype="0" fill="hold" grpId="0" nodeType="withEffect">
                                  <p:stCondLst>
                                    <p:cond delay="15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anim calcmode="lin" valueType="num">
                                      <p:cBhvr>
                                        <p:cTn id="18" dur="750" fill="hold"/>
                                        <p:tgtEl>
                                          <p:spTgt spid="19"/>
                                        </p:tgtEl>
                                        <p:attrNameLst>
                                          <p:attrName>ppt_x</p:attrName>
                                        </p:attrNameLst>
                                      </p:cBhvr>
                                      <p:tavLst>
                                        <p:tav tm="0">
                                          <p:val>
                                            <p:strVal val="#ppt_x"/>
                                          </p:val>
                                        </p:tav>
                                        <p:tav tm="100000">
                                          <p:val>
                                            <p:strVal val="#ppt_x"/>
                                          </p:val>
                                        </p:tav>
                                      </p:tavLst>
                                    </p:anim>
                                    <p:anim calcmode="lin" valueType="num">
                                      <p:cBhvr>
                                        <p:cTn id="19" dur="75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50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750"/>
                                        <p:tgtEl>
                                          <p:spTgt spid="20"/>
                                        </p:tgtEl>
                                      </p:cBhvr>
                                    </p:animEffect>
                                    <p:anim calcmode="lin" valueType="num">
                                      <p:cBhvr>
                                        <p:cTn id="28" dur="750" fill="hold"/>
                                        <p:tgtEl>
                                          <p:spTgt spid="20"/>
                                        </p:tgtEl>
                                        <p:attrNameLst>
                                          <p:attrName>ppt_x</p:attrName>
                                        </p:attrNameLst>
                                      </p:cBhvr>
                                      <p:tavLst>
                                        <p:tav tm="0">
                                          <p:val>
                                            <p:strVal val="#ppt_x"/>
                                          </p:val>
                                        </p:tav>
                                        <p:tav tm="100000">
                                          <p:val>
                                            <p:strVal val="#ppt_x"/>
                                          </p:val>
                                        </p:tav>
                                      </p:tavLst>
                                    </p:anim>
                                    <p:anim calcmode="lin" valueType="num">
                                      <p:cBhvr>
                                        <p:cTn id="29" dur="750" fill="hold"/>
                                        <p:tgtEl>
                                          <p:spTgt spid="20"/>
                                        </p:tgtEl>
                                        <p:attrNameLst>
                                          <p:attrName>ppt_y</p:attrName>
                                        </p:attrNameLst>
                                      </p:cBhvr>
                                      <p:tavLst>
                                        <p:tav tm="0">
                                          <p:val>
                                            <p:strVal val="#ppt_y+.1"/>
                                          </p:val>
                                        </p:tav>
                                        <p:tav tm="100000">
                                          <p:val>
                                            <p:strVal val="#ppt_y"/>
                                          </p:val>
                                        </p:tav>
                                      </p:tavLst>
                                    </p:anim>
                                  </p:childTnLst>
                                </p:cTn>
                              </p:par>
                              <p:par>
                                <p:cTn id="30" presetID="22" presetClass="entr" presetSubtype="4" fill="hold" grpId="0" nodeType="withEffect">
                                  <p:stCondLst>
                                    <p:cond delay="275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275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2" fill="hold" grpId="0" nodeType="withEffect">
                                  <p:stCondLst>
                                    <p:cond delay="2250"/>
                                  </p:stCondLst>
                                  <p:childTnLst>
                                    <p:set>
                                      <p:cBhvr>
                                        <p:cTn id="37" dur="1" fill="hold">
                                          <p:stCondLst>
                                            <p:cond delay="0"/>
                                          </p:stCondLst>
                                        </p:cTn>
                                        <p:tgtEl>
                                          <p:spTgt spid="8"/>
                                        </p:tgtEl>
                                        <p:attrNameLst>
                                          <p:attrName>style.visibility</p:attrName>
                                        </p:attrNameLst>
                                      </p:cBhvr>
                                      <p:to>
                                        <p:strVal val="visible"/>
                                      </p:to>
                                    </p:set>
                                    <p:animEffect transition="in" filter="wipe(right)">
                                      <p:cBhvr>
                                        <p:cTn id="38" dur="500"/>
                                        <p:tgtEl>
                                          <p:spTgt spid="8"/>
                                        </p:tgtEl>
                                      </p:cBhvr>
                                    </p:animEffect>
                                  </p:childTnLst>
                                </p:cTn>
                              </p:par>
                              <p:par>
                                <p:cTn id="39" presetID="22" presetClass="entr" presetSubtype="4" fill="hold" grpId="0" nodeType="withEffect">
                                  <p:stCondLst>
                                    <p:cond delay="2750"/>
                                  </p:stCondLst>
                                  <p:childTnLst>
                                    <p:set>
                                      <p:cBhvr>
                                        <p:cTn id="40" dur="1" fill="hold">
                                          <p:stCondLst>
                                            <p:cond delay="0"/>
                                          </p:stCondLst>
                                        </p:cTn>
                                        <p:tgtEl>
                                          <p:spTgt spid="34"/>
                                        </p:tgtEl>
                                        <p:attrNameLst>
                                          <p:attrName>style.visibility</p:attrName>
                                        </p:attrNameLst>
                                      </p:cBhvr>
                                      <p:to>
                                        <p:strVal val="visible"/>
                                      </p:to>
                                    </p:set>
                                    <p:animEffect transition="in" filter="wipe(down)">
                                      <p:cBhvr>
                                        <p:cTn id="4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p:bldP spid="19" grpId="0" animBg="1"/>
      <p:bldP spid="29" grpId="0"/>
      <p:bldP spid="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sp>
        <p:nvSpPr>
          <p:cNvPr id="213" name="MH_Number_1">
            <a:hlinkClick r:id="rId3" action="ppaction://hlinksldjump"/>
          </p:cNvPr>
          <p:cNvSpPr/>
          <p:nvPr>
            <p:custDataLst>
              <p:tags r:id="rId4"/>
            </p:custDataLst>
          </p:nvPr>
        </p:nvSpPr>
        <p:spPr>
          <a:xfrm>
            <a:off x="5367651" y="1507940"/>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65">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3" action="ppaction://hlinksldjump"/>
          </p:cNvPr>
          <p:cNvSpPr>
            <a:spLocks noChangeArrowheads="1"/>
          </p:cNvSpPr>
          <p:nvPr>
            <p:custDataLst>
              <p:tags r:id="rId5"/>
            </p:custDataLst>
          </p:nvPr>
        </p:nvSpPr>
        <p:spPr bwMode="auto">
          <a:xfrm>
            <a:off x="6366668" y="1550122"/>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赛题</a:t>
            </a:r>
            <a:r>
              <a:rPr lang="zh-CN" altLang="en-US" sz="2665" dirty="0">
                <a:latin typeface="微软雅黑" panose="020B0503020204020204" pitchFamily="34" charset="-122"/>
                <a:ea typeface="微软雅黑" panose="020B0503020204020204" pitchFamily="34" charset="-122"/>
              </a:rPr>
              <a:t>介绍</a:t>
            </a:r>
            <a:endParaRPr lang="zh-CN" altLang="en-US" sz="2665" dirty="0">
              <a:latin typeface="微软雅黑" panose="020B0503020204020204" pitchFamily="34" charset="-122"/>
              <a:ea typeface="微软雅黑" panose="020B0503020204020204" pitchFamily="34" charset="-122"/>
            </a:endParaRPr>
          </a:p>
        </p:txBody>
      </p:sp>
      <p:sp>
        <p:nvSpPr>
          <p:cNvPr id="217" name="MH_Number_2">
            <a:hlinkClick r:id="rId6" action="ppaction://hlinksldjump"/>
          </p:cNvPr>
          <p:cNvSpPr/>
          <p:nvPr>
            <p:custDataLst>
              <p:tags r:id="rId7"/>
            </p:custDataLst>
          </p:nvPr>
        </p:nvSpPr>
        <p:spPr>
          <a:xfrm>
            <a:off x="5367651" y="2565540"/>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0" name="MH_Entry_2">
            <a:hlinkClick r:id="rId6" action="ppaction://hlinksldjump"/>
          </p:cNvPr>
          <p:cNvSpPr>
            <a:spLocks noChangeArrowheads="1"/>
          </p:cNvSpPr>
          <p:nvPr>
            <p:custDataLst>
              <p:tags r:id="rId8"/>
            </p:custDataLst>
          </p:nvPr>
        </p:nvSpPr>
        <p:spPr bwMode="auto">
          <a:xfrm>
            <a:off x="6366668" y="2607721"/>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赛题</a:t>
            </a:r>
            <a:r>
              <a:rPr lang="zh-CN" altLang="en-US" sz="2665" dirty="0">
                <a:latin typeface="微软雅黑" panose="020B0503020204020204" pitchFamily="34" charset="-122"/>
                <a:ea typeface="微软雅黑" panose="020B0503020204020204" pitchFamily="34" charset="-122"/>
              </a:rPr>
              <a:t>分析</a:t>
            </a:r>
            <a:endParaRPr lang="zh-CN" altLang="en-US" sz="2665" dirty="0">
              <a:latin typeface="微软雅黑" panose="020B0503020204020204" pitchFamily="34" charset="-122"/>
              <a:ea typeface="微软雅黑" panose="020B0503020204020204" pitchFamily="34" charset="-122"/>
            </a:endParaRPr>
          </a:p>
        </p:txBody>
      </p:sp>
      <p:sp>
        <p:nvSpPr>
          <p:cNvPr id="219" name="MH_Number_3">
            <a:hlinkClick r:id="rId9" action="ppaction://hlinksldjump"/>
          </p:cNvPr>
          <p:cNvSpPr/>
          <p:nvPr>
            <p:custDataLst>
              <p:tags r:id="rId10"/>
            </p:custDataLst>
          </p:nvPr>
        </p:nvSpPr>
        <p:spPr>
          <a:xfrm>
            <a:off x="5367651" y="3623137"/>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65"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5" name="MH_Entry_3">
            <a:hlinkClick r:id="rId9" action="ppaction://hlinksldjump"/>
          </p:cNvPr>
          <p:cNvSpPr>
            <a:spLocks noChangeArrowheads="1"/>
          </p:cNvSpPr>
          <p:nvPr>
            <p:custDataLst>
              <p:tags r:id="rId11"/>
            </p:custDataLst>
          </p:nvPr>
        </p:nvSpPr>
        <p:spPr bwMode="auto">
          <a:xfrm>
            <a:off x="6366668" y="3665319"/>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模型</a:t>
            </a:r>
            <a:r>
              <a:rPr lang="zh-CN" altLang="en-US" sz="2665" dirty="0">
                <a:latin typeface="微软雅黑" panose="020B0503020204020204" pitchFamily="34" charset="-122"/>
                <a:ea typeface="微软雅黑" panose="020B0503020204020204" pitchFamily="34" charset="-122"/>
              </a:rPr>
              <a:t>训练</a:t>
            </a:r>
            <a:endParaRPr lang="zh-CN" altLang="en-US" sz="2665" dirty="0">
              <a:latin typeface="微软雅黑" panose="020B0503020204020204" pitchFamily="34" charset="-122"/>
              <a:ea typeface="微软雅黑" panose="020B0503020204020204" pitchFamily="34" charset="-122"/>
            </a:endParaRPr>
          </a:p>
        </p:txBody>
      </p:sp>
      <p:sp>
        <p:nvSpPr>
          <p:cNvPr id="218" name="MH_Number_4">
            <a:hlinkClick r:id="rId12" action="ppaction://hlinksldjump"/>
          </p:cNvPr>
          <p:cNvSpPr/>
          <p:nvPr>
            <p:custDataLst>
              <p:tags r:id="rId13"/>
            </p:custDataLst>
          </p:nvPr>
        </p:nvSpPr>
        <p:spPr>
          <a:xfrm>
            <a:off x="5367651" y="4680737"/>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5">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65">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0" name="MH_Entry_4">
            <a:hlinkClick r:id="rId12" action="ppaction://hlinksldjump"/>
          </p:cNvPr>
          <p:cNvSpPr>
            <a:spLocks noChangeArrowheads="1"/>
          </p:cNvSpPr>
          <p:nvPr>
            <p:custDataLst>
              <p:tags r:id="rId14"/>
            </p:custDataLst>
          </p:nvPr>
        </p:nvSpPr>
        <p:spPr bwMode="auto">
          <a:xfrm>
            <a:off x="6366668" y="4722918"/>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5" dirty="0">
                <a:latin typeface="微软雅黑" panose="020B0503020204020204" pitchFamily="34" charset="-122"/>
                <a:ea typeface="微软雅黑" panose="020B0503020204020204" pitchFamily="34" charset="-122"/>
              </a:rPr>
              <a:t>心得</a:t>
            </a:r>
            <a:r>
              <a:rPr lang="zh-CN" altLang="en-US" sz="2665" dirty="0">
                <a:latin typeface="微软雅黑" panose="020B0503020204020204" pitchFamily="34" charset="-122"/>
                <a:ea typeface="微软雅黑" panose="020B0503020204020204" pitchFamily="34" charset="-122"/>
              </a:rPr>
              <a:t>总结</a:t>
            </a:r>
            <a:endParaRPr lang="zh-CN" altLang="en-US" sz="2665" dirty="0">
              <a:latin typeface="微软雅黑" panose="020B0503020204020204" pitchFamily="34" charset="-122"/>
              <a:ea typeface="微软雅黑" panose="020B0503020204020204" pitchFamily="34" charset="-122"/>
            </a:endParaRPr>
          </a:p>
        </p:txBody>
      </p:sp>
      <p:sp>
        <p:nvSpPr>
          <p:cNvPr id="16" name="MH_Others_1"/>
          <p:cNvSpPr/>
          <p:nvPr>
            <p:custDataLst>
              <p:tags r:id="rId15"/>
            </p:custDataLst>
          </p:nvPr>
        </p:nvSpPr>
        <p:spPr>
          <a:xfrm>
            <a:off x="2448967" y="2679840"/>
            <a:ext cx="1844239" cy="842487"/>
          </a:xfrm>
          <a:prstGeom prst="rect">
            <a:avLst/>
          </a:prstGeom>
          <a:noFill/>
        </p:spPr>
        <p:txBody>
          <a:bodyPr wrap="square" lIns="0" tIns="0" rIns="0" bIns="0" anchor="ctr" anchorCtr="0">
            <a:noAutofit/>
          </a:bodyPr>
          <a:lstStyle/>
          <a:p>
            <a:pPr algn="ctr"/>
            <a:r>
              <a:rPr lang="zh-CN" altLang="en-US" sz="5400" b="1">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目 录</a:t>
            </a:r>
            <a:endParaRPr lang="zh-CN" altLang="en-US" sz="5400" b="1">
              <a:solidFill>
                <a:srgbClr val="4F5D7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MH_Others_2"/>
          <p:cNvSpPr/>
          <p:nvPr>
            <p:custDataLst>
              <p:tags r:id="rId16"/>
            </p:custDataLst>
          </p:nvPr>
        </p:nvSpPr>
        <p:spPr>
          <a:xfrm>
            <a:off x="1653677" y="3662456"/>
            <a:ext cx="3399880" cy="557660"/>
          </a:xfrm>
          <a:prstGeom prst="rect">
            <a:avLst/>
          </a:prstGeom>
          <a:noFill/>
        </p:spPr>
        <p:txBody>
          <a:bodyPr wrap="square" lIns="0" tIns="0" rIns="0" bIns="0" anchor="ctr" anchorCtr="0">
            <a:noAutofit/>
          </a:bodyPr>
          <a:lstStyle/>
          <a:p>
            <a:pPr algn="ctr"/>
            <a:r>
              <a:rPr lang="en-US" altLang="zh-CN"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CONTENTS</a:t>
            </a:r>
            <a:endParaRPr lang="zh-CN" altLang="en-US"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Effect transition="in" filter="fade">
                                      <p:cBhvr>
                                        <p:cTn id="9" dur="1000"/>
                                        <p:tgtEl>
                                          <p:spTgt spid="16"/>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1000"/>
                                        <p:tgtEl>
                                          <p:spTgt spid="17"/>
                                        </p:tgtEl>
                                      </p:cBhvr>
                                    </p:animEffect>
                                  </p:childTnLst>
                                </p:cTn>
                              </p:par>
                            </p:childTnLst>
                          </p:cTn>
                        </p:par>
                        <p:par>
                          <p:cTn id="14" fill="hold">
                            <p:stCondLst>
                              <p:cond delay="2000"/>
                            </p:stCondLst>
                            <p:childTnLst>
                              <p:par>
                                <p:cTn id="15" presetID="49" presetClass="entr" presetSubtype="0" decel="100000" fill="hold" grpId="0" nodeType="afterEffect">
                                  <p:stCondLst>
                                    <p:cond delay="0"/>
                                  </p:stCondLst>
                                  <p:childTnLst>
                                    <p:set>
                                      <p:cBhvr>
                                        <p:cTn id="16" dur="1" fill="hold">
                                          <p:stCondLst>
                                            <p:cond delay="0"/>
                                          </p:stCondLst>
                                        </p:cTn>
                                        <p:tgtEl>
                                          <p:spTgt spid="213"/>
                                        </p:tgtEl>
                                        <p:attrNameLst>
                                          <p:attrName>style.visibility</p:attrName>
                                        </p:attrNameLst>
                                      </p:cBhvr>
                                      <p:to>
                                        <p:strVal val="visible"/>
                                      </p:to>
                                    </p:set>
                                    <p:anim calcmode="lin" valueType="num">
                                      <p:cBhvr>
                                        <p:cTn id="17" dur="1000" fill="hold"/>
                                        <p:tgtEl>
                                          <p:spTgt spid="213"/>
                                        </p:tgtEl>
                                        <p:attrNameLst>
                                          <p:attrName>ppt_w</p:attrName>
                                        </p:attrNameLst>
                                      </p:cBhvr>
                                      <p:tavLst>
                                        <p:tav tm="0">
                                          <p:val>
                                            <p:fltVal val="0"/>
                                          </p:val>
                                        </p:tav>
                                        <p:tav tm="100000">
                                          <p:val>
                                            <p:strVal val="#ppt_w"/>
                                          </p:val>
                                        </p:tav>
                                      </p:tavLst>
                                    </p:anim>
                                    <p:anim calcmode="lin" valueType="num">
                                      <p:cBhvr>
                                        <p:cTn id="18" dur="1000" fill="hold"/>
                                        <p:tgtEl>
                                          <p:spTgt spid="213"/>
                                        </p:tgtEl>
                                        <p:attrNameLst>
                                          <p:attrName>ppt_h</p:attrName>
                                        </p:attrNameLst>
                                      </p:cBhvr>
                                      <p:tavLst>
                                        <p:tav tm="0">
                                          <p:val>
                                            <p:fltVal val="0"/>
                                          </p:val>
                                        </p:tav>
                                        <p:tav tm="100000">
                                          <p:val>
                                            <p:strVal val="#ppt_h"/>
                                          </p:val>
                                        </p:tav>
                                      </p:tavLst>
                                    </p:anim>
                                    <p:anim calcmode="lin" valueType="num">
                                      <p:cBhvr>
                                        <p:cTn id="19" dur="1000" fill="hold"/>
                                        <p:tgtEl>
                                          <p:spTgt spid="213"/>
                                        </p:tgtEl>
                                        <p:attrNameLst>
                                          <p:attrName>style.rotation</p:attrName>
                                        </p:attrNameLst>
                                      </p:cBhvr>
                                      <p:tavLst>
                                        <p:tav tm="0">
                                          <p:val>
                                            <p:fltVal val="360"/>
                                          </p:val>
                                        </p:tav>
                                        <p:tav tm="100000">
                                          <p:val>
                                            <p:fltVal val="0"/>
                                          </p:val>
                                        </p:tav>
                                      </p:tavLst>
                                    </p:anim>
                                    <p:animEffect transition="in" filter="fade">
                                      <p:cBhvr>
                                        <p:cTn id="20" dur="1000"/>
                                        <p:tgtEl>
                                          <p:spTgt spid="213"/>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left)">
                                      <p:cBhvr>
                                        <p:cTn id="24" dur="750"/>
                                        <p:tgtEl>
                                          <p:spTgt spid="67"/>
                                        </p:tgtEl>
                                      </p:cBhvr>
                                    </p:animEffect>
                                  </p:childTnLst>
                                </p:cTn>
                              </p:par>
                            </p:childTnLst>
                          </p:cTn>
                        </p:par>
                        <p:par>
                          <p:cTn id="25" fill="hold">
                            <p:stCondLst>
                              <p:cond delay="4000"/>
                            </p:stCondLst>
                            <p:childTnLst>
                              <p:par>
                                <p:cTn id="26" presetID="49" presetClass="entr" presetSubtype="0" decel="100000" fill="hold" grpId="0" nodeType="afterEffect">
                                  <p:stCondLst>
                                    <p:cond delay="0"/>
                                  </p:stCondLst>
                                  <p:childTnLst>
                                    <p:set>
                                      <p:cBhvr>
                                        <p:cTn id="27" dur="1" fill="hold">
                                          <p:stCondLst>
                                            <p:cond delay="0"/>
                                          </p:stCondLst>
                                        </p:cTn>
                                        <p:tgtEl>
                                          <p:spTgt spid="217"/>
                                        </p:tgtEl>
                                        <p:attrNameLst>
                                          <p:attrName>style.visibility</p:attrName>
                                        </p:attrNameLst>
                                      </p:cBhvr>
                                      <p:to>
                                        <p:strVal val="visible"/>
                                      </p:to>
                                    </p:set>
                                    <p:anim calcmode="lin" valueType="num">
                                      <p:cBhvr>
                                        <p:cTn id="28" dur="1000" fill="hold"/>
                                        <p:tgtEl>
                                          <p:spTgt spid="217"/>
                                        </p:tgtEl>
                                        <p:attrNameLst>
                                          <p:attrName>ppt_w</p:attrName>
                                        </p:attrNameLst>
                                      </p:cBhvr>
                                      <p:tavLst>
                                        <p:tav tm="0">
                                          <p:val>
                                            <p:fltVal val="0"/>
                                          </p:val>
                                        </p:tav>
                                        <p:tav tm="100000">
                                          <p:val>
                                            <p:strVal val="#ppt_w"/>
                                          </p:val>
                                        </p:tav>
                                      </p:tavLst>
                                    </p:anim>
                                    <p:anim calcmode="lin" valueType="num">
                                      <p:cBhvr>
                                        <p:cTn id="29" dur="1000" fill="hold"/>
                                        <p:tgtEl>
                                          <p:spTgt spid="217"/>
                                        </p:tgtEl>
                                        <p:attrNameLst>
                                          <p:attrName>ppt_h</p:attrName>
                                        </p:attrNameLst>
                                      </p:cBhvr>
                                      <p:tavLst>
                                        <p:tav tm="0">
                                          <p:val>
                                            <p:fltVal val="0"/>
                                          </p:val>
                                        </p:tav>
                                        <p:tav tm="100000">
                                          <p:val>
                                            <p:strVal val="#ppt_h"/>
                                          </p:val>
                                        </p:tav>
                                      </p:tavLst>
                                    </p:anim>
                                    <p:anim calcmode="lin" valueType="num">
                                      <p:cBhvr>
                                        <p:cTn id="30" dur="1000" fill="hold"/>
                                        <p:tgtEl>
                                          <p:spTgt spid="217"/>
                                        </p:tgtEl>
                                        <p:attrNameLst>
                                          <p:attrName>style.rotation</p:attrName>
                                        </p:attrNameLst>
                                      </p:cBhvr>
                                      <p:tavLst>
                                        <p:tav tm="0">
                                          <p:val>
                                            <p:fltVal val="360"/>
                                          </p:val>
                                        </p:tav>
                                        <p:tav tm="100000">
                                          <p:val>
                                            <p:fltVal val="0"/>
                                          </p:val>
                                        </p:tav>
                                      </p:tavLst>
                                    </p:anim>
                                    <p:animEffect transition="in" filter="fade">
                                      <p:cBhvr>
                                        <p:cTn id="31" dur="1000"/>
                                        <p:tgtEl>
                                          <p:spTgt spid="217"/>
                                        </p:tgtEl>
                                      </p:cBhvr>
                                    </p:animEffect>
                                  </p:childTnLst>
                                </p:cTn>
                              </p:par>
                            </p:childTnLst>
                          </p:cTn>
                        </p:par>
                        <p:par>
                          <p:cTn id="32" fill="hold">
                            <p:stCondLst>
                              <p:cond delay="5000"/>
                            </p:stCondLst>
                            <p:childTnLst>
                              <p:par>
                                <p:cTn id="33" presetID="22" presetClass="entr" presetSubtype="8" fill="hold" grpId="0" nodeType="afterEffect">
                                  <p:stCondLst>
                                    <p:cond delay="0"/>
                                  </p:stCondLst>
                                  <p:childTnLst>
                                    <p:set>
                                      <p:cBhvr>
                                        <p:cTn id="34" dur="1" fill="hold">
                                          <p:stCondLst>
                                            <p:cond delay="0"/>
                                          </p:stCondLst>
                                        </p:cTn>
                                        <p:tgtEl>
                                          <p:spTgt spid="170"/>
                                        </p:tgtEl>
                                        <p:attrNameLst>
                                          <p:attrName>style.visibility</p:attrName>
                                        </p:attrNameLst>
                                      </p:cBhvr>
                                      <p:to>
                                        <p:strVal val="visible"/>
                                      </p:to>
                                    </p:set>
                                    <p:animEffect transition="in" filter="wipe(left)">
                                      <p:cBhvr>
                                        <p:cTn id="35" dur="750"/>
                                        <p:tgtEl>
                                          <p:spTgt spid="170"/>
                                        </p:tgtEl>
                                      </p:cBhvr>
                                    </p:animEffect>
                                  </p:childTnLst>
                                </p:cTn>
                              </p:par>
                            </p:childTnLst>
                          </p:cTn>
                        </p:par>
                        <p:par>
                          <p:cTn id="36" fill="hold">
                            <p:stCondLst>
                              <p:cond delay="6000"/>
                            </p:stCondLst>
                            <p:childTnLst>
                              <p:par>
                                <p:cTn id="37" presetID="49" presetClass="entr" presetSubtype="0" decel="100000" fill="hold" grpId="0" nodeType="afterEffect">
                                  <p:stCondLst>
                                    <p:cond delay="0"/>
                                  </p:stCondLst>
                                  <p:childTnLst>
                                    <p:set>
                                      <p:cBhvr>
                                        <p:cTn id="38" dur="1" fill="hold">
                                          <p:stCondLst>
                                            <p:cond delay="0"/>
                                          </p:stCondLst>
                                        </p:cTn>
                                        <p:tgtEl>
                                          <p:spTgt spid="219"/>
                                        </p:tgtEl>
                                        <p:attrNameLst>
                                          <p:attrName>style.visibility</p:attrName>
                                        </p:attrNameLst>
                                      </p:cBhvr>
                                      <p:to>
                                        <p:strVal val="visible"/>
                                      </p:to>
                                    </p:set>
                                    <p:anim calcmode="lin" valueType="num">
                                      <p:cBhvr>
                                        <p:cTn id="39" dur="1000" fill="hold"/>
                                        <p:tgtEl>
                                          <p:spTgt spid="219"/>
                                        </p:tgtEl>
                                        <p:attrNameLst>
                                          <p:attrName>ppt_w</p:attrName>
                                        </p:attrNameLst>
                                      </p:cBhvr>
                                      <p:tavLst>
                                        <p:tav tm="0">
                                          <p:val>
                                            <p:fltVal val="0"/>
                                          </p:val>
                                        </p:tav>
                                        <p:tav tm="100000">
                                          <p:val>
                                            <p:strVal val="#ppt_w"/>
                                          </p:val>
                                        </p:tav>
                                      </p:tavLst>
                                    </p:anim>
                                    <p:anim calcmode="lin" valueType="num">
                                      <p:cBhvr>
                                        <p:cTn id="40" dur="1000" fill="hold"/>
                                        <p:tgtEl>
                                          <p:spTgt spid="219"/>
                                        </p:tgtEl>
                                        <p:attrNameLst>
                                          <p:attrName>ppt_h</p:attrName>
                                        </p:attrNameLst>
                                      </p:cBhvr>
                                      <p:tavLst>
                                        <p:tav tm="0">
                                          <p:val>
                                            <p:fltVal val="0"/>
                                          </p:val>
                                        </p:tav>
                                        <p:tav tm="100000">
                                          <p:val>
                                            <p:strVal val="#ppt_h"/>
                                          </p:val>
                                        </p:tav>
                                      </p:tavLst>
                                    </p:anim>
                                    <p:anim calcmode="lin" valueType="num">
                                      <p:cBhvr>
                                        <p:cTn id="41" dur="1000" fill="hold"/>
                                        <p:tgtEl>
                                          <p:spTgt spid="219"/>
                                        </p:tgtEl>
                                        <p:attrNameLst>
                                          <p:attrName>style.rotation</p:attrName>
                                        </p:attrNameLst>
                                      </p:cBhvr>
                                      <p:tavLst>
                                        <p:tav tm="0">
                                          <p:val>
                                            <p:fltVal val="360"/>
                                          </p:val>
                                        </p:tav>
                                        <p:tav tm="100000">
                                          <p:val>
                                            <p:fltVal val="0"/>
                                          </p:val>
                                        </p:tav>
                                      </p:tavLst>
                                    </p:anim>
                                    <p:animEffect transition="in" filter="fade">
                                      <p:cBhvr>
                                        <p:cTn id="42" dur="1000"/>
                                        <p:tgtEl>
                                          <p:spTgt spid="219"/>
                                        </p:tgtEl>
                                      </p:cBhvr>
                                    </p:animEffect>
                                  </p:childTnLst>
                                </p:cTn>
                              </p:par>
                            </p:childTnLst>
                          </p:cTn>
                        </p:par>
                        <p:par>
                          <p:cTn id="43" fill="hold">
                            <p:stCondLst>
                              <p:cond delay="7000"/>
                            </p:stCondLst>
                            <p:childTnLst>
                              <p:par>
                                <p:cTn id="44" presetID="22" presetClass="entr" presetSubtype="8" fill="hold" grpId="0" nodeType="afterEffect">
                                  <p:stCondLst>
                                    <p:cond delay="0"/>
                                  </p:stCondLst>
                                  <p:childTnLst>
                                    <p:set>
                                      <p:cBhvr>
                                        <p:cTn id="45" dur="1" fill="hold">
                                          <p:stCondLst>
                                            <p:cond delay="0"/>
                                          </p:stCondLst>
                                        </p:cTn>
                                        <p:tgtEl>
                                          <p:spTgt spid="175"/>
                                        </p:tgtEl>
                                        <p:attrNameLst>
                                          <p:attrName>style.visibility</p:attrName>
                                        </p:attrNameLst>
                                      </p:cBhvr>
                                      <p:to>
                                        <p:strVal val="visible"/>
                                      </p:to>
                                    </p:set>
                                    <p:animEffect transition="in" filter="wipe(left)">
                                      <p:cBhvr>
                                        <p:cTn id="46" dur="750"/>
                                        <p:tgtEl>
                                          <p:spTgt spid="175"/>
                                        </p:tgtEl>
                                      </p:cBhvr>
                                    </p:animEffect>
                                  </p:childTnLst>
                                </p:cTn>
                              </p:par>
                            </p:childTnLst>
                          </p:cTn>
                        </p:par>
                        <p:par>
                          <p:cTn id="47" fill="hold">
                            <p:stCondLst>
                              <p:cond delay="8000"/>
                            </p:stCondLst>
                            <p:childTnLst>
                              <p:par>
                                <p:cTn id="48" presetID="49" presetClass="entr" presetSubtype="0" decel="100000" fill="hold" grpId="0" nodeType="afterEffect">
                                  <p:stCondLst>
                                    <p:cond delay="0"/>
                                  </p:stCondLst>
                                  <p:childTnLst>
                                    <p:set>
                                      <p:cBhvr>
                                        <p:cTn id="49" dur="1" fill="hold">
                                          <p:stCondLst>
                                            <p:cond delay="0"/>
                                          </p:stCondLst>
                                        </p:cTn>
                                        <p:tgtEl>
                                          <p:spTgt spid="218"/>
                                        </p:tgtEl>
                                        <p:attrNameLst>
                                          <p:attrName>style.visibility</p:attrName>
                                        </p:attrNameLst>
                                      </p:cBhvr>
                                      <p:to>
                                        <p:strVal val="visible"/>
                                      </p:to>
                                    </p:set>
                                    <p:anim calcmode="lin" valueType="num">
                                      <p:cBhvr>
                                        <p:cTn id="50" dur="1000" fill="hold"/>
                                        <p:tgtEl>
                                          <p:spTgt spid="218"/>
                                        </p:tgtEl>
                                        <p:attrNameLst>
                                          <p:attrName>ppt_w</p:attrName>
                                        </p:attrNameLst>
                                      </p:cBhvr>
                                      <p:tavLst>
                                        <p:tav tm="0">
                                          <p:val>
                                            <p:fltVal val="0"/>
                                          </p:val>
                                        </p:tav>
                                        <p:tav tm="100000">
                                          <p:val>
                                            <p:strVal val="#ppt_w"/>
                                          </p:val>
                                        </p:tav>
                                      </p:tavLst>
                                    </p:anim>
                                    <p:anim calcmode="lin" valueType="num">
                                      <p:cBhvr>
                                        <p:cTn id="51" dur="1000" fill="hold"/>
                                        <p:tgtEl>
                                          <p:spTgt spid="218"/>
                                        </p:tgtEl>
                                        <p:attrNameLst>
                                          <p:attrName>ppt_h</p:attrName>
                                        </p:attrNameLst>
                                      </p:cBhvr>
                                      <p:tavLst>
                                        <p:tav tm="0">
                                          <p:val>
                                            <p:fltVal val="0"/>
                                          </p:val>
                                        </p:tav>
                                        <p:tav tm="100000">
                                          <p:val>
                                            <p:strVal val="#ppt_h"/>
                                          </p:val>
                                        </p:tav>
                                      </p:tavLst>
                                    </p:anim>
                                    <p:anim calcmode="lin" valueType="num">
                                      <p:cBhvr>
                                        <p:cTn id="52" dur="1000" fill="hold"/>
                                        <p:tgtEl>
                                          <p:spTgt spid="218"/>
                                        </p:tgtEl>
                                        <p:attrNameLst>
                                          <p:attrName>style.rotation</p:attrName>
                                        </p:attrNameLst>
                                      </p:cBhvr>
                                      <p:tavLst>
                                        <p:tav tm="0">
                                          <p:val>
                                            <p:fltVal val="360"/>
                                          </p:val>
                                        </p:tav>
                                        <p:tav tm="100000">
                                          <p:val>
                                            <p:fltVal val="0"/>
                                          </p:val>
                                        </p:tav>
                                      </p:tavLst>
                                    </p:anim>
                                    <p:animEffect transition="in" filter="fade">
                                      <p:cBhvr>
                                        <p:cTn id="53" dur="1000"/>
                                        <p:tgtEl>
                                          <p:spTgt spid="218"/>
                                        </p:tgtEl>
                                      </p:cBhvr>
                                    </p:animEffect>
                                  </p:childTnLst>
                                </p:cTn>
                              </p:par>
                            </p:childTnLst>
                          </p:cTn>
                        </p:par>
                        <p:par>
                          <p:cTn id="54" fill="hold">
                            <p:stCondLst>
                              <p:cond delay="9000"/>
                            </p:stCondLst>
                            <p:childTnLst>
                              <p:par>
                                <p:cTn id="55" presetID="22" presetClass="entr" presetSubtype="8" fill="hold" grpId="0" nodeType="afterEffect">
                                  <p:stCondLst>
                                    <p:cond delay="0"/>
                                  </p:stCondLst>
                                  <p:childTnLst>
                                    <p:set>
                                      <p:cBhvr>
                                        <p:cTn id="56" dur="1" fill="hold">
                                          <p:stCondLst>
                                            <p:cond delay="0"/>
                                          </p:stCondLst>
                                        </p:cTn>
                                        <p:tgtEl>
                                          <p:spTgt spid="180"/>
                                        </p:tgtEl>
                                        <p:attrNameLst>
                                          <p:attrName>style.visibility</p:attrName>
                                        </p:attrNameLst>
                                      </p:cBhvr>
                                      <p:to>
                                        <p:strVal val="visible"/>
                                      </p:to>
                                    </p:set>
                                    <p:animEffect transition="in" filter="wipe(left)">
                                      <p:cBhvr>
                                        <p:cTn id="57" dur="75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P spid="217" grpId="0" animBg="1"/>
      <p:bldP spid="170" grpId="0"/>
      <p:bldP spid="219" grpId="0" animBg="1"/>
      <p:bldP spid="175" grpId="0"/>
      <p:bldP spid="218" grpId="0" animBg="1"/>
      <p:bldP spid="180"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构建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060450" y="1536700"/>
            <a:ext cx="5297170" cy="398780"/>
          </a:xfrm>
          <a:prstGeom prst="rect">
            <a:avLst/>
          </a:prstGeom>
          <a:noFill/>
        </p:spPr>
        <p:txBody>
          <a:bodyPr wrap="square" rtlCol="0" anchor="t">
            <a:spAutoFit/>
          </a:bodyPr>
          <a:p>
            <a:r>
              <a:rPr 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5-fold</a:t>
            </a:r>
            <a:endParaRPr 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31" name="直接连接符 30"/>
          <p:cNvCxnSpPr/>
          <p:nvPr/>
        </p:nvCxnSpPr>
        <p:spPr>
          <a:xfrm>
            <a:off x="-53372" y="173597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641985" y="2656840"/>
            <a:ext cx="4697095" cy="1476375"/>
          </a:xfrm>
          <a:prstGeom prst="rect">
            <a:avLst/>
          </a:prstGeom>
          <a:noFill/>
          <a:ln w="9525">
            <a:noFill/>
          </a:ln>
        </p:spPr>
        <p:txBody>
          <a:bodyPr wrap="square">
            <a:spAutoFit/>
          </a:bodyPr>
          <a:p>
            <a:pPr indent="266700">
              <a:lnSpc>
                <a:spcPct val="150000"/>
              </a:lnSpc>
            </a:pPr>
            <a:r>
              <a:rPr lang="zh-CN" sz="2000" b="1">
                <a:latin typeface="微软雅黑" panose="020B0503020204020204" pitchFamily="34" charset="-122"/>
                <a:ea typeface="微软雅黑" panose="020B0503020204020204" pitchFamily="34" charset="-122"/>
                <a:cs typeface="微软雅黑" panose="020B0503020204020204" pitchFamily="34" charset="-122"/>
              </a:rPr>
              <a:t>将训练数据分成</a:t>
            </a:r>
            <a:r>
              <a:rPr lang="en-US" sz="2000" b="1">
                <a:latin typeface="微软雅黑" panose="020B0503020204020204" pitchFamily="34" charset="-122"/>
                <a:ea typeface="微软雅黑" panose="020B0503020204020204" pitchFamily="34" charset="-122"/>
                <a:cs typeface="微软雅黑" panose="020B0503020204020204" pitchFamily="34" charset="-122"/>
              </a:rPr>
              <a:t>5</a:t>
            </a:r>
            <a:r>
              <a:rPr lang="zh-CN" sz="2000" b="1">
                <a:latin typeface="微软雅黑" panose="020B0503020204020204" pitchFamily="34" charset="-122"/>
                <a:ea typeface="微软雅黑" panose="020B0503020204020204" pitchFamily="34" charset="-122"/>
                <a:cs typeface="微软雅黑" panose="020B0503020204020204" pitchFamily="34" charset="-122"/>
              </a:rPr>
              <a:t>分，每次取</a:t>
            </a:r>
            <a:r>
              <a:rPr lang="en-US" sz="2000" b="1">
                <a:latin typeface="微软雅黑" panose="020B0503020204020204" pitchFamily="34" charset="-122"/>
                <a:ea typeface="微软雅黑" panose="020B0503020204020204" pitchFamily="34" charset="-122"/>
                <a:cs typeface="微软雅黑" panose="020B0503020204020204" pitchFamily="34" charset="-122"/>
              </a:rPr>
              <a:t>4</a:t>
            </a:r>
            <a:r>
              <a:rPr lang="zh-CN" sz="2000" b="1">
                <a:latin typeface="微软雅黑" panose="020B0503020204020204" pitchFamily="34" charset="-122"/>
                <a:ea typeface="微软雅黑" panose="020B0503020204020204" pitchFamily="34" charset="-122"/>
                <a:cs typeface="微软雅黑" panose="020B0503020204020204" pitchFamily="34" charset="-122"/>
              </a:rPr>
              <a:t>分进行训练，训练出</a:t>
            </a:r>
            <a:r>
              <a:rPr lang="en-US" sz="2000" b="1">
                <a:latin typeface="微软雅黑" panose="020B0503020204020204" pitchFamily="34" charset="-122"/>
                <a:ea typeface="微软雅黑" panose="020B0503020204020204" pitchFamily="34" charset="-122"/>
                <a:cs typeface="微软雅黑" panose="020B0503020204020204" pitchFamily="34" charset="-122"/>
              </a:rPr>
              <a:t>5</a:t>
            </a:r>
            <a:r>
              <a:rPr lang="zh-CN" sz="2000" b="1">
                <a:latin typeface="微软雅黑" panose="020B0503020204020204" pitchFamily="34" charset="-122"/>
                <a:ea typeface="微软雅黑" panose="020B0503020204020204" pitchFamily="34" charset="-122"/>
                <a:cs typeface="微软雅黑" panose="020B0503020204020204" pitchFamily="34" charset="-122"/>
              </a:rPr>
              <a:t>个模型，对验证</a:t>
            </a:r>
            <a:r>
              <a:rPr lang="zh-CN" sz="2000" b="1">
                <a:latin typeface="微软雅黑" panose="020B0503020204020204" pitchFamily="34" charset="-122"/>
                <a:ea typeface="微软雅黑" panose="020B0503020204020204" pitchFamily="34" charset="-122"/>
                <a:cs typeface="微软雅黑" panose="020B0503020204020204" pitchFamily="34" charset="-122"/>
              </a:rPr>
              <a:t>集有</a:t>
            </a:r>
            <a:r>
              <a:rPr lang="en-US" sz="2000" b="1">
                <a:latin typeface="微软雅黑" panose="020B0503020204020204" pitchFamily="34" charset="-122"/>
                <a:ea typeface="微软雅黑" panose="020B0503020204020204" pitchFamily="34" charset="-122"/>
                <a:cs typeface="微软雅黑" panose="020B0503020204020204" pitchFamily="34" charset="-122"/>
              </a:rPr>
              <a:t>5</a:t>
            </a:r>
            <a:r>
              <a:rPr lang="zh-CN" sz="2000" b="1">
                <a:latin typeface="微软雅黑" panose="020B0503020204020204" pitchFamily="34" charset="-122"/>
                <a:ea typeface="微软雅黑" panose="020B0503020204020204" pitchFamily="34" charset="-122"/>
                <a:cs typeface="微软雅黑" panose="020B0503020204020204" pitchFamily="34" charset="-122"/>
              </a:rPr>
              <a:t>个预测结果，取均值送入</a:t>
            </a:r>
            <a:r>
              <a:rPr lang="en-US" sz="2000" b="1">
                <a:latin typeface="微软雅黑" panose="020B0503020204020204" pitchFamily="34" charset="-122"/>
                <a:ea typeface="微软雅黑" panose="020B0503020204020204" pitchFamily="34" charset="-122"/>
                <a:cs typeface="微软雅黑" panose="020B0503020204020204" pitchFamily="34" charset="-122"/>
              </a:rPr>
              <a:t>xgboost</a:t>
            </a:r>
            <a:endParaRPr lang="en-US"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10910" y="2157095"/>
            <a:ext cx="5666740" cy="244284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构建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94360" y="1768475"/>
            <a:ext cx="4514850" cy="1805305"/>
          </a:xfrm>
          <a:prstGeom prst="rect">
            <a:avLst/>
          </a:prstGeom>
        </p:spPr>
      </p:pic>
      <p:cxnSp>
        <p:nvCxnSpPr>
          <p:cNvPr id="6" name="直接连接符 5"/>
          <p:cNvCxnSpPr/>
          <p:nvPr/>
        </p:nvCxnSpPr>
        <p:spPr>
          <a:xfrm>
            <a:off x="-32" y="134989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221740" y="1172845"/>
            <a:ext cx="1123315" cy="398780"/>
          </a:xfrm>
          <a:prstGeom prst="rect">
            <a:avLst/>
          </a:prstGeom>
          <a:noFill/>
        </p:spPr>
        <p:txBody>
          <a:bodyPr wrap="square" rtlCol="0" anchor="t">
            <a:spAutoFit/>
          </a:bodyPr>
          <a:p>
            <a:r>
              <a:rPr 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XGB</a:t>
            </a:r>
            <a:endParaRPr 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a:off x="6130258" y="1372117"/>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160895" y="1172845"/>
            <a:ext cx="1123315" cy="398780"/>
          </a:xfrm>
          <a:prstGeom prst="rect">
            <a:avLst/>
          </a:prstGeom>
          <a:noFill/>
        </p:spPr>
        <p:txBody>
          <a:bodyPr wrap="square" rtlCol="0" anchor="t">
            <a:spAutoFit/>
          </a:bodyPr>
          <a:p>
            <a:r>
              <a:rPr 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LGB</a:t>
            </a:r>
            <a:endParaRPr 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2"/>
          <a:stretch>
            <a:fillRect/>
          </a:stretch>
        </p:blipFill>
        <p:spPr>
          <a:xfrm>
            <a:off x="594360" y="3850640"/>
            <a:ext cx="2729230" cy="2462530"/>
          </a:xfrm>
          <a:prstGeom prst="rect">
            <a:avLst/>
          </a:prstGeom>
        </p:spPr>
      </p:pic>
      <p:pic>
        <p:nvPicPr>
          <p:cNvPr id="12" name="图片 11"/>
          <p:cNvPicPr>
            <a:picLocks noChangeAspect="1"/>
          </p:cNvPicPr>
          <p:nvPr/>
        </p:nvPicPr>
        <p:blipFill>
          <a:blip r:embed="rId3"/>
          <a:stretch>
            <a:fillRect/>
          </a:stretch>
        </p:blipFill>
        <p:spPr>
          <a:xfrm>
            <a:off x="6674485" y="3850640"/>
            <a:ext cx="4882515" cy="2545080"/>
          </a:xfrm>
          <a:prstGeom prst="rect">
            <a:avLst/>
          </a:prstGeom>
        </p:spPr>
      </p:pic>
      <p:pic>
        <p:nvPicPr>
          <p:cNvPr id="4" name="图片 3"/>
          <p:cNvPicPr>
            <a:picLocks noChangeAspect="1"/>
          </p:cNvPicPr>
          <p:nvPr/>
        </p:nvPicPr>
        <p:blipFill>
          <a:blip r:embed="rId4"/>
          <a:stretch>
            <a:fillRect/>
          </a:stretch>
        </p:blipFill>
        <p:spPr>
          <a:xfrm>
            <a:off x="6972935" y="1714500"/>
            <a:ext cx="4434205" cy="13766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7593" y="127242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6180" y="1032510"/>
            <a:ext cx="1097280" cy="460375"/>
          </a:xfrm>
          <a:prstGeom prst="rect">
            <a:avLst/>
          </a:prstGeom>
          <a:noFill/>
        </p:spPr>
        <p:txBody>
          <a:bodyPr wrap="none" rtlCol="0" anchor="t">
            <a:spAutoFit/>
          </a:bodyPr>
          <a:p>
            <a:r>
              <a:rPr lang="zh-CN" altLang="en-US" sz="2400">
                <a:solidFill>
                  <a:srgbClr val="4F5D70"/>
                </a:solidFill>
                <a:latin typeface="思源黑体旧字形 Normal" panose="020B0400000000000000" charset="-128"/>
                <a:ea typeface="思源黑体旧字形 Normal" panose="020B0400000000000000" charset="-128"/>
                <a:sym typeface="+mn-ea"/>
              </a:rPr>
              <a:t>第</a:t>
            </a:r>
            <a:r>
              <a:rPr lang="zh-CN" altLang="en-US" sz="2400">
                <a:solidFill>
                  <a:srgbClr val="4F5D70"/>
                </a:solidFill>
                <a:latin typeface="思源黑体旧字形 Normal" panose="020B0400000000000000" charset="-128"/>
                <a:ea typeface="思源黑体旧字形 Normal" panose="020B0400000000000000" charset="-128"/>
                <a:sym typeface="+mn-ea"/>
              </a:rPr>
              <a:t>二层</a:t>
            </a:r>
            <a:endParaRPr lang="zh-CN" altLang="en-US" sz="2400">
              <a:solidFill>
                <a:srgbClr val="4F5D70"/>
              </a:solidFill>
              <a:latin typeface="思源黑体旧字形 Normal" panose="020B0400000000000000" charset="-128"/>
              <a:ea typeface="思源黑体旧字形 Normal" panose="020B0400000000000000" charset="-128"/>
              <a:sym typeface="+mn-ea"/>
            </a:endParaRPr>
          </a:p>
        </p:txBody>
      </p:sp>
      <p:sp>
        <p:nvSpPr>
          <p:cNvPr id="2" name="文本框 1"/>
          <p:cNvSpPr txBox="1"/>
          <p:nvPr/>
        </p:nvSpPr>
        <p:spPr>
          <a:xfrm>
            <a:off x="1455420" y="2092325"/>
            <a:ext cx="5593080" cy="1640205"/>
          </a:xfrm>
          <a:prstGeom prst="rect">
            <a:avLst/>
          </a:prstGeom>
          <a:noFill/>
        </p:spPr>
        <p:txBody>
          <a:bodyPr wrap="square" rtlCol="0" anchor="t">
            <a:spAutoFit/>
          </a:bodyPr>
          <a:p>
            <a:pPr marL="742950" lvl="1" indent="-285750">
              <a:lnSpc>
                <a:spcPct val="14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1.lightBGM</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得到的结果</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742950" lvl="1" indent="-285750">
              <a:lnSpc>
                <a:spcPct val="14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2.xgboost</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得到的结果</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742950" lvl="1" indent="-285750">
              <a:lnSpc>
                <a:spcPct val="140000"/>
              </a:lnSpc>
              <a:buFont typeface="Arial" panose="020B0604020202020204" pitchFamily="34" charset="0"/>
              <a:buChar char="•"/>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提取【0-5天，0-30天，0-60天，0-90天】的净值收益率距离值之和作为特征</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1685290" y="1720215"/>
            <a:ext cx="3846195" cy="398780"/>
          </a:xfrm>
          <a:prstGeom prst="rect">
            <a:avLst/>
          </a:prstGeom>
          <a:noFill/>
          <a:ln>
            <a:noFill/>
          </a:ln>
        </p:spPr>
        <p:txBody>
          <a:bodyPr wrap="square">
            <a:spAutoFit/>
          </a:bodyPr>
          <a:p>
            <a:r>
              <a:rPr lang="en-US" sz="2000" b="1" dirty="0">
                <a:solidFill>
                  <a:schemeClr val="tx1">
                    <a:lumMod val="75000"/>
                    <a:lumOff val="25000"/>
                  </a:schemeClr>
                </a:solidFill>
                <a:latin typeface="微软雅黑" panose="020B0503020204020204" pitchFamily="34" charset="-122"/>
                <a:ea typeface="微软雅黑" panose="020B0503020204020204" pitchFamily="34" charset="-122"/>
              </a:rPr>
              <a:t>input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85290" y="4046855"/>
            <a:ext cx="6096000" cy="1143000"/>
          </a:xfrm>
          <a:prstGeom prst="rect">
            <a:avLst/>
          </a:prstGeom>
          <a:noFill/>
        </p:spPr>
        <p:txBody>
          <a:bodyPr wrap="square" rtlCol="0" anchor="t">
            <a:spAutoFit/>
          </a:bodyPr>
          <a:p>
            <a:pPr>
              <a:lnSpc>
                <a:spcPct val="140000"/>
              </a:lnSpc>
            </a:pPr>
            <a:r>
              <a:rPr kumimoji="1"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Output</a:t>
            </a:r>
            <a:r>
              <a:rPr kumimoji="1"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40000"/>
              </a:lnSpc>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2018</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年</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月</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19</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日</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200</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个基金，两两之间的相关性</a:t>
            </a:r>
            <a:endParaRPr kumimoji="1"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endParaRPr kumimoji="1"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2" fill="hold" grpId="0" nodeType="withEffect">
                                  <p:stCondLst>
                                    <p:cond delay="225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优化</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内容占位符 2"/>
          <p:cNvSpPr>
            <a:spLocks noGrp="1"/>
          </p:cNvSpPr>
          <p:nvPr/>
        </p:nvSpPr>
        <p:spPr>
          <a:xfrm>
            <a:off x="1316990" y="1682750"/>
            <a:ext cx="9446895" cy="3777615"/>
          </a:xfrm>
          <a:prstGeom prst="rect">
            <a:avLst/>
          </a:prstGeom>
        </p:spPr>
        <p:txBody>
          <a:bodyPr vert="horz" lIns="91440" tIns="45720" rIns="91440" bIns="45720" rtlCol="0">
            <a:normAutofit lnSpcReduction="2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1.correlation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的种类</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60000"/>
              </a:lnSpc>
              <a:buFont typeface="Wingdings" panose="05000000000000000000" charset="0"/>
              <a:buChar char="p"/>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Correlation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的种类有三种，分别是</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rPr>
              <a:t>pearson皮尔逊相关系数</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rPr>
              <a:t>kendall肯德尔等级相关系数</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spearman</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斯皮尔曼等级相关系数</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60000"/>
              </a:lnSpc>
              <a:buFont typeface="Wingdings" panose="05000000000000000000" charset="0"/>
              <a:buChar char="p"/>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在计算基金对</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rPr>
              <a:t>fundA-fundB</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的利益率之间的相关性时可以通过改变参数来计算不同的</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correlation</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60000"/>
              </a:lnSpc>
              <a:buFont typeface="Wingdings" panose="05000000000000000000" charset="0"/>
              <a:buChar char="p"/>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经过尝试，发现不同</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correlation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之间得到的效果差距不大</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60000"/>
              </a:lnSpc>
              <a:buFont typeface="Wingdings" panose="05000000000000000000" charset="0"/>
              <a:buChar char="p"/>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而且由于</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rPr>
              <a:t>kendall</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 correlation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和</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rPr>
              <a:t>spearman correlation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计算前要先排序，因此跑的速度会变得特别慢。</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60000"/>
              </a:lnSpc>
              <a:buFont typeface="Wingdings" panose="05000000000000000000" charset="0"/>
              <a:buChar char="p"/>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因此，最终决定采用</a:t>
            </a:r>
            <a:r>
              <a:rPr kumimoji="1" lang="en-US" altLang="zh-CN" dirty="0" err="1">
                <a:latin typeface="微软雅黑" panose="020B0503020204020204" pitchFamily="34" charset="-122"/>
                <a:ea typeface="微软雅黑" panose="020B0503020204020204" pitchFamily="34" charset="-122"/>
                <a:cs typeface="微软雅黑" panose="020B0503020204020204" pitchFamily="34" charset="-122"/>
              </a:rPr>
              <a:t>pearson</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rPr>
              <a:t>相关性</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优化</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内容占位符 2"/>
          <p:cNvSpPr>
            <a:spLocks noGrp="1"/>
          </p:cNvSpPr>
          <p:nvPr/>
        </p:nvSpPr>
        <p:spPr>
          <a:xfrm>
            <a:off x="1305560" y="1457960"/>
            <a:ext cx="9446895" cy="377761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读入数据时，发现都是</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&lt;1</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的小数，因此将读入的数据都乘一个倍数，来提高精度</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charset="0"/>
              <a:buChar char="p"/>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分别为</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100</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1000</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10000</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100000</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charset="0"/>
              <a:buChar char="p"/>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经过尝试发现，乘</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10000</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得出的预测准确率最高</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buFont typeface="Wingdings" panose="05000000000000000000" charset="0"/>
              <a:buChar char="p"/>
            </a:pP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因此采用了</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乘</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10000</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rcRect r="6021" b="49584"/>
          <a:stretch>
            <a:fillRect/>
          </a:stretch>
        </p:blipFill>
        <p:spPr>
          <a:xfrm>
            <a:off x="1671320" y="5758180"/>
            <a:ext cx="5748655" cy="346075"/>
          </a:xfrm>
          <a:prstGeom prst="rect">
            <a:avLst/>
          </a:prstGeom>
        </p:spPr>
      </p:pic>
      <p:sp>
        <p:nvSpPr>
          <p:cNvPr id="6" name="文本框 5"/>
          <p:cNvSpPr txBox="1"/>
          <p:nvPr/>
        </p:nvSpPr>
        <p:spPr>
          <a:xfrm>
            <a:off x="1671320" y="5283835"/>
            <a:ext cx="1172845" cy="368300"/>
          </a:xfrm>
          <a:prstGeom prst="rect">
            <a:avLst/>
          </a:prstGeom>
          <a:noFill/>
        </p:spPr>
        <p:txBody>
          <a:bodyPr wrap="square" rtlCol="0" anchor="t">
            <a:spAutoFit/>
          </a:bodyPr>
          <a:p>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*10000</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2"/>
          <a:srcRect r="3162" b="45219"/>
          <a:stretch>
            <a:fillRect/>
          </a:stretch>
        </p:blipFill>
        <p:spPr>
          <a:xfrm>
            <a:off x="1671320" y="4117975"/>
            <a:ext cx="5659755" cy="389255"/>
          </a:xfrm>
          <a:prstGeom prst="rect">
            <a:avLst/>
          </a:prstGeom>
        </p:spPr>
      </p:pic>
      <p:sp>
        <p:nvSpPr>
          <p:cNvPr id="8" name="文本框 7"/>
          <p:cNvSpPr txBox="1"/>
          <p:nvPr/>
        </p:nvSpPr>
        <p:spPr>
          <a:xfrm>
            <a:off x="1671320" y="3552190"/>
            <a:ext cx="1172845" cy="368300"/>
          </a:xfrm>
          <a:prstGeom prst="rect">
            <a:avLst/>
          </a:prstGeom>
          <a:noFill/>
        </p:spPr>
        <p:txBody>
          <a:bodyPr wrap="square" rtlCol="0" anchor="t">
            <a:spAutoFit/>
          </a:bodyPr>
          <a:p>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优化</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内容占位符 2"/>
          <p:cNvSpPr>
            <a:spLocks noGrp="1"/>
          </p:cNvSpPr>
          <p:nvPr/>
        </p:nvSpPr>
        <p:spPr>
          <a:xfrm>
            <a:off x="1305560" y="1457960"/>
            <a:ext cx="9446895" cy="377761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采用</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5-fold</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50000"/>
              </a:lnSpc>
              <a:buFont typeface="Wingdings" panose="05000000000000000000" charset="0"/>
              <a:buNone/>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将训练数据分成5</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份</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，每次取4</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份</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进行训练，训练出5个模型，对验证</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集</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有5个预测结果，取均值送入xgboost</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buFont typeface="Wingdings" panose="05000000000000000000" charset="0"/>
              <a:buChar char="p"/>
            </a:pP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50000"/>
              </a:lnSpc>
              <a:buFont typeface="Wingdings" panose="05000000000000000000" charset="0"/>
              <a:buNone/>
            </a:pP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4.xgb lgb </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调参</a:t>
            </a:r>
            <a:endPar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50000"/>
              </a:lnSpc>
              <a:buNone/>
            </a:pP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 name="文本框 99"/>
          <p:cNvSpPr txBox="1"/>
          <p:nvPr/>
        </p:nvSpPr>
        <p:spPr>
          <a:xfrm>
            <a:off x="1141730" y="4070985"/>
            <a:ext cx="11760200" cy="645160"/>
          </a:xfrm>
          <a:prstGeom prst="rect">
            <a:avLst/>
          </a:prstGeom>
          <a:noFill/>
          <a:ln w="9525">
            <a:noFill/>
          </a:ln>
        </p:spPr>
        <p:txBody>
          <a:bodyPr wrap="square">
            <a:spAutoFit/>
          </a:bodyPr>
          <a:p>
            <a:pPr indent="0">
              <a:buFont typeface="Wingdings" panose="05000000000000000000" charset="0"/>
              <a:buNone/>
            </a:pPr>
            <a:r>
              <a:rPr lang="en-US" b="0">
                <a:latin typeface="微软雅黑" panose="020B0503020204020204" pitchFamily="34" charset="-122"/>
                <a:ea typeface="微软雅黑" panose="020B0503020204020204" pitchFamily="34" charset="-122"/>
                <a:cs typeface="Times New Roman" panose="02020603050405020304" pitchFamily="18" charset="0"/>
              </a:rPr>
              <a:t>采取的方式是贪心式的调参，nrounds, feature_fraction, learning_rate每一个超参数调到最佳后再进行下一个超参数的调参</a:t>
            </a:r>
            <a:r>
              <a:rPr lang="en-US" b="0">
                <a:latin typeface="Calibri" panose="020F0502020204030204" pitchFamily="34" charset="0"/>
                <a:ea typeface="宋体" panose="02010600030101010101" pitchFamily="2" charset="-122"/>
                <a:cs typeface="Times New Roman" panose="02020603050405020304" pitchFamily="18" charset="0"/>
              </a:rPr>
              <a:t>。</a:t>
            </a:r>
            <a:endParaRPr lang="en-US"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预测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结果</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86815" y="1656080"/>
            <a:ext cx="6096000" cy="922020"/>
          </a:xfrm>
          <a:prstGeom prst="rect">
            <a:avLst/>
          </a:prstGeom>
          <a:noFill/>
        </p:spPr>
        <p:txBody>
          <a:bodyPr wrap="square" rtlCol="0" anchor="t">
            <a:spAutoFit/>
          </a:bodyPr>
          <a:p>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因为也是参考了很多优秀的方案的经验，从学习到模仿实践，一开始的效果并不是很好</a:t>
            </a:r>
            <a:r>
              <a:rPr kumimoji="1"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后面不断</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调参数、修改特征最终</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取得的结果还挺不错</a:t>
            </a:r>
            <a:r>
              <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8303260" y="528320"/>
            <a:ext cx="3090545" cy="5801360"/>
          </a:xfrm>
          <a:prstGeom prst="rect">
            <a:avLst/>
          </a:prstGeom>
        </p:spPr>
      </p:pic>
      <p:pic>
        <p:nvPicPr>
          <p:cNvPr id="4" name="图片 3"/>
          <p:cNvPicPr>
            <a:picLocks noChangeAspect="1"/>
          </p:cNvPicPr>
          <p:nvPr/>
        </p:nvPicPr>
        <p:blipFill>
          <a:blip r:embed="rId2"/>
          <a:stretch>
            <a:fillRect/>
          </a:stretch>
        </p:blipFill>
        <p:spPr>
          <a:xfrm>
            <a:off x="1252220" y="4636135"/>
            <a:ext cx="5480685" cy="1252220"/>
          </a:xfrm>
          <a:prstGeom prst="rect">
            <a:avLst/>
          </a:prstGeom>
        </p:spPr>
      </p:pic>
      <p:pic>
        <p:nvPicPr>
          <p:cNvPr id="6" name="图片 5"/>
          <p:cNvPicPr>
            <a:picLocks noChangeAspect="1"/>
          </p:cNvPicPr>
          <p:nvPr/>
        </p:nvPicPr>
        <p:blipFill>
          <a:blip r:embed="rId3"/>
          <a:srcRect r="-327" b="-59789"/>
          <a:stretch>
            <a:fillRect/>
          </a:stretch>
        </p:blipFill>
        <p:spPr>
          <a:xfrm>
            <a:off x="1252220" y="2727960"/>
            <a:ext cx="5480685" cy="257111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心得</a:t>
            </a:r>
            <a:r>
              <a:rPr lang="zh-CN" altLang="en-US" sz="4265" dirty="0">
                <a:latin typeface="微软雅黑" panose="020B0503020204020204" pitchFamily="34" charset="-122"/>
                <a:ea typeface="微软雅黑" panose="020B0503020204020204" pitchFamily="34" charset="-122"/>
              </a:rPr>
              <a:t>总结</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2"/>
          <p:cNvSpPr/>
          <p:nvPr/>
        </p:nvSpPr>
        <p:spPr bwMode="auto">
          <a:xfrm>
            <a:off x="2323068" y="2192039"/>
            <a:ext cx="3244747" cy="739604"/>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200">
              <a:defRPr/>
            </a:pPr>
            <a:endParaRPr lang="zh-CN" altLang="en-US" sz="2400" kern="0">
              <a:solidFill>
                <a:schemeClr val="tx1">
                  <a:lumMod val="75000"/>
                  <a:lumOff val="25000"/>
                </a:schemeClr>
              </a:solidFill>
            </a:endParaRPr>
          </a:p>
        </p:txBody>
      </p:sp>
      <p:sp>
        <p:nvSpPr>
          <p:cNvPr id="29" name="Freeform 42"/>
          <p:cNvSpPr/>
          <p:nvPr/>
        </p:nvSpPr>
        <p:spPr bwMode="auto">
          <a:xfrm flipH="1">
            <a:off x="6672140" y="2192039"/>
            <a:ext cx="3244748" cy="739604"/>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200">
              <a:defRPr/>
            </a:pPr>
            <a:endParaRPr lang="zh-CN" altLang="en-US" sz="2400" kern="0">
              <a:solidFill>
                <a:schemeClr val="tx1">
                  <a:lumMod val="75000"/>
                  <a:lumOff val="25000"/>
                </a:schemeClr>
              </a:solidFill>
            </a:endParaRPr>
          </a:p>
        </p:txBody>
      </p:sp>
      <p:sp>
        <p:nvSpPr>
          <p:cNvPr id="30" name="Freeform 42"/>
          <p:cNvSpPr/>
          <p:nvPr/>
        </p:nvSpPr>
        <p:spPr bwMode="auto">
          <a:xfrm flipV="1">
            <a:off x="2323068" y="4467315"/>
            <a:ext cx="3244747" cy="738016"/>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200">
              <a:defRPr/>
            </a:pPr>
            <a:endParaRPr lang="zh-CN" altLang="en-US" sz="2400" kern="0">
              <a:solidFill>
                <a:schemeClr val="tx1">
                  <a:lumMod val="75000"/>
                  <a:lumOff val="25000"/>
                </a:schemeClr>
              </a:solidFill>
            </a:endParaRPr>
          </a:p>
        </p:txBody>
      </p:sp>
      <p:sp>
        <p:nvSpPr>
          <p:cNvPr id="31" name="Freeform 42"/>
          <p:cNvSpPr/>
          <p:nvPr/>
        </p:nvSpPr>
        <p:spPr bwMode="auto">
          <a:xfrm flipH="1" flipV="1">
            <a:off x="6672140" y="4467315"/>
            <a:ext cx="3244748" cy="738016"/>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200">
              <a:defRPr/>
            </a:pPr>
            <a:endParaRPr lang="zh-CN" altLang="en-US" sz="2400" kern="0">
              <a:solidFill>
                <a:schemeClr val="tx1">
                  <a:lumMod val="75000"/>
                  <a:lumOff val="25000"/>
                </a:schemeClr>
              </a:solidFill>
            </a:endParaRPr>
          </a:p>
        </p:txBody>
      </p:sp>
      <p:sp>
        <p:nvSpPr>
          <p:cNvPr id="35" name="Oval 30"/>
          <p:cNvSpPr>
            <a:spLocks noChangeArrowheads="1"/>
          </p:cNvSpPr>
          <p:nvPr/>
        </p:nvSpPr>
        <p:spPr bwMode="auto">
          <a:xfrm>
            <a:off x="1762760" y="2520315"/>
            <a:ext cx="1153795" cy="1155700"/>
          </a:xfrm>
          <a:prstGeom prst="ellipse">
            <a:avLst/>
          </a:pr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endParaRPr lang="zh-CN" altLang="en-US" sz="1735" kern="0">
              <a:solidFill>
                <a:schemeClr val="tx1">
                  <a:lumMod val="75000"/>
                  <a:lumOff val="25000"/>
                </a:schemeClr>
              </a:solidFill>
              <a:ea typeface="宋体" panose="02010600030101010101" pitchFamily="2" charset="-122"/>
            </a:endParaRPr>
          </a:p>
        </p:txBody>
      </p:sp>
      <p:sp>
        <p:nvSpPr>
          <p:cNvPr id="38" name="Oval 31"/>
          <p:cNvSpPr>
            <a:spLocks noChangeArrowheads="1"/>
          </p:cNvSpPr>
          <p:nvPr/>
        </p:nvSpPr>
        <p:spPr bwMode="auto">
          <a:xfrm>
            <a:off x="1788160" y="3803650"/>
            <a:ext cx="1153795" cy="1155700"/>
          </a:xfrm>
          <a:prstGeom prst="ellipse">
            <a:avLst/>
          </a:prstGeom>
          <a:solidFill>
            <a:srgbClr val="ED585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endParaRPr lang="zh-CN" altLang="en-US" sz="1735" kern="0">
              <a:solidFill>
                <a:schemeClr val="tx1">
                  <a:lumMod val="75000"/>
                  <a:lumOff val="25000"/>
                </a:schemeClr>
              </a:solidFill>
              <a:ea typeface="宋体" panose="02010600030101010101" pitchFamily="2" charset="-122"/>
            </a:endParaRPr>
          </a:p>
        </p:txBody>
      </p:sp>
      <p:sp>
        <p:nvSpPr>
          <p:cNvPr id="41" name="Oval 33"/>
          <p:cNvSpPr>
            <a:spLocks noChangeArrowheads="1"/>
          </p:cNvSpPr>
          <p:nvPr/>
        </p:nvSpPr>
        <p:spPr bwMode="auto">
          <a:xfrm>
            <a:off x="9293225" y="2552065"/>
            <a:ext cx="1155065" cy="1155700"/>
          </a:xfrm>
          <a:prstGeom prst="ellipse">
            <a:avLst/>
          </a:prstGeom>
          <a:solidFill>
            <a:srgbClr val="ED5858"/>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endParaRPr lang="zh-CN" altLang="en-US" sz="1735" kern="0">
              <a:solidFill>
                <a:schemeClr val="tx1">
                  <a:lumMod val="75000"/>
                  <a:lumOff val="25000"/>
                </a:schemeClr>
              </a:solidFill>
              <a:ea typeface="宋体" panose="02010600030101010101" pitchFamily="2" charset="-122"/>
            </a:endParaRPr>
          </a:p>
        </p:txBody>
      </p:sp>
      <p:sp>
        <p:nvSpPr>
          <p:cNvPr id="44" name="Oval 32"/>
          <p:cNvSpPr>
            <a:spLocks noChangeArrowheads="1"/>
          </p:cNvSpPr>
          <p:nvPr/>
        </p:nvSpPr>
        <p:spPr bwMode="auto">
          <a:xfrm>
            <a:off x="9340850" y="3833495"/>
            <a:ext cx="1153795" cy="1155700"/>
          </a:xfrm>
          <a:prstGeom prst="ellipse">
            <a:avLst/>
          </a:prstGeom>
          <a:solidFill>
            <a:srgbClr val="4F5D7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endParaRPr lang="zh-CN" altLang="en-US" sz="1735" kern="0">
              <a:solidFill>
                <a:schemeClr val="tx1">
                  <a:lumMod val="75000"/>
                  <a:lumOff val="25000"/>
                </a:schemeClr>
              </a:solidFill>
              <a:ea typeface="宋体" panose="02010600030101010101" pitchFamily="2" charset="-122"/>
            </a:endParaRPr>
          </a:p>
        </p:txBody>
      </p:sp>
      <p:sp>
        <p:nvSpPr>
          <p:cNvPr id="46" name="TextBox 46"/>
          <p:cNvSpPr txBox="1">
            <a:spLocks noChangeArrowheads="1"/>
          </p:cNvSpPr>
          <p:nvPr/>
        </p:nvSpPr>
        <p:spPr bwMode="auto">
          <a:xfrm>
            <a:off x="3011683" y="1739704"/>
            <a:ext cx="1758035"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865" b="1" kern="0" dirty="0">
                <a:solidFill>
                  <a:schemeClr val="tx1">
                    <a:lumMod val="75000"/>
                    <a:lumOff val="25000"/>
                  </a:schemeClr>
                </a:solidFill>
                <a:latin typeface="微软雅黑" panose="020B0503020204020204" pitchFamily="34" charset="-122"/>
              </a:rPr>
              <a:t>技术</a:t>
            </a:r>
            <a:r>
              <a:rPr lang="zh-CN" altLang="en-US" sz="1865" b="1" kern="0" dirty="0">
                <a:solidFill>
                  <a:schemeClr val="tx1">
                    <a:lumMod val="75000"/>
                    <a:lumOff val="25000"/>
                  </a:schemeClr>
                </a:solidFill>
                <a:latin typeface="微软雅黑" panose="020B0503020204020204" pitchFamily="34" charset="-122"/>
              </a:rPr>
              <a:t>研究</a:t>
            </a:r>
            <a:endParaRPr lang="zh-CN" altLang="en-US" sz="1865" b="1" kern="0" dirty="0">
              <a:solidFill>
                <a:schemeClr val="tx1">
                  <a:lumMod val="75000"/>
                  <a:lumOff val="25000"/>
                </a:schemeClr>
              </a:solidFill>
              <a:latin typeface="微软雅黑" panose="020B0503020204020204" pitchFamily="34" charset="-122"/>
            </a:endParaRPr>
          </a:p>
        </p:txBody>
      </p:sp>
      <p:sp>
        <p:nvSpPr>
          <p:cNvPr id="47" name="TextBox 47"/>
          <p:cNvSpPr txBox="1">
            <a:spLocks noChangeArrowheads="1"/>
          </p:cNvSpPr>
          <p:nvPr/>
        </p:nvSpPr>
        <p:spPr bwMode="auto">
          <a:xfrm>
            <a:off x="2935525" y="2375915"/>
            <a:ext cx="2591037" cy="1530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ms-MY" sz="1335" dirty="0">
                <a:solidFill>
                  <a:schemeClr val="tx1"/>
                </a:solidFill>
                <a:cs typeface="+mn-ea"/>
                <a:sym typeface="+mn-lt"/>
              </a:rPr>
              <a:t>在模型选择和学习上，能够积极查阅资料，比对不同模型的适用性以及其训练效果。熟悉了数据处理</a:t>
            </a:r>
            <a:r>
              <a:rPr lang="en-US" altLang="zh-CN" sz="1335" dirty="0">
                <a:solidFill>
                  <a:schemeClr val="tx1"/>
                </a:solidFill>
                <a:cs typeface="+mn-ea"/>
                <a:sym typeface="+mn-lt"/>
              </a:rPr>
              <a:t>-</a:t>
            </a:r>
            <a:r>
              <a:rPr lang="zh-CN" altLang="en-US" sz="1335" dirty="0">
                <a:solidFill>
                  <a:schemeClr val="tx1"/>
                </a:solidFill>
                <a:cs typeface="+mn-ea"/>
                <a:sym typeface="+mn-lt"/>
              </a:rPr>
              <a:t>模型选择</a:t>
            </a:r>
            <a:r>
              <a:rPr lang="en-US" altLang="zh-CN" sz="1335" dirty="0">
                <a:solidFill>
                  <a:schemeClr val="tx1"/>
                </a:solidFill>
                <a:cs typeface="+mn-ea"/>
                <a:sym typeface="+mn-lt"/>
              </a:rPr>
              <a:t>-</a:t>
            </a:r>
            <a:r>
              <a:rPr lang="zh-CN" altLang="en-US" sz="1335" dirty="0">
                <a:solidFill>
                  <a:schemeClr val="tx1"/>
                </a:solidFill>
                <a:cs typeface="+mn-ea"/>
                <a:sym typeface="+mn-lt"/>
              </a:rPr>
              <a:t>模型调参训练</a:t>
            </a:r>
            <a:r>
              <a:rPr lang="en-US" altLang="zh-CN" sz="1335" dirty="0">
                <a:solidFill>
                  <a:schemeClr val="tx1"/>
                </a:solidFill>
                <a:cs typeface="+mn-ea"/>
                <a:sym typeface="+mn-lt"/>
              </a:rPr>
              <a:t>-</a:t>
            </a:r>
            <a:r>
              <a:rPr lang="zh-CN" altLang="en-US" sz="1335" dirty="0">
                <a:solidFill>
                  <a:schemeClr val="tx1"/>
                </a:solidFill>
                <a:cs typeface="+mn-ea"/>
                <a:sym typeface="+mn-lt"/>
              </a:rPr>
              <a:t>模型训练</a:t>
            </a:r>
            <a:r>
              <a:rPr lang="en-US" altLang="zh-CN" sz="1335" dirty="0">
                <a:solidFill>
                  <a:schemeClr val="tx1"/>
                </a:solidFill>
                <a:cs typeface="+mn-ea"/>
                <a:sym typeface="+mn-lt"/>
              </a:rPr>
              <a:t>-</a:t>
            </a:r>
            <a:r>
              <a:rPr lang="zh-CN" altLang="en-US" sz="1335" dirty="0">
                <a:solidFill>
                  <a:schemeClr val="tx1"/>
                </a:solidFill>
                <a:cs typeface="+mn-ea"/>
                <a:sym typeface="+mn-lt"/>
              </a:rPr>
              <a:t>模型优化</a:t>
            </a:r>
            <a:r>
              <a:rPr lang="en-US" altLang="zh-CN" sz="1335" dirty="0">
                <a:solidFill>
                  <a:schemeClr val="tx1"/>
                </a:solidFill>
                <a:cs typeface="+mn-ea"/>
                <a:sym typeface="+mn-lt"/>
              </a:rPr>
              <a:t>--</a:t>
            </a:r>
            <a:r>
              <a:rPr lang="zh-CN" altLang="en-US" sz="1335" dirty="0">
                <a:solidFill>
                  <a:schemeClr val="tx1"/>
                </a:solidFill>
                <a:cs typeface="+mn-ea"/>
                <a:sym typeface="+mn-lt"/>
              </a:rPr>
              <a:t>结果评估的一系列流程</a:t>
            </a:r>
            <a:r>
              <a:rPr lang="zh-CN" altLang="ms-MY" sz="1335" dirty="0">
                <a:solidFill>
                  <a:schemeClr val="tx1"/>
                </a:solidFill>
                <a:cs typeface="+mn-ea"/>
                <a:sym typeface="+mn-lt"/>
              </a:rPr>
              <a:t>。</a:t>
            </a:r>
            <a:endParaRPr lang="zh-CN" altLang="ms-MY" sz="1335" dirty="0">
              <a:solidFill>
                <a:schemeClr val="tx1"/>
              </a:solidFill>
              <a:cs typeface="+mn-ea"/>
              <a:sym typeface="+mn-lt"/>
            </a:endParaRPr>
          </a:p>
          <a:p>
            <a:pPr defTabSz="1219200" eaLnBrk="1" hangingPunct="1">
              <a:spcBef>
                <a:spcPct val="0"/>
              </a:spcBef>
              <a:buNone/>
              <a:defRPr/>
            </a:pPr>
            <a:endParaRPr lang="zh-CN" altLang="en-US" sz="1335" kern="0" dirty="0">
              <a:solidFill>
                <a:schemeClr val="tx1">
                  <a:lumMod val="75000"/>
                  <a:lumOff val="25000"/>
                </a:schemeClr>
              </a:solidFill>
              <a:latin typeface="微软雅黑" panose="020B0503020204020204" pitchFamily="34" charset="-122"/>
            </a:endParaRPr>
          </a:p>
        </p:txBody>
      </p:sp>
      <p:sp>
        <p:nvSpPr>
          <p:cNvPr id="48" name="TextBox 48"/>
          <p:cNvSpPr txBox="1">
            <a:spLocks noChangeArrowheads="1"/>
          </p:cNvSpPr>
          <p:nvPr/>
        </p:nvSpPr>
        <p:spPr bwMode="auto">
          <a:xfrm>
            <a:off x="7174037" y="5257604"/>
            <a:ext cx="1759623"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defTabSz="1219200" eaLnBrk="1" hangingPunct="1">
              <a:spcBef>
                <a:spcPct val="0"/>
              </a:spcBef>
              <a:buNone/>
              <a:defRPr/>
            </a:pPr>
            <a:r>
              <a:rPr lang="zh-CN" altLang="en-US" sz="1865" b="1" kern="0">
                <a:solidFill>
                  <a:schemeClr val="tx1">
                    <a:lumMod val="75000"/>
                    <a:lumOff val="25000"/>
                  </a:schemeClr>
                </a:solidFill>
                <a:latin typeface="微软雅黑" panose="020B0503020204020204" pitchFamily="34" charset="-122"/>
              </a:rPr>
              <a:t>反思</a:t>
            </a:r>
            <a:endParaRPr lang="zh-CN" altLang="en-US" sz="1865" b="1" kern="0">
              <a:solidFill>
                <a:schemeClr val="tx1">
                  <a:lumMod val="75000"/>
                  <a:lumOff val="25000"/>
                </a:schemeClr>
              </a:solidFill>
              <a:latin typeface="微软雅黑" panose="020B0503020204020204" pitchFamily="34" charset="-122"/>
            </a:endParaRPr>
          </a:p>
        </p:txBody>
      </p:sp>
      <p:sp>
        <p:nvSpPr>
          <p:cNvPr id="49" name="TextBox 49"/>
          <p:cNvSpPr txBox="1">
            <a:spLocks noChangeArrowheads="1"/>
          </p:cNvSpPr>
          <p:nvPr/>
        </p:nvSpPr>
        <p:spPr bwMode="auto">
          <a:xfrm>
            <a:off x="6560820" y="3870325"/>
            <a:ext cx="2780030" cy="111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335" kern="0">
                <a:solidFill>
                  <a:schemeClr val="tx1">
                    <a:lumMod val="75000"/>
                    <a:lumOff val="25000"/>
                  </a:schemeClr>
                </a:solidFill>
                <a:latin typeface="微软雅黑" panose="020B0503020204020204" pitchFamily="34" charset="-122"/>
              </a:rPr>
              <a:t>调参也是有着可以改进的地方，调参采用的是贪心式的，得到的是局部最优，调整每一个超参数，得到最优值，再调整下一个超参数。采取整体遍历式的调参才是更好的。</a:t>
            </a:r>
            <a:endParaRPr lang="zh-CN" altLang="en-US" sz="1335" kern="0">
              <a:solidFill>
                <a:schemeClr val="tx1">
                  <a:lumMod val="75000"/>
                  <a:lumOff val="25000"/>
                </a:schemeClr>
              </a:solidFill>
              <a:latin typeface="微软雅黑" panose="020B0503020204020204" pitchFamily="34" charset="-122"/>
            </a:endParaRPr>
          </a:p>
        </p:txBody>
      </p:sp>
      <p:sp>
        <p:nvSpPr>
          <p:cNvPr id="50" name="TextBox 50"/>
          <p:cNvSpPr txBox="1">
            <a:spLocks noChangeArrowheads="1"/>
          </p:cNvSpPr>
          <p:nvPr/>
        </p:nvSpPr>
        <p:spPr bwMode="auto">
          <a:xfrm>
            <a:off x="3011683" y="5257705"/>
            <a:ext cx="1758035" cy="66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865" b="1" dirty="0">
                <a:solidFill>
                  <a:schemeClr val="tx1"/>
                </a:solidFill>
                <a:cs typeface="+mn-ea"/>
                <a:sym typeface="+mn-lt"/>
              </a:rPr>
              <a:t>能力提升</a:t>
            </a:r>
            <a:endParaRPr lang="zh-CN" altLang="en-US" sz="1865" b="1" dirty="0">
              <a:solidFill>
                <a:schemeClr val="tx1"/>
              </a:solidFill>
              <a:cs typeface="+mn-ea"/>
              <a:sym typeface="+mn-lt"/>
            </a:endParaRPr>
          </a:p>
          <a:p>
            <a:pPr defTabSz="1219200" eaLnBrk="1" hangingPunct="1">
              <a:spcBef>
                <a:spcPct val="0"/>
              </a:spcBef>
              <a:buNone/>
              <a:defRPr/>
            </a:pPr>
            <a:endParaRPr lang="en-US" altLang="zh-CN" sz="1865" b="1" kern="0">
              <a:solidFill>
                <a:schemeClr val="tx1">
                  <a:lumMod val="75000"/>
                  <a:lumOff val="25000"/>
                </a:schemeClr>
              </a:solidFill>
              <a:latin typeface="微软雅黑" panose="020B0503020204020204" pitchFamily="34" charset="-122"/>
            </a:endParaRPr>
          </a:p>
        </p:txBody>
      </p:sp>
      <p:sp>
        <p:nvSpPr>
          <p:cNvPr id="51" name="TextBox 51"/>
          <p:cNvSpPr txBox="1">
            <a:spLocks noChangeArrowheads="1"/>
          </p:cNvSpPr>
          <p:nvPr/>
        </p:nvSpPr>
        <p:spPr bwMode="auto">
          <a:xfrm>
            <a:off x="2935525" y="3907411"/>
            <a:ext cx="2591037" cy="913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335" kern="0">
                <a:solidFill>
                  <a:schemeClr val="tx1">
                    <a:lumMod val="75000"/>
                    <a:lumOff val="25000"/>
                  </a:schemeClr>
                </a:solidFill>
                <a:latin typeface="微软雅黑" panose="020B0503020204020204" pitchFamily="34" charset="-122"/>
              </a:rPr>
              <a:t>整个过程准备了半个多月，通过比赛提交了解决和分析实际问题的能力。能够运用不同的模型对问题进行建模分析。</a:t>
            </a:r>
            <a:endParaRPr lang="zh-CN" altLang="en-US" sz="1335" kern="0">
              <a:solidFill>
                <a:schemeClr val="tx1">
                  <a:lumMod val="75000"/>
                  <a:lumOff val="25000"/>
                </a:schemeClr>
              </a:solidFill>
              <a:latin typeface="微软雅黑" panose="020B0503020204020204" pitchFamily="34" charset="-122"/>
            </a:endParaRPr>
          </a:p>
        </p:txBody>
      </p:sp>
      <p:sp>
        <p:nvSpPr>
          <p:cNvPr id="52" name="TextBox 52"/>
          <p:cNvSpPr txBox="1">
            <a:spLocks noChangeArrowheads="1"/>
          </p:cNvSpPr>
          <p:nvPr/>
        </p:nvSpPr>
        <p:spPr bwMode="auto">
          <a:xfrm>
            <a:off x="7636952" y="1694720"/>
            <a:ext cx="1759623"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defTabSz="1219200" eaLnBrk="1" hangingPunct="1">
              <a:spcBef>
                <a:spcPct val="0"/>
              </a:spcBef>
              <a:buNone/>
              <a:defRPr/>
            </a:pPr>
            <a:r>
              <a:rPr lang="zh-CN" altLang="en-US" sz="1865" b="1" kern="0">
                <a:solidFill>
                  <a:schemeClr val="tx1">
                    <a:lumMod val="75000"/>
                    <a:lumOff val="25000"/>
                  </a:schemeClr>
                </a:solidFill>
                <a:latin typeface="微软雅黑" panose="020B0503020204020204" pitchFamily="34" charset="-122"/>
              </a:rPr>
              <a:t>比赛</a:t>
            </a:r>
            <a:r>
              <a:rPr lang="zh-CN" altLang="en-US" sz="1865" b="1" kern="0">
                <a:solidFill>
                  <a:schemeClr val="tx1">
                    <a:lumMod val="75000"/>
                    <a:lumOff val="25000"/>
                  </a:schemeClr>
                </a:solidFill>
                <a:latin typeface="微软雅黑" panose="020B0503020204020204" pitchFamily="34" charset="-122"/>
              </a:rPr>
              <a:t>总结</a:t>
            </a:r>
            <a:endParaRPr lang="zh-CN" altLang="en-US" sz="1865" b="1" kern="0">
              <a:solidFill>
                <a:schemeClr val="tx1">
                  <a:lumMod val="75000"/>
                  <a:lumOff val="25000"/>
                </a:schemeClr>
              </a:solidFill>
              <a:latin typeface="微软雅黑" panose="020B0503020204020204" pitchFamily="34" charset="-122"/>
            </a:endParaRPr>
          </a:p>
        </p:txBody>
      </p:sp>
      <p:sp>
        <p:nvSpPr>
          <p:cNvPr id="53" name="TextBox 53"/>
          <p:cNvSpPr txBox="1">
            <a:spLocks noChangeArrowheads="1"/>
          </p:cNvSpPr>
          <p:nvPr/>
        </p:nvSpPr>
        <p:spPr bwMode="auto">
          <a:xfrm>
            <a:off x="6518910" y="2351405"/>
            <a:ext cx="2821940" cy="132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5" rIns="91388" bIns="45695">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defTabSz="1219200" eaLnBrk="1" hangingPunct="1">
              <a:spcBef>
                <a:spcPct val="0"/>
              </a:spcBef>
              <a:buNone/>
              <a:defRPr/>
            </a:pPr>
            <a:r>
              <a:rPr lang="zh-CN" altLang="en-US" sz="1335" kern="0">
                <a:solidFill>
                  <a:schemeClr val="tx1">
                    <a:lumMod val="75000"/>
                    <a:lumOff val="25000"/>
                  </a:schemeClr>
                </a:solidFill>
                <a:latin typeface="微软雅黑" panose="020B0503020204020204" pitchFamily="34" charset="-122"/>
              </a:rPr>
              <a:t>前期的训练效果并不是很好，后来还是通过查阅资料，参考之前很多优秀的解决方案的经验，参考他们的模型，融入到自己的模型中，最后才能取到不错的预测成功。总体来说收获</a:t>
            </a:r>
            <a:r>
              <a:rPr lang="zh-CN" altLang="en-US" sz="1335" kern="0">
                <a:solidFill>
                  <a:schemeClr val="tx1">
                    <a:lumMod val="75000"/>
                    <a:lumOff val="25000"/>
                  </a:schemeClr>
                </a:solidFill>
                <a:latin typeface="微软雅黑" panose="020B0503020204020204" pitchFamily="34" charset="-122"/>
              </a:rPr>
              <a:t>满满。</a:t>
            </a:r>
            <a:endParaRPr lang="zh-CN" altLang="en-US" sz="1335" kern="0">
              <a:solidFill>
                <a:schemeClr val="tx1">
                  <a:lumMod val="75000"/>
                  <a:lumOff val="25000"/>
                </a:schemeClr>
              </a:solidFill>
              <a:latin typeface="微软雅黑" panose="020B0503020204020204" pitchFamily="34" charset="-122"/>
            </a:endParaRPr>
          </a:p>
        </p:txBody>
      </p:sp>
      <p:sp>
        <p:nvSpPr>
          <p:cNvPr id="26"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心得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总结</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Rectangle 17"/>
          <p:cNvSpPr/>
          <p:nvPr/>
        </p:nvSpPr>
        <p:spPr>
          <a:xfrm>
            <a:off x="1697344" y="2394141"/>
            <a:ext cx="1238259" cy="1322071"/>
          </a:xfrm>
          <a:prstGeom prst="rect">
            <a:avLst/>
          </a:prstGeom>
        </p:spPr>
        <p:txBody>
          <a:bodyPr wrap="square" anchor="ctr">
            <a:spAutoFit/>
          </a:bodyPr>
          <a:p>
            <a:pPr algn="ctr"/>
            <a:r>
              <a:rPr lang="en-US" sz="8000" dirty="0">
                <a:solidFill>
                  <a:schemeClr val="bg1"/>
                </a:solidFill>
                <a:cs typeface="+mn-ea"/>
                <a:sym typeface="+mn-lt"/>
              </a:rPr>
              <a:t>S</a:t>
            </a:r>
            <a:endParaRPr lang="en-US" sz="8000" dirty="0">
              <a:solidFill>
                <a:schemeClr val="bg1"/>
              </a:solidFill>
              <a:cs typeface="+mn-ea"/>
              <a:sym typeface="+mn-lt"/>
            </a:endParaRPr>
          </a:p>
        </p:txBody>
      </p:sp>
      <p:sp>
        <p:nvSpPr>
          <p:cNvPr id="20" name="Rectangle 19"/>
          <p:cNvSpPr/>
          <p:nvPr/>
        </p:nvSpPr>
        <p:spPr>
          <a:xfrm>
            <a:off x="1720839" y="3720669"/>
            <a:ext cx="1238259" cy="1322071"/>
          </a:xfrm>
          <a:prstGeom prst="rect">
            <a:avLst/>
          </a:prstGeom>
        </p:spPr>
        <p:txBody>
          <a:bodyPr wrap="square" anchor="ctr">
            <a:spAutoFit/>
          </a:bodyPr>
          <a:p>
            <a:pPr algn="ctr"/>
            <a:r>
              <a:rPr lang="en-US" sz="8000" dirty="0">
                <a:solidFill>
                  <a:schemeClr val="bg1"/>
                </a:solidFill>
                <a:cs typeface="+mn-ea"/>
                <a:sym typeface="+mn-lt"/>
              </a:rPr>
              <a:t>A</a:t>
            </a:r>
            <a:endParaRPr lang="en-US" sz="8000" dirty="0">
              <a:solidFill>
                <a:schemeClr val="bg1"/>
              </a:solidFill>
              <a:cs typeface="+mn-ea"/>
              <a:sym typeface="+mn-lt"/>
            </a:endParaRPr>
          </a:p>
        </p:txBody>
      </p:sp>
      <p:sp>
        <p:nvSpPr>
          <p:cNvPr id="21" name="Rectangle 20"/>
          <p:cNvSpPr/>
          <p:nvPr/>
        </p:nvSpPr>
        <p:spPr>
          <a:xfrm>
            <a:off x="9251318" y="2397963"/>
            <a:ext cx="1238259" cy="1322071"/>
          </a:xfrm>
          <a:prstGeom prst="rect">
            <a:avLst/>
          </a:prstGeom>
        </p:spPr>
        <p:txBody>
          <a:bodyPr wrap="square" anchor="ctr">
            <a:spAutoFit/>
          </a:bodyPr>
          <a:p>
            <a:pPr algn="ctr"/>
            <a:r>
              <a:rPr lang="en-US" sz="8000" dirty="0">
                <a:solidFill>
                  <a:schemeClr val="bg1"/>
                </a:solidFill>
                <a:cs typeface="+mn-ea"/>
                <a:sym typeface="+mn-lt"/>
              </a:rPr>
              <a:t>R</a:t>
            </a:r>
            <a:endParaRPr lang="en-US" sz="8000" dirty="0">
              <a:solidFill>
                <a:schemeClr val="bg1"/>
              </a:solidFill>
              <a:cs typeface="+mn-ea"/>
              <a:sym typeface="+mn-lt"/>
            </a:endParaRPr>
          </a:p>
        </p:txBody>
      </p:sp>
      <p:sp>
        <p:nvSpPr>
          <p:cNvPr id="19" name="Rectangle 18"/>
          <p:cNvSpPr/>
          <p:nvPr/>
        </p:nvSpPr>
        <p:spPr>
          <a:xfrm>
            <a:off x="9298943" y="3750502"/>
            <a:ext cx="1238259" cy="1322070"/>
          </a:xfrm>
          <a:prstGeom prst="rect">
            <a:avLst/>
          </a:prstGeom>
        </p:spPr>
        <p:txBody>
          <a:bodyPr wrap="square" anchor="ctr">
            <a:spAutoFit/>
          </a:bodyPr>
          <a:p>
            <a:pPr algn="ctr"/>
            <a:r>
              <a:rPr lang="en-US" sz="8000" dirty="0">
                <a:solidFill>
                  <a:schemeClr val="bg1"/>
                </a:solidFill>
                <a:cs typeface="+mn-ea"/>
                <a:sym typeface="+mn-lt"/>
              </a:rPr>
              <a:t>T</a:t>
            </a:r>
            <a:endParaRPr lang="en-US" sz="8000" dirty="0">
              <a:solidFill>
                <a:schemeClr val="bg1"/>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right)">
                                      <p:cBhvr>
                                        <p:cTn id="14" dur="500"/>
                                        <p:tgtEl>
                                          <p:spTgt spid="2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500"/>
                                        <p:tgtEl>
                                          <p:spTgt spid="3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left)">
                                      <p:cBhvr>
                                        <p:cTn id="20" dur="500"/>
                                        <p:tgtEl>
                                          <p:spTgt spid="30"/>
                                        </p:tgtEl>
                                      </p:cBhvr>
                                    </p:animEffect>
                                  </p:childTnLst>
                                </p:cTn>
                              </p:par>
                            </p:childTnLst>
                          </p:cTn>
                        </p:par>
                        <p:par>
                          <p:cTn id="21" fill="hold">
                            <p:stCondLst>
                              <p:cond delay="1000"/>
                            </p:stCondLst>
                            <p:childTnLst>
                              <p:par>
                                <p:cTn id="22" presetID="47" presetClass="entr" presetSubtype="0" fill="hold" grpId="0"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1000"/>
                                        <p:tgtEl>
                                          <p:spTgt spid="46"/>
                                        </p:tgtEl>
                                      </p:cBhvr>
                                    </p:animEffect>
                                    <p:anim calcmode="lin" valueType="num">
                                      <p:cBhvr>
                                        <p:cTn id="25" dur="1000" fill="hold"/>
                                        <p:tgtEl>
                                          <p:spTgt spid="46"/>
                                        </p:tgtEl>
                                        <p:attrNameLst>
                                          <p:attrName>ppt_x</p:attrName>
                                        </p:attrNameLst>
                                      </p:cBhvr>
                                      <p:tavLst>
                                        <p:tav tm="0">
                                          <p:val>
                                            <p:strVal val="#ppt_x"/>
                                          </p:val>
                                        </p:tav>
                                        <p:tav tm="100000">
                                          <p:val>
                                            <p:strVal val="#ppt_x"/>
                                          </p:val>
                                        </p:tav>
                                      </p:tavLst>
                                    </p:anim>
                                    <p:anim calcmode="lin" valueType="num">
                                      <p:cBhvr>
                                        <p:cTn id="26" dur="1000" fill="hold"/>
                                        <p:tgtEl>
                                          <p:spTgt spid="46"/>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1000"/>
                                        <p:tgtEl>
                                          <p:spTgt spid="48"/>
                                        </p:tgtEl>
                                      </p:cBhvr>
                                    </p:animEffect>
                                    <p:anim calcmode="lin" valueType="num">
                                      <p:cBhvr>
                                        <p:cTn id="30" dur="1000" fill="hold"/>
                                        <p:tgtEl>
                                          <p:spTgt spid="48"/>
                                        </p:tgtEl>
                                        <p:attrNameLst>
                                          <p:attrName>ppt_x</p:attrName>
                                        </p:attrNameLst>
                                      </p:cBhvr>
                                      <p:tavLst>
                                        <p:tav tm="0">
                                          <p:val>
                                            <p:strVal val="#ppt_x"/>
                                          </p:val>
                                        </p:tav>
                                        <p:tav tm="100000">
                                          <p:val>
                                            <p:strVal val="#ppt_x"/>
                                          </p:val>
                                        </p:tav>
                                      </p:tavLst>
                                    </p:anim>
                                    <p:anim calcmode="lin" valueType="num">
                                      <p:cBhvr>
                                        <p:cTn id="31" dur="1000" fill="hold"/>
                                        <p:tgtEl>
                                          <p:spTgt spid="4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1000"/>
                                        <p:tgtEl>
                                          <p:spTgt spid="52"/>
                                        </p:tgtEl>
                                      </p:cBhvr>
                                    </p:animEffect>
                                    <p:anim calcmode="lin" valueType="num">
                                      <p:cBhvr>
                                        <p:cTn id="35" dur="1000" fill="hold"/>
                                        <p:tgtEl>
                                          <p:spTgt spid="52"/>
                                        </p:tgtEl>
                                        <p:attrNameLst>
                                          <p:attrName>ppt_x</p:attrName>
                                        </p:attrNameLst>
                                      </p:cBhvr>
                                      <p:tavLst>
                                        <p:tav tm="0">
                                          <p:val>
                                            <p:strVal val="#ppt_x"/>
                                          </p:val>
                                        </p:tav>
                                        <p:tav tm="100000">
                                          <p:val>
                                            <p:strVal val="#ppt_x"/>
                                          </p:val>
                                        </p:tav>
                                      </p:tavLst>
                                    </p:anim>
                                    <p:anim calcmode="lin" valueType="num">
                                      <p:cBhvr>
                                        <p:cTn id="36" dur="1000" fill="hold"/>
                                        <p:tgtEl>
                                          <p:spTgt spid="5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1000"/>
                                        <p:tgtEl>
                                          <p:spTgt spid="50"/>
                                        </p:tgtEl>
                                      </p:cBhvr>
                                    </p:animEffect>
                                    <p:anim calcmode="lin" valueType="num">
                                      <p:cBhvr>
                                        <p:cTn id="40" dur="1000" fill="hold"/>
                                        <p:tgtEl>
                                          <p:spTgt spid="50"/>
                                        </p:tgtEl>
                                        <p:attrNameLst>
                                          <p:attrName>ppt_x</p:attrName>
                                        </p:attrNameLst>
                                      </p:cBhvr>
                                      <p:tavLst>
                                        <p:tav tm="0">
                                          <p:val>
                                            <p:strVal val="#ppt_x"/>
                                          </p:val>
                                        </p:tav>
                                        <p:tav tm="100000">
                                          <p:val>
                                            <p:strVal val="#ppt_x"/>
                                          </p:val>
                                        </p:tav>
                                      </p:tavLst>
                                    </p:anim>
                                    <p:anim calcmode="lin" valueType="num">
                                      <p:cBhvr>
                                        <p:cTn id="41" dur="1000" fill="hold"/>
                                        <p:tgtEl>
                                          <p:spTgt spid="50"/>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down)">
                                      <p:cBhvr>
                                        <p:cTn id="51" dur="500"/>
                                        <p:tgtEl>
                                          <p:spTgt spid="5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down)">
                                      <p:cBhvr>
                                        <p:cTn id="5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参考</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资料</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90575" y="1198880"/>
            <a:ext cx="6096000" cy="368300"/>
          </a:xfrm>
          <a:prstGeom prst="rect">
            <a:avLst/>
          </a:prstGeom>
          <a:noFill/>
        </p:spPr>
        <p:txBody>
          <a:bodyPr wrap="square" rtlCol="0" anchor="t">
            <a:spAutoFit/>
          </a:bodyPr>
          <a:p>
            <a:r>
              <a:rPr lang="zh-CN" altLang="en-US"/>
              <a:t>https://blog.csdn.net/m0_47256162/article/details/119979540</a:t>
            </a:r>
            <a:endParaRPr lang="zh-CN" altLang="en-US"/>
          </a:p>
        </p:txBody>
      </p:sp>
      <p:sp>
        <p:nvSpPr>
          <p:cNvPr id="6" name="文本框 5"/>
          <p:cNvSpPr txBox="1"/>
          <p:nvPr/>
        </p:nvSpPr>
        <p:spPr>
          <a:xfrm>
            <a:off x="790575" y="1867535"/>
            <a:ext cx="6630670" cy="368300"/>
          </a:xfrm>
          <a:prstGeom prst="rect">
            <a:avLst/>
          </a:prstGeom>
          <a:noFill/>
        </p:spPr>
        <p:txBody>
          <a:bodyPr wrap="square" rtlCol="0" anchor="t">
            <a:spAutoFit/>
          </a:bodyPr>
          <a:p>
            <a:r>
              <a:rPr lang="zh-CN" altLang="en-US"/>
              <a:t>https://blog.csdn.net/weixin_41358871/article/details/81541482</a:t>
            </a:r>
            <a:endParaRPr lang="zh-CN" altLang="en-US"/>
          </a:p>
        </p:txBody>
      </p:sp>
      <p:sp>
        <p:nvSpPr>
          <p:cNvPr id="7" name="文本框 6"/>
          <p:cNvSpPr txBox="1"/>
          <p:nvPr/>
        </p:nvSpPr>
        <p:spPr>
          <a:xfrm>
            <a:off x="790575" y="2460625"/>
            <a:ext cx="6096000" cy="368300"/>
          </a:xfrm>
          <a:prstGeom prst="rect">
            <a:avLst/>
          </a:prstGeom>
          <a:noFill/>
        </p:spPr>
        <p:txBody>
          <a:bodyPr wrap="square" rtlCol="0" anchor="t">
            <a:spAutoFit/>
          </a:bodyPr>
          <a:p>
            <a:r>
              <a:rPr lang="zh-CN" altLang="en-US"/>
              <a:t>https://blog.csdn.net/u012867518/article/details/116748955</a:t>
            </a:r>
            <a:endParaRPr lang="zh-CN" altLang="en-US"/>
          </a:p>
        </p:txBody>
      </p:sp>
      <p:sp>
        <p:nvSpPr>
          <p:cNvPr id="8" name="文本框 7"/>
          <p:cNvSpPr txBox="1"/>
          <p:nvPr/>
        </p:nvSpPr>
        <p:spPr>
          <a:xfrm>
            <a:off x="842645" y="2969895"/>
            <a:ext cx="6096000" cy="368300"/>
          </a:xfrm>
          <a:prstGeom prst="rect">
            <a:avLst/>
          </a:prstGeom>
          <a:noFill/>
        </p:spPr>
        <p:txBody>
          <a:bodyPr wrap="square" rtlCol="0" anchor="t">
            <a:spAutoFit/>
          </a:bodyPr>
          <a:p>
            <a:r>
              <a:rPr lang="zh-CN" altLang="en-US"/>
              <a:t>https://zhuanlan.zhihu.com/p/52543806</a:t>
            </a:r>
            <a:endParaRPr lang="zh-CN" altLang="en-US"/>
          </a:p>
        </p:txBody>
      </p:sp>
      <p:sp>
        <p:nvSpPr>
          <p:cNvPr id="3" name="文本框 2"/>
          <p:cNvSpPr txBox="1"/>
          <p:nvPr/>
        </p:nvSpPr>
        <p:spPr>
          <a:xfrm>
            <a:off x="790575" y="5053965"/>
            <a:ext cx="6096000" cy="1503045"/>
          </a:xfrm>
          <a:prstGeom prst="rect">
            <a:avLst/>
          </a:prstGeom>
          <a:noFill/>
        </p:spPr>
        <p:txBody>
          <a:bodyPr wrap="square" rtlCol="0" anchor="t">
            <a:spAutoFit/>
          </a:bodyPr>
          <a:p>
            <a:pPr>
              <a:lnSpc>
                <a:spcPct val="170000"/>
              </a:lnSpc>
            </a:pPr>
            <a:r>
              <a:rPr lang="zh-CN" altLang="en-US" dirty="0">
                <a:sym typeface="+mn-ea"/>
              </a:rPr>
              <a:t>参考</a:t>
            </a:r>
            <a:r>
              <a:rPr lang="zh-CN" altLang="en-US" dirty="0">
                <a:sym typeface="+mn-ea"/>
              </a:rPr>
              <a:t>的正式比赛如下参赛组的特征和代码实现</a:t>
            </a:r>
            <a:endParaRPr lang="en-US" altLang="zh-CN" dirty="0"/>
          </a:p>
          <a:p>
            <a:pPr>
              <a:lnSpc>
                <a:spcPct val="170000"/>
              </a:lnSpc>
            </a:pPr>
            <a:r>
              <a:rPr lang="en-US" altLang="zh-CN" dirty="0">
                <a:sym typeface="+mn-ea"/>
              </a:rPr>
              <a:t>https://github.com/chantcalf/CCF-jijin</a:t>
            </a:r>
            <a:endParaRPr lang="en-US" altLang="zh-CN" dirty="0"/>
          </a:p>
          <a:p>
            <a:pPr>
              <a:lnSpc>
                <a:spcPct val="170000"/>
              </a:lnSpc>
            </a:pPr>
            <a:r>
              <a:rPr lang="en-US" altLang="zh-CN" dirty="0">
                <a:sym typeface="+mn-ea"/>
              </a:rPr>
              <a:t>https://github.com/ZainHuang/2018-CCF-BDCI--TOP3</a:t>
            </a:r>
            <a:endParaRPr lang="en-US" altLang="zh-CN" dirty="0">
              <a:sym typeface="+mn-ea"/>
            </a:endParaRPr>
          </a:p>
        </p:txBody>
      </p:sp>
      <p:sp>
        <p:nvSpPr>
          <p:cNvPr id="4" name="文本框 3"/>
          <p:cNvSpPr txBox="1"/>
          <p:nvPr/>
        </p:nvSpPr>
        <p:spPr>
          <a:xfrm>
            <a:off x="835025" y="3479165"/>
            <a:ext cx="7397750" cy="645160"/>
          </a:xfrm>
          <a:prstGeom prst="rect">
            <a:avLst/>
          </a:prstGeom>
          <a:noFill/>
        </p:spPr>
        <p:txBody>
          <a:bodyPr wrap="square" rtlCol="0" anchor="t">
            <a:spAutoFit/>
          </a:bodyPr>
          <a:p>
            <a:r>
              <a:rPr lang="zh-CN" altLang="en-US"/>
              <a:t>https://www.bilibili.com/video/BV1Ca4y1t7DS?p=8&amp;vd_source=8189e4f3a79afbd64b41a369f689a75d</a:t>
            </a:r>
            <a:endParaRPr lang="zh-CN" altLang="en-US"/>
          </a:p>
        </p:txBody>
      </p:sp>
      <p:sp>
        <p:nvSpPr>
          <p:cNvPr id="5" name="文本框 4"/>
          <p:cNvSpPr txBox="1"/>
          <p:nvPr/>
        </p:nvSpPr>
        <p:spPr>
          <a:xfrm>
            <a:off x="842645" y="4305300"/>
            <a:ext cx="6096000" cy="368300"/>
          </a:xfrm>
          <a:prstGeom prst="rect">
            <a:avLst/>
          </a:prstGeom>
          <a:noFill/>
        </p:spPr>
        <p:txBody>
          <a:bodyPr wrap="square" rtlCol="0" anchor="t">
            <a:spAutoFit/>
          </a:bodyPr>
          <a:p>
            <a:r>
              <a:rPr lang="zh-CN" altLang="en-US"/>
              <a:t>https://zhuanlan.zhihu.com/p/130461268</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5010542" y="365719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赛题</a:t>
            </a:r>
            <a:r>
              <a:rPr lang="zh-CN" altLang="en-US" sz="4265" dirty="0">
                <a:latin typeface="微软雅黑" panose="020B0503020204020204" pitchFamily="34" charset="-122"/>
                <a:ea typeface="微软雅黑" panose="020B0503020204020204" pitchFamily="34" charset="-122"/>
              </a:rPr>
              <a:t>介绍</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05" y="895350"/>
            <a:ext cx="11920251" cy="5962650"/>
          </a:xfrm>
          <a:prstGeom prst="rect">
            <a:avLst/>
          </a:prstGeom>
        </p:spPr>
      </p:pic>
      <p:sp>
        <p:nvSpPr>
          <p:cNvPr id="7" name="文本框 4"/>
          <p:cNvSpPr txBox="1">
            <a:spLocks noChangeArrowheads="1"/>
          </p:cNvSpPr>
          <p:nvPr/>
        </p:nvSpPr>
        <p:spPr bwMode="auto">
          <a:xfrm>
            <a:off x="2949492" y="3163889"/>
            <a:ext cx="6293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rPr>
              <a:t>汇报结束   谢谢聆听</a:t>
            </a:r>
            <a:endPar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9"/>
          <p:cNvSpPr txBox="1">
            <a:spLocks noChangeArrowheads="1"/>
          </p:cNvSpPr>
          <p:nvPr/>
        </p:nvSpPr>
        <p:spPr bwMode="auto">
          <a:xfrm>
            <a:off x="4998700" y="2078805"/>
            <a:ext cx="2376184"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6600" dirty="0" smtClean="0">
                <a:solidFill>
                  <a:srgbClr val="4F5D70"/>
                </a:solidFill>
                <a:latin typeface="微软雅黑" panose="020B0503020204020204" pitchFamily="34" charset="-122"/>
                <a:ea typeface="微软雅黑" panose="020B0503020204020204" pitchFamily="34" charset="-122"/>
              </a:rPr>
              <a:t>2022</a:t>
            </a:r>
            <a:endParaRPr lang="zh-CN" altLang="en-US" sz="6600" dirty="0">
              <a:solidFill>
                <a:srgbClr val="4F5D7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700339" y="4371975"/>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54863" y="4371975"/>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by="(-#ppt_w*2)" calcmode="lin" valueType="num">
                                      <p:cBhvr rctx="PPT">
                                        <p:cTn id="13" dur="500" autoRev="1" fill="hold">
                                          <p:stCondLst>
                                            <p:cond delay="0"/>
                                          </p:stCondLst>
                                        </p:cTn>
                                        <p:tgtEl>
                                          <p:spTgt spid="7"/>
                                        </p:tgtEl>
                                        <p:attrNameLst>
                                          <p:attrName>ppt_w</p:attrName>
                                        </p:attrNameLst>
                                      </p:cBhvr>
                                    </p:anim>
                                    <p:anim by="(#ppt_w*0.50)" calcmode="lin" valueType="num">
                                      <p:cBhvr>
                                        <p:cTn id="14" dur="500" decel="50000" autoRev="1" fill="hold">
                                          <p:stCondLst>
                                            <p:cond delay="0"/>
                                          </p:stCondLst>
                                        </p:cTn>
                                        <p:tgtEl>
                                          <p:spTgt spid="7"/>
                                        </p:tgtEl>
                                        <p:attrNameLst>
                                          <p:attrName>ppt_x</p:attrName>
                                        </p:attrNameLst>
                                      </p:cBhvr>
                                    </p:anim>
                                    <p:anim from="(-#ppt_h/2)" to="(#ppt_y)" calcmode="lin" valueType="num">
                                      <p:cBhvr>
                                        <p:cTn id="15" dur="1000" fill="hold">
                                          <p:stCondLst>
                                            <p:cond delay="0"/>
                                          </p:stCondLst>
                                        </p:cTn>
                                        <p:tgtEl>
                                          <p:spTgt spid="7"/>
                                        </p:tgtEl>
                                        <p:attrNameLst>
                                          <p:attrName>ppt_y</p:attrName>
                                        </p:attrNameLst>
                                      </p:cBhvr>
                                    </p:anim>
                                    <p:animRot by="21600000">
                                      <p:cBhvr>
                                        <p:cTn id="16" dur="1000" fill="hold">
                                          <p:stCondLst>
                                            <p:cond delay="0"/>
                                          </p:stCondLst>
                                        </p:cTn>
                                        <p:tgtEl>
                                          <p:spTgt spid="7"/>
                                        </p:tgtEl>
                                        <p:attrNameLst>
                                          <p:attrName>r</p:attrName>
                                        </p:attrNameLst>
                                      </p:cBhvr>
                                    </p:animRot>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赛题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7593" y="127242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6180" y="1032510"/>
            <a:ext cx="1402080" cy="829945"/>
          </a:xfrm>
          <a:prstGeom prst="rect">
            <a:avLst/>
          </a:prstGeom>
          <a:noFill/>
        </p:spPr>
        <p:txBody>
          <a:bodyPr wrap="none" rtlCol="0" anchor="t">
            <a:spAutoFit/>
          </a:bodyPr>
          <a:p>
            <a:r>
              <a:rPr lang="zh-CN" altLang="en-US" sz="2400">
                <a:solidFill>
                  <a:srgbClr val="4F5D70"/>
                </a:solidFill>
                <a:latin typeface="思源黑体旧字形 Normal" panose="020B0400000000000000" charset="-128"/>
                <a:ea typeface="思源黑体旧字形 Normal" panose="020B0400000000000000" charset="-128"/>
                <a:sym typeface="+mn-ea"/>
              </a:rPr>
              <a:t>赛题背景</a:t>
            </a:r>
            <a:endParaRPr lang="zh-CN" altLang="en-US" sz="2400">
              <a:solidFill>
                <a:srgbClr val="4F5D70"/>
              </a:solidFill>
              <a:latin typeface="思源黑体旧字形 Normal" panose="020B0400000000000000" charset="-128"/>
              <a:ea typeface="思源黑体旧字形 Normal" panose="020B0400000000000000" charset="-128"/>
              <a:sym typeface="+mn-ea"/>
            </a:endParaRPr>
          </a:p>
          <a:p>
            <a:endParaRPr lang="zh-CN" altLang="en-US" sz="2400">
              <a:solidFill>
                <a:srgbClr val="4F5D70"/>
              </a:solidFill>
              <a:latin typeface="思源黑体旧字形 Normal" panose="020B0400000000000000" charset="-128"/>
              <a:ea typeface="思源黑体旧字形 Normal" panose="020B0400000000000000" charset="-128"/>
              <a:sym typeface="+mn-ea"/>
            </a:endParaRPr>
          </a:p>
        </p:txBody>
      </p:sp>
      <p:sp>
        <p:nvSpPr>
          <p:cNvPr id="6" name="文本框 5"/>
          <p:cNvSpPr txBox="1"/>
          <p:nvPr/>
        </p:nvSpPr>
        <p:spPr>
          <a:xfrm>
            <a:off x="1113790" y="1703705"/>
            <a:ext cx="8673465" cy="1476375"/>
          </a:xfrm>
          <a:prstGeom prst="rect">
            <a:avLst/>
          </a:prstGeom>
          <a:noFill/>
        </p:spPr>
        <p:txBody>
          <a:bodyPr wrap="square" rtlCol="0" anchor="t">
            <a:spAutoFit/>
          </a:bodyPr>
          <a:p>
            <a:pPr indent="457200"/>
            <a:r>
              <a:rPr lang="zh-CN" altLang="en-US">
                <a:latin typeface="黑体" panose="02010609060101010101" charset="-122"/>
                <a:ea typeface="黑体" panose="02010609060101010101" charset="-122"/>
              </a:rPr>
              <a:t>基金间的相关性是基金的重要特征。根据金融学原理，一个基金组合的整体风险，不仅和其中各只基金的风险水平有关，还和这些基金之间的相关性有关。构造一个基金之间相关性小、或者说分散程度高的基金组合，能在保持一定收益水平的基础上，降低整体风险。因此，对基金之间的相关性进行预测，有助于我们构建一个好的基金组合。</a:t>
            </a:r>
            <a:endParaRPr lang="zh-CN" altLang="en-US">
              <a:latin typeface="黑体" panose="02010609060101010101" charset="-122"/>
              <a:ea typeface="黑体" panose="02010609060101010101" charset="-122"/>
            </a:endParaRPr>
          </a:p>
        </p:txBody>
      </p:sp>
      <p:cxnSp>
        <p:nvCxnSpPr>
          <p:cNvPr id="8" name="直接连接符 7"/>
          <p:cNvCxnSpPr/>
          <p:nvPr/>
        </p:nvCxnSpPr>
        <p:spPr>
          <a:xfrm>
            <a:off x="-32" y="383909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186180" y="3620770"/>
            <a:ext cx="1402080" cy="829945"/>
          </a:xfrm>
          <a:prstGeom prst="rect">
            <a:avLst/>
          </a:prstGeom>
          <a:noFill/>
        </p:spPr>
        <p:txBody>
          <a:bodyPr wrap="none" rtlCol="0" anchor="t">
            <a:spAutoFit/>
          </a:bodyPr>
          <a:p>
            <a:r>
              <a:rPr lang="zh-CN" altLang="en-US" sz="2400">
                <a:solidFill>
                  <a:srgbClr val="4F5D70"/>
                </a:solidFill>
                <a:latin typeface="思源黑体旧字形 Normal" panose="020B0400000000000000" charset="-128"/>
                <a:ea typeface="思源黑体旧字形 Normal" panose="020B0400000000000000" charset="-128"/>
                <a:sym typeface="+mn-ea"/>
              </a:rPr>
              <a:t>赛题</a:t>
            </a:r>
            <a:r>
              <a:rPr lang="zh-CN" altLang="en-US" sz="2400">
                <a:solidFill>
                  <a:srgbClr val="4F5D70"/>
                </a:solidFill>
                <a:latin typeface="思源黑体旧字形 Normal" panose="020B0400000000000000" charset="-128"/>
                <a:ea typeface="思源黑体旧字形 Normal" panose="020B0400000000000000" charset="-128"/>
                <a:sym typeface="+mn-ea"/>
              </a:rPr>
              <a:t>任务</a:t>
            </a:r>
            <a:endParaRPr lang="zh-CN" altLang="en-US" sz="2400">
              <a:solidFill>
                <a:srgbClr val="4F5D70"/>
              </a:solidFill>
              <a:latin typeface="思源黑体旧字形 Normal" panose="020B0400000000000000" charset="-128"/>
              <a:ea typeface="思源黑体旧字形 Normal" panose="020B0400000000000000" charset="-128"/>
              <a:sym typeface="+mn-ea"/>
            </a:endParaRPr>
          </a:p>
          <a:p>
            <a:endParaRPr lang="zh-CN" altLang="en-US" sz="2400">
              <a:solidFill>
                <a:srgbClr val="4F5D70"/>
              </a:solidFill>
              <a:latin typeface="思源黑体旧字形 Normal" panose="020B0400000000000000" charset="-128"/>
              <a:ea typeface="思源黑体旧字形 Normal" panose="020B0400000000000000" charset="-128"/>
              <a:sym typeface="+mn-ea"/>
            </a:endParaRPr>
          </a:p>
        </p:txBody>
      </p:sp>
      <p:sp>
        <p:nvSpPr>
          <p:cNvPr id="10" name="文本框 9"/>
          <p:cNvSpPr txBox="1"/>
          <p:nvPr/>
        </p:nvSpPr>
        <p:spPr>
          <a:xfrm>
            <a:off x="1186180" y="4337050"/>
            <a:ext cx="8601075" cy="922020"/>
          </a:xfrm>
          <a:prstGeom prst="rect">
            <a:avLst/>
          </a:prstGeom>
          <a:noFill/>
        </p:spPr>
        <p:txBody>
          <a:bodyPr wrap="square" rtlCol="0" anchor="t">
            <a:spAutoFit/>
          </a:bodyPr>
          <a:p>
            <a:pPr indent="457200"/>
            <a:r>
              <a:rPr lang="zh-CN" altLang="en-US">
                <a:latin typeface="黑体" panose="02010609060101010101" charset="-122"/>
                <a:ea typeface="黑体" panose="02010609060101010101" charset="-122"/>
              </a:rPr>
              <a:t>参赛者需要根据给出的基金净值、基金业绩比较基准、对应指数行情、基金间相关性等数据，构建模型、算法进行训练。然后针对我们提供的测试样本，通过您的算法或模型预测出之后一段时间内基金间的相关性情况。</a:t>
            </a:r>
            <a:endParaRPr lang="zh-CN" altLang="en-US">
              <a:latin typeface="黑体" panose="02010609060101010101" charset="-122"/>
              <a:ea typeface="黑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赛题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47593" y="127242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86180" y="1032510"/>
            <a:ext cx="1402080" cy="829945"/>
          </a:xfrm>
          <a:prstGeom prst="rect">
            <a:avLst/>
          </a:prstGeom>
          <a:noFill/>
        </p:spPr>
        <p:txBody>
          <a:bodyPr wrap="none" rtlCol="0" anchor="t">
            <a:spAutoFit/>
          </a:bodyPr>
          <a:p>
            <a:r>
              <a:rPr lang="zh-CN" altLang="en-US" sz="2400">
                <a:solidFill>
                  <a:srgbClr val="4F5D70"/>
                </a:solidFill>
                <a:latin typeface="思源黑体旧字形 Normal" panose="020B0400000000000000" charset="-128"/>
                <a:ea typeface="思源黑体旧字形 Normal" panose="020B0400000000000000" charset="-128"/>
                <a:sym typeface="+mn-ea"/>
              </a:rPr>
              <a:t>赛题</a:t>
            </a:r>
            <a:r>
              <a:rPr lang="zh-CN" altLang="en-US" sz="2400">
                <a:solidFill>
                  <a:srgbClr val="4F5D70"/>
                </a:solidFill>
                <a:latin typeface="思源黑体旧字形 Normal" panose="020B0400000000000000" charset="-128"/>
                <a:ea typeface="思源黑体旧字形 Normal" panose="020B0400000000000000" charset="-128"/>
                <a:sym typeface="+mn-ea"/>
              </a:rPr>
              <a:t>数据</a:t>
            </a:r>
            <a:endParaRPr lang="zh-CN" altLang="en-US" sz="2400">
              <a:solidFill>
                <a:srgbClr val="4F5D70"/>
              </a:solidFill>
              <a:latin typeface="思源黑体旧字形 Normal" panose="020B0400000000000000" charset="-128"/>
              <a:ea typeface="思源黑体旧字形 Normal" panose="020B0400000000000000" charset="-128"/>
              <a:sym typeface="+mn-ea"/>
            </a:endParaRPr>
          </a:p>
          <a:p>
            <a:endParaRPr lang="zh-CN" altLang="en-US" sz="2400">
              <a:solidFill>
                <a:srgbClr val="4F5D70"/>
              </a:solidFill>
              <a:latin typeface="思源黑体旧字形 Normal" panose="020B0400000000000000" charset="-128"/>
              <a:ea typeface="思源黑体旧字形 Normal" panose="020B0400000000000000" charset="-128"/>
              <a:sym typeface="+mn-ea"/>
            </a:endParaRPr>
          </a:p>
        </p:txBody>
      </p:sp>
      <p:sp>
        <p:nvSpPr>
          <p:cNvPr id="6" name="文本框 5"/>
          <p:cNvSpPr txBox="1"/>
          <p:nvPr/>
        </p:nvSpPr>
        <p:spPr>
          <a:xfrm>
            <a:off x="668020" y="1627505"/>
            <a:ext cx="11633835" cy="4714875"/>
          </a:xfrm>
          <a:prstGeom prst="rect">
            <a:avLst/>
          </a:prstGeom>
          <a:noFill/>
        </p:spPr>
        <p:txBody>
          <a:bodyPr wrap="square" rtlCol="0" anchor="t">
            <a:spAutoFit/>
          </a:bodyPr>
          <a:p>
            <a:pPr indent="457200">
              <a:lnSpc>
                <a:spcPct val="130000"/>
              </a:lnSpc>
            </a:pPr>
            <a:r>
              <a:rPr lang="zh-CN" altLang="en-US" dirty="0">
                <a:latin typeface="黑体" panose="02010609060101010101" charset="-122"/>
                <a:ea typeface="黑体" panose="02010609060101010101" charset="-122"/>
                <a:cs typeface="黑体" panose="02010609060101010101" charset="-122"/>
                <a:sym typeface="+mn-ea"/>
              </a:rPr>
              <a:t>训练数据：</a:t>
            </a:r>
            <a:endParaRPr lang="en-US" altLang="zh-CN" dirty="0">
              <a:latin typeface="黑体" panose="02010609060101010101" charset="-122"/>
              <a:ea typeface="黑体" panose="02010609060101010101" charset="-122"/>
              <a:cs typeface="黑体" panose="02010609060101010101" charset="-122"/>
              <a:sym typeface="+mn-ea"/>
            </a:endParaRPr>
          </a:p>
          <a:p>
            <a:pPr indent="457200">
              <a:lnSpc>
                <a:spcPct val="160000"/>
              </a:lnSpc>
            </a:pPr>
            <a:r>
              <a:rPr lang="en-US" altLang="zh-CN" dirty="0">
                <a:latin typeface="黑体" panose="02010609060101010101" charset="-122"/>
                <a:ea typeface="黑体" panose="02010609060101010101" charset="-122"/>
                <a:cs typeface="黑体" panose="02010609060101010101" charset="-122"/>
                <a:sym typeface="+mn-ea"/>
              </a:rPr>
              <a:t>train_fund_return.csv(2015-09-29</a:t>
            </a:r>
            <a:r>
              <a:rPr lang="zh-CN" altLang="en-US" dirty="0">
                <a:latin typeface="黑体" panose="02010609060101010101" charset="-122"/>
                <a:ea typeface="黑体" panose="02010609060101010101" charset="-122"/>
                <a:cs typeface="黑体" panose="02010609060101010101" charset="-122"/>
                <a:sym typeface="+mn-ea"/>
              </a:rPr>
              <a:t>到</a:t>
            </a:r>
            <a:r>
              <a:rPr lang="en-US" altLang="zh-CN" dirty="0">
                <a:latin typeface="黑体" panose="02010609060101010101" charset="-122"/>
                <a:ea typeface="黑体" panose="02010609060101010101" charset="-122"/>
                <a:cs typeface="黑体" panose="02010609060101010101" charset="-122"/>
                <a:sym typeface="+mn-ea"/>
              </a:rPr>
              <a:t>2017-05-23):</a:t>
            </a:r>
            <a:r>
              <a:rPr lang="zh-CN" altLang="en-US" dirty="0">
                <a:latin typeface="黑体" panose="02010609060101010101" charset="-122"/>
                <a:ea typeface="黑体" panose="02010609060101010101" charset="-122"/>
                <a:cs typeface="黑体" panose="02010609060101010101" charset="-122"/>
                <a:sym typeface="+mn-ea"/>
              </a:rPr>
              <a:t>基金复权净值收益率</a:t>
            </a:r>
            <a:endParaRPr lang="en-US" altLang="zh-CN" dirty="0">
              <a:latin typeface="黑体" panose="02010609060101010101" charset="-122"/>
              <a:ea typeface="黑体" panose="02010609060101010101" charset="-122"/>
              <a:cs typeface="黑体" panose="02010609060101010101" charset="-122"/>
            </a:endParaRPr>
          </a:p>
          <a:p>
            <a:pPr indent="457200">
              <a:lnSpc>
                <a:spcPct val="160000"/>
              </a:lnSpc>
            </a:pPr>
            <a:r>
              <a:rPr lang="en-GB" altLang="zh-CN" dirty="0">
                <a:latin typeface="黑体" panose="02010609060101010101" charset="-122"/>
                <a:ea typeface="黑体" panose="02010609060101010101" charset="-122"/>
                <a:cs typeface="黑体" panose="02010609060101010101" charset="-122"/>
                <a:sym typeface="+mn-ea"/>
              </a:rPr>
              <a:t>train_fund_benchmark_return.csv(</a:t>
            </a:r>
            <a:r>
              <a:rPr lang="en-US" altLang="zh-CN" dirty="0">
                <a:latin typeface="黑体" panose="02010609060101010101" charset="-122"/>
                <a:ea typeface="黑体" panose="02010609060101010101" charset="-122"/>
                <a:cs typeface="黑体" panose="02010609060101010101" charset="-122"/>
                <a:sym typeface="+mn-ea"/>
              </a:rPr>
              <a:t>2015-09-29</a:t>
            </a:r>
            <a:r>
              <a:rPr lang="zh-CN" altLang="en-US" dirty="0">
                <a:latin typeface="黑体" panose="02010609060101010101" charset="-122"/>
                <a:ea typeface="黑体" panose="02010609060101010101" charset="-122"/>
                <a:cs typeface="黑体" panose="02010609060101010101" charset="-122"/>
                <a:sym typeface="+mn-ea"/>
              </a:rPr>
              <a:t>到</a:t>
            </a:r>
            <a:r>
              <a:rPr lang="en-US" altLang="zh-CN" dirty="0">
                <a:latin typeface="黑体" panose="02010609060101010101" charset="-122"/>
                <a:ea typeface="黑体" panose="02010609060101010101" charset="-122"/>
                <a:cs typeface="黑体" panose="02010609060101010101" charset="-122"/>
                <a:sym typeface="+mn-ea"/>
              </a:rPr>
              <a:t>2017-05-23</a:t>
            </a:r>
            <a:r>
              <a:rPr lang="en-GB" altLang="zh-CN" dirty="0">
                <a:latin typeface="黑体" panose="02010609060101010101" charset="-122"/>
                <a:ea typeface="黑体" panose="02010609060101010101" charset="-122"/>
                <a:cs typeface="黑体" panose="02010609060101010101" charset="-122"/>
                <a:sym typeface="+mn-ea"/>
              </a:rPr>
              <a:t>)</a:t>
            </a:r>
            <a:r>
              <a:rPr lang="zh-CN" altLang="en-US" dirty="0">
                <a:latin typeface="黑体" panose="02010609060101010101" charset="-122"/>
                <a:ea typeface="黑体" panose="02010609060101010101" charset="-122"/>
                <a:cs typeface="黑体" panose="02010609060101010101" charset="-122"/>
                <a:sym typeface="+mn-ea"/>
              </a:rPr>
              <a:t>：基金业绩比较基准收益率</a:t>
            </a:r>
            <a:endParaRPr lang="en-GB" altLang="zh-CN" dirty="0">
              <a:latin typeface="黑体" panose="02010609060101010101" charset="-122"/>
              <a:ea typeface="黑体" panose="02010609060101010101" charset="-122"/>
              <a:cs typeface="黑体" panose="02010609060101010101" charset="-122"/>
            </a:endParaRPr>
          </a:p>
          <a:p>
            <a:pPr indent="457200">
              <a:lnSpc>
                <a:spcPct val="160000"/>
              </a:lnSpc>
            </a:pPr>
            <a:r>
              <a:rPr lang="en-US" altLang="zh-CN" dirty="0">
                <a:latin typeface="黑体" panose="02010609060101010101" charset="-122"/>
                <a:ea typeface="黑体" panose="02010609060101010101" charset="-122"/>
                <a:cs typeface="黑体" panose="02010609060101010101" charset="-122"/>
                <a:sym typeface="+mn-ea"/>
              </a:rPr>
              <a:t>train_index_return.csv(2015-09-29</a:t>
            </a:r>
            <a:r>
              <a:rPr lang="zh-CN" altLang="en-US" dirty="0">
                <a:latin typeface="黑体" panose="02010609060101010101" charset="-122"/>
                <a:ea typeface="黑体" panose="02010609060101010101" charset="-122"/>
                <a:cs typeface="黑体" panose="02010609060101010101" charset="-122"/>
                <a:sym typeface="+mn-ea"/>
              </a:rPr>
              <a:t>到</a:t>
            </a:r>
            <a:r>
              <a:rPr lang="en-US" altLang="zh-CN" dirty="0">
                <a:latin typeface="黑体" panose="02010609060101010101" charset="-122"/>
                <a:ea typeface="黑体" panose="02010609060101010101" charset="-122"/>
                <a:cs typeface="黑体" panose="02010609060101010101" charset="-122"/>
                <a:sym typeface="+mn-ea"/>
              </a:rPr>
              <a:t>2017-05-23)</a:t>
            </a:r>
            <a:r>
              <a:rPr lang="zh-CN" altLang="en-US" dirty="0">
                <a:latin typeface="黑体" panose="02010609060101010101" charset="-122"/>
                <a:ea typeface="黑体" panose="02010609060101010101" charset="-122"/>
                <a:cs typeface="黑体" panose="02010609060101010101" charset="-122"/>
                <a:sym typeface="+mn-ea"/>
              </a:rPr>
              <a:t>：重要市场指数收益率</a:t>
            </a:r>
            <a:endParaRPr lang="en-US" altLang="zh-CN" dirty="0">
              <a:latin typeface="黑体" panose="02010609060101010101" charset="-122"/>
              <a:ea typeface="黑体" panose="02010609060101010101" charset="-122"/>
              <a:cs typeface="黑体" panose="02010609060101010101" charset="-122"/>
            </a:endParaRPr>
          </a:p>
          <a:p>
            <a:pPr indent="457200">
              <a:lnSpc>
                <a:spcPct val="160000"/>
              </a:lnSpc>
            </a:pPr>
            <a:r>
              <a:rPr lang="zh-CN" altLang="en-US" dirty="0">
                <a:latin typeface="黑体" panose="02010609060101010101" charset="-122"/>
                <a:ea typeface="黑体" panose="02010609060101010101" charset="-122"/>
                <a:cs typeface="黑体" panose="02010609060101010101" charset="-122"/>
                <a:sym typeface="+mn-ea"/>
              </a:rPr>
              <a:t>（</a:t>
            </a:r>
            <a:r>
              <a:rPr lang="en-US" altLang="zh-CN" dirty="0">
                <a:latin typeface="黑体" panose="02010609060101010101" charset="-122"/>
                <a:ea typeface="黑体" panose="02010609060101010101" charset="-122"/>
                <a:cs typeface="黑体" panose="02010609060101010101" charset="-122"/>
                <a:sym typeface="+mn-ea"/>
              </a:rPr>
              <a:t>Label</a:t>
            </a:r>
            <a:r>
              <a:rPr lang="zh-CN" altLang="en-US" dirty="0">
                <a:latin typeface="黑体" panose="02010609060101010101" charset="-122"/>
                <a:ea typeface="黑体" panose="02010609060101010101" charset="-122"/>
                <a:cs typeface="黑体" panose="02010609060101010101" charset="-122"/>
                <a:sym typeface="+mn-ea"/>
              </a:rPr>
              <a:t>）</a:t>
            </a:r>
            <a:r>
              <a:rPr lang="en-US" altLang="zh-CN" dirty="0">
                <a:latin typeface="黑体" panose="02010609060101010101" charset="-122"/>
                <a:ea typeface="黑体" panose="02010609060101010101" charset="-122"/>
                <a:cs typeface="黑体" panose="02010609060101010101" charset="-122"/>
                <a:sym typeface="+mn-ea"/>
              </a:rPr>
              <a:t>train_correlation.csv(2015-09-30</a:t>
            </a:r>
            <a:r>
              <a:rPr lang="zh-CN" altLang="en-US" dirty="0">
                <a:latin typeface="黑体" panose="02010609060101010101" charset="-122"/>
                <a:ea typeface="黑体" panose="02010609060101010101" charset="-122"/>
                <a:cs typeface="黑体" panose="02010609060101010101" charset="-122"/>
                <a:sym typeface="+mn-ea"/>
              </a:rPr>
              <a:t>到</a:t>
            </a:r>
            <a:r>
              <a:rPr lang="en-US" altLang="zh-CN" dirty="0">
                <a:latin typeface="黑体" panose="02010609060101010101" charset="-122"/>
                <a:ea typeface="黑体" panose="02010609060101010101" charset="-122"/>
                <a:cs typeface="黑体" panose="02010609060101010101" charset="-122"/>
                <a:sym typeface="+mn-ea"/>
              </a:rPr>
              <a:t>2017-05-24)</a:t>
            </a:r>
            <a:r>
              <a:rPr lang="zh-CN" altLang="en-US" dirty="0">
                <a:latin typeface="黑体" panose="02010609060101010101" charset="-122"/>
                <a:ea typeface="黑体" panose="02010609060101010101" charset="-122"/>
                <a:cs typeface="黑体" panose="02010609060101010101" charset="-122"/>
                <a:sym typeface="+mn-ea"/>
              </a:rPr>
              <a:t>：基金间的相关性</a:t>
            </a:r>
            <a:endParaRPr lang="en-US" altLang="zh-CN" dirty="0">
              <a:latin typeface="黑体" panose="02010609060101010101" charset="-122"/>
              <a:ea typeface="黑体" panose="02010609060101010101" charset="-122"/>
              <a:cs typeface="黑体" panose="02010609060101010101" charset="-122"/>
            </a:endParaRPr>
          </a:p>
          <a:p>
            <a:pPr indent="457200">
              <a:lnSpc>
                <a:spcPct val="130000"/>
              </a:lnSpc>
            </a:pPr>
            <a:endParaRPr lang="en-US" altLang="zh-CN" dirty="0">
              <a:latin typeface="黑体" panose="02010609060101010101" charset="-122"/>
              <a:ea typeface="黑体" panose="02010609060101010101" charset="-122"/>
              <a:cs typeface="黑体" panose="02010609060101010101" charset="-122"/>
              <a:sym typeface="+mn-ea"/>
            </a:endParaRPr>
          </a:p>
          <a:p>
            <a:pPr indent="457200">
              <a:lnSpc>
                <a:spcPct val="130000"/>
              </a:lnSpc>
            </a:pPr>
            <a:r>
              <a:rPr lang="zh-CN" altLang="en-US" dirty="0">
                <a:latin typeface="黑体" panose="02010609060101010101" charset="-122"/>
                <a:ea typeface="黑体" panose="02010609060101010101" charset="-122"/>
                <a:cs typeface="黑体" panose="02010609060101010101" charset="-122"/>
                <a:sym typeface="+mn-ea"/>
              </a:rPr>
              <a:t>测试数据：</a:t>
            </a:r>
            <a:endParaRPr lang="en-US" altLang="zh-CN" dirty="0">
              <a:latin typeface="黑体" panose="02010609060101010101" charset="-122"/>
              <a:ea typeface="黑体" panose="02010609060101010101" charset="-122"/>
              <a:cs typeface="黑体" panose="02010609060101010101" charset="-122"/>
            </a:endParaRPr>
          </a:p>
          <a:p>
            <a:pPr indent="457200">
              <a:lnSpc>
                <a:spcPct val="160000"/>
              </a:lnSpc>
            </a:pPr>
            <a:r>
              <a:rPr lang="en-US" altLang="zh-CN" dirty="0">
                <a:latin typeface="黑体" panose="02010609060101010101" charset="-122"/>
                <a:ea typeface="黑体" panose="02010609060101010101" charset="-122"/>
                <a:cs typeface="黑体" panose="02010609060101010101" charset="-122"/>
                <a:sym typeface="+mn-ea"/>
              </a:rPr>
              <a:t>test_fund_return.csv(2017-05-24</a:t>
            </a:r>
            <a:r>
              <a:rPr lang="zh-CN" altLang="en-US" dirty="0">
                <a:latin typeface="黑体" panose="02010609060101010101" charset="-122"/>
                <a:ea typeface="黑体" panose="02010609060101010101" charset="-122"/>
                <a:cs typeface="黑体" panose="02010609060101010101" charset="-122"/>
                <a:sym typeface="+mn-ea"/>
              </a:rPr>
              <a:t>到</a:t>
            </a:r>
            <a:r>
              <a:rPr lang="en-US" altLang="zh-CN" dirty="0">
                <a:latin typeface="黑体" panose="02010609060101010101" charset="-122"/>
                <a:ea typeface="黑体" panose="02010609060101010101" charset="-122"/>
                <a:cs typeface="黑体" panose="02010609060101010101" charset="-122"/>
                <a:sym typeface="+mn-ea"/>
              </a:rPr>
              <a:t>2018-03-16)</a:t>
            </a:r>
            <a:r>
              <a:rPr lang="en-US" altLang="zh-CN" dirty="0">
                <a:latin typeface="黑体" panose="02010609060101010101" charset="-122"/>
                <a:ea typeface="黑体" panose="02010609060101010101" charset="-122"/>
                <a:cs typeface="黑体" panose="02010609060101010101" charset="-122"/>
                <a:sym typeface="+mn-ea"/>
              </a:rPr>
              <a:t>:</a:t>
            </a:r>
            <a:r>
              <a:rPr lang="zh-CN" altLang="en-US" dirty="0">
                <a:latin typeface="黑体" panose="02010609060101010101" charset="-122"/>
                <a:ea typeface="黑体" panose="02010609060101010101" charset="-122"/>
                <a:cs typeface="黑体" panose="02010609060101010101" charset="-122"/>
                <a:sym typeface="+mn-ea"/>
              </a:rPr>
              <a:t>基金复权净值收益率</a:t>
            </a:r>
            <a:endParaRPr lang="en-US" altLang="zh-CN" dirty="0">
              <a:latin typeface="黑体" panose="02010609060101010101" charset="-122"/>
              <a:ea typeface="黑体" panose="02010609060101010101" charset="-122"/>
              <a:cs typeface="黑体" panose="02010609060101010101" charset="-122"/>
            </a:endParaRPr>
          </a:p>
          <a:p>
            <a:pPr indent="457200">
              <a:lnSpc>
                <a:spcPct val="160000"/>
              </a:lnSpc>
            </a:pPr>
            <a:r>
              <a:rPr lang="en-US" altLang="zh-CN" dirty="0">
                <a:latin typeface="黑体" panose="02010609060101010101" charset="-122"/>
                <a:ea typeface="黑体" panose="02010609060101010101" charset="-122"/>
                <a:cs typeface="黑体" panose="02010609060101010101" charset="-122"/>
                <a:sym typeface="+mn-ea"/>
              </a:rPr>
              <a:t>test_fund_benchmark_return.csv(2017-05-24</a:t>
            </a:r>
            <a:r>
              <a:rPr lang="zh-CN" altLang="en-US" dirty="0">
                <a:latin typeface="黑体" panose="02010609060101010101" charset="-122"/>
                <a:ea typeface="黑体" panose="02010609060101010101" charset="-122"/>
                <a:cs typeface="黑体" panose="02010609060101010101" charset="-122"/>
                <a:sym typeface="+mn-ea"/>
              </a:rPr>
              <a:t>到</a:t>
            </a:r>
            <a:r>
              <a:rPr lang="en-US" altLang="zh-CN" dirty="0">
                <a:latin typeface="黑体" panose="02010609060101010101" charset="-122"/>
                <a:ea typeface="黑体" panose="02010609060101010101" charset="-122"/>
                <a:cs typeface="黑体" panose="02010609060101010101" charset="-122"/>
                <a:sym typeface="+mn-ea"/>
              </a:rPr>
              <a:t>2018-03-16)</a:t>
            </a:r>
            <a:r>
              <a:rPr lang="zh-CN" altLang="en-US" dirty="0">
                <a:latin typeface="黑体" panose="02010609060101010101" charset="-122"/>
                <a:ea typeface="黑体" panose="02010609060101010101" charset="-122"/>
                <a:cs typeface="黑体" panose="02010609060101010101" charset="-122"/>
                <a:sym typeface="+mn-ea"/>
              </a:rPr>
              <a:t>：基金业绩比较基准收益率</a:t>
            </a:r>
            <a:endParaRPr lang="en-US" altLang="zh-CN" dirty="0">
              <a:latin typeface="黑体" panose="02010609060101010101" charset="-122"/>
              <a:ea typeface="黑体" panose="02010609060101010101" charset="-122"/>
              <a:cs typeface="黑体" panose="02010609060101010101" charset="-122"/>
            </a:endParaRPr>
          </a:p>
          <a:p>
            <a:pPr indent="457200">
              <a:lnSpc>
                <a:spcPct val="160000"/>
              </a:lnSpc>
            </a:pPr>
            <a:r>
              <a:rPr lang="en-US" altLang="zh-CN" dirty="0">
                <a:latin typeface="黑体" panose="02010609060101010101" charset="-122"/>
                <a:ea typeface="黑体" panose="02010609060101010101" charset="-122"/>
                <a:cs typeface="黑体" panose="02010609060101010101" charset="-122"/>
                <a:sym typeface="+mn-ea"/>
              </a:rPr>
              <a:t>test_index_return.csv(2017-05-24</a:t>
            </a:r>
            <a:r>
              <a:rPr lang="zh-CN" altLang="en-US" dirty="0">
                <a:latin typeface="黑体" panose="02010609060101010101" charset="-122"/>
                <a:ea typeface="黑体" panose="02010609060101010101" charset="-122"/>
                <a:cs typeface="黑体" panose="02010609060101010101" charset="-122"/>
                <a:sym typeface="+mn-ea"/>
              </a:rPr>
              <a:t>到</a:t>
            </a:r>
            <a:r>
              <a:rPr lang="en-US" altLang="zh-CN" dirty="0">
                <a:latin typeface="黑体" panose="02010609060101010101" charset="-122"/>
                <a:ea typeface="黑体" panose="02010609060101010101" charset="-122"/>
                <a:cs typeface="黑体" panose="02010609060101010101" charset="-122"/>
                <a:sym typeface="+mn-ea"/>
              </a:rPr>
              <a:t>2018-03-16)</a:t>
            </a:r>
            <a:r>
              <a:rPr lang="zh-CN" altLang="en-US" dirty="0">
                <a:latin typeface="黑体" panose="02010609060101010101" charset="-122"/>
                <a:ea typeface="黑体" panose="02010609060101010101" charset="-122"/>
                <a:cs typeface="黑体" panose="02010609060101010101" charset="-122"/>
                <a:sym typeface="+mn-ea"/>
              </a:rPr>
              <a:t>：重要市场指数收益率</a:t>
            </a:r>
            <a:endParaRPr lang="en-US" altLang="zh-CN" dirty="0">
              <a:latin typeface="黑体" panose="02010609060101010101" charset="-122"/>
              <a:ea typeface="黑体" panose="02010609060101010101" charset="-122"/>
              <a:cs typeface="黑体" panose="02010609060101010101" charset="-122"/>
            </a:endParaRPr>
          </a:p>
          <a:p>
            <a:pPr indent="457200">
              <a:lnSpc>
                <a:spcPct val="160000"/>
              </a:lnSpc>
            </a:pPr>
            <a:r>
              <a:rPr lang="en-US" altLang="zh-CN" dirty="0">
                <a:latin typeface="黑体" panose="02010609060101010101" charset="-122"/>
                <a:ea typeface="黑体" panose="02010609060101010101" charset="-122"/>
                <a:cs typeface="黑体" panose="02010609060101010101" charset="-122"/>
                <a:sym typeface="+mn-ea"/>
              </a:rPr>
              <a:t>test_correlation.csv(2017-05-25</a:t>
            </a:r>
            <a:r>
              <a:rPr lang="zh-CN" altLang="en-US" dirty="0">
                <a:latin typeface="黑体" panose="02010609060101010101" charset="-122"/>
                <a:ea typeface="黑体" panose="02010609060101010101" charset="-122"/>
                <a:cs typeface="黑体" panose="02010609060101010101" charset="-122"/>
                <a:sym typeface="+mn-ea"/>
              </a:rPr>
              <a:t>到</a:t>
            </a:r>
            <a:r>
              <a:rPr lang="en-US" altLang="zh-CN" dirty="0">
                <a:latin typeface="黑体" panose="02010609060101010101" charset="-122"/>
                <a:ea typeface="黑体" panose="02010609060101010101" charset="-122"/>
                <a:cs typeface="黑体" panose="02010609060101010101" charset="-122"/>
                <a:sym typeface="+mn-ea"/>
              </a:rPr>
              <a:t>2017-12-14)</a:t>
            </a:r>
            <a:r>
              <a:rPr lang="zh-CN" altLang="en-US" dirty="0">
                <a:latin typeface="黑体" panose="02010609060101010101" charset="-122"/>
                <a:ea typeface="黑体" panose="02010609060101010101" charset="-122"/>
                <a:cs typeface="黑体" panose="02010609060101010101" charset="-122"/>
                <a:sym typeface="+mn-ea"/>
              </a:rPr>
              <a:t>：基金间的相关性</a:t>
            </a:r>
            <a:endParaRPr lang="zh-CN" altLang="en-US">
              <a:latin typeface="黑体" panose="02010609060101010101" charset="-122"/>
              <a:ea typeface="黑体" panose="02010609060101010101" charset="-122"/>
              <a:cs typeface="黑体" panose="020106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483485" y="988695"/>
            <a:ext cx="2982595" cy="645160"/>
          </a:xfrm>
          <a:prstGeom prst="rect">
            <a:avLst/>
          </a:prstGeom>
          <a:noFill/>
        </p:spPr>
        <p:txBody>
          <a:bodyPr wrap="square" rtlCol="0">
            <a:spAutoFit/>
          </a:bodyPr>
          <a:p>
            <a:pPr algn="ctr"/>
            <a:r>
              <a:rPr lang="en-US" altLang="zh-CN" i="1">
                <a:solidFill>
                  <a:schemeClr val="accent1"/>
                </a:solidFill>
                <a:effectLst>
                  <a:outerShdw blurRad="38100" dist="25400" dir="5400000" algn="ctr" rotWithShape="0">
                    <a:srgbClr val="6E747A">
                      <a:alpha val="43000"/>
                    </a:srgbClr>
                  </a:outerShdw>
                </a:effectLst>
                <a:sym typeface="+mn-ea"/>
              </a:rPr>
              <a:t>基金复权净值收益率</a:t>
            </a:r>
            <a:endParaRPr lang="en-US" altLang="zh-CN" i="1">
              <a:solidFill>
                <a:schemeClr val="accent1"/>
              </a:solidFill>
              <a:effectLst>
                <a:outerShdw blurRad="38100" dist="25400" dir="5400000" algn="ctr" rotWithShape="0">
                  <a:srgbClr val="6E747A">
                    <a:alpha val="43000"/>
                  </a:srgbClr>
                </a:outerShdw>
              </a:effectLst>
            </a:endParaRPr>
          </a:p>
          <a:p>
            <a:pPr algn="ctr"/>
            <a:endParaRPr lang="zh-CN" altLang="en-US" i="1">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2977515" y="3340100"/>
            <a:ext cx="3281680" cy="306705"/>
          </a:xfrm>
          <a:prstGeom prst="rect">
            <a:avLst/>
          </a:prstGeom>
          <a:noFill/>
        </p:spPr>
        <p:txBody>
          <a:bodyPr wrap="square" rtlCol="0" anchor="t">
            <a:spAutoFit/>
          </a:bodyPr>
          <a:p>
            <a:r>
              <a:rPr lang="en-US" altLang="zh-CN" sz="1400" dirty="0">
                <a:latin typeface="黑体" panose="02010609060101010101" charset="-122"/>
                <a:ea typeface="黑体" panose="02010609060101010101" charset="-122"/>
                <a:cs typeface="黑体" panose="02010609060101010101" charset="-122"/>
                <a:sym typeface="+mn-ea"/>
              </a:rPr>
              <a:t>train_fund_return.csv</a:t>
            </a:r>
            <a:endParaRPr lang="en-US" altLang="zh-CN" sz="1400" dirty="0">
              <a:latin typeface="黑体" panose="02010609060101010101" charset="-122"/>
              <a:ea typeface="黑体" panose="02010609060101010101" charset="-122"/>
              <a:cs typeface="黑体" panose="02010609060101010101" charset="-122"/>
              <a:sym typeface="+mn-ea"/>
            </a:endParaRPr>
          </a:p>
        </p:txBody>
      </p:sp>
      <p:pic>
        <p:nvPicPr>
          <p:cNvPr id="7" name="图片 6"/>
          <p:cNvPicPr>
            <a:picLocks noChangeAspect="1"/>
          </p:cNvPicPr>
          <p:nvPr/>
        </p:nvPicPr>
        <p:blipFill>
          <a:blip r:embed="rId1"/>
          <a:stretch>
            <a:fillRect/>
          </a:stretch>
        </p:blipFill>
        <p:spPr>
          <a:xfrm>
            <a:off x="8228965" y="1459230"/>
            <a:ext cx="3592195" cy="1973580"/>
          </a:xfrm>
          <a:prstGeom prst="rect">
            <a:avLst/>
          </a:prstGeom>
        </p:spPr>
      </p:pic>
      <p:pic>
        <p:nvPicPr>
          <p:cNvPr id="24" name="图片 23"/>
          <p:cNvPicPr>
            <a:picLocks noChangeAspect="1"/>
          </p:cNvPicPr>
          <p:nvPr/>
        </p:nvPicPr>
        <p:blipFill>
          <a:blip r:embed="rId2"/>
          <a:stretch>
            <a:fillRect/>
          </a:stretch>
        </p:blipFill>
        <p:spPr>
          <a:xfrm>
            <a:off x="2372995" y="1459230"/>
            <a:ext cx="3400425" cy="1924050"/>
          </a:xfrm>
          <a:prstGeom prst="rect">
            <a:avLst/>
          </a:prstGeom>
        </p:spPr>
      </p:pic>
      <p:sp>
        <p:nvSpPr>
          <p:cNvPr id="25" name="文本框 24"/>
          <p:cNvSpPr txBox="1"/>
          <p:nvPr/>
        </p:nvSpPr>
        <p:spPr>
          <a:xfrm>
            <a:off x="8522335" y="988695"/>
            <a:ext cx="2982595" cy="645160"/>
          </a:xfrm>
          <a:prstGeom prst="rect">
            <a:avLst/>
          </a:prstGeom>
          <a:noFill/>
        </p:spPr>
        <p:txBody>
          <a:bodyPr wrap="square" rtlCol="0">
            <a:spAutoFit/>
          </a:bodyPr>
          <a:p>
            <a:pPr algn="ctr"/>
            <a:r>
              <a:rPr lang="en-US" altLang="zh-CN" i="1">
                <a:solidFill>
                  <a:schemeClr val="accent1"/>
                </a:solidFill>
                <a:effectLst>
                  <a:outerShdw blurRad="38100" dist="25400" dir="5400000" algn="ctr" rotWithShape="0">
                    <a:srgbClr val="6E747A">
                      <a:alpha val="43000"/>
                    </a:srgbClr>
                  </a:outerShdw>
                </a:effectLst>
                <a:sym typeface="+mn-ea"/>
              </a:rPr>
              <a:t>基</a:t>
            </a:r>
            <a:r>
              <a:rPr lang="en-US" altLang="zh-CN" i="1">
                <a:solidFill>
                  <a:schemeClr val="accent1"/>
                </a:solidFill>
                <a:effectLst>
                  <a:outerShdw blurRad="38100" dist="25400" dir="5400000" algn="ctr" rotWithShape="0">
                    <a:srgbClr val="6E747A">
                      <a:alpha val="43000"/>
                    </a:srgbClr>
                  </a:outerShdw>
                </a:effectLst>
                <a:sym typeface="+mn-ea"/>
              </a:rPr>
              <a:t>金业绩比较基准收益率</a:t>
            </a:r>
            <a:endParaRPr lang="en-US" altLang="zh-CN" i="1">
              <a:solidFill>
                <a:schemeClr val="accent1"/>
              </a:solidFill>
              <a:effectLst>
                <a:outerShdw blurRad="38100" dist="25400" dir="5400000" algn="ctr" rotWithShape="0">
                  <a:srgbClr val="6E747A">
                    <a:alpha val="43000"/>
                  </a:srgbClr>
                </a:outerShdw>
              </a:effectLst>
            </a:endParaRPr>
          </a:p>
          <a:p>
            <a:pPr algn="ctr"/>
            <a:endParaRPr lang="zh-CN" altLang="en-US" i="1">
              <a:solidFill>
                <a:schemeClr val="accent1"/>
              </a:solidFill>
              <a:effectLst>
                <a:outerShdw blurRad="38100" dist="25400" dir="5400000" algn="ctr" rotWithShape="0">
                  <a:srgbClr val="6E747A">
                    <a:alpha val="43000"/>
                  </a:srgbClr>
                </a:outerShdw>
              </a:effectLst>
            </a:endParaRPr>
          </a:p>
        </p:txBody>
      </p:sp>
      <p:sp>
        <p:nvSpPr>
          <p:cNvPr id="27" name="文本框 26"/>
          <p:cNvSpPr txBox="1"/>
          <p:nvPr/>
        </p:nvSpPr>
        <p:spPr>
          <a:xfrm>
            <a:off x="8535035" y="3394710"/>
            <a:ext cx="3107690" cy="306705"/>
          </a:xfrm>
          <a:prstGeom prst="rect">
            <a:avLst/>
          </a:prstGeom>
          <a:noFill/>
        </p:spPr>
        <p:txBody>
          <a:bodyPr wrap="square" rtlCol="0" anchor="t">
            <a:spAutoFit/>
          </a:bodyPr>
          <a:p>
            <a:pPr lvl="0" algn="l">
              <a:buClrTx/>
              <a:buSzTx/>
              <a:buFontTx/>
            </a:pPr>
            <a:r>
              <a:rPr lang="en-GB" altLang="zh-CN" sz="1400" dirty="0">
                <a:latin typeface="黑体" panose="02010609060101010101" charset="-122"/>
                <a:ea typeface="黑体" panose="02010609060101010101" charset="-122"/>
                <a:cs typeface="黑体" panose="02010609060101010101" charset="-122"/>
                <a:sym typeface="+mn-ea"/>
              </a:rPr>
              <a:t>train_fund_benchmark_return.csv</a:t>
            </a:r>
            <a:endParaRPr lang="en-GB" altLang="zh-CN" sz="1400" dirty="0">
              <a:latin typeface="黑体" panose="02010609060101010101" charset="-122"/>
              <a:ea typeface="黑体" panose="02010609060101010101" charset="-122"/>
              <a:cs typeface="黑体" panose="02010609060101010101" charset="-122"/>
              <a:sym typeface="+mn-ea"/>
            </a:endParaRPr>
          </a:p>
        </p:txBody>
      </p:sp>
      <p:pic>
        <p:nvPicPr>
          <p:cNvPr id="28" name="图片 27"/>
          <p:cNvPicPr>
            <a:picLocks noChangeAspect="1"/>
          </p:cNvPicPr>
          <p:nvPr/>
        </p:nvPicPr>
        <p:blipFill>
          <a:blip r:embed="rId3"/>
          <a:stretch>
            <a:fillRect/>
          </a:stretch>
        </p:blipFill>
        <p:spPr>
          <a:xfrm>
            <a:off x="2372995" y="4166870"/>
            <a:ext cx="3499485" cy="1774825"/>
          </a:xfrm>
          <a:prstGeom prst="rect">
            <a:avLst/>
          </a:prstGeom>
        </p:spPr>
      </p:pic>
      <p:sp>
        <p:nvSpPr>
          <p:cNvPr id="29" name="文本框 28"/>
          <p:cNvSpPr txBox="1"/>
          <p:nvPr/>
        </p:nvSpPr>
        <p:spPr>
          <a:xfrm>
            <a:off x="2535555" y="3759200"/>
            <a:ext cx="2982595" cy="645160"/>
          </a:xfrm>
          <a:prstGeom prst="rect">
            <a:avLst/>
          </a:prstGeom>
          <a:noFill/>
        </p:spPr>
        <p:txBody>
          <a:bodyPr wrap="square" rtlCol="0">
            <a:spAutoFit/>
          </a:bodyPr>
          <a:p>
            <a:pPr algn="ctr"/>
            <a:r>
              <a:rPr lang="en-US" altLang="zh-CN" i="1">
                <a:solidFill>
                  <a:schemeClr val="accent1"/>
                </a:solidFill>
                <a:effectLst>
                  <a:outerShdw blurRad="38100" dist="25400" dir="5400000" algn="ctr" rotWithShape="0">
                    <a:srgbClr val="6E747A">
                      <a:alpha val="43000"/>
                    </a:srgbClr>
                  </a:outerShdw>
                </a:effectLst>
                <a:sym typeface="+mn-ea"/>
              </a:rPr>
              <a:t>重要市场指数收益率</a:t>
            </a:r>
            <a:endParaRPr lang="en-US" altLang="zh-CN" i="1">
              <a:solidFill>
                <a:schemeClr val="accent1"/>
              </a:solidFill>
              <a:effectLst>
                <a:outerShdw blurRad="38100" dist="25400" dir="5400000" algn="ctr" rotWithShape="0">
                  <a:srgbClr val="6E747A">
                    <a:alpha val="43000"/>
                  </a:srgbClr>
                </a:outerShdw>
              </a:effectLst>
              <a:sym typeface="+mn-ea"/>
            </a:endParaRPr>
          </a:p>
          <a:p>
            <a:pPr algn="ctr"/>
            <a:endParaRPr lang="zh-CN" altLang="en-US" i="1">
              <a:solidFill>
                <a:schemeClr val="accent1"/>
              </a:solidFill>
              <a:effectLst>
                <a:outerShdw blurRad="38100" dist="25400" dir="5400000" algn="ctr" rotWithShape="0">
                  <a:srgbClr val="6E747A">
                    <a:alpha val="43000"/>
                  </a:srgbClr>
                </a:outerShdw>
              </a:effectLst>
            </a:endParaRPr>
          </a:p>
        </p:txBody>
      </p:sp>
      <p:sp>
        <p:nvSpPr>
          <p:cNvPr id="30" name="文本框 29"/>
          <p:cNvSpPr txBox="1"/>
          <p:nvPr/>
        </p:nvSpPr>
        <p:spPr>
          <a:xfrm>
            <a:off x="8597900" y="3798570"/>
            <a:ext cx="2982595" cy="368300"/>
          </a:xfrm>
          <a:prstGeom prst="rect">
            <a:avLst/>
          </a:prstGeom>
          <a:noFill/>
        </p:spPr>
        <p:txBody>
          <a:bodyPr wrap="square" rtlCol="0">
            <a:spAutoFit/>
          </a:bodyPr>
          <a:p>
            <a:pPr algn="ctr"/>
            <a:r>
              <a:rPr lang="en-US" altLang="zh-CN" i="1">
                <a:solidFill>
                  <a:schemeClr val="accent1"/>
                </a:solidFill>
                <a:effectLst>
                  <a:outerShdw blurRad="38100" dist="25400" dir="5400000" algn="ctr" rotWithShape="0">
                    <a:srgbClr val="6E747A">
                      <a:alpha val="43000"/>
                    </a:srgbClr>
                  </a:outerShdw>
                </a:effectLst>
                <a:sym typeface="+mn-ea"/>
              </a:rPr>
              <a:t>基金间的相关性</a:t>
            </a:r>
            <a:endParaRPr lang="en-US" altLang="zh-CN" i="1">
              <a:solidFill>
                <a:schemeClr val="accent1"/>
              </a:solidFill>
              <a:effectLst>
                <a:outerShdw blurRad="38100" dist="25400" dir="5400000" algn="ctr" rotWithShape="0">
                  <a:srgbClr val="6E747A">
                    <a:alpha val="43000"/>
                  </a:srgbClr>
                </a:outerShdw>
              </a:effectLst>
              <a:sym typeface="+mn-ea"/>
            </a:endParaRPr>
          </a:p>
        </p:txBody>
      </p:sp>
      <p:sp>
        <p:nvSpPr>
          <p:cNvPr id="31" name="文本框 30"/>
          <p:cNvSpPr txBox="1"/>
          <p:nvPr/>
        </p:nvSpPr>
        <p:spPr>
          <a:xfrm>
            <a:off x="3066415" y="6011545"/>
            <a:ext cx="2249805" cy="306705"/>
          </a:xfrm>
          <a:prstGeom prst="rect">
            <a:avLst/>
          </a:prstGeom>
          <a:noFill/>
        </p:spPr>
        <p:txBody>
          <a:bodyPr wrap="square" rtlCol="0" anchor="t">
            <a:spAutoFit/>
          </a:bodyPr>
          <a:p>
            <a:r>
              <a:rPr lang="en-US" altLang="zh-CN" sz="1400" dirty="0">
                <a:latin typeface="黑体" panose="02010609060101010101" charset="-122"/>
                <a:ea typeface="黑体" panose="02010609060101010101" charset="-122"/>
                <a:cs typeface="黑体" panose="02010609060101010101" charset="-122"/>
                <a:sym typeface="+mn-ea"/>
              </a:rPr>
              <a:t>train_index_return.csv</a:t>
            </a:r>
            <a:endParaRPr lang="en-US" altLang="zh-CN" sz="1400" dirty="0">
              <a:latin typeface="黑体" panose="02010609060101010101" charset="-122"/>
              <a:ea typeface="黑体" panose="02010609060101010101" charset="-122"/>
              <a:cs typeface="黑体" panose="02010609060101010101" charset="-122"/>
              <a:sym typeface="+mn-ea"/>
            </a:endParaRPr>
          </a:p>
        </p:txBody>
      </p:sp>
      <p:sp>
        <p:nvSpPr>
          <p:cNvPr id="33" name="文本框 32"/>
          <p:cNvSpPr txBox="1"/>
          <p:nvPr/>
        </p:nvSpPr>
        <p:spPr>
          <a:xfrm>
            <a:off x="9020810" y="6033135"/>
            <a:ext cx="2847975" cy="306705"/>
          </a:xfrm>
          <a:prstGeom prst="rect">
            <a:avLst/>
          </a:prstGeom>
          <a:noFill/>
        </p:spPr>
        <p:txBody>
          <a:bodyPr wrap="square" rtlCol="0" anchor="t">
            <a:spAutoFit/>
          </a:bodyPr>
          <a:p>
            <a:r>
              <a:rPr lang="zh-CN" altLang="en-US" sz="1400">
                <a:latin typeface="黑体" panose="02010609060101010101" charset="-122"/>
                <a:ea typeface="黑体" panose="02010609060101010101" charset="-122"/>
              </a:rPr>
              <a:t>train_correlation.csv</a:t>
            </a:r>
            <a:endParaRPr lang="zh-CN" altLang="en-US" sz="1400">
              <a:latin typeface="黑体" panose="02010609060101010101" charset="-122"/>
              <a:ea typeface="黑体" panose="02010609060101010101" charset="-122"/>
            </a:endParaRPr>
          </a:p>
        </p:txBody>
      </p:sp>
      <p:pic>
        <p:nvPicPr>
          <p:cNvPr id="34" name="图片 33"/>
          <p:cNvPicPr>
            <a:picLocks noChangeAspect="1"/>
          </p:cNvPicPr>
          <p:nvPr/>
        </p:nvPicPr>
        <p:blipFill>
          <a:blip r:embed="rId4"/>
          <a:stretch>
            <a:fillRect/>
          </a:stretch>
        </p:blipFill>
        <p:spPr>
          <a:xfrm>
            <a:off x="8228965" y="4173220"/>
            <a:ext cx="3351530" cy="1859915"/>
          </a:xfrm>
          <a:prstGeom prst="rect">
            <a:avLst/>
          </a:prstGeom>
        </p:spPr>
      </p:pic>
      <p:sp>
        <p:nvSpPr>
          <p:cNvPr id="38" name="文本框 37"/>
          <p:cNvSpPr txBox="1"/>
          <p:nvPr/>
        </p:nvSpPr>
        <p:spPr>
          <a:xfrm>
            <a:off x="281305" y="1459230"/>
            <a:ext cx="2091690" cy="306705"/>
          </a:xfrm>
          <a:prstGeom prst="rect">
            <a:avLst/>
          </a:prstGeom>
          <a:noFill/>
        </p:spPr>
        <p:txBody>
          <a:bodyPr wrap="square" rtlCol="0" anchor="t">
            <a:spAutoFit/>
          </a:bodyPr>
          <a:p>
            <a:r>
              <a:rPr lang="zh-CN" altLang="en-US" sz="1400"/>
              <a:t>第一行：</a:t>
            </a:r>
            <a:r>
              <a:rPr lang="zh-CN" altLang="en-US" sz="1400"/>
              <a:t>交易日期序列</a:t>
            </a:r>
            <a:endParaRPr lang="zh-CN" altLang="en-US" sz="1400"/>
          </a:p>
        </p:txBody>
      </p:sp>
      <p:sp>
        <p:nvSpPr>
          <p:cNvPr id="39" name="文本框 38"/>
          <p:cNvSpPr txBox="1"/>
          <p:nvPr/>
        </p:nvSpPr>
        <p:spPr>
          <a:xfrm>
            <a:off x="281305" y="2615565"/>
            <a:ext cx="2091690" cy="306705"/>
          </a:xfrm>
          <a:prstGeom prst="rect">
            <a:avLst/>
          </a:prstGeom>
          <a:noFill/>
        </p:spPr>
        <p:txBody>
          <a:bodyPr wrap="square" rtlCol="0" anchor="t">
            <a:spAutoFit/>
          </a:bodyPr>
          <a:p>
            <a:r>
              <a:rPr lang="zh-CN" altLang="en-US" sz="1400"/>
              <a:t>第一列：基金</a:t>
            </a:r>
            <a:r>
              <a:rPr lang="zh-CN" altLang="en-US" sz="1400"/>
              <a:t>序号</a:t>
            </a:r>
            <a:endParaRPr lang="zh-CN" altLang="en-US" sz="1400"/>
          </a:p>
        </p:txBody>
      </p:sp>
      <p:sp>
        <p:nvSpPr>
          <p:cNvPr id="41" name="文本框 40"/>
          <p:cNvSpPr txBox="1"/>
          <p:nvPr/>
        </p:nvSpPr>
        <p:spPr>
          <a:xfrm>
            <a:off x="281305" y="2978785"/>
            <a:ext cx="2091690" cy="306705"/>
          </a:xfrm>
          <a:prstGeom prst="rect">
            <a:avLst/>
          </a:prstGeom>
          <a:noFill/>
        </p:spPr>
        <p:txBody>
          <a:bodyPr wrap="square" rtlCol="0" anchor="t">
            <a:spAutoFit/>
          </a:bodyPr>
          <a:p>
            <a:r>
              <a:rPr lang="zh-CN" altLang="en-US" sz="1400"/>
              <a:t>共</a:t>
            </a:r>
            <a:r>
              <a:rPr lang="en-US" altLang="zh-CN" sz="1400"/>
              <a:t>200</a:t>
            </a:r>
            <a:r>
              <a:rPr lang="zh-CN" altLang="en-US" sz="1400"/>
              <a:t>只</a:t>
            </a:r>
            <a:r>
              <a:rPr lang="zh-CN" altLang="en-US" sz="1400"/>
              <a:t>基金</a:t>
            </a:r>
            <a:endParaRPr lang="zh-CN" altLang="en-US" sz="1400"/>
          </a:p>
        </p:txBody>
      </p:sp>
      <p:sp>
        <p:nvSpPr>
          <p:cNvPr id="52" name="文本框 51"/>
          <p:cNvSpPr txBox="1"/>
          <p:nvPr/>
        </p:nvSpPr>
        <p:spPr>
          <a:xfrm>
            <a:off x="281305" y="1851660"/>
            <a:ext cx="2091690" cy="306705"/>
          </a:xfrm>
          <a:prstGeom prst="rect">
            <a:avLst/>
          </a:prstGeom>
          <a:noFill/>
        </p:spPr>
        <p:txBody>
          <a:bodyPr wrap="square" rtlCol="0" anchor="t">
            <a:spAutoFit/>
          </a:bodyPr>
          <a:p>
            <a:r>
              <a:rPr lang="zh-CN" altLang="en-US" sz="1400"/>
              <a:t>共</a:t>
            </a:r>
            <a:r>
              <a:rPr lang="en-US" altLang="zh-CN" sz="1400"/>
              <a:t>400</a:t>
            </a:r>
            <a:r>
              <a:rPr lang="zh-CN" altLang="en-US" sz="1400"/>
              <a:t>个</a:t>
            </a:r>
            <a:r>
              <a:rPr lang="zh-CN" altLang="en-US" sz="1400"/>
              <a:t>交易日</a:t>
            </a:r>
            <a:endParaRPr lang="zh-CN" altLang="en-US" sz="1400"/>
          </a:p>
        </p:txBody>
      </p:sp>
      <p:sp>
        <p:nvSpPr>
          <p:cNvPr id="53" name="文本框 52"/>
          <p:cNvSpPr txBox="1"/>
          <p:nvPr/>
        </p:nvSpPr>
        <p:spPr>
          <a:xfrm>
            <a:off x="5929630" y="1459230"/>
            <a:ext cx="2091690" cy="306705"/>
          </a:xfrm>
          <a:prstGeom prst="rect">
            <a:avLst/>
          </a:prstGeom>
          <a:noFill/>
        </p:spPr>
        <p:txBody>
          <a:bodyPr wrap="square" rtlCol="0" anchor="t">
            <a:spAutoFit/>
          </a:bodyPr>
          <a:p>
            <a:r>
              <a:rPr lang="zh-CN" altLang="en-US" sz="1400"/>
              <a:t>第一行：</a:t>
            </a:r>
            <a:r>
              <a:rPr lang="zh-CN" altLang="en-US" sz="1400"/>
              <a:t>交易日期序列</a:t>
            </a:r>
            <a:endParaRPr lang="zh-CN" altLang="en-US" sz="1400"/>
          </a:p>
        </p:txBody>
      </p:sp>
      <p:sp>
        <p:nvSpPr>
          <p:cNvPr id="54" name="文本框 53"/>
          <p:cNvSpPr txBox="1"/>
          <p:nvPr/>
        </p:nvSpPr>
        <p:spPr>
          <a:xfrm>
            <a:off x="5929630" y="2615565"/>
            <a:ext cx="2091690" cy="306705"/>
          </a:xfrm>
          <a:prstGeom prst="rect">
            <a:avLst/>
          </a:prstGeom>
          <a:noFill/>
        </p:spPr>
        <p:txBody>
          <a:bodyPr wrap="square" rtlCol="0" anchor="t">
            <a:spAutoFit/>
          </a:bodyPr>
          <a:p>
            <a:r>
              <a:rPr lang="zh-CN" altLang="en-US" sz="1400"/>
              <a:t>第一列：基金</a:t>
            </a:r>
            <a:r>
              <a:rPr lang="zh-CN" altLang="en-US" sz="1400"/>
              <a:t>序号</a:t>
            </a:r>
            <a:endParaRPr lang="zh-CN" altLang="en-US" sz="1400"/>
          </a:p>
        </p:txBody>
      </p:sp>
      <p:sp>
        <p:nvSpPr>
          <p:cNvPr id="55" name="文本框 54"/>
          <p:cNvSpPr txBox="1"/>
          <p:nvPr/>
        </p:nvSpPr>
        <p:spPr>
          <a:xfrm>
            <a:off x="5929630" y="2978785"/>
            <a:ext cx="2091690" cy="306705"/>
          </a:xfrm>
          <a:prstGeom prst="rect">
            <a:avLst/>
          </a:prstGeom>
          <a:noFill/>
        </p:spPr>
        <p:txBody>
          <a:bodyPr wrap="square" rtlCol="0" anchor="t">
            <a:spAutoFit/>
          </a:bodyPr>
          <a:p>
            <a:r>
              <a:rPr lang="zh-CN" altLang="en-US" sz="1400"/>
              <a:t>共</a:t>
            </a:r>
            <a:r>
              <a:rPr lang="en-US" altLang="zh-CN" sz="1400"/>
              <a:t>200</a:t>
            </a:r>
            <a:r>
              <a:rPr lang="zh-CN" altLang="en-US" sz="1400"/>
              <a:t>只</a:t>
            </a:r>
            <a:r>
              <a:rPr lang="zh-CN" altLang="en-US" sz="1400"/>
              <a:t>基金</a:t>
            </a:r>
            <a:endParaRPr lang="zh-CN" altLang="en-US" sz="1400"/>
          </a:p>
        </p:txBody>
      </p:sp>
      <p:sp>
        <p:nvSpPr>
          <p:cNvPr id="56" name="文本框 55"/>
          <p:cNvSpPr txBox="1"/>
          <p:nvPr/>
        </p:nvSpPr>
        <p:spPr>
          <a:xfrm>
            <a:off x="5929630" y="1851660"/>
            <a:ext cx="2091690" cy="306705"/>
          </a:xfrm>
          <a:prstGeom prst="rect">
            <a:avLst/>
          </a:prstGeom>
          <a:noFill/>
        </p:spPr>
        <p:txBody>
          <a:bodyPr wrap="square" rtlCol="0" anchor="t">
            <a:spAutoFit/>
          </a:bodyPr>
          <a:p>
            <a:r>
              <a:rPr lang="zh-CN" altLang="en-US" sz="1400"/>
              <a:t>共</a:t>
            </a:r>
            <a:r>
              <a:rPr lang="en-US" altLang="zh-CN" sz="1400"/>
              <a:t>400</a:t>
            </a:r>
            <a:r>
              <a:rPr lang="zh-CN" altLang="en-US" sz="1400"/>
              <a:t>个</a:t>
            </a:r>
            <a:r>
              <a:rPr lang="zh-CN" altLang="en-US" sz="1400"/>
              <a:t>交易日</a:t>
            </a:r>
            <a:endParaRPr lang="zh-CN" altLang="en-US" sz="1400"/>
          </a:p>
        </p:txBody>
      </p:sp>
      <p:sp>
        <p:nvSpPr>
          <p:cNvPr id="57" name="文本框 56"/>
          <p:cNvSpPr txBox="1"/>
          <p:nvPr/>
        </p:nvSpPr>
        <p:spPr>
          <a:xfrm>
            <a:off x="281305" y="4150360"/>
            <a:ext cx="2091690" cy="306705"/>
          </a:xfrm>
          <a:prstGeom prst="rect">
            <a:avLst/>
          </a:prstGeom>
          <a:noFill/>
        </p:spPr>
        <p:txBody>
          <a:bodyPr wrap="square" rtlCol="0" anchor="t">
            <a:spAutoFit/>
          </a:bodyPr>
          <a:p>
            <a:r>
              <a:rPr lang="zh-CN" altLang="en-US" sz="1400"/>
              <a:t>第一行：</a:t>
            </a:r>
            <a:r>
              <a:rPr lang="zh-CN" altLang="en-US" sz="1400"/>
              <a:t>交易日期序列</a:t>
            </a:r>
            <a:endParaRPr lang="zh-CN" altLang="en-US" sz="1400"/>
          </a:p>
        </p:txBody>
      </p:sp>
      <p:sp>
        <p:nvSpPr>
          <p:cNvPr id="58" name="文本框 57"/>
          <p:cNvSpPr txBox="1"/>
          <p:nvPr/>
        </p:nvSpPr>
        <p:spPr>
          <a:xfrm>
            <a:off x="281305" y="5306695"/>
            <a:ext cx="1801495" cy="521970"/>
          </a:xfrm>
          <a:prstGeom prst="rect">
            <a:avLst/>
          </a:prstGeom>
          <a:noFill/>
        </p:spPr>
        <p:txBody>
          <a:bodyPr wrap="square" rtlCol="0" anchor="t">
            <a:spAutoFit/>
          </a:bodyPr>
          <a:p>
            <a:r>
              <a:rPr lang="zh-CN" altLang="en-US" sz="1400"/>
              <a:t>第一列：各个指数的名称和</a:t>
            </a:r>
            <a:r>
              <a:rPr lang="zh-CN" altLang="en-US" sz="1400"/>
              <a:t>代码</a:t>
            </a:r>
            <a:endParaRPr lang="zh-CN" altLang="en-US" sz="1400"/>
          </a:p>
        </p:txBody>
      </p:sp>
      <p:sp>
        <p:nvSpPr>
          <p:cNvPr id="59" name="文本框 58"/>
          <p:cNvSpPr txBox="1"/>
          <p:nvPr/>
        </p:nvSpPr>
        <p:spPr>
          <a:xfrm>
            <a:off x="281305" y="5828665"/>
            <a:ext cx="2091690" cy="306705"/>
          </a:xfrm>
          <a:prstGeom prst="rect">
            <a:avLst/>
          </a:prstGeom>
          <a:noFill/>
        </p:spPr>
        <p:txBody>
          <a:bodyPr wrap="square" rtlCol="0" anchor="t">
            <a:spAutoFit/>
          </a:bodyPr>
          <a:p>
            <a:r>
              <a:rPr lang="zh-CN" altLang="en-US" sz="1400"/>
              <a:t>共</a:t>
            </a:r>
            <a:r>
              <a:rPr lang="en-US" sz="1400"/>
              <a:t>35</a:t>
            </a:r>
            <a:r>
              <a:rPr lang="zh-CN" altLang="en-US" sz="1400"/>
              <a:t>个</a:t>
            </a:r>
            <a:r>
              <a:rPr lang="zh-CN" altLang="en-US" sz="1400"/>
              <a:t>指数</a:t>
            </a:r>
            <a:endParaRPr lang="zh-CN" altLang="en-US" sz="1400"/>
          </a:p>
        </p:txBody>
      </p:sp>
      <p:sp>
        <p:nvSpPr>
          <p:cNvPr id="60" name="文本框 59"/>
          <p:cNvSpPr txBox="1"/>
          <p:nvPr/>
        </p:nvSpPr>
        <p:spPr>
          <a:xfrm>
            <a:off x="281305" y="4542790"/>
            <a:ext cx="2091690" cy="306705"/>
          </a:xfrm>
          <a:prstGeom prst="rect">
            <a:avLst/>
          </a:prstGeom>
          <a:noFill/>
        </p:spPr>
        <p:txBody>
          <a:bodyPr wrap="square" rtlCol="0" anchor="t">
            <a:spAutoFit/>
          </a:bodyPr>
          <a:p>
            <a:r>
              <a:rPr lang="zh-CN" altLang="en-US" sz="1400"/>
              <a:t>共</a:t>
            </a:r>
            <a:r>
              <a:rPr lang="en-US" altLang="zh-CN" sz="1400"/>
              <a:t>400</a:t>
            </a:r>
            <a:r>
              <a:rPr lang="zh-CN" altLang="en-US" sz="1400"/>
              <a:t>个</a:t>
            </a:r>
            <a:r>
              <a:rPr lang="zh-CN" altLang="en-US" sz="1400"/>
              <a:t>交易日</a:t>
            </a:r>
            <a:endParaRPr lang="zh-CN" altLang="en-US" sz="1400"/>
          </a:p>
        </p:txBody>
      </p:sp>
      <p:sp>
        <p:nvSpPr>
          <p:cNvPr id="61" name="文本框 60"/>
          <p:cNvSpPr txBox="1"/>
          <p:nvPr/>
        </p:nvSpPr>
        <p:spPr>
          <a:xfrm>
            <a:off x="5929630" y="4093845"/>
            <a:ext cx="1899285" cy="521970"/>
          </a:xfrm>
          <a:prstGeom prst="rect">
            <a:avLst/>
          </a:prstGeom>
          <a:noFill/>
        </p:spPr>
        <p:txBody>
          <a:bodyPr wrap="square" rtlCol="0" anchor="t">
            <a:spAutoFit/>
          </a:bodyPr>
          <a:p>
            <a:r>
              <a:rPr lang="zh-CN" altLang="en-US" sz="1400"/>
              <a:t>第一行：相关性对应的交易日期序列</a:t>
            </a:r>
            <a:endParaRPr lang="zh-CN" altLang="en-US" sz="1400"/>
          </a:p>
        </p:txBody>
      </p:sp>
      <p:sp>
        <p:nvSpPr>
          <p:cNvPr id="62" name="文本框 61"/>
          <p:cNvSpPr txBox="1"/>
          <p:nvPr/>
        </p:nvSpPr>
        <p:spPr>
          <a:xfrm>
            <a:off x="5929630" y="5250180"/>
            <a:ext cx="2091690" cy="521970"/>
          </a:xfrm>
          <a:prstGeom prst="rect">
            <a:avLst/>
          </a:prstGeom>
          <a:noFill/>
        </p:spPr>
        <p:txBody>
          <a:bodyPr wrap="square" rtlCol="0" anchor="t">
            <a:spAutoFit/>
          </a:bodyPr>
          <a:p>
            <a:r>
              <a:rPr lang="zh-CN" altLang="en-US" sz="1400"/>
              <a:t>第一列：两只不同基金组成的基金对名称</a:t>
            </a:r>
            <a:endParaRPr lang="zh-CN" altLang="en-US" sz="1400"/>
          </a:p>
        </p:txBody>
      </p:sp>
      <p:sp>
        <p:nvSpPr>
          <p:cNvPr id="63" name="文本框 62"/>
          <p:cNvSpPr txBox="1"/>
          <p:nvPr/>
        </p:nvSpPr>
        <p:spPr>
          <a:xfrm>
            <a:off x="5906135" y="5787390"/>
            <a:ext cx="2091690" cy="306705"/>
          </a:xfrm>
          <a:prstGeom prst="rect">
            <a:avLst/>
          </a:prstGeom>
          <a:noFill/>
        </p:spPr>
        <p:txBody>
          <a:bodyPr wrap="square" rtlCol="0" anchor="t">
            <a:spAutoFit/>
          </a:bodyPr>
          <a:p>
            <a:r>
              <a:rPr lang="zh-CN" altLang="en-US" sz="1400"/>
              <a:t>共</a:t>
            </a:r>
            <a:r>
              <a:rPr sz="1400"/>
              <a:t>19900个</a:t>
            </a:r>
            <a:r>
              <a:rPr lang="zh-CN" altLang="en-US" sz="1400"/>
              <a:t>基金</a:t>
            </a:r>
            <a:r>
              <a:rPr lang="zh-CN" altLang="en-US" sz="1400"/>
              <a:t>对</a:t>
            </a:r>
            <a:endParaRPr lang="zh-CN" altLang="en-US" sz="1400"/>
          </a:p>
        </p:txBody>
      </p:sp>
      <p:sp>
        <p:nvSpPr>
          <p:cNvPr id="64" name="文本框 63"/>
          <p:cNvSpPr txBox="1"/>
          <p:nvPr/>
        </p:nvSpPr>
        <p:spPr>
          <a:xfrm>
            <a:off x="6004560" y="4615815"/>
            <a:ext cx="2091690" cy="306705"/>
          </a:xfrm>
          <a:prstGeom prst="rect">
            <a:avLst/>
          </a:prstGeom>
          <a:noFill/>
        </p:spPr>
        <p:txBody>
          <a:bodyPr wrap="square" rtlCol="0" anchor="t">
            <a:spAutoFit/>
          </a:bodyPr>
          <a:p>
            <a:r>
              <a:rPr lang="zh-CN" altLang="en-US" sz="1400"/>
              <a:t>共</a:t>
            </a:r>
            <a:r>
              <a:rPr lang="en-US" altLang="zh-CN" sz="1400"/>
              <a:t>400</a:t>
            </a:r>
            <a:r>
              <a:rPr lang="zh-CN" altLang="en-US" sz="1400"/>
              <a:t>个</a:t>
            </a:r>
            <a:r>
              <a:rPr lang="zh-CN" altLang="en-US" sz="1400"/>
              <a:t>交易日</a:t>
            </a:r>
            <a:endParaRPr lang="zh-CN" alt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90" y="895350"/>
            <a:ext cx="11920251" cy="5962650"/>
          </a:xfrm>
          <a:prstGeom prst="rect">
            <a:avLst/>
          </a:prstGeom>
        </p:spPr>
      </p:pic>
      <p:sp>
        <p:nvSpPr>
          <p:cNvPr id="213" name="MH_Number_1">
            <a:hlinkClick r:id="rId5" action="ppaction://hlinksldjump"/>
          </p:cNvPr>
          <p:cNvSpPr/>
          <p:nvPr>
            <p:custDataLst>
              <p:tags r:id="rId6"/>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5" action="ppaction://hlinksldjump"/>
          </p:cNvPr>
          <p:cNvSpPr>
            <a:spLocks noChangeArrowheads="1"/>
          </p:cNvSpPr>
          <p:nvPr>
            <p:custDataLst>
              <p:tags r:id="rId7"/>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5" dirty="0">
                <a:latin typeface="微软雅黑" panose="020B0503020204020204" pitchFamily="34" charset="-122"/>
                <a:ea typeface="微软雅黑" panose="020B0503020204020204" pitchFamily="34" charset="-122"/>
              </a:rPr>
              <a:t>赛题</a:t>
            </a:r>
            <a:r>
              <a:rPr lang="zh-CN" altLang="en-US" sz="4265" dirty="0">
                <a:latin typeface="微软雅黑" panose="020B0503020204020204" pitchFamily="34" charset="-122"/>
                <a:ea typeface="微软雅黑" panose="020B0503020204020204" pitchFamily="34" charset="-122"/>
              </a:rPr>
              <a:t>分析</a:t>
            </a:r>
            <a:endParaRPr lang="zh-CN" altLang="en-US" sz="4265" dirty="0">
              <a:latin typeface="微软雅黑" panose="020B0503020204020204" pitchFamily="34" charset="-122"/>
              <a:ea typeface="微软雅黑" panose="020B0503020204020204" pitchFamily="34" charset="-122"/>
            </a:endParaRPr>
          </a:p>
        </p:txBody>
      </p:sp>
    </p:spTree>
    <p:custDataLst>
      <p:tags r:id="rId8"/>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360"/>
                                          </p:val>
                                        </p:tav>
                                        <p:tav tm="100000">
                                          <p:val>
                                            <p:fltVal val="0"/>
                                          </p:val>
                                        </p:tav>
                                      </p:tavLst>
                                    </p:anim>
                                    <p:animEffect transition="in" filter="fade">
                                      <p:cBhvr>
                                        <p:cTn id="10" dur="1000"/>
                                        <p:tgtEl>
                                          <p:spTgt spid="2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left)">
                                      <p:cBhvr>
                                        <p:cTn id="14" dur="7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706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预处理</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3765" y="1263015"/>
            <a:ext cx="9775190" cy="5262245"/>
          </a:xfrm>
          <a:prstGeom prst="rect">
            <a:avLst/>
          </a:prstGeom>
          <a:noFill/>
        </p:spPr>
        <p:txBody>
          <a:bodyPr wrap="square" rtlCol="0" anchor="t">
            <a:spAutoFit/>
          </a:bodyPr>
          <a:p>
            <a:pPr marL="342900" indent="-342900">
              <a:lnSpc>
                <a:spcPct val="140000"/>
              </a:lnSpc>
              <a:buFont typeface="Arial" panose="020B0604020202020204" pitchFamily="34" charset="0"/>
              <a:buChar char="•"/>
            </a:pPr>
            <a:r>
              <a:rPr lang="zh-CN" altLang="en-US" sz="2000" dirty="0">
                <a:latin typeface="黑体" panose="02010609060101010101" charset="-122"/>
                <a:ea typeface="黑体" panose="02010609060101010101" charset="-122"/>
                <a:cs typeface="黑体" panose="02010609060101010101" charset="-122"/>
                <a:sym typeface="+mn-ea"/>
              </a:rPr>
              <a:t>初步检查发现不存在数据为空的情况，因此不需要对数据进行清洗。</a:t>
            </a:r>
            <a:endParaRPr lang="zh-CN" altLang="en-US" sz="2000" dirty="0">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Arial" panose="020B0604020202020204" pitchFamily="34" charset="0"/>
              <a:buChar char="•"/>
            </a:pPr>
            <a:endParaRPr lang="zh-CN" altLang="en-US" sz="2000" dirty="0">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Arial" panose="020B0604020202020204" pitchFamily="34" charset="0"/>
              <a:buChar char="•"/>
            </a:pPr>
            <a:r>
              <a:rPr lang="zh-CN" altLang="en-US" sz="2000" dirty="0">
                <a:latin typeface="黑体" panose="02010609060101010101" charset="-122"/>
                <a:ea typeface="黑体" panose="02010609060101010101" charset="-122"/>
                <a:cs typeface="黑体" panose="02010609060101010101" charset="-122"/>
                <a:sym typeface="+mn-ea"/>
              </a:rPr>
              <a:t>因为基金的相关性是时序相关的，</a:t>
            </a:r>
            <a:r>
              <a:rPr lang="zh-CN" altLang="en-US" sz="2000" dirty="0">
                <a:latin typeface="黑体" panose="02010609060101010101" charset="-122"/>
                <a:ea typeface="黑体" panose="02010609060101010101" charset="-122"/>
                <a:cs typeface="黑体" panose="02010609060101010101" charset="-122"/>
                <a:sym typeface="+mn-ea"/>
              </a:rPr>
              <a:t>要预测的是</a:t>
            </a:r>
            <a:r>
              <a:rPr lang="en-US" altLang="zh-CN" sz="2000" dirty="0">
                <a:latin typeface="黑体" panose="02010609060101010101" charset="-122"/>
                <a:ea typeface="黑体" panose="02010609060101010101" charset="-122"/>
                <a:cs typeface="黑体" panose="02010609060101010101" charset="-122"/>
                <a:sym typeface="+mn-ea"/>
              </a:rPr>
              <a:t>2018-03-19</a:t>
            </a:r>
            <a:r>
              <a:rPr lang="zh-CN" altLang="en-US" sz="2000" dirty="0">
                <a:latin typeface="黑体" panose="02010609060101010101" charset="-122"/>
                <a:ea typeface="黑体" panose="02010609060101010101" charset="-122"/>
                <a:cs typeface="黑体" panose="02010609060101010101" charset="-122"/>
                <a:sym typeface="+mn-ea"/>
              </a:rPr>
              <a:t>的基金相关性，为了预测的准确性，需要将测试集的数据也加入训练集里</a:t>
            </a:r>
            <a:endParaRPr lang="zh-CN" altLang="en-US" sz="2000" dirty="0">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Arial" panose="020B0604020202020204" pitchFamily="34" charset="0"/>
              <a:buChar char="•"/>
            </a:pPr>
            <a:endParaRPr lang="zh-CN" altLang="en-US" sz="2000" dirty="0">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Arial" panose="020B0604020202020204" pitchFamily="34" charset="0"/>
              <a:buChar char="•"/>
            </a:pPr>
            <a:r>
              <a:rPr lang="zh-CN" altLang="en-US" sz="2000" dirty="0">
                <a:latin typeface="黑体" panose="02010609060101010101" charset="-122"/>
                <a:ea typeface="黑体" panose="02010609060101010101" charset="-122"/>
                <a:cs typeface="黑体" panose="02010609060101010101" charset="-122"/>
                <a:sym typeface="+mn-ea"/>
              </a:rPr>
              <a:t>读入数据时，发现都是&lt;1的小数，因此将读入的数据都乘一个倍数，来提高精度，分别为10，100，1000，10000，100000，经过尝试发现，乘10000得出的预测准确率最高，因此采用了乘10000</a:t>
            </a:r>
            <a:endParaRPr lang="zh-CN" altLang="en-US" sz="2000" dirty="0">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Arial" panose="020B0604020202020204" pitchFamily="34" charset="0"/>
              <a:buChar char="•"/>
            </a:pPr>
            <a:endParaRPr lang="zh-CN" altLang="en-US" sz="2000" dirty="0">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Arial" panose="020B0604020202020204" pitchFamily="34" charset="0"/>
              <a:buChar char="•"/>
            </a:pPr>
            <a:endParaRPr lang="en-US" altLang="zh-CN" sz="2000" dirty="0">
              <a:latin typeface="黑体" panose="02010609060101010101" charset="-122"/>
              <a:ea typeface="黑体" panose="02010609060101010101" charset="-122"/>
              <a:cs typeface="黑体" panose="02010609060101010101" charset="-122"/>
            </a:endParaRPr>
          </a:p>
          <a:p>
            <a:endParaRPr lang="zh-CN" altLang="en-US" sz="2000" dirty="0">
              <a:latin typeface="黑体" panose="02010609060101010101" charset="-122"/>
              <a:ea typeface="黑体" panose="02010609060101010101" charset="-122"/>
              <a:cs typeface="黑体" panose="02010609060101010101" charset="-122"/>
              <a:sym typeface="+mn-ea"/>
            </a:endParaRPr>
          </a:p>
          <a:p>
            <a:br>
              <a:rPr lang="zh-CN" altLang="en-US" dirty="0">
                <a:sym typeface="+mn-ea"/>
              </a:rPr>
            </a:br>
            <a:endParaRPr lang="zh-CN" altLang="en-US" dirty="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0"/>
          <p:cNvSpPr>
            <a:spLocks noChangeArrowheads="1"/>
          </p:cNvSpPr>
          <p:nvPr/>
        </p:nvSpPr>
        <p:spPr bwMode="auto">
          <a:xfrm>
            <a:off x="834952" y="35510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选择</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38555" y="741680"/>
            <a:ext cx="9775190" cy="4092575"/>
          </a:xfrm>
          <a:prstGeom prst="rect">
            <a:avLst/>
          </a:prstGeom>
          <a:noFill/>
        </p:spPr>
        <p:txBody>
          <a:bodyPr wrap="square" rtlCol="0" anchor="t">
            <a:spAutoFit/>
          </a:bodyPr>
          <a:p>
            <a:pPr indent="457200">
              <a:lnSpc>
                <a:spcPct val="180000"/>
              </a:lnSpc>
            </a:pPr>
            <a:r>
              <a:rPr lang="zh-CN" altLang="en-US" sz="2000" dirty="0">
                <a:latin typeface="黑体" panose="02010609060101010101" charset="-122"/>
                <a:ea typeface="黑体" panose="02010609060101010101" charset="-122"/>
                <a:cs typeface="黑体" panose="02010609060101010101" charset="-122"/>
                <a:sym typeface="+mn-ea"/>
              </a:rPr>
              <a:t>通过对问题和数据的</a:t>
            </a:r>
            <a:r>
              <a:rPr lang="zh-CN" altLang="en-US" sz="2000" dirty="0">
                <a:latin typeface="黑体" panose="02010609060101010101" charset="-122"/>
                <a:ea typeface="黑体" panose="02010609060101010101" charset="-122"/>
                <a:cs typeface="黑体" panose="02010609060101010101" charset="-122"/>
                <a:sym typeface="+mn-ea"/>
              </a:rPr>
              <a:t>分析</a:t>
            </a:r>
            <a:endParaRPr lang="zh-CN" altLang="en-US" sz="2000" dirty="0">
              <a:latin typeface="黑体" panose="02010609060101010101" charset="-122"/>
              <a:ea typeface="黑体" panose="02010609060101010101" charset="-122"/>
              <a:cs typeface="黑体" panose="02010609060101010101" charset="-122"/>
              <a:sym typeface="+mn-ea"/>
            </a:endParaRPr>
          </a:p>
          <a:p>
            <a:pPr marL="342900" indent="-342900">
              <a:lnSpc>
                <a:spcPct val="180000"/>
              </a:lnSpc>
              <a:buFont typeface="Arial" panose="020B0604020202020204" pitchFamily="34" charset="0"/>
              <a:buChar char="•"/>
            </a:pPr>
            <a:r>
              <a:rPr lang="zh-CN" altLang="en-US" sz="2000" dirty="0">
                <a:latin typeface="黑体" panose="02010609060101010101" charset="-122"/>
                <a:ea typeface="黑体" panose="02010609060101010101" charset="-122"/>
                <a:cs typeface="黑体" panose="02010609060101010101" charset="-122"/>
                <a:sym typeface="+mn-ea"/>
              </a:rPr>
              <a:t>本赛题属于回归问题，时序数据，且数据量</a:t>
            </a:r>
            <a:r>
              <a:rPr lang="zh-CN" altLang="en-US" sz="2000" dirty="0">
                <a:latin typeface="黑体" panose="02010609060101010101" charset="-122"/>
                <a:ea typeface="黑体" panose="02010609060101010101" charset="-122"/>
                <a:cs typeface="黑体" panose="02010609060101010101" charset="-122"/>
                <a:sym typeface="+mn-ea"/>
              </a:rPr>
              <a:t>不大。</a:t>
            </a:r>
            <a:endParaRPr lang="zh-CN" altLang="en-US" sz="2000" dirty="0">
              <a:latin typeface="黑体" panose="02010609060101010101" charset="-122"/>
              <a:ea typeface="黑体" panose="02010609060101010101" charset="-122"/>
              <a:cs typeface="黑体" panose="02010609060101010101" charset="-122"/>
              <a:sym typeface="+mn-ea"/>
            </a:endParaRPr>
          </a:p>
          <a:p>
            <a:pPr marL="0" lvl="1" indent="-342900">
              <a:lnSpc>
                <a:spcPct val="180000"/>
              </a:lnSpc>
              <a:buFont typeface="Arial" panose="020B0604020202020204" pitchFamily="34" charset="0"/>
              <a:buChar char="•"/>
            </a:pPr>
            <a:r>
              <a:rPr lang="zh-CN" altLang="en-US" sz="2000" dirty="0">
                <a:latin typeface="黑体" panose="02010609060101010101" charset="-122"/>
                <a:ea typeface="黑体" panose="02010609060101010101" charset="-122"/>
                <a:cs typeface="黑体" panose="02010609060101010101" charset="-122"/>
                <a:sym typeface="+mn-ea"/>
              </a:rPr>
              <a:t>在搜索大量资料发现</a:t>
            </a:r>
            <a:r>
              <a:rPr lang="zh-CN" altLang="en-US" sz="2000" dirty="0">
                <a:latin typeface="黑体" panose="02010609060101010101" charset="-122"/>
                <a:ea typeface="黑体" panose="02010609060101010101" charset="-122"/>
                <a:cs typeface="黑体" panose="02010609060101010101" charset="-122"/>
                <a:sym typeface="+mn-ea"/>
              </a:rPr>
              <a:t>GBDT,random forest,SVM可以解决此类问题，而</a:t>
            </a:r>
            <a:r>
              <a:rPr lang="zh-CN" altLang="en-US" sz="2000" dirty="0">
                <a:latin typeface="黑体" panose="02010609060101010101" charset="-122"/>
                <a:ea typeface="黑体" panose="02010609060101010101" charset="-122"/>
                <a:cs typeface="黑体" panose="02010609060101010101" charset="-122"/>
                <a:sym typeface="+mn-ea"/>
              </a:rPr>
              <a:t>xgboost和lightGBM模型都是</a:t>
            </a:r>
            <a:r>
              <a:rPr lang="en-US" altLang="zh-CN" sz="2000" dirty="0">
                <a:latin typeface="黑体" panose="02010609060101010101" charset="-122"/>
                <a:ea typeface="黑体" panose="02010609060101010101" charset="-122"/>
                <a:cs typeface="黑体" panose="02010609060101010101" charset="-122"/>
                <a:sym typeface="+mn-ea"/>
              </a:rPr>
              <a:t>GBDT</a:t>
            </a:r>
            <a:r>
              <a:rPr lang="zh-CN" altLang="en-US" sz="2000" dirty="0">
                <a:latin typeface="黑体" panose="02010609060101010101" charset="-122"/>
                <a:ea typeface="黑体" panose="02010609060101010101" charset="-122"/>
                <a:cs typeface="黑体" panose="02010609060101010101" charset="-122"/>
                <a:sym typeface="+mn-ea"/>
              </a:rPr>
              <a:t>算法的实现，</a:t>
            </a:r>
            <a:r>
              <a:rPr lang="zh-CN" altLang="en-US" sz="2000" dirty="0">
                <a:latin typeface="黑体" panose="02010609060101010101" charset="-122"/>
                <a:ea typeface="黑体" panose="02010609060101010101" charset="-122"/>
                <a:cs typeface="黑体" panose="02010609060101010101" charset="-122"/>
                <a:sym typeface="+mn-ea"/>
              </a:rPr>
              <a:t>并且有着优秀的表现，很多优秀的解决方案都是基于xgboost和lightGBM模型实现</a:t>
            </a:r>
            <a:r>
              <a:rPr lang="zh-CN" altLang="en-US" sz="2000" dirty="0">
                <a:latin typeface="黑体" panose="02010609060101010101" charset="-122"/>
                <a:ea typeface="黑体" panose="02010609060101010101" charset="-122"/>
                <a:cs typeface="黑体" panose="02010609060101010101" charset="-122"/>
                <a:sym typeface="+mn-ea"/>
              </a:rPr>
              <a:t>的。</a:t>
            </a:r>
            <a:endParaRPr lang="zh-CN" altLang="en-US" sz="2000" dirty="0">
              <a:latin typeface="黑体" panose="02010609060101010101" charset="-122"/>
              <a:ea typeface="黑体" panose="02010609060101010101" charset="-122"/>
              <a:cs typeface="黑体" panose="02010609060101010101" charset="-122"/>
              <a:sym typeface="+mn-ea"/>
            </a:endParaRPr>
          </a:p>
          <a:p>
            <a:pPr marL="342900" indent="-342900">
              <a:lnSpc>
                <a:spcPct val="180000"/>
              </a:lnSpc>
              <a:buFont typeface="Arial" panose="020B0604020202020204" pitchFamily="34" charset="0"/>
              <a:buChar char="•"/>
            </a:pPr>
            <a:r>
              <a:rPr lang="zh-CN" altLang="en-US" sz="2000" dirty="0">
                <a:latin typeface="黑体" panose="02010609060101010101" charset="-122"/>
                <a:ea typeface="黑体" panose="02010609060101010101" charset="-122"/>
                <a:cs typeface="黑体" panose="02010609060101010101" charset="-122"/>
                <a:sym typeface="+mn-ea"/>
              </a:rPr>
              <a:t>所以考虑用</a:t>
            </a:r>
            <a:r>
              <a:rPr lang="en-US" altLang="zh-CN" sz="2000" dirty="0">
                <a:latin typeface="黑体" panose="02010609060101010101" charset="-122"/>
                <a:ea typeface="黑体" panose="02010609060101010101" charset="-122"/>
                <a:cs typeface="黑体" panose="02010609060101010101" charset="-122"/>
                <a:sym typeface="+mn-ea"/>
              </a:rPr>
              <a:t>xgboost</a:t>
            </a:r>
            <a:r>
              <a:rPr lang="zh-CN" altLang="en-US" sz="2000" dirty="0">
                <a:latin typeface="黑体" panose="02010609060101010101" charset="-122"/>
                <a:ea typeface="黑体" panose="02010609060101010101" charset="-122"/>
                <a:cs typeface="黑体" panose="02010609060101010101" charset="-122"/>
                <a:sym typeface="+mn-ea"/>
              </a:rPr>
              <a:t>和</a:t>
            </a:r>
            <a:r>
              <a:rPr lang="en-US" altLang="zh-CN" sz="2000" dirty="0">
                <a:latin typeface="黑体" panose="02010609060101010101" charset="-122"/>
                <a:ea typeface="黑体" panose="02010609060101010101" charset="-122"/>
                <a:cs typeface="黑体" panose="02010609060101010101" charset="-122"/>
                <a:sym typeface="+mn-ea"/>
              </a:rPr>
              <a:t>lightGBM</a:t>
            </a:r>
            <a:r>
              <a:rPr lang="zh-CN" altLang="en-US" sz="2000" dirty="0">
                <a:latin typeface="黑体" panose="02010609060101010101" charset="-122"/>
                <a:ea typeface="黑体" panose="02010609060101010101" charset="-122"/>
                <a:cs typeface="黑体" panose="02010609060101010101" charset="-122"/>
                <a:sym typeface="+mn-ea"/>
              </a:rPr>
              <a:t>模型来完成本次</a:t>
            </a:r>
            <a:r>
              <a:rPr lang="zh-CN" altLang="en-US" sz="2000" dirty="0">
                <a:latin typeface="黑体" panose="02010609060101010101" charset="-122"/>
                <a:ea typeface="黑体" panose="02010609060101010101" charset="-122"/>
                <a:cs typeface="黑体" panose="02010609060101010101" charset="-122"/>
                <a:sym typeface="+mn-ea"/>
              </a:rPr>
              <a:t>任务。</a:t>
            </a:r>
            <a:endParaRPr lang="zh-CN" altLang="en-US" sz="2000" dirty="0">
              <a:latin typeface="黑体" panose="02010609060101010101" charset="-122"/>
              <a:ea typeface="黑体" panose="02010609060101010101" charset="-122"/>
              <a:cs typeface="黑体" panose="02010609060101010101" charset="-122"/>
              <a:sym typeface="+mn-ea"/>
            </a:endParaRPr>
          </a:p>
          <a:p>
            <a:pPr indent="457200">
              <a:lnSpc>
                <a:spcPct val="220000"/>
              </a:lnSpc>
            </a:pPr>
            <a:endParaRPr lang="zh-CN" altLang="en-US" sz="2000" dirty="0">
              <a:latin typeface="黑体" panose="02010609060101010101" charset="-122"/>
              <a:ea typeface="黑体" panose="02010609060101010101" charset="-122"/>
              <a:cs typeface="黑体" panose="02010609060101010101" charset="-122"/>
              <a:sym typeface="+mn-ea"/>
            </a:endParaRPr>
          </a:p>
        </p:txBody>
      </p:sp>
      <p:sp>
        <p:nvSpPr>
          <p:cNvPr id="285" name="Google Shape;285;p30"/>
          <p:cNvSpPr/>
          <p:nvPr/>
        </p:nvSpPr>
        <p:spPr>
          <a:xfrm>
            <a:off x="1877475" y="4412428"/>
            <a:ext cx="2578000" cy="2233600"/>
          </a:xfrm>
          <a:prstGeom prst="hexagon">
            <a:avLst>
              <a:gd name="adj" fmla="val 25000"/>
              <a:gd name="vf" fmla="val 115470"/>
            </a:avLst>
          </a:prstGeom>
          <a:solidFill>
            <a:srgbClr val="4F5D70"/>
          </a:solidFill>
          <a:ln w="19050" cap="flat" cmpd="sng">
            <a:solidFill>
              <a:srgbClr val="D9D9D9"/>
            </a:solidFill>
            <a:prstDash val="solid"/>
            <a:round/>
            <a:headEnd type="none" w="sm" len="sm"/>
            <a:tailEnd type="none" w="sm" len="sm"/>
          </a:ln>
        </p:spPr>
        <p:txBody>
          <a:bodyPr spcFirstLastPara="1" wrap="square" lIns="121900" tIns="121900" rIns="121900" bIns="121900" anchor="ctr" anchorCtr="0">
            <a:noAutofit/>
          </a:bodyPr>
          <a:p>
            <a:pPr marL="0" lvl="0" indent="0" algn="ctr" rtl="0">
              <a:spcBef>
                <a:spcPts val="0"/>
              </a:spcBef>
              <a:spcAft>
                <a:spcPts val="0"/>
              </a:spcAft>
              <a:buNone/>
            </a:pPr>
            <a:endParaRPr lang="en-US" sz="2400">
              <a:solidFill>
                <a:schemeClr val="bg1"/>
              </a:solidFill>
              <a:sym typeface="+mn-ea"/>
            </a:endParaRPr>
          </a:p>
        </p:txBody>
      </p:sp>
      <p:sp>
        <p:nvSpPr>
          <p:cNvPr id="4" name="Google Shape;285;p30"/>
          <p:cNvSpPr/>
          <p:nvPr/>
        </p:nvSpPr>
        <p:spPr>
          <a:xfrm>
            <a:off x="7747415" y="4412428"/>
            <a:ext cx="2578000" cy="2233600"/>
          </a:xfrm>
          <a:prstGeom prst="hexagon">
            <a:avLst>
              <a:gd name="adj" fmla="val 25000"/>
              <a:gd name="vf" fmla="val 115470"/>
            </a:avLst>
          </a:prstGeom>
          <a:solidFill>
            <a:srgbClr val="4F5D70"/>
          </a:solidFill>
          <a:ln w="19050" cap="flat" cmpd="sng">
            <a:solidFill>
              <a:srgbClr val="D9D9D9"/>
            </a:solidFill>
            <a:prstDash val="solid"/>
            <a:round/>
            <a:headEnd type="none" w="sm" len="sm"/>
            <a:tailEnd type="none" w="sm" len="sm"/>
          </a:ln>
        </p:spPr>
        <p:txBody>
          <a:bodyPr spcFirstLastPara="1" wrap="square" lIns="121900" tIns="121900" rIns="121900" bIns="121900" anchor="ctr" anchorCtr="0">
            <a:noAutofit/>
          </a:bodyPr>
          <a:p>
            <a:pPr marL="0" lvl="0" indent="0" algn="l" rtl="0">
              <a:spcBef>
                <a:spcPts val="0"/>
              </a:spcBef>
              <a:spcAft>
                <a:spcPts val="0"/>
              </a:spcAft>
              <a:buNone/>
            </a:pPr>
            <a:endParaRPr sz="2400">
              <a:solidFill>
                <a:srgbClr val="FF0000"/>
              </a:solidFill>
            </a:endParaRPr>
          </a:p>
        </p:txBody>
      </p:sp>
      <p:sp>
        <p:nvSpPr>
          <p:cNvPr id="5" name="文本框 4"/>
          <p:cNvSpPr txBox="1"/>
          <p:nvPr/>
        </p:nvSpPr>
        <p:spPr>
          <a:xfrm>
            <a:off x="1877695" y="4578985"/>
            <a:ext cx="2617470" cy="460375"/>
          </a:xfrm>
          <a:prstGeom prst="rect">
            <a:avLst/>
          </a:prstGeom>
          <a:noFill/>
        </p:spPr>
        <p:txBody>
          <a:bodyPr wrap="square" rtlCol="0" anchor="t">
            <a:spAutoFit/>
          </a:bodyPr>
          <a:p>
            <a:pPr marL="0" lvl="0" indent="0" algn="ctr" rtl="0">
              <a:spcBef>
                <a:spcPts val="0"/>
              </a:spcBef>
              <a:spcAft>
                <a:spcPts val="0"/>
              </a:spcAft>
              <a:buNone/>
            </a:pPr>
            <a:r>
              <a:rPr lang="en-US" sz="2400">
                <a:solidFill>
                  <a:schemeClr val="bg1"/>
                </a:solidFill>
                <a:sym typeface="+mn-ea"/>
              </a:rPr>
              <a:t>Xgboost</a:t>
            </a:r>
            <a:endParaRPr lang="en-US" altLang="en-US" sz="2400">
              <a:solidFill>
                <a:schemeClr val="bg1"/>
              </a:solidFill>
              <a:sym typeface="+mn-ea"/>
            </a:endParaRPr>
          </a:p>
        </p:txBody>
      </p:sp>
      <p:sp>
        <p:nvSpPr>
          <p:cNvPr id="6" name="文本框 5"/>
          <p:cNvSpPr txBox="1"/>
          <p:nvPr/>
        </p:nvSpPr>
        <p:spPr>
          <a:xfrm>
            <a:off x="2237105" y="5128895"/>
            <a:ext cx="1904365" cy="1383665"/>
          </a:xfrm>
          <a:prstGeom prst="rect">
            <a:avLst/>
          </a:prstGeom>
          <a:noFill/>
        </p:spPr>
        <p:txBody>
          <a:bodyPr wrap="square" rtlCol="0" anchor="t">
            <a:spAutoFit/>
          </a:bodyPr>
          <a:p>
            <a:pPr algn="ctr"/>
            <a:r>
              <a:rPr lang="zh-CN" sz="1400">
                <a:solidFill>
                  <a:schemeClr val="bg1"/>
                </a:solidFill>
                <a:sym typeface="+mn-ea"/>
              </a:rPr>
              <a:t>本质是一个</a:t>
            </a:r>
            <a:r>
              <a:rPr lang="en-US" altLang="zh-CN" sz="1400">
                <a:solidFill>
                  <a:schemeClr val="bg1"/>
                </a:solidFill>
                <a:sym typeface="+mn-ea"/>
              </a:rPr>
              <a:t>GBDT</a:t>
            </a:r>
            <a:r>
              <a:rPr lang="zh-CN" altLang="en-US" sz="1400">
                <a:solidFill>
                  <a:schemeClr val="bg1"/>
                </a:solidFill>
                <a:sym typeface="+mn-ea"/>
              </a:rPr>
              <a:t>模型，可以用于分类也可以用于回归问题。高效地实现类</a:t>
            </a:r>
            <a:r>
              <a:rPr lang="en-US" altLang="zh-CN" sz="1400">
                <a:solidFill>
                  <a:schemeClr val="bg1"/>
                </a:solidFill>
                <a:sym typeface="+mn-ea"/>
              </a:rPr>
              <a:t>GBDT</a:t>
            </a:r>
            <a:r>
              <a:rPr lang="zh-CN" altLang="en-US" sz="1400">
                <a:solidFill>
                  <a:schemeClr val="bg1"/>
                </a:solidFill>
                <a:sym typeface="+mn-ea"/>
              </a:rPr>
              <a:t>的基础上进行了算法和工程上的改进</a:t>
            </a:r>
            <a:endParaRPr lang="zh-CN" altLang="en-US" sz="1400">
              <a:solidFill>
                <a:schemeClr val="bg1"/>
              </a:solidFill>
              <a:sym typeface="+mn-ea"/>
            </a:endParaRPr>
          </a:p>
        </p:txBody>
      </p:sp>
      <p:sp>
        <p:nvSpPr>
          <p:cNvPr id="7" name="文本框 6"/>
          <p:cNvSpPr txBox="1"/>
          <p:nvPr/>
        </p:nvSpPr>
        <p:spPr>
          <a:xfrm>
            <a:off x="6858000" y="4578985"/>
            <a:ext cx="4356735" cy="460375"/>
          </a:xfrm>
          <a:prstGeom prst="rect">
            <a:avLst/>
          </a:prstGeom>
          <a:noFill/>
        </p:spPr>
        <p:txBody>
          <a:bodyPr wrap="square" rtlCol="0" anchor="t">
            <a:spAutoFit/>
          </a:bodyPr>
          <a:p>
            <a:pPr marL="0" lvl="0" indent="0" algn="ctr" rtl="0">
              <a:spcBef>
                <a:spcPts val="0"/>
              </a:spcBef>
              <a:spcAft>
                <a:spcPts val="0"/>
              </a:spcAft>
              <a:buNone/>
            </a:pPr>
            <a:r>
              <a:rPr lang="en-US" altLang="en-US" sz="2400">
                <a:solidFill>
                  <a:schemeClr val="bg1"/>
                </a:solidFill>
                <a:sym typeface="+mn-ea"/>
              </a:rPr>
              <a:t>LightGBM</a:t>
            </a:r>
            <a:endParaRPr lang="en-US" altLang="en-US" sz="2400">
              <a:solidFill>
                <a:schemeClr val="bg1"/>
              </a:solidFill>
              <a:sym typeface="+mn-ea"/>
            </a:endParaRPr>
          </a:p>
        </p:txBody>
      </p:sp>
      <p:sp>
        <p:nvSpPr>
          <p:cNvPr id="8" name="文本框 7"/>
          <p:cNvSpPr txBox="1"/>
          <p:nvPr/>
        </p:nvSpPr>
        <p:spPr>
          <a:xfrm>
            <a:off x="8271510" y="5128895"/>
            <a:ext cx="1529715" cy="1168400"/>
          </a:xfrm>
          <a:prstGeom prst="rect">
            <a:avLst/>
          </a:prstGeom>
          <a:noFill/>
        </p:spPr>
        <p:txBody>
          <a:bodyPr wrap="square" rtlCol="0" anchor="t">
            <a:spAutoFit/>
          </a:bodyPr>
          <a:p>
            <a:pPr marL="0" lvl="0" indent="0" algn="ctr" rtl="0">
              <a:lnSpc>
                <a:spcPct val="100000"/>
              </a:lnSpc>
              <a:spcBef>
                <a:spcPts val="0"/>
              </a:spcBef>
              <a:spcAft>
                <a:spcPts val="1600"/>
              </a:spcAft>
              <a:buNone/>
            </a:pPr>
            <a:r>
              <a:rPr lang="zh-CN" altLang="en-US" sz="1400">
                <a:solidFill>
                  <a:schemeClr val="bg1"/>
                </a:solidFill>
                <a:sym typeface="+mn-ea"/>
              </a:rPr>
              <a:t>相较于</a:t>
            </a:r>
            <a:r>
              <a:rPr lang="en-US" altLang="zh-CN" sz="1400">
                <a:solidFill>
                  <a:schemeClr val="bg1"/>
                </a:solidFill>
                <a:sym typeface="+mn-ea"/>
              </a:rPr>
              <a:t>XGboost</a:t>
            </a:r>
            <a:r>
              <a:rPr lang="zh-CN" altLang="en-US" sz="1400">
                <a:solidFill>
                  <a:schemeClr val="bg1"/>
                </a:solidFill>
                <a:sym typeface="+mn-ea"/>
              </a:rPr>
              <a:t>模型，降低了运行速度，减少了内存使用，并且支持并行化学习。</a:t>
            </a:r>
            <a:endParaRPr lang="zh-CN" altLang="en-US" sz="1400">
              <a:solidFill>
                <a:schemeClr val="bg1"/>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tags/tag1.xml><?xml version="1.0" encoding="utf-8"?>
<p:tagLst xmlns:p="http://schemas.openxmlformats.org/presentationml/2006/main">
  <p:tag name="MH" val="20170115101533"/>
  <p:tag name="MH_LIBRARY" val="CONTENTS"/>
  <p:tag name="MH_TYPE" val="NUMBER"/>
  <p:tag name="ID" val="547135"/>
  <p:tag name="MH_ORDER" val="1"/>
</p:tagLst>
</file>

<file path=ppt/tags/tag10.xml><?xml version="1.0" encoding="utf-8"?>
<p:tagLst xmlns:p="http://schemas.openxmlformats.org/presentationml/2006/main">
  <p:tag name="MH" val="20170115101533"/>
  <p:tag name="MH_LIBRARY" val="CONTENTS"/>
  <p:tag name="MH_TYPE" val="OTHERS"/>
  <p:tag name="ID" val="547135"/>
</p:tagLst>
</file>

<file path=ppt/tags/tag11.xml><?xml version="1.0" encoding="utf-8"?>
<p:tagLst xmlns:p="http://schemas.openxmlformats.org/presentationml/2006/main">
  <p:tag name="MH" val="20170115101533"/>
  <p:tag name="MH_LIBRARY" val="CONTENTS"/>
  <p:tag name="MH_TYPE" val="OTHERS"/>
  <p:tag name="ID" val="547135"/>
</p:tagLst>
</file>

<file path=ppt/tags/tag12.xml><?xml version="1.0" encoding="utf-8"?>
<p:tagLst xmlns:p="http://schemas.openxmlformats.org/presentationml/2006/main">
  <p:tag name="MH" val="20170115101533"/>
  <p:tag name="MH_LIBRARY" val="CONTENTS"/>
  <p:tag name="MH_AUTOCOLOR" val="TRUE"/>
  <p:tag name="MH_TYPE" val="CONTENTS"/>
  <p:tag name="ID" val="547135"/>
</p:tagLst>
</file>

<file path=ppt/tags/tag13.xml><?xml version="1.0" encoding="utf-8"?>
<p:tagLst xmlns:p="http://schemas.openxmlformats.org/presentationml/2006/main">
  <p:tag name="MH" val="20170115101533"/>
  <p:tag name="MH_LIBRARY" val="CONTENTS"/>
  <p:tag name="MH_TYPE" val="NUMBER"/>
  <p:tag name="ID" val="547135"/>
  <p:tag name="MH_ORDER" val="1"/>
</p:tagLst>
</file>

<file path=ppt/tags/tag14.xml><?xml version="1.0" encoding="utf-8"?>
<p:tagLst xmlns:p="http://schemas.openxmlformats.org/presentationml/2006/main">
  <p:tag name="MH" val="20170115101533"/>
  <p:tag name="MH_LIBRARY" val="CONTENTS"/>
  <p:tag name="MH_TYPE" val="ENTRY"/>
  <p:tag name="ID" val="547135"/>
  <p:tag name="MH_ORDER" val="1"/>
</p:tagLst>
</file>

<file path=ppt/tags/tag15.xml><?xml version="1.0" encoding="utf-8"?>
<p:tagLst xmlns:p="http://schemas.openxmlformats.org/presentationml/2006/main">
  <p:tag name="MH" val="20170115101533"/>
  <p:tag name="MH_LIBRARY" val="CONTENTS"/>
  <p:tag name="MH_AUTOCOLOR" val="TRUE"/>
  <p:tag name="MH_TYPE" val="CONTENTS"/>
  <p:tag name="ID" val="547135"/>
</p:tagLst>
</file>

<file path=ppt/tags/tag16.xml><?xml version="1.0" encoding="utf-8"?>
<p:tagLst xmlns:p="http://schemas.openxmlformats.org/presentationml/2006/main">
  <p:tag name="MH" val="20170115101533"/>
  <p:tag name="MH_LIBRARY" val="CONTENTS"/>
  <p:tag name="MH_TYPE" val="NUMBER"/>
  <p:tag name="ID" val="547135"/>
  <p:tag name="MH_ORDER" val="1"/>
</p:tagLst>
</file>

<file path=ppt/tags/tag17.xml><?xml version="1.0" encoding="utf-8"?>
<p:tagLst xmlns:p="http://schemas.openxmlformats.org/presentationml/2006/main">
  <p:tag name="MH" val="20170115101533"/>
  <p:tag name="MH_LIBRARY" val="CONTENTS"/>
  <p:tag name="MH_TYPE" val="ENTRY"/>
  <p:tag name="ID" val="547135"/>
  <p:tag name="MH_ORDER" val="1"/>
</p:tagLst>
</file>

<file path=ppt/tags/tag18.xml><?xml version="1.0" encoding="utf-8"?>
<p:tagLst xmlns:p="http://schemas.openxmlformats.org/presentationml/2006/main">
  <p:tag name="MH" val="20170115101533"/>
  <p:tag name="MH_LIBRARY" val="CONTENTS"/>
  <p:tag name="MH_AUTOCOLOR" val="TRUE"/>
  <p:tag name="MH_TYPE" val="CONTENTS"/>
  <p:tag name="ID" val="547135"/>
</p:tagLst>
</file>

<file path=ppt/tags/tag19.xml><?xml version="1.0" encoding="utf-8"?>
<p:tagLst xmlns:p="http://schemas.openxmlformats.org/presentationml/2006/main">
  <p:tag name="KSO_WM_UNIT_PLACING_PICTURE_USER_VIEWPORT" val="{&quot;height&quot;:8108,&quot;width&quot;:10380}"/>
</p:tagLst>
</file>

<file path=ppt/tags/tag2.xml><?xml version="1.0" encoding="utf-8"?>
<p:tagLst xmlns:p="http://schemas.openxmlformats.org/presentationml/2006/main">
  <p:tag name="MH" val="20170115101533"/>
  <p:tag name="MH_LIBRARY" val="CONTENTS"/>
  <p:tag name="MH_TYPE" val="NUMBER"/>
  <p:tag name="ID" val="547135"/>
  <p:tag name="MH_ORDER" val="1"/>
</p:tagLst>
</file>

<file path=ppt/tags/tag20.xml><?xml version="1.0" encoding="utf-8"?>
<p:tagLst xmlns:p="http://schemas.openxmlformats.org/presentationml/2006/main">
  <p:tag name="MH" val="20170115101533"/>
  <p:tag name="MH_LIBRARY" val="CONTENTS"/>
  <p:tag name="MH_TYPE" val="NUMBER"/>
  <p:tag name="ID" val="547135"/>
  <p:tag name="MH_ORDER" val="1"/>
</p:tagLst>
</file>

<file path=ppt/tags/tag21.xml><?xml version="1.0" encoding="utf-8"?>
<p:tagLst xmlns:p="http://schemas.openxmlformats.org/presentationml/2006/main">
  <p:tag name="MH" val="20170115101533"/>
  <p:tag name="MH_LIBRARY" val="CONTENTS"/>
  <p:tag name="MH_TYPE" val="ENTRY"/>
  <p:tag name="ID" val="547135"/>
  <p:tag name="MH_ORDER" val="1"/>
</p:tagLst>
</file>

<file path=ppt/tags/tag22.xml><?xml version="1.0" encoding="utf-8"?>
<p:tagLst xmlns:p="http://schemas.openxmlformats.org/presentationml/2006/main">
  <p:tag name="MH" val="20170115101533"/>
  <p:tag name="MH_LIBRARY" val="CONTENTS"/>
  <p:tag name="MH_AUTOCOLOR" val="TRUE"/>
  <p:tag name="MH_TYPE" val="CONTENTS"/>
  <p:tag name="ID" val="547135"/>
</p:tagLst>
</file>

<file path=ppt/tags/tag23.xml><?xml version="1.0" encoding="utf-8"?>
<p:tagLst xmlns:p="http://schemas.openxmlformats.org/presentationml/2006/main">
  <p:tag name="MH" val="20170115101533"/>
  <p:tag name="MH_LIBRARY" val="CONTENTS"/>
  <p:tag name="MH_TYPE" val="NUMBER"/>
  <p:tag name="ID" val="547135"/>
  <p:tag name="MH_ORDER" val="1"/>
</p:tagLst>
</file>

<file path=ppt/tags/tag24.xml><?xml version="1.0" encoding="utf-8"?>
<p:tagLst xmlns:p="http://schemas.openxmlformats.org/presentationml/2006/main">
  <p:tag name="MH" val="20170115101533"/>
  <p:tag name="MH_LIBRARY" val="CONTENTS"/>
  <p:tag name="MH_TYPE" val="ENTRY"/>
  <p:tag name="ID" val="547135"/>
  <p:tag name="MH_ORDER" val="1"/>
</p:tagLst>
</file>

<file path=ppt/tags/tag25.xml><?xml version="1.0" encoding="utf-8"?>
<p:tagLst xmlns:p="http://schemas.openxmlformats.org/presentationml/2006/main">
  <p:tag name="MH" val="20170115101533"/>
  <p:tag name="MH_LIBRARY" val="CONTENTS"/>
  <p:tag name="MH_AUTOCOLOR" val="TRUE"/>
  <p:tag name="MH_TYPE" val="CONTENTS"/>
  <p:tag name="ID" val="547135"/>
</p:tagLst>
</file>

<file path=ppt/tags/tag26.xml><?xml version="1.0" encoding="utf-8"?>
<p:tagLst xmlns:p="http://schemas.openxmlformats.org/presentationml/2006/main">
  <p:tag name="ISPRING_PRESENTATION_TITLE" val="20170228102720279409487365"/>
  <p:tag name="KSO_WPP_MARK_KEY" val="0ac0ca08-cbbd-4299-93bd-2459a7930ecb"/>
  <p:tag name="COMMONDATA" val="eyJoZGlkIjoiZDc1ZDI0ZTk2OGU4M2M2MGZkZjE1ZThjZWMwMGYzYmUifQ=="/>
</p:tagLst>
</file>

<file path=ppt/tags/tag3.xml><?xml version="1.0" encoding="utf-8"?>
<p:tagLst xmlns:p="http://schemas.openxmlformats.org/presentationml/2006/main">
  <p:tag name="MH" val="20170115101533"/>
  <p:tag name="MH_LIBRARY" val="CONTENTS"/>
  <p:tag name="MH_TYPE" val="ENTRY"/>
  <p:tag name="ID" val="547135"/>
  <p:tag name="MH_ORDER" val="1"/>
</p:tagLst>
</file>

<file path=ppt/tags/tag4.xml><?xml version="1.0" encoding="utf-8"?>
<p:tagLst xmlns:p="http://schemas.openxmlformats.org/presentationml/2006/main">
  <p:tag name="MH" val="20170115101533"/>
  <p:tag name="MH_LIBRARY" val="CONTENTS"/>
  <p:tag name="MH_TYPE" val="NUMBER"/>
  <p:tag name="ID" val="547135"/>
  <p:tag name="MH_ORDER" val="2"/>
</p:tagLst>
</file>

<file path=ppt/tags/tag5.xml><?xml version="1.0" encoding="utf-8"?>
<p:tagLst xmlns:p="http://schemas.openxmlformats.org/presentationml/2006/main">
  <p:tag name="MH" val="20170115101533"/>
  <p:tag name="MH_LIBRARY" val="CONTENTS"/>
  <p:tag name="MH_TYPE" val="ENTRY"/>
  <p:tag name="ID" val="547135"/>
  <p:tag name="MH_ORDER" val="2"/>
</p:tagLst>
</file>

<file path=ppt/tags/tag6.xml><?xml version="1.0" encoding="utf-8"?>
<p:tagLst xmlns:p="http://schemas.openxmlformats.org/presentationml/2006/main">
  <p:tag name="MH" val="20170115101533"/>
  <p:tag name="MH_LIBRARY" val="CONTENTS"/>
  <p:tag name="MH_TYPE" val="NUMBER"/>
  <p:tag name="ID" val="547135"/>
  <p:tag name="MH_ORDER" val="3"/>
</p:tagLst>
</file>

<file path=ppt/tags/tag7.xml><?xml version="1.0" encoding="utf-8"?>
<p:tagLst xmlns:p="http://schemas.openxmlformats.org/presentationml/2006/main">
  <p:tag name="MH" val="20170115101533"/>
  <p:tag name="MH_LIBRARY" val="CONTENTS"/>
  <p:tag name="MH_TYPE" val="ENTRY"/>
  <p:tag name="ID" val="547135"/>
  <p:tag name="MH_ORDER" val="3"/>
</p:tagLst>
</file>

<file path=ppt/tags/tag8.xml><?xml version="1.0" encoding="utf-8"?>
<p:tagLst xmlns:p="http://schemas.openxmlformats.org/presentationml/2006/main">
  <p:tag name="MH" val="20170115101533"/>
  <p:tag name="MH_LIBRARY" val="CONTENTS"/>
  <p:tag name="MH_TYPE" val="NUMBER"/>
  <p:tag name="ID" val="547135"/>
  <p:tag name="MH_ORDER" val="4"/>
</p:tagLst>
</file>

<file path=ppt/tags/tag9.xml><?xml version="1.0" encoding="utf-8"?>
<p:tagLst xmlns:p="http://schemas.openxmlformats.org/presentationml/2006/main">
  <p:tag name="MH" val="20170115101533"/>
  <p:tag name="MH_LIBRARY" val="CONTENTS"/>
  <p:tag name="MH_TYPE" val="ENTRY"/>
  <p:tag name="ID" val="547135"/>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4649</Words>
  <Application>WPS 演示</Application>
  <PresentationFormat>宽屏</PresentationFormat>
  <Paragraphs>340</Paragraphs>
  <Slides>30</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宋体</vt:lpstr>
      <vt:lpstr>Wingdings</vt:lpstr>
      <vt:lpstr>微软雅黑</vt:lpstr>
      <vt:lpstr>Times New Roman</vt:lpstr>
      <vt:lpstr>Calibri</vt:lpstr>
      <vt:lpstr>思源黑体旧字形 Normal</vt:lpstr>
      <vt:lpstr>黑体</vt:lpstr>
      <vt:lpstr>Arial Unicode MS</vt:lpstr>
      <vt:lpstr>微软雅黑 Light</vt:lpstr>
      <vt:lpstr>Wingdings 3</vt:lpstr>
      <vt:lpstr>Wingdings</vt:lpstr>
      <vt:lpstr>仿宋_GB2312</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        泊。</cp:lastModifiedBy>
  <cp:revision>22</cp:revision>
  <dcterms:created xsi:type="dcterms:W3CDTF">2016-08-01T05:57:00Z</dcterms:created>
  <dcterms:modified xsi:type="dcterms:W3CDTF">2022-11-27T05:30:50Z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09DD7CFFF0BC48C18C76054B8E768B28</vt:lpwstr>
  </property>
  <property fmtid="{D5CDD505-2E9C-101B-9397-08002B2CF9AE}" pid="3" name="KSOProductBuildVer">
    <vt:lpwstr>2052-11.1.0.12763</vt:lpwstr>
  </property>
</Properties>
</file>