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71" r:id="rId3"/>
    <p:sldId id="257" r:id="rId4"/>
    <p:sldId id="273" r:id="rId5"/>
    <p:sldId id="274" r:id="rId6"/>
    <p:sldId id="258" r:id="rId7"/>
    <p:sldId id="259" r:id="rId8"/>
    <p:sldId id="260" r:id="rId9"/>
    <p:sldId id="272" r:id="rId10"/>
    <p:sldId id="262" r:id="rId11"/>
    <p:sldId id="263" r:id="rId12"/>
  </p:sldIdLst>
  <p:sldSz cx="18288000" cy="10287000"/>
  <p:notesSz cx="6858000" cy="9144000"/>
  <p:embeddedFontLst>
    <p:embeddedFont>
      <p:font typeface="Arial Rounded MT Bold" panose="020F0704030504030204" pitchFamily="34" charset="0"/>
      <p:regular r:id="rId14"/>
    </p:embeddedFont>
    <p:embeddedFont>
      <p:font typeface="Calibri" panose="020F0502020204030204" pitchFamily="34" charset="0"/>
      <p:regular r:id="rId15"/>
      <p:bold r:id="rId16"/>
      <p:italic r:id="rId17"/>
      <p:boldItalic r:id="rId18"/>
    </p:embeddedFont>
    <p:embeddedFont>
      <p:font typeface="Proxima Nova" panose="020B0604020202020204" charset="0"/>
      <p:regular r:id="rId19"/>
    </p:embeddedFont>
    <p:embeddedFont>
      <p:font typeface="Proxima Nova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22" autoAdjust="0"/>
  </p:normalViewPr>
  <p:slideViewPr>
    <p:cSldViewPr>
      <p:cViewPr varScale="1">
        <p:scale>
          <a:sx n="55" d="100"/>
          <a:sy n="55" d="100"/>
        </p:scale>
        <p:origin x="2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56A7B-6F21-41FC-B0B5-94BACB6C689A}"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660A5-FDC8-4F7E-828A-C1565187F216}" type="slidenum">
              <a:rPr lang="en-US" smtClean="0"/>
              <a:t>‹#›</a:t>
            </a:fld>
            <a:endParaRPr lang="en-US"/>
          </a:p>
        </p:txBody>
      </p:sp>
    </p:spTree>
    <p:extLst>
      <p:ext uri="{BB962C8B-B14F-4D97-AF65-F5344CB8AC3E}">
        <p14:creationId xmlns:p14="http://schemas.microsoft.com/office/powerpoint/2010/main" val="413500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8660A5-FDC8-4F7E-828A-C1565187F216}" type="slidenum">
              <a:rPr lang="en-US" smtClean="0"/>
              <a:t>8</a:t>
            </a:fld>
            <a:endParaRPr lang="en-US"/>
          </a:p>
        </p:txBody>
      </p:sp>
    </p:spTree>
    <p:extLst>
      <p:ext uri="{BB962C8B-B14F-4D97-AF65-F5344CB8AC3E}">
        <p14:creationId xmlns:p14="http://schemas.microsoft.com/office/powerpoint/2010/main" val="193491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2.svg"/><Relationship Id="rId7" Type="http://schemas.openxmlformats.org/officeDocument/2006/relationships/image" Target="../media/image6.svg"/><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11" Type="http://schemas.openxmlformats.org/officeDocument/2006/relationships/image" Target="../media/image10.svg"/><Relationship Id="rId10"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4.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18.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9.png"/><Relationship Id="rId9"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2.svg"/><Relationship Id="rId7" Type="http://schemas.openxmlformats.org/officeDocument/2006/relationships/image" Target="../media/image6.svg"/><Relationship Id="rId12" Type="http://schemas.openxmlformats.org/officeDocument/2006/relationships/image" Target="../media/image4.png"/><Relationship Id="rId2" Type="http://schemas.openxmlformats.org/officeDocument/2006/relationships/image" Target="../media/image1.png"/><Relationship Id="rId16" Type="http://schemas.openxmlformats.org/officeDocument/2006/relationships/hyperlink" Target="https://mauxos.shinyapps.io/CPI_GDP_Dashboard/" TargetMode="External"/><Relationship Id="rId1" Type="http://schemas.openxmlformats.org/officeDocument/2006/relationships/slideLayout" Target="../slideLayouts/slideLayout7.xml"/><Relationship Id="rId11" Type="http://schemas.openxmlformats.org/officeDocument/2006/relationships/image" Target="../media/image10.svg"/><Relationship Id="rId15" Type="http://schemas.openxmlformats.org/officeDocument/2006/relationships/hyperlink" Target="https://www.statistics.gov.rw/publication/1873" TargetMode="External"/><Relationship Id="rId10"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hyperlink" Target="https://www.statistics.gov.rw/publication/1914"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18.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9.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2.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18.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9.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4.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8.svg"/><Relationship Id="rId4" Type="http://schemas.openxmlformats.org/officeDocument/2006/relationships/image" Target="../media/image7.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4" name="Freeform 4"/>
          <p:cNvSpPr/>
          <p:nvPr/>
        </p:nvSpPr>
        <p:spPr>
          <a:xfrm rot="4596961">
            <a:off x="-1432339" y="6872827"/>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xmlns="" r:embed="rId7"/>
                </a:ext>
              </a:extLst>
            </a:blip>
            <a:stretch>
              <a:fillRect/>
            </a:stretch>
          </a:blipFill>
        </p:spPr>
      </p:sp>
      <p:sp>
        <p:nvSpPr>
          <p:cNvPr id="5" name="Freeform 5"/>
          <p:cNvSpPr/>
          <p:nvPr/>
        </p:nvSpPr>
        <p:spPr>
          <a:xfrm rot="-1201367">
            <a:off x="714950" y="8429479"/>
            <a:ext cx="3625255" cy="4816160"/>
          </a:xfrm>
          <a:custGeom>
            <a:avLst/>
            <a:gdLst/>
            <a:ahLst/>
            <a:cxnLst/>
            <a:rect l="l" t="t" r="r" b="b"/>
            <a:pathLst>
              <a:path w="3625255" h="4816160">
                <a:moveTo>
                  <a:pt x="0" y="0"/>
                </a:moveTo>
                <a:lnTo>
                  <a:pt x="3625255" y="0"/>
                </a:lnTo>
                <a:lnTo>
                  <a:pt x="3625255" y="4816161"/>
                </a:lnTo>
                <a:lnTo>
                  <a:pt x="0" y="481616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rot="10123381">
            <a:off x="15383533" y="-370895"/>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7" name="Freeform 7"/>
          <p:cNvSpPr/>
          <p:nvPr/>
        </p:nvSpPr>
        <p:spPr>
          <a:xfrm rot="-1395011">
            <a:off x="13558858" y="-1158072"/>
            <a:ext cx="2921537" cy="3881268"/>
          </a:xfrm>
          <a:custGeom>
            <a:avLst/>
            <a:gdLst/>
            <a:ahLst/>
            <a:cxnLst/>
            <a:rect l="l" t="t" r="r" b="b"/>
            <a:pathLst>
              <a:path w="2921537" h="3881268">
                <a:moveTo>
                  <a:pt x="0" y="0"/>
                </a:moveTo>
                <a:lnTo>
                  <a:pt x="2921536" y="0"/>
                </a:lnTo>
                <a:lnTo>
                  <a:pt x="2921536" y="3881269"/>
                </a:lnTo>
                <a:lnTo>
                  <a:pt x="0" y="3881269"/>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8" name="TextBox 8"/>
          <p:cNvSpPr txBox="1"/>
          <p:nvPr/>
        </p:nvSpPr>
        <p:spPr>
          <a:xfrm>
            <a:off x="1028699" y="3313681"/>
            <a:ext cx="12274337" cy="2359620"/>
          </a:xfrm>
          <a:prstGeom prst="rect">
            <a:avLst/>
          </a:prstGeom>
        </p:spPr>
        <p:txBody>
          <a:bodyPr wrap="square" lIns="0" tIns="0" rIns="0" bIns="0" rtlCol="0" anchor="t">
            <a:spAutoFit/>
          </a:bodyPr>
          <a:lstStyle/>
          <a:p>
            <a:pPr>
              <a:lnSpc>
                <a:spcPts val="9200"/>
              </a:lnSpc>
            </a:pPr>
            <a:r>
              <a:rPr lang="en-US" sz="9200" spc="92" dirty="0" smtClean="0">
                <a:solidFill>
                  <a:srgbClr val="0086B3"/>
                </a:solidFill>
                <a:latin typeface="Proxima Nova Bold"/>
              </a:rPr>
              <a:t>CPI and GDP Interactive Dashboard </a:t>
            </a:r>
            <a:endParaRPr lang="en-US" sz="9200" spc="92" dirty="0">
              <a:solidFill>
                <a:srgbClr val="0086B3"/>
              </a:solidFill>
              <a:latin typeface="Proxima Nova Bold"/>
            </a:endParaRPr>
          </a:p>
        </p:txBody>
      </p:sp>
      <p:sp>
        <p:nvSpPr>
          <p:cNvPr id="9" name="TextBox 9"/>
          <p:cNvSpPr txBox="1"/>
          <p:nvPr/>
        </p:nvSpPr>
        <p:spPr>
          <a:xfrm>
            <a:off x="3962400" y="817668"/>
            <a:ext cx="9340637" cy="1500411"/>
          </a:xfrm>
          <a:prstGeom prst="rect">
            <a:avLst/>
          </a:prstGeom>
          <a:effectLst>
            <a:outerShdw blurRad="50800" dist="38100" dir="5400000" algn="t" rotWithShape="0">
              <a:prstClr val="black">
                <a:alpha val="40000"/>
              </a:prstClr>
            </a:outerShdw>
          </a:effectLst>
        </p:spPr>
        <p:txBody>
          <a:bodyPr wrap="square" lIns="0" tIns="0" rIns="0" bIns="0" rtlCol="0" anchor="t">
            <a:spAutoFit/>
          </a:bodyPr>
          <a:lstStyle/>
          <a:p>
            <a:pPr>
              <a:lnSpc>
                <a:spcPts val="3919"/>
              </a:lnSpc>
            </a:pPr>
            <a:r>
              <a:rPr lang="en-US" sz="4000" dirty="0" smtClean="0">
                <a:solidFill>
                  <a:srgbClr val="1F294C"/>
                </a:solidFill>
                <a:latin typeface="Arial Rounded MT Bold" panose="020F0704030504030204" pitchFamily="34" charset="0"/>
              </a:rPr>
              <a:t>NATIONAL INSTITUTE OF STATISTICS OF RWANDA NISR HACKATHON COMPETITION FINAL.</a:t>
            </a:r>
            <a:endParaRPr lang="en-US" sz="4000" dirty="0">
              <a:solidFill>
                <a:srgbClr val="1F294C"/>
              </a:solidFill>
              <a:latin typeface="Arial Rounded MT Bold" panose="020F0704030504030204" pitchFamily="34" charset="0"/>
            </a:endParaRPr>
          </a:p>
        </p:txBody>
      </p:sp>
      <p:sp>
        <p:nvSpPr>
          <p:cNvPr id="10" name="TextBox 10"/>
          <p:cNvSpPr txBox="1"/>
          <p:nvPr/>
        </p:nvSpPr>
        <p:spPr>
          <a:xfrm>
            <a:off x="1028700" y="5671439"/>
            <a:ext cx="6595891" cy="520399"/>
          </a:xfrm>
          <a:prstGeom prst="rect">
            <a:avLst/>
          </a:prstGeom>
        </p:spPr>
        <p:txBody>
          <a:bodyPr lIns="0" tIns="0" rIns="0" bIns="0" rtlCol="0" anchor="t">
            <a:spAutoFit/>
          </a:bodyPr>
          <a:lstStyle/>
          <a:p>
            <a:pPr>
              <a:lnSpc>
                <a:spcPts val="4419"/>
              </a:lnSpc>
            </a:pPr>
            <a:r>
              <a:rPr lang="en-US" sz="3399" dirty="0" smtClean="0">
                <a:solidFill>
                  <a:srgbClr val="1F294C"/>
                </a:solidFill>
                <a:latin typeface="Proxima Nova"/>
              </a:rPr>
              <a:t>Presentation</a:t>
            </a:r>
            <a:endParaRPr lang="en-US" sz="3399" dirty="0">
              <a:solidFill>
                <a:srgbClr val="1F294C"/>
              </a:solidFill>
              <a:latin typeface="Proxima Nova"/>
            </a:endParaRPr>
          </a:p>
        </p:txBody>
      </p:sp>
      <p:sp>
        <p:nvSpPr>
          <p:cNvPr id="11" name="TextBox 11"/>
          <p:cNvSpPr txBox="1"/>
          <p:nvPr/>
        </p:nvSpPr>
        <p:spPr>
          <a:xfrm>
            <a:off x="1028700" y="6743700"/>
            <a:ext cx="6595891" cy="820738"/>
          </a:xfrm>
          <a:prstGeom prst="rect">
            <a:avLst/>
          </a:prstGeom>
        </p:spPr>
        <p:txBody>
          <a:bodyPr lIns="0" tIns="0" rIns="0" bIns="0" rtlCol="0" anchor="t">
            <a:spAutoFit/>
          </a:bodyPr>
          <a:lstStyle/>
          <a:p>
            <a:pPr>
              <a:lnSpc>
                <a:spcPts val="3200"/>
              </a:lnSpc>
            </a:pPr>
            <a:r>
              <a:rPr lang="en-US" sz="3200" spc="32" dirty="0" smtClean="0">
                <a:solidFill>
                  <a:srgbClr val="0086B3"/>
                </a:solidFill>
                <a:latin typeface="Proxima Nova"/>
              </a:rPr>
              <a:t>Maurice </a:t>
            </a:r>
            <a:r>
              <a:rPr lang="en-US" sz="3200" spc="32" dirty="0" err="1" smtClean="0">
                <a:solidFill>
                  <a:srgbClr val="0086B3"/>
                </a:solidFill>
                <a:latin typeface="Proxima Nova"/>
              </a:rPr>
              <a:t>Hirwa</a:t>
            </a:r>
            <a:r>
              <a:rPr lang="en-US" sz="3200" spc="32" dirty="0" smtClean="0">
                <a:solidFill>
                  <a:srgbClr val="0086B3"/>
                </a:solidFill>
                <a:latin typeface="Proxima Nova"/>
              </a:rPr>
              <a:t> </a:t>
            </a:r>
            <a:r>
              <a:rPr lang="en-US" sz="3200" spc="32" dirty="0" err="1" smtClean="0">
                <a:solidFill>
                  <a:srgbClr val="0086B3"/>
                </a:solidFill>
                <a:latin typeface="Proxima Nova"/>
              </a:rPr>
              <a:t>Uwimana</a:t>
            </a:r>
            <a:r>
              <a:rPr lang="en-US" sz="3200" spc="32" dirty="0" smtClean="0">
                <a:solidFill>
                  <a:srgbClr val="0086B3"/>
                </a:solidFill>
                <a:latin typeface="Proxima Nova"/>
              </a:rPr>
              <a:t> and </a:t>
            </a:r>
            <a:r>
              <a:rPr lang="en-US" sz="3200" spc="32" dirty="0" err="1" smtClean="0">
                <a:solidFill>
                  <a:srgbClr val="0086B3"/>
                </a:solidFill>
                <a:latin typeface="Proxima Nova"/>
              </a:rPr>
              <a:t>Jeanforbin</a:t>
            </a:r>
            <a:r>
              <a:rPr lang="en-US" sz="3200" spc="32" dirty="0" smtClean="0">
                <a:solidFill>
                  <a:srgbClr val="0086B3"/>
                </a:solidFill>
                <a:latin typeface="Proxima Nova"/>
              </a:rPr>
              <a:t> </a:t>
            </a:r>
            <a:r>
              <a:rPr lang="en-US" sz="3200" spc="32" dirty="0" err="1" smtClean="0">
                <a:solidFill>
                  <a:srgbClr val="0086B3"/>
                </a:solidFill>
                <a:latin typeface="Proxima Nova"/>
              </a:rPr>
              <a:t>Mugabo</a:t>
            </a:r>
            <a:endParaRPr lang="en-US" sz="3200" spc="32" dirty="0">
              <a:solidFill>
                <a:srgbClr val="0086B3"/>
              </a:solidFill>
              <a:latin typeface="Proxima Nova"/>
            </a:endParaRPr>
          </a:p>
        </p:txBody>
      </p:sp>
      <p:pic>
        <p:nvPicPr>
          <p:cNvPr id="15" name="Picture 14"/>
          <p:cNvPicPr>
            <a:picLocks noChangeAspect="1"/>
          </p:cNvPicPr>
          <p:nvPr/>
        </p:nvPicPr>
        <p:blipFill>
          <a:blip r:embed="rId14"/>
          <a:stretch>
            <a:fillRect/>
          </a:stretch>
        </p:blipFill>
        <p:spPr>
          <a:xfrm>
            <a:off x="1600201" y="659247"/>
            <a:ext cx="1817254" cy="1817254"/>
          </a:xfrm>
          <a:prstGeom prst="rect">
            <a:avLst/>
          </a:prstGeom>
          <a:ln>
            <a:noFill/>
          </a:ln>
          <a:effectLst>
            <a:glow rad="228600">
              <a:schemeClr val="accent5">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6" name="TextBox 11"/>
          <p:cNvSpPr txBox="1"/>
          <p:nvPr/>
        </p:nvSpPr>
        <p:spPr>
          <a:xfrm>
            <a:off x="2057400" y="8314531"/>
            <a:ext cx="2942294" cy="410369"/>
          </a:xfrm>
          <a:prstGeom prst="rect">
            <a:avLst/>
          </a:prstGeom>
        </p:spPr>
        <p:txBody>
          <a:bodyPr wrap="square" lIns="0" tIns="0" rIns="0" bIns="0" rtlCol="0" anchor="t">
            <a:spAutoFit/>
          </a:bodyPr>
          <a:lstStyle/>
          <a:p>
            <a:pPr>
              <a:lnSpc>
                <a:spcPts val="3200"/>
              </a:lnSpc>
            </a:pPr>
            <a:r>
              <a:rPr lang="en-US" sz="3200" b="1" spc="32" dirty="0" smtClean="0">
                <a:latin typeface="Proxima Nova"/>
              </a:rPr>
              <a:t>MauxOs Team</a:t>
            </a:r>
            <a:endParaRPr lang="en-US" sz="3200" b="1" spc="32" dirty="0">
              <a:latin typeface="Proxima Nova"/>
            </a:endParaRPr>
          </a:p>
        </p:txBody>
      </p:sp>
      <p:sp>
        <p:nvSpPr>
          <p:cNvPr id="17" name="TextBox 11"/>
          <p:cNvSpPr txBox="1"/>
          <p:nvPr/>
        </p:nvSpPr>
        <p:spPr>
          <a:xfrm>
            <a:off x="12911428" y="9105900"/>
            <a:ext cx="4216397" cy="410369"/>
          </a:xfrm>
          <a:prstGeom prst="rect">
            <a:avLst/>
          </a:prstGeom>
        </p:spPr>
        <p:txBody>
          <a:bodyPr wrap="square" lIns="0" tIns="0" rIns="0" bIns="0" rtlCol="0" anchor="t">
            <a:spAutoFit/>
          </a:bodyPr>
          <a:lstStyle/>
          <a:p>
            <a:pPr>
              <a:lnSpc>
                <a:spcPts val="3200"/>
              </a:lnSpc>
            </a:pPr>
            <a:r>
              <a:rPr lang="en-US" sz="3200" b="1" spc="32" dirty="0" smtClean="0">
                <a:latin typeface="Proxima Nova"/>
              </a:rPr>
              <a:t>November 30</a:t>
            </a:r>
            <a:r>
              <a:rPr lang="en-US" sz="3200" b="1" spc="32" baseline="30000" dirty="0" smtClean="0">
                <a:latin typeface="Proxima Nova"/>
              </a:rPr>
              <a:t>th</a:t>
            </a:r>
            <a:r>
              <a:rPr lang="en-US" sz="3200" b="1" spc="32" dirty="0" smtClean="0">
                <a:latin typeface="Proxima Nova"/>
              </a:rPr>
              <a:t>, 2023</a:t>
            </a:r>
            <a:endParaRPr lang="en-US" sz="3200" b="1" spc="32" dirty="0">
              <a:latin typeface="Proxima Nov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11" name="Freeform 11"/>
          <p:cNvSpPr/>
          <p:nvPr/>
        </p:nvSpPr>
        <p:spPr>
          <a:xfrm rot="4596961">
            <a:off x="-1406027" y="7706959"/>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3" name="Freeform 13"/>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5" name="Rectangle 14"/>
          <p:cNvSpPr/>
          <p:nvPr/>
        </p:nvSpPr>
        <p:spPr>
          <a:xfrm>
            <a:off x="1066800" y="574166"/>
            <a:ext cx="12481622" cy="1015663"/>
          </a:xfrm>
          <a:prstGeom prst="rect">
            <a:avLst/>
          </a:prstGeom>
        </p:spPr>
        <p:txBody>
          <a:bodyPr wrap="none">
            <a:spAutoFit/>
          </a:bodyPr>
          <a:lstStyle/>
          <a:p>
            <a:r>
              <a:rPr lang="en-US" sz="6000" b="1" dirty="0" smtClean="0">
                <a:solidFill>
                  <a:srgbClr val="FF9933"/>
                </a:solidFill>
                <a:latin typeface="+mj-lt"/>
              </a:rPr>
              <a:t>Inflation rate in </a:t>
            </a:r>
            <a:r>
              <a:rPr lang="en-US" sz="6000" b="1" dirty="0">
                <a:solidFill>
                  <a:srgbClr val="FF9933"/>
                </a:solidFill>
                <a:latin typeface="+mj-lt"/>
              </a:rPr>
              <a:t>Urban and Rural Areas</a:t>
            </a:r>
            <a:endParaRPr lang="en-US" sz="6000" b="1" i="0" dirty="0">
              <a:solidFill>
                <a:srgbClr val="FF9933"/>
              </a:solidFill>
              <a:effectLst/>
              <a:latin typeface="+mj-lt"/>
            </a:endParaRPr>
          </a:p>
        </p:txBody>
      </p:sp>
      <p:sp>
        <p:nvSpPr>
          <p:cNvPr id="16" name="Rectangle 15"/>
          <p:cNvSpPr/>
          <p:nvPr/>
        </p:nvSpPr>
        <p:spPr>
          <a:xfrm>
            <a:off x="1067972" y="2173724"/>
            <a:ext cx="16154400" cy="6093976"/>
          </a:xfrm>
          <a:prstGeom prst="rect">
            <a:avLst/>
          </a:prstGeom>
        </p:spPr>
        <p:txBody>
          <a:bodyPr wrap="square">
            <a:spAutoFit/>
          </a:bodyPr>
          <a:lstStyle/>
          <a:p>
            <a:r>
              <a:rPr lang="en-US" sz="3000" dirty="0">
                <a:solidFill>
                  <a:srgbClr val="333333"/>
                </a:solidFill>
              </a:rPr>
              <a:t>This is percentage change on the same period 12 months earlier (November 2021 - November 2022).</a:t>
            </a:r>
          </a:p>
          <a:p>
            <a:r>
              <a:rPr lang="en-US" sz="3000" dirty="0">
                <a:solidFill>
                  <a:srgbClr val="333333"/>
                </a:solidFill>
              </a:rPr>
              <a:t>Note, Urban CPI was the focus of this publication as it was the headline index for monetary policy purposes</a:t>
            </a:r>
            <a:r>
              <a:rPr lang="en-US" sz="3000" dirty="0" smtClean="0">
                <a:solidFill>
                  <a:srgbClr val="333333"/>
                </a:solidFill>
              </a:rPr>
              <a:t>.</a:t>
            </a:r>
          </a:p>
          <a:p>
            <a:endParaRPr lang="en-US" sz="3000" b="0" i="0" dirty="0">
              <a:solidFill>
                <a:srgbClr val="333333"/>
              </a:solidFill>
              <a:effectLst/>
            </a:endParaRPr>
          </a:p>
          <a:p>
            <a:r>
              <a:rPr lang="en-US" sz="3000" b="1" dirty="0"/>
              <a:t>Urban General Index (CPI),</a:t>
            </a:r>
            <a:r>
              <a:rPr lang="en-US" sz="3000" dirty="0"/>
              <a:t> Urban CPI increased by </a:t>
            </a:r>
            <a:r>
              <a:rPr lang="en-US" sz="3000" b="1" dirty="0"/>
              <a:t>21.7 percent</a:t>
            </a:r>
            <a:r>
              <a:rPr lang="en-US" sz="3000" dirty="0"/>
              <a:t> on annual basis (November 2021 and November 2022) and increased by </a:t>
            </a:r>
            <a:r>
              <a:rPr lang="en-US" sz="3000" b="1" dirty="0"/>
              <a:t>0.8 percent</a:t>
            </a:r>
            <a:r>
              <a:rPr lang="en-US" sz="3000" dirty="0"/>
              <a:t> on monthly basis (October 2022 to November 2022). The annual average inflation rate between November 2021 and November 2022 was </a:t>
            </a:r>
            <a:r>
              <a:rPr lang="en-US" sz="3000" b="1" dirty="0"/>
              <a:t>12.3 percent</a:t>
            </a:r>
            <a:r>
              <a:rPr lang="en-US" sz="3000" dirty="0" smtClean="0"/>
              <a:t>.</a:t>
            </a:r>
          </a:p>
          <a:p>
            <a:endParaRPr lang="en-US" sz="3000" dirty="0"/>
          </a:p>
          <a:p>
            <a:r>
              <a:rPr lang="en-US" sz="3000" b="1" dirty="0"/>
              <a:t>Rural General Index (CPI),</a:t>
            </a:r>
            <a:r>
              <a:rPr lang="en-US" sz="3000" dirty="0"/>
              <a:t> Rural CPI increased by </a:t>
            </a:r>
            <a:r>
              <a:rPr lang="en-US" sz="3000" b="1" dirty="0"/>
              <a:t>42.9 percent</a:t>
            </a:r>
            <a:r>
              <a:rPr lang="en-US" sz="3000" dirty="0"/>
              <a:t> on annual basis and increased by </a:t>
            </a:r>
            <a:r>
              <a:rPr lang="en-US" sz="3000" b="1" dirty="0"/>
              <a:t>1.5 percent</a:t>
            </a:r>
            <a:r>
              <a:rPr lang="en-US" sz="3000" dirty="0"/>
              <a:t> on monthly basis</a:t>
            </a:r>
            <a:r>
              <a:rPr lang="en-US" sz="3000" dirty="0" smtClean="0"/>
              <a:t>.</a:t>
            </a:r>
          </a:p>
          <a:p>
            <a:endParaRPr lang="en-US" sz="3000" dirty="0"/>
          </a:p>
          <a:p>
            <a:r>
              <a:rPr lang="en-US" sz="3000" b="1" dirty="0"/>
              <a:t>Overall Rwanda General Index (CPI),</a:t>
            </a:r>
            <a:r>
              <a:rPr lang="en-US" sz="3000" dirty="0"/>
              <a:t> Rwanda CPI increased by </a:t>
            </a:r>
            <a:r>
              <a:rPr lang="en-US" sz="3000" b="1" dirty="0"/>
              <a:t>33.8 percent</a:t>
            </a:r>
            <a:r>
              <a:rPr lang="en-US" sz="3000" dirty="0"/>
              <a:t> on annual basis and increased by </a:t>
            </a:r>
            <a:r>
              <a:rPr lang="en-US" sz="3000" b="1" dirty="0"/>
              <a:t>1.3 percent</a:t>
            </a:r>
            <a:r>
              <a:rPr lang="en-US" sz="3000" dirty="0"/>
              <a:t> on monthly basis</a:t>
            </a:r>
            <a:r>
              <a:rPr lang="en-US" sz="3000" dirty="0" smtClean="0"/>
              <a:t>.</a:t>
            </a:r>
            <a:endParaRPr lang="en-US" sz="3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11" name="Freeform 11"/>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p:spPr>
      </p:sp>
      <p:sp>
        <p:nvSpPr>
          <p:cNvPr id="12" name="Freeform 12"/>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3" name="Freeform 13"/>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4" name="Freeform 14"/>
          <p:cNvSpPr/>
          <p:nvPr/>
        </p:nvSpPr>
        <p:spPr>
          <a:xfrm rot="-2827656" flipH="1" flipV="1">
            <a:off x="15634743"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5" name="Rectangle 14"/>
          <p:cNvSpPr/>
          <p:nvPr/>
        </p:nvSpPr>
        <p:spPr>
          <a:xfrm>
            <a:off x="1828800" y="495300"/>
            <a:ext cx="13511584" cy="923330"/>
          </a:xfrm>
          <a:prstGeom prst="rect">
            <a:avLst/>
          </a:prstGeom>
        </p:spPr>
        <p:txBody>
          <a:bodyPr wrap="none">
            <a:spAutoFit/>
          </a:bodyPr>
          <a:lstStyle/>
          <a:p>
            <a:r>
              <a:rPr lang="en-US" sz="5000" b="1" dirty="0">
                <a:solidFill>
                  <a:srgbClr val="FF9933"/>
                </a:solidFill>
              </a:rPr>
              <a:t>Inflation rate in Urban </a:t>
            </a:r>
            <a:r>
              <a:rPr lang="en-US" sz="5400" b="1" dirty="0">
                <a:solidFill>
                  <a:srgbClr val="FF9933"/>
                </a:solidFill>
              </a:rPr>
              <a:t>and</a:t>
            </a:r>
            <a:r>
              <a:rPr lang="en-US" sz="5000" b="1" dirty="0">
                <a:solidFill>
                  <a:srgbClr val="FF9933"/>
                </a:solidFill>
              </a:rPr>
              <a:t> Rural </a:t>
            </a:r>
            <a:r>
              <a:rPr lang="en-US" sz="5000" b="1" dirty="0" smtClean="0">
                <a:solidFill>
                  <a:srgbClr val="FF9933"/>
                </a:solidFill>
              </a:rPr>
              <a:t>Areas Continue…</a:t>
            </a:r>
            <a:endParaRPr lang="en-US" sz="5000" b="1" dirty="0">
              <a:solidFill>
                <a:srgbClr val="FF9933"/>
              </a:solidFill>
            </a:endParaRPr>
          </a:p>
        </p:txBody>
      </p:sp>
      <p:sp>
        <p:nvSpPr>
          <p:cNvPr id="16" name="Rectangle 15"/>
          <p:cNvSpPr/>
          <p:nvPr/>
        </p:nvSpPr>
        <p:spPr>
          <a:xfrm>
            <a:off x="1828800" y="1943100"/>
            <a:ext cx="15392400" cy="6863417"/>
          </a:xfrm>
          <a:prstGeom prst="rect">
            <a:avLst/>
          </a:prstGeom>
        </p:spPr>
        <p:txBody>
          <a:bodyPr wrap="square">
            <a:spAutoFit/>
          </a:bodyPr>
          <a:lstStyle/>
          <a:p>
            <a:r>
              <a:rPr lang="en-US" sz="4000" b="1" dirty="0">
                <a:solidFill>
                  <a:srgbClr val="333333"/>
                </a:solidFill>
              </a:rPr>
              <a:t>Urban General Index (CPI),</a:t>
            </a:r>
            <a:r>
              <a:rPr lang="en-US" sz="4000" dirty="0">
                <a:solidFill>
                  <a:srgbClr val="333333"/>
                </a:solidFill>
              </a:rPr>
              <a:t> Urban CPI increased by </a:t>
            </a:r>
            <a:r>
              <a:rPr lang="en-US" sz="4000" b="1" dirty="0">
                <a:solidFill>
                  <a:srgbClr val="333333"/>
                </a:solidFill>
              </a:rPr>
              <a:t>21.7 percent</a:t>
            </a:r>
            <a:r>
              <a:rPr lang="en-US" sz="4000" dirty="0">
                <a:solidFill>
                  <a:srgbClr val="333333"/>
                </a:solidFill>
              </a:rPr>
              <a:t> on annual basis (November 2021 and November 2022) and increased by </a:t>
            </a:r>
            <a:r>
              <a:rPr lang="en-US" sz="4000" b="1" dirty="0">
                <a:solidFill>
                  <a:srgbClr val="333333"/>
                </a:solidFill>
              </a:rPr>
              <a:t>0.8 percent</a:t>
            </a:r>
            <a:r>
              <a:rPr lang="en-US" sz="4000" dirty="0">
                <a:solidFill>
                  <a:srgbClr val="333333"/>
                </a:solidFill>
              </a:rPr>
              <a:t> on monthly basis (October 2022 to November 2022). The annual average inflation rate between November 2021 and November 2022 was </a:t>
            </a:r>
            <a:r>
              <a:rPr lang="en-US" sz="4000" b="1" dirty="0">
                <a:solidFill>
                  <a:srgbClr val="333333"/>
                </a:solidFill>
              </a:rPr>
              <a:t>12.3 percent</a:t>
            </a:r>
            <a:r>
              <a:rPr lang="en-US" sz="4000" dirty="0" smtClean="0">
                <a:solidFill>
                  <a:srgbClr val="333333"/>
                </a:solidFill>
              </a:rPr>
              <a:t>.</a:t>
            </a:r>
          </a:p>
          <a:p>
            <a:endParaRPr lang="en-US" sz="4000" dirty="0">
              <a:solidFill>
                <a:srgbClr val="333333"/>
              </a:solidFill>
            </a:endParaRPr>
          </a:p>
          <a:p>
            <a:r>
              <a:rPr lang="en-US" sz="4000" b="1" dirty="0">
                <a:solidFill>
                  <a:srgbClr val="333333"/>
                </a:solidFill>
              </a:rPr>
              <a:t>Rural General Index (CPI),</a:t>
            </a:r>
            <a:r>
              <a:rPr lang="en-US" sz="4000" dirty="0">
                <a:solidFill>
                  <a:srgbClr val="333333"/>
                </a:solidFill>
              </a:rPr>
              <a:t> Rural CPI increased by </a:t>
            </a:r>
            <a:r>
              <a:rPr lang="en-US" sz="4000" b="1" dirty="0">
                <a:solidFill>
                  <a:srgbClr val="333333"/>
                </a:solidFill>
              </a:rPr>
              <a:t>42.9 percent</a:t>
            </a:r>
            <a:r>
              <a:rPr lang="en-US" sz="4000" dirty="0">
                <a:solidFill>
                  <a:srgbClr val="333333"/>
                </a:solidFill>
              </a:rPr>
              <a:t> on annual basis and increased by </a:t>
            </a:r>
            <a:r>
              <a:rPr lang="en-US" sz="4000" b="1" dirty="0">
                <a:solidFill>
                  <a:srgbClr val="333333"/>
                </a:solidFill>
              </a:rPr>
              <a:t>1.5 percent</a:t>
            </a:r>
            <a:r>
              <a:rPr lang="en-US" sz="4000" dirty="0">
                <a:solidFill>
                  <a:srgbClr val="333333"/>
                </a:solidFill>
              </a:rPr>
              <a:t> on monthly basis</a:t>
            </a:r>
            <a:r>
              <a:rPr lang="en-US" sz="4000" dirty="0" smtClean="0">
                <a:solidFill>
                  <a:srgbClr val="333333"/>
                </a:solidFill>
              </a:rPr>
              <a:t>.</a:t>
            </a:r>
          </a:p>
          <a:p>
            <a:endParaRPr lang="en-US" sz="4000" dirty="0">
              <a:solidFill>
                <a:srgbClr val="333333"/>
              </a:solidFill>
            </a:endParaRPr>
          </a:p>
          <a:p>
            <a:r>
              <a:rPr lang="en-US" sz="4000" b="1" dirty="0">
                <a:solidFill>
                  <a:srgbClr val="333333"/>
                </a:solidFill>
              </a:rPr>
              <a:t>Overall Rwanda General Index (CPI),</a:t>
            </a:r>
            <a:r>
              <a:rPr lang="en-US" sz="4000" dirty="0">
                <a:solidFill>
                  <a:srgbClr val="333333"/>
                </a:solidFill>
              </a:rPr>
              <a:t> Rwanda CPI increased by </a:t>
            </a:r>
            <a:r>
              <a:rPr lang="en-US" sz="4000" b="1" dirty="0">
                <a:solidFill>
                  <a:srgbClr val="333333"/>
                </a:solidFill>
              </a:rPr>
              <a:t>33.8 percent</a:t>
            </a:r>
            <a:r>
              <a:rPr lang="en-US" sz="4000" dirty="0">
                <a:solidFill>
                  <a:srgbClr val="333333"/>
                </a:solidFill>
              </a:rPr>
              <a:t> on annual basis and increased by </a:t>
            </a:r>
            <a:r>
              <a:rPr lang="en-US" sz="4000" b="1" dirty="0">
                <a:solidFill>
                  <a:srgbClr val="333333"/>
                </a:solidFill>
              </a:rPr>
              <a:t>1.3 percent</a:t>
            </a:r>
            <a:r>
              <a:rPr lang="en-US" sz="4000" dirty="0">
                <a:solidFill>
                  <a:srgbClr val="333333"/>
                </a:solidFill>
              </a:rPr>
              <a:t> on monthly basis.</a:t>
            </a:r>
            <a:endParaRPr lang="en-US" sz="4000" b="0" i="0" dirty="0">
              <a:solidFill>
                <a:srgbClr val="333333"/>
              </a:soli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4" name="Freeform 4"/>
          <p:cNvSpPr/>
          <p:nvPr/>
        </p:nvSpPr>
        <p:spPr>
          <a:xfrm rot="4596961">
            <a:off x="-1432340" y="6872827"/>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xmlns="" r:embed="rId7"/>
                </a:ext>
              </a:extLst>
            </a:blip>
            <a:stretch>
              <a:fillRect/>
            </a:stretch>
          </a:blipFill>
        </p:spPr>
      </p:sp>
      <p:sp>
        <p:nvSpPr>
          <p:cNvPr id="5" name="Freeform 5"/>
          <p:cNvSpPr/>
          <p:nvPr/>
        </p:nvSpPr>
        <p:spPr>
          <a:xfrm rot="-1201367">
            <a:off x="714950" y="8429479"/>
            <a:ext cx="3625255" cy="4816160"/>
          </a:xfrm>
          <a:custGeom>
            <a:avLst/>
            <a:gdLst/>
            <a:ahLst/>
            <a:cxnLst/>
            <a:rect l="l" t="t" r="r" b="b"/>
            <a:pathLst>
              <a:path w="3625255" h="4816160">
                <a:moveTo>
                  <a:pt x="0" y="0"/>
                </a:moveTo>
                <a:lnTo>
                  <a:pt x="3625255" y="0"/>
                </a:lnTo>
                <a:lnTo>
                  <a:pt x="3625255" y="4816161"/>
                </a:lnTo>
                <a:lnTo>
                  <a:pt x="0" y="481616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rot="10123381">
            <a:off x="15383533" y="-370895"/>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7" name="Freeform 7"/>
          <p:cNvSpPr/>
          <p:nvPr/>
        </p:nvSpPr>
        <p:spPr>
          <a:xfrm rot="-1395011">
            <a:off x="13558858" y="-1158072"/>
            <a:ext cx="2921537" cy="3881268"/>
          </a:xfrm>
          <a:custGeom>
            <a:avLst/>
            <a:gdLst/>
            <a:ahLst/>
            <a:cxnLst/>
            <a:rect l="l" t="t" r="r" b="b"/>
            <a:pathLst>
              <a:path w="2921537" h="3881268">
                <a:moveTo>
                  <a:pt x="0" y="0"/>
                </a:moveTo>
                <a:lnTo>
                  <a:pt x="2921536" y="0"/>
                </a:lnTo>
                <a:lnTo>
                  <a:pt x="2921536" y="3881269"/>
                </a:lnTo>
                <a:lnTo>
                  <a:pt x="0" y="3881269"/>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2" name="Rectangle 11"/>
          <p:cNvSpPr/>
          <p:nvPr/>
        </p:nvSpPr>
        <p:spPr>
          <a:xfrm>
            <a:off x="1219200" y="2594943"/>
            <a:ext cx="15316200" cy="5016758"/>
          </a:xfrm>
          <a:prstGeom prst="rect">
            <a:avLst/>
          </a:prstGeom>
        </p:spPr>
        <p:txBody>
          <a:bodyPr wrap="square">
            <a:spAutoFit/>
          </a:bodyPr>
          <a:lstStyle/>
          <a:p>
            <a:r>
              <a:rPr lang="en-US" sz="4000" dirty="0" smtClean="0"/>
              <a:t>This is CPI and GDP interactive report which utilizes data published by National Institute of Statistics of Rwanda NISR on their website.</a:t>
            </a:r>
          </a:p>
          <a:p>
            <a:endParaRPr lang="en-US" sz="4000" dirty="0" smtClean="0"/>
          </a:p>
          <a:p>
            <a:r>
              <a:rPr lang="en-US" sz="4000" dirty="0" smtClean="0"/>
              <a:t>Source: </a:t>
            </a:r>
            <a:r>
              <a:rPr lang="en-US" sz="4000" dirty="0" smtClean="0">
                <a:hlinkClick r:id="rId14"/>
              </a:rPr>
              <a:t>https</a:t>
            </a:r>
            <a:r>
              <a:rPr lang="en-US" sz="4000" dirty="0">
                <a:hlinkClick r:id="rId14"/>
              </a:rPr>
              <a:t>://</a:t>
            </a:r>
            <a:r>
              <a:rPr lang="en-US" sz="4000" dirty="0" smtClean="0">
                <a:hlinkClick r:id="rId14"/>
              </a:rPr>
              <a:t>www.statistics.gov.rw/publication/1914</a:t>
            </a:r>
            <a:r>
              <a:rPr lang="en-US" sz="4000" dirty="0" smtClean="0"/>
              <a:t> and </a:t>
            </a:r>
            <a:r>
              <a:rPr lang="en-US" sz="4000" dirty="0">
                <a:hlinkClick r:id="rId15"/>
              </a:rPr>
              <a:t>https://www.statistics.gov.rw/publication/1873</a:t>
            </a:r>
            <a:r>
              <a:rPr lang="en-US" sz="4000" dirty="0" smtClean="0"/>
              <a:t>.</a:t>
            </a:r>
          </a:p>
          <a:p>
            <a:endParaRPr lang="en-US" sz="4000" dirty="0" smtClean="0"/>
          </a:p>
          <a:p>
            <a:r>
              <a:rPr lang="en-US" sz="4000" i="1" dirty="0" smtClean="0"/>
              <a:t>You </a:t>
            </a:r>
            <a:r>
              <a:rPr lang="en-US" sz="4000" i="1" dirty="0"/>
              <a:t>can also access the interactive dashboard through: </a:t>
            </a:r>
            <a:r>
              <a:rPr lang="en-US" sz="4000" i="1" dirty="0" smtClean="0">
                <a:hlinkClick r:id="rId16"/>
              </a:rPr>
              <a:t>https</a:t>
            </a:r>
            <a:r>
              <a:rPr lang="en-US" sz="4000" i="1" dirty="0">
                <a:hlinkClick r:id="rId16"/>
              </a:rPr>
              <a:t>://mauxos.shinyapps.io/CPI_GDP_Dashboard</a:t>
            </a:r>
            <a:r>
              <a:rPr lang="en-US" sz="4000" dirty="0" smtClean="0">
                <a:hlinkClick r:id="rId16"/>
              </a:rPr>
              <a:t>/</a:t>
            </a:r>
            <a:r>
              <a:rPr lang="en-US" sz="4000" dirty="0" smtClean="0"/>
              <a:t> </a:t>
            </a:r>
            <a:endParaRPr lang="en-US" sz="4000" dirty="0"/>
          </a:p>
        </p:txBody>
      </p:sp>
      <p:sp>
        <p:nvSpPr>
          <p:cNvPr id="13" name="Rectangle 12"/>
          <p:cNvSpPr/>
          <p:nvPr/>
        </p:nvSpPr>
        <p:spPr>
          <a:xfrm>
            <a:off x="1219200" y="621149"/>
            <a:ext cx="4871847" cy="1169551"/>
          </a:xfrm>
          <a:prstGeom prst="rect">
            <a:avLst/>
          </a:prstGeom>
        </p:spPr>
        <p:txBody>
          <a:bodyPr wrap="none">
            <a:spAutoFit/>
          </a:bodyPr>
          <a:lstStyle/>
          <a:p>
            <a:r>
              <a:rPr lang="en-US" sz="7000" b="1" dirty="0" smtClean="0">
                <a:solidFill>
                  <a:srgbClr val="FF9933"/>
                </a:solidFill>
                <a:latin typeface="+mj-lt"/>
              </a:rPr>
              <a:t>Introduction</a:t>
            </a:r>
            <a:endParaRPr lang="en-US" sz="7000" b="1" i="0" dirty="0">
              <a:solidFill>
                <a:srgbClr val="FF9933"/>
              </a:solidFill>
              <a:effectLst/>
              <a:latin typeface="+mj-lt"/>
            </a:endParaRPr>
          </a:p>
        </p:txBody>
      </p:sp>
    </p:spTree>
    <p:extLst>
      <p:ext uri="{BB962C8B-B14F-4D97-AF65-F5344CB8AC3E}">
        <p14:creationId xmlns:p14="http://schemas.microsoft.com/office/powerpoint/2010/main" val="1754366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Freeform 3"/>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p:spPr>
      </p:sp>
      <p:sp>
        <p:nvSpPr>
          <p:cNvPr id="4" name="Freeform 4"/>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Rectangle 8"/>
          <p:cNvSpPr/>
          <p:nvPr/>
        </p:nvSpPr>
        <p:spPr>
          <a:xfrm>
            <a:off x="824715" y="2628900"/>
            <a:ext cx="16810309" cy="5478423"/>
          </a:xfrm>
          <a:prstGeom prst="rect">
            <a:avLst/>
          </a:prstGeom>
        </p:spPr>
        <p:txBody>
          <a:bodyPr wrap="square">
            <a:spAutoFit/>
          </a:bodyPr>
          <a:lstStyle/>
          <a:p>
            <a:r>
              <a:rPr lang="en-US" sz="5000" dirty="0"/>
              <a:t>We will go through each and every crucial aspect of the report and of course we will only focus on among significant indicators in order to get an insight about percentage contribution of each sector to overall GDP, growth rate, inflation status and inflation variation over years, also, we will get glimpse about percentage contribution of different categories of consumption to general index (CPI).</a:t>
            </a:r>
          </a:p>
        </p:txBody>
      </p:sp>
      <p:sp>
        <p:nvSpPr>
          <p:cNvPr id="10" name="Rectangle 9"/>
          <p:cNvSpPr/>
          <p:nvPr/>
        </p:nvSpPr>
        <p:spPr>
          <a:xfrm>
            <a:off x="791890" y="723900"/>
            <a:ext cx="9058505" cy="1169551"/>
          </a:xfrm>
          <a:prstGeom prst="rect">
            <a:avLst/>
          </a:prstGeom>
        </p:spPr>
        <p:txBody>
          <a:bodyPr wrap="none">
            <a:spAutoFit/>
          </a:bodyPr>
          <a:lstStyle/>
          <a:p>
            <a:r>
              <a:rPr lang="en-US" sz="7000" b="1" dirty="0" smtClean="0">
                <a:solidFill>
                  <a:srgbClr val="FF9933"/>
                </a:solidFill>
                <a:latin typeface="+mj-lt"/>
              </a:rPr>
              <a:t>Introduction Continue…</a:t>
            </a:r>
            <a:endParaRPr lang="en-US" sz="7000" b="1" dirty="0">
              <a:solidFill>
                <a:srgbClr val="FF9933"/>
              </a:solid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6800" y="266700"/>
            <a:ext cx="15621000" cy="1470025"/>
          </a:xfrm>
        </p:spPr>
        <p:txBody>
          <a:bodyPr/>
          <a:lstStyle/>
          <a:p>
            <a:r>
              <a:rPr lang="en-US" dirty="0"/>
              <a:t>Aims of the dashboard</a:t>
            </a:r>
          </a:p>
        </p:txBody>
      </p:sp>
      <p:sp>
        <p:nvSpPr>
          <p:cNvPr id="5" name="Subtitle 4"/>
          <p:cNvSpPr>
            <a:spLocks noGrp="1"/>
          </p:cNvSpPr>
          <p:nvPr>
            <p:ph type="subTitle" idx="1"/>
          </p:nvPr>
        </p:nvSpPr>
        <p:spPr>
          <a:xfrm>
            <a:off x="1371600" y="2476500"/>
            <a:ext cx="16002000" cy="6629400"/>
          </a:xfrm>
        </p:spPr>
        <p:txBody>
          <a:bodyPr>
            <a:normAutofit lnSpcReduction="10000"/>
          </a:bodyPr>
          <a:lstStyle/>
          <a:p>
            <a:pPr marL="457200" indent="-457200" algn="just">
              <a:buFont typeface="Wingdings" panose="05000000000000000000" pitchFamily="2" charset="2"/>
              <a:buChar char="v"/>
            </a:pPr>
            <a:r>
              <a:rPr lang="en-US" sz="3600" dirty="0"/>
              <a:t>providing the insights on CPI(consumer price index) variation in different periods. This help to </a:t>
            </a:r>
            <a:r>
              <a:rPr lang="en-US" sz="3600" dirty="0" err="1"/>
              <a:t>analyse</a:t>
            </a:r>
            <a:r>
              <a:rPr lang="en-US" sz="3600" dirty="0"/>
              <a:t> situation of demand on different variables and help in decision making.</a:t>
            </a:r>
          </a:p>
          <a:p>
            <a:pPr marL="457200" indent="-457200" algn="just">
              <a:buFont typeface="Wingdings" panose="05000000000000000000" pitchFamily="2" charset="2"/>
              <a:buChar char="v"/>
            </a:pPr>
            <a:r>
              <a:rPr lang="en-US" sz="3600" dirty="0"/>
              <a:t>To show the contribution of each weight on the CPI.</a:t>
            </a:r>
          </a:p>
          <a:p>
            <a:pPr marL="457200" indent="-457200" algn="just">
              <a:buFont typeface="Wingdings" panose="05000000000000000000" pitchFamily="2" charset="2"/>
              <a:buChar char="v"/>
            </a:pPr>
            <a:r>
              <a:rPr lang="en-US" sz="3600" dirty="0"/>
              <a:t>To show the rate of inflation in the country. Because as demand of a certain commodity increase the price of that commodity also increase. And CPI combines all price variation on different sector which is a good indicator for measuring inflation.</a:t>
            </a:r>
          </a:p>
          <a:p>
            <a:pPr marL="457200" indent="-457200" algn="just">
              <a:buFont typeface="Wingdings" panose="05000000000000000000" pitchFamily="2" charset="2"/>
              <a:buChar char="v"/>
            </a:pPr>
            <a:r>
              <a:rPr lang="en-US" sz="3600" dirty="0"/>
              <a:t>To show percentage variation on </a:t>
            </a:r>
            <a:r>
              <a:rPr lang="en-US" sz="3600" dirty="0" smtClean="0"/>
              <a:t>prices.</a:t>
            </a:r>
          </a:p>
          <a:p>
            <a:pPr marL="457200" indent="-457200" algn="just">
              <a:buFont typeface="Wingdings" panose="05000000000000000000" pitchFamily="2" charset="2"/>
              <a:buChar char="v"/>
            </a:pPr>
            <a:r>
              <a:rPr lang="en-US" sz="3600" dirty="0"/>
              <a:t>To display the GDP of Rwanda in 2022 and contribution of each sector on that GDP.</a:t>
            </a:r>
          </a:p>
          <a:p>
            <a:pPr marL="457200" indent="-457200" algn="just">
              <a:buFont typeface="Wingdings" panose="05000000000000000000" pitchFamily="2" charset="2"/>
              <a:buChar char="v"/>
            </a:pPr>
            <a:r>
              <a:rPr lang="en-US" sz="3600" dirty="0"/>
              <a:t>Showing the growth rate of the GDP over different periods.</a:t>
            </a:r>
          </a:p>
          <a:p>
            <a:pPr algn="just"/>
            <a:endParaRPr lang="en-US" dirty="0"/>
          </a:p>
          <a:p>
            <a:endParaRPr lang="en-US" dirty="0"/>
          </a:p>
        </p:txBody>
      </p:sp>
    </p:spTree>
    <p:extLst>
      <p:ext uri="{BB962C8B-B14F-4D97-AF65-F5344CB8AC3E}">
        <p14:creationId xmlns:p14="http://schemas.microsoft.com/office/powerpoint/2010/main" val="76941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419100"/>
            <a:ext cx="15773400" cy="1470025"/>
          </a:xfrm>
        </p:spPr>
        <p:txBody>
          <a:bodyPr/>
          <a:lstStyle/>
          <a:p>
            <a:r>
              <a:rPr lang="en-US" dirty="0"/>
              <a:t>Intended </a:t>
            </a:r>
            <a:r>
              <a:rPr lang="en-US" dirty="0" err="1"/>
              <a:t>audiance</a:t>
            </a:r>
            <a:endParaRPr lang="en-US" dirty="0"/>
          </a:p>
        </p:txBody>
      </p:sp>
      <p:sp>
        <p:nvSpPr>
          <p:cNvPr id="5" name="Subtitle 4"/>
          <p:cNvSpPr>
            <a:spLocks noGrp="1"/>
          </p:cNvSpPr>
          <p:nvPr>
            <p:ph type="subTitle" idx="1"/>
          </p:nvPr>
        </p:nvSpPr>
        <p:spPr>
          <a:xfrm>
            <a:off x="1371600" y="2171700"/>
            <a:ext cx="16459200" cy="6858000"/>
          </a:xfrm>
        </p:spPr>
        <p:txBody>
          <a:bodyPr>
            <a:noAutofit/>
          </a:bodyPr>
          <a:lstStyle/>
          <a:p>
            <a:pPr marL="457200" indent="-457200" algn="just">
              <a:buFont typeface="Wingdings" panose="05000000000000000000" pitchFamily="2" charset="2"/>
              <a:buChar char="v"/>
            </a:pPr>
            <a:r>
              <a:rPr lang="en-US" sz="4400" dirty="0"/>
              <a:t>all Investors who want to invest in Rwanda: The data will help them to see the sector which is performing and get an idea where to invest.</a:t>
            </a:r>
          </a:p>
          <a:p>
            <a:pPr marL="457200" indent="-457200" algn="just">
              <a:buFont typeface="Wingdings" panose="05000000000000000000" pitchFamily="2" charset="2"/>
              <a:buChar char="v"/>
            </a:pPr>
            <a:r>
              <a:rPr lang="en-US" sz="4400" dirty="0"/>
              <a:t>Policy makers: as the </a:t>
            </a:r>
            <a:r>
              <a:rPr lang="en-US" sz="4400" dirty="0" err="1"/>
              <a:t>percentange</a:t>
            </a:r>
            <a:r>
              <a:rPr lang="en-US" sz="4400" dirty="0"/>
              <a:t> change in price continues to rise is a big problem. This help policy makers to see and compare the rate of change and come up with measures on how to regulate that issue.</a:t>
            </a:r>
          </a:p>
          <a:p>
            <a:pPr marL="457200" indent="-457200" algn="just">
              <a:buFont typeface="Wingdings" panose="05000000000000000000" pitchFamily="2" charset="2"/>
              <a:buChar char="v"/>
            </a:pPr>
            <a:r>
              <a:rPr lang="en-US" sz="4400" dirty="0"/>
              <a:t>All citizens of the country should know the information about the economy of the </a:t>
            </a:r>
            <a:r>
              <a:rPr lang="en-US" sz="4400" dirty="0" smtClean="0"/>
              <a:t>country. </a:t>
            </a:r>
            <a:endParaRPr lang="en-US" sz="4400" dirty="0"/>
          </a:p>
          <a:p>
            <a:pPr algn="just"/>
            <a:endParaRPr lang="en-US" sz="4400" dirty="0"/>
          </a:p>
        </p:txBody>
      </p:sp>
    </p:spTree>
    <p:extLst>
      <p:ext uri="{BB962C8B-B14F-4D97-AF65-F5344CB8AC3E}">
        <p14:creationId xmlns:p14="http://schemas.microsoft.com/office/powerpoint/2010/main" val="258974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6" name="Freeform 6"/>
          <p:cNvSpPr/>
          <p:nvPr/>
        </p:nvSpPr>
        <p:spPr>
          <a:xfrm rot="4596961">
            <a:off x="-1432340" y="6872827"/>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xmlns="" r:embed="rId4"/>
                </a:ext>
              </a:extLst>
            </a:blip>
            <a:stretch>
              <a:fillRect/>
            </a:stretch>
          </a:blipFill>
        </p:spPr>
      </p:sp>
      <p:sp>
        <p:nvSpPr>
          <p:cNvPr id="7" name="Freeform 7"/>
          <p:cNvSpPr/>
          <p:nvPr/>
        </p:nvSpPr>
        <p:spPr>
          <a:xfrm rot="-1201367">
            <a:off x="714950" y="8429479"/>
            <a:ext cx="3625255" cy="4816160"/>
          </a:xfrm>
          <a:custGeom>
            <a:avLst/>
            <a:gdLst/>
            <a:ahLst/>
            <a:cxnLst/>
            <a:rect l="l" t="t" r="r" b="b"/>
            <a:pathLst>
              <a:path w="3625255" h="4816160">
                <a:moveTo>
                  <a:pt x="0" y="0"/>
                </a:moveTo>
                <a:lnTo>
                  <a:pt x="3625255" y="0"/>
                </a:lnTo>
                <a:lnTo>
                  <a:pt x="3625255" y="4816161"/>
                </a:lnTo>
                <a:lnTo>
                  <a:pt x="0" y="481616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rot="10123381">
            <a:off x="15383533" y="-370895"/>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9" name="Freeform 9"/>
          <p:cNvSpPr/>
          <p:nvPr/>
        </p:nvSpPr>
        <p:spPr>
          <a:xfrm rot="-1395011">
            <a:off x="13558858" y="-1158072"/>
            <a:ext cx="2921537" cy="3881268"/>
          </a:xfrm>
          <a:custGeom>
            <a:avLst/>
            <a:gdLst/>
            <a:ahLst/>
            <a:cxnLst/>
            <a:rect l="l" t="t" r="r" b="b"/>
            <a:pathLst>
              <a:path w="2921537" h="3881268">
                <a:moveTo>
                  <a:pt x="0" y="0"/>
                </a:moveTo>
                <a:lnTo>
                  <a:pt x="2921536" y="0"/>
                </a:lnTo>
                <a:lnTo>
                  <a:pt x="2921536" y="3881269"/>
                </a:lnTo>
                <a:lnTo>
                  <a:pt x="0" y="388126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0" name="Rectangle 9"/>
          <p:cNvSpPr/>
          <p:nvPr/>
        </p:nvSpPr>
        <p:spPr>
          <a:xfrm>
            <a:off x="1371600" y="782562"/>
            <a:ext cx="8911350" cy="1631216"/>
          </a:xfrm>
          <a:prstGeom prst="rect">
            <a:avLst/>
          </a:prstGeom>
        </p:spPr>
        <p:txBody>
          <a:bodyPr wrap="none">
            <a:spAutoFit/>
          </a:bodyPr>
          <a:lstStyle/>
          <a:p>
            <a:r>
              <a:rPr lang="en-US" sz="5000" b="1" dirty="0">
                <a:solidFill>
                  <a:srgbClr val="FF9933"/>
                </a:solidFill>
              </a:rPr>
              <a:t>Trend of General index (CPI) and </a:t>
            </a:r>
            <a:endParaRPr lang="en-US" sz="5000" b="1" dirty="0" smtClean="0">
              <a:solidFill>
                <a:srgbClr val="FF9933"/>
              </a:solidFill>
            </a:endParaRPr>
          </a:p>
          <a:p>
            <a:r>
              <a:rPr lang="en-US" sz="5000" b="1" dirty="0" smtClean="0">
                <a:solidFill>
                  <a:srgbClr val="FF9933"/>
                </a:solidFill>
              </a:rPr>
              <a:t>Its </a:t>
            </a:r>
            <a:r>
              <a:rPr lang="en-US" sz="5000" b="1" dirty="0">
                <a:solidFill>
                  <a:srgbClr val="FF9933"/>
                </a:solidFill>
              </a:rPr>
              <a:t>Main Categories.</a:t>
            </a:r>
          </a:p>
        </p:txBody>
      </p:sp>
      <p:sp>
        <p:nvSpPr>
          <p:cNvPr id="11" name="Rectangle 10"/>
          <p:cNvSpPr/>
          <p:nvPr/>
        </p:nvSpPr>
        <p:spPr>
          <a:xfrm>
            <a:off x="1371600" y="2911015"/>
            <a:ext cx="16154400" cy="5170646"/>
          </a:xfrm>
          <a:prstGeom prst="rect">
            <a:avLst/>
          </a:prstGeom>
        </p:spPr>
        <p:txBody>
          <a:bodyPr wrap="square">
            <a:spAutoFit/>
          </a:bodyPr>
          <a:lstStyle/>
          <a:p>
            <a:r>
              <a:rPr lang="en-US" sz="5000" dirty="0"/>
              <a:t>This line chart shows how general index and its main categories including Transport, Health, Communication, </a:t>
            </a:r>
            <a:r>
              <a:rPr lang="en-US" sz="5000" dirty="0" err="1"/>
              <a:t>etc</a:t>
            </a:r>
            <a:r>
              <a:rPr lang="en-US" sz="5000" dirty="0"/>
              <a:t> just to mention few had </a:t>
            </a:r>
            <a:r>
              <a:rPr lang="en-US" sz="5000" dirty="0" smtClean="0"/>
              <a:t>evolved </a:t>
            </a:r>
            <a:r>
              <a:rPr lang="en-US" sz="5000" dirty="0"/>
              <a:t>over time since February 2009 up to November 2022</a:t>
            </a:r>
            <a:r>
              <a:rPr lang="en-US" sz="5000" dirty="0" smtClean="0"/>
              <a:t>. </a:t>
            </a:r>
          </a:p>
          <a:p>
            <a:endParaRPr lang="en-US" sz="5000" dirty="0"/>
          </a:p>
          <a:p>
            <a:r>
              <a:rPr lang="en-US" sz="3600" dirty="0" smtClean="0"/>
              <a:t>For </a:t>
            </a:r>
            <a:r>
              <a:rPr lang="en-US" sz="3600" dirty="0"/>
              <a:t>easy navigation, you may use drop down </a:t>
            </a:r>
            <a:r>
              <a:rPr lang="en-US" sz="3600" dirty="0" smtClean="0"/>
              <a:t>menu </a:t>
            </a:r>
            <a:r>
              <a:rPr lang="en-US" sz="3600" dirty="0"/>
              <a:t>to access each category independently.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5" name="Freeform 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p:spPr>
      </p:sp>
      <p:sp>
        <p:nvSpPr>
          <p:cNvPr id="6" name="Freeform 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Rectangle 8"/>
          <p:cNvSpPr/>
          <p:nvPr/>
        </p:nvSpPr>
        <p:spPr>
          <a:xfrm>
            <a:off x="1699514" y="2570184"/>
            <a:ext cx="16563086" cy="6093976"/>
          </a:xfrm>
          <a:prstGeom prst="rect">
            <a:avLst/>
          </a:prstGeom>
        </p:spPr>
        <p:txBody>
          <a:bodyPr wrap="square">
            <a:spAutoFit/>
          </a:bodyPr>
          <a:lstStyle/>
          <a:p>
            <a:pPr marL="571500" indent="-571500">
              <a:buFont typeface="+mj-lt"/>
              <a:buAutoNum type="romanUcPeriod"/>
            </a:pPr>
            <a:r>
              <a:rPr lang="en-US" sz="3000" dirty="0"/>
              <a:t>Urban CPI increased by 21.7 percent in November 2022 compared to the same month of 2021. ‘Food and non-alcoholic beverages’ increased by 45.4 percent, ‘Housing water, electricity, gas and other fuels’ increased by 8.8 percent and Transport increased by 13.7 percent. </a:t>
            </a:r>
            <a:endParaRPr lang="en-US" sz="3000" dirty="0" smtClean="0"/>
          </a:p>
          <a:p>
            <a:pPr marL="571500" indent="-571500">
              <a:buFont typeface="+mj-lt"/>
              <a:buAutoNum type="romanUcPeriod"/>
            </a:pPr>
            <a:endParaRPr lang="en-US" sz="3000" dirty="0"/>
          </a:p>
          <a:p>
            <a:pPr marL="571500" indent="-571500">
              <a:buFont typeface="+mj-lt"/>
              <a:buAutoNum type="romanUcPeriod"/>
            </a:pPr>
            <a:r>
              <a:rPr lang="en-US" sz="3000" dirty="0" smtClean="0"/>
              <a:t>The </a:t>
            </a:r>
            <a:r>
              <a:rPr lang="en-US" sz="3000" dirty="0"/>
              <a:t>CPI for November 2022 increased by 0.8 percent compared to October 2022. ‘Food and non-alcoholic beverages increased by 1.3 percent and Alcoholic beverages tobacco and narcotics increased by 4.4 percent. </a:t>
            </a:r>
            <a:endParaRPr lang="en-US" sz="3000" dirty="0" smtClean="0"/>
          </a:p>
          <a:p>
            <a:pPr marL="571500" indent="-571500">
              <a:buFont typeface="+mj-lt"/>
              <a:buAutoNum type="romanUcPeriod"/>
            </a:pPr>
            <a:endParaRPr lang="en-US" sz="3000" dirty="0"/>
          </a:p>
          <a:p>
            <a:pPr marL="571500" indent="-571500">
              <a:buFont typeface="+mj-lt"/>
              <a:buAutoNum type="romanUcPeriod"/>
            </a:pPr>
            <a:r>
              <a:rPr lang="en-US" sz="3000" dirty="0" smtClean="0"/>
              <a:t>The </a:t>
            </a:r>
            <a:r>
              <a:rPr lang="en-US" sz="3000" dirty="0"/>
              <a:t>underlying inflation rate (excluding fresh food and energy) increased by 14.7 percent when compared to November 2021 and increased by 0.7 percent when compared to October </a:t>
            </a:r>
            <a:r>
              <a:rPr lang="en-US" sz="3000" dirty="0" smtClean="0"/>
              <a:t>2022. </a:t>
            </a:r>
          </a:p>
          <a:p>
            <a:pPr marL="571500" indent="-571500">
              <a:buFont typeface="+mj-lt"/>
              <a:buAutoNum type="romanUcPeriod"/>
            </a:pPr>
            <a:endParaRPr lang="en-US" sz="3000" dirty="0"/>
          </a:p>
          <a:p>
            <a:pPr marL="571500" indent="-571500">
              <a:buFont typeface="+mj-lt"/>
              <a:buAutoNum type="romanUcPeriod"/>
            </a:pPr>
            <a:r>
              <a:rPr lang="en-US" sz="3000" dirty="0" smtClean="0"/>
              <a:t>The </a:t>
            </a:r>
            <a:r>
              <a:rPr lang="en-US" sz="3000" dirty="0"/>
              <a:t>annual average inflation rate between November 2022 and November 2021 is 12.3 percent. The annual average underlying inflation rate is 10.1 percent.</a:t>
            </a:r>
          </a:p>
        </p:txBody>
      </p:sp>
      <p:sp>
        <p:nvSpPr>
          <p:cNvPr id="10" name="Rectangle 9"/>
          <p:cNvSpPr/>
          <p:nvPr/>
        </p:nvSpPr>
        <p:spPr>
          <a:xfrm>
            <a:off x="1699514" y="495300"/>
            <a:ext cx="9144000" cy="1631216"/>
          </a:xfrm>
          <a:prstGeom prst="rect">
            <a:avLst/>
          </a:prstGeom>
        </p:spPr>
        <p:txBody>
          <a:bodyPr>
            <a:spAutoFit/>
          </a:bodyPr>
          <a:lstStyle/>
          <a:p>
            <a:r>
              <a:rPr lang="en-US" sz="5000" b="1" dirty="0">
                <a:solidFill>
                  <a:srgbClr val="FF9933"/>
                </a:solidFill>
              </a:rPr>
              <a:t>Trend of General index (CPI) and </a:t>
            </a:r>
          </a:p>
          <a:p>
            <a:r>
              <a:rPr lang="en-US" sz="5000" b="1" dirty="0">
                <a:solidFill>
                  <a:srgbClr val="FF9933"/>
                </a:solidFill>
              </a:rPr>
              <a:t>Its Main </a:t>
            </a:r>
            <a:r>
              <a:rPr lang="en-US" sz="5000" b="1" dirty="0" smtClean="0">
                <a:solidFill>
                  <a:srgbClr val="FF9933"/>
                </a:solidFill>
              </a:rPr>
              <a:t>Categories Continue…</a:t>
            </a:r>
            <a:endParaRPr lang="en-US" sz="5000" b="1" dirty="0">
              <a:solidFill>
                <a:srgbClr val="FF9933"/>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5" name="Freeform 5"/>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3">
              <a:extLst>
                <a:ext uri="{96DAC541-7B7A-43D3-8B79-37D633B846F1}">
                  <asvg:svgBlip xmlns:asvg="http://schemas.microsoft.com/office/drawing/2016/SVG/main" xmlns="" r:embed="rId5"/>
                </a:ext>
              </a:extLst>
            </a:blip>
            <a:stretch>
              <a:fillRect/>
            </a:stretch>
          </a:blipFill>
        </p:spPr>
      </p:sp>
      <p:sp>
        <p:nvSpPr>
          <p:cNvPr id="6" name="Freeform 6"/>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Rectangle 8"/>
          <p:cNvSpPr/>
          <p:nvPr/>
        </p:nvSpPr>
        <p:spPr>
          <a:xfrm>
            <a:off x="1143000" y="574166"/>
            <a:ext cx="6982553" cy="1015663"/>
          </a:xfrm>
          <a:prstGeom prst="rect">
            <a:avLst/>
          </a:prstGeom>
        </p:spPr>
        <p:txBody>
          <a:bodyPr wrap="none">
            <a:spAutoFit/>
          </a:bodyPr>
          <a:lstStyle/>
          <a:p>
            <a:r>
              <a:rPr lang="en-US" sz="6000" b="1" dirty="0">
                <a:solidFill>
                  <a:srgbClr val="FF9933"/>
                </a:solidFill>
              </a:rPr>
              <a:t>Interactive Pie Charts</a:t>
            </a:r>
          </a:p>
        </p:txBody>
      </p:sp>
      <p:sp>
        <p:nvSpPr>
          <p:cNvPr id="10" name="Rectangle 9"/>
          <p:cNvSpPr/>
          <p:nvPr/>
        </p:nvSpPr>
        <p:spPr>
          <a:xfrm>
            <a:off x="1145344" y="2032254"/>
            <a:ext cx="15798295" cy="6247864"/>
          </a:xfrm>
          <a:prstGeom prst="rect">
            <a:avLst/>
          </a:prstGeom>
        </p:spPr>
        <p:txBody>
          <a:bodyPr wrap="square">
            <a:spAutoFit/>
          </a:bodyPr>
          <a:lstStyle/>
          <a:p>
            <a:pPr marL="571500" indent="-571500">
              <a:buFont typeface="Wingdings" panose="05000000000000000000" pitchFamily="2" charset="2"/>
              <a:buChar char="ü"/>
            </a:pPr>
            <a:r>
              <a:rPr lang="en-US" sz="4000" dirty="0">
                <a:solidFill>
                  <a:srgbClr val="333333"/>
                </a:solidFill>
                <a:latin typeface="+mj-lt"/>
              </a:rPr>
              <a:t>These are pie charts presenting percentage weights of main categories to general index CPI in Rural and Urban areas plus Other Selected Urban indices</a:t>
            </a:r>
            <a:r>
              <a:rPr lang="en-US" sz="4000" dirty="0" smtClean="0">
                <a:solidFill>
                  <a:srgbClr val="333333"/>
                </a:solidFill>
                <a:latin typeface="+mj-lt"/>
              </a:rPr>
              <a:t>.</a:t>
            </a:r>
          </a:p>
          <a:p>
            <a:pPr marL="571500" indent="-571500">
              <a:buFont typeface="Wingdings" panose="05000000000000000000" pitchFamily="2" charset="2"/>
              <a:buChar char="ü"/>
            </a:pPr>
            <a:endParaRPr lang="en-US" sz="4000" dirty="0">
              <a:solidFill>
                <a:srgbClr val="333333"/>
              </a:solidFill>
              <a:latin typeface="+mj-lt"/>
            </a:endParaRPr>
          </a:p>
          <a:p>
            <a:pPr marL="571500" indent="-571500">
              <a:buFont typeface="Wingdings" panose="05000000000000000000" pitchFamily="2" charset="2"/>
              <a:buChar char="ü"/>
            </a:pPr>
            <a:r>
              <a:rPr lang="en-US" sz="4000" dirty="0">
                <a:solidFill>
                  <a:srgbClr val="333333"/>
                </a:solidFill>
                <a:latin typeface="+mj-lt"/>
              </a:rPr>
              <a:t>Hover over each sector to interactively explore its contribution, providing a nuanced understanding of the economic landscape. </a:t>
            </a:r>
            <a:endParaRPr lang="en-US" sz="4000" dirty="0" smtClean="0">
              <a:solidFill>
                <a:srgbClr val="333333"/>
              </a:solidFill>
              <a:latin typeface="+mj-lt"/>
            </a:endParaRPr>
          </a:p>
          <a:p>
            <a:pPr marL="571500" indent="-571500">
              <a:buFont typeface="Wingdings" panose="05000000000000000000" pitchFamily="2" charset="2"/>
              <a:buChar char="ü"/>
            </a:pPr>
            <a:endParaRPr lang="en-US" sz="4000" dirty="0">
              <a:solidFill>
                <a:srgbClr val="333333"/>
              </a:solidFill>
              <a:latin typeface="+mj-lt"/>
            </a:endParaRPr>
          </a:p>
          <a:p>
            <a:pPr marL="571500" indent="-571500">
              <a:buFont typeface="Wingdings" panose="05000000000000000000" pitchFamily="2" charset="2"/>
              <a:buChar char="ü"/>
            </a:pPr>
            <a:r>
              <a:rPr lang="en-US" sz="4000" dirty="0" smtClean="0">
                <a:solidFill>
                  <a:srgbClr val="333333"/>
                </a:solidFill>
                <a:latin typeface="+mj-lt"/>
              </a:rPr>
              <a:t>These </a:t>
            </a:r>
            <a:r>
              <a:rPr lang="en-US" sz="4000" dirty="0">
                <a:solidFill>
                  <a:srgbClr val="333333"/>
                </a:solidFill>
                <a:latin typeface="+mj-lt"/>
              </a:rPr>
              <a:t>pie charts offer insights into how each sector’s contribution influences inflation, painting a comprehensive picture of economic dynamics.</a:t>
            </a:r>
            <a:endParaRPr lang="en-US" sz="4000" b="0" i="0" dirty="0">
              <a:solidFill>
                <a:srgbClr val="333333"/>
              </a:solidFill>
              <a:effectLst/>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15" name="Freeform 15"/>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8" name="Freeform 1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9" name="Rectangle 18"/>
          <p:cNvSpPr/>
          <p:nvPr/>
        </p:nvSpPr>
        <p:spPr>
          <a:xfrm>
            <a:off x="914400" y="2559189"/>
            <a:ext cx="17259301" cy="5632311"/>
          </a:xfrm>
          <a:prstGeom prst="rect">
            <a:avLst/>
          </a:prstGeom>
        </p:spPr>
        <p:txBody>
          <a:bodyPr wrap="square">
            <a:spAutoFit/>
          </a:bodyPr>
          <a:lstStyle/>
          <a:p>
            <a:r>
              <a:rPr lang="en-US" sz="3000" b="1" dirty="0">
                <a:solidFill>
                  <a:srgbClr val="333333"/>
                </a:solidFill>
              </a:rPr>
              <a:t>Brief Overview,</a:t>
            </a:r>
          </a:p>
          <a:p>
            <a:r>
              <a:rPr lang="en-US" sz="3000" dirty="0">
                <a:solidFill>
                  <a:srgbClr val="333333"/>
                </a:solidFill>
              </a:rPr>
              <a:t>Explore the urban CPI landscape, where “Food and non-alcoholic beverages”, “Housing, water, electricity, gas, and other fuels”, and “Transport” play pivotal roles in shaping economic trends</a:t>
            </a:r>
            <a:r>
              <a:rPr lang="en-US" sz="3000" dirty="0" smtClean="0">
                <a:solidFill>
                  <a:srgbClr val="333333"/>
                </a:solidFill>
              </a:rPr>
              <a:t>.</a:t>
            </a:r>
          </a:p>
          <a:p>
            <a:endParaRPr lang="en-US" sz="3000" dirty="0">
              <a:solidFill>
                <a:srgbClr val="333333"/>
              </a:solidFill>
            </a:endParaRPr>
          </a:p>
          <a:p>
            <a:r>
              <a:rPr lang="en-US" sz="3000" b="1" dirty="0">
                <a:solidFill>
                  <a:srgbClr val="333333"/>
                </a:solidFill>
              </a:rPr>
              <a:t>In rural areas, </a:t>
            </a:r>
            <a:endParaRPr lang="en-US" sz="3000" b="1" dirty="0" smtClean="0">
              <a:solidFill>
                <a:srgbClr val="333333"/>
              </a:solidFill>
            </a:endParaRPr>
          </a:p>
          <a:p>
            <a:r>
              <a:rPr lang="en-US" sz="3000" dirty="0" smtClean="0">
                <a:solidFill>
                  <a:srgbClr val="333333"/>
                </a:solidFill>
              </a:rPr>
              <a:t>The </a:t>
            </a:r>
            <a:r>
              <a:rPr lang="en-US" sz="3000" dirty="0">
                <a:solidFill>
                  <a:srgbClr val="333333"/>
                </a:solidFill>
              </a:rPr>
              <a:t>CPI is shaped by the significant contributions of “Food and non-alcoholic beverages”, “Vegetables”, and “Housing, water, electricity, gas, and other fuels</a:t>
            </a:r>
            <a:r>
              <a:rPr lang="en-US" sz="3000" dirty="0" smtClean="0">
                <a:solidFill>
                  <a:srgbClr val="333333"/>
                </a:solidFill>
              </a:rPr>
              <a:t>”.</a:t>
            </a:r>
          </a:p>
          <a:p>
            <a:endParaRPr lang="en-US" sz="3000" dirty="0">
              <a:solidFill>
                <a:srgbClr val="333333"/>
              </a:solidFill>
            </a:endParaRPr>
          </a:p>
          <a:p>
            <a:r>
              <a:rPr lang="en-US" sz="3000" dirty="0">
                <a:solidFill>
                  <a:srgbClr val="333333"/>
                </a:solidFill>
              </a:rPr>
              <a:t>Notice the noteworthy impact of “Food and non-alcoholic beverages”, “Housing, water, electricity, gas, and other fuels”, and “Vegetables” on the CPI in both rural and urban settings.</a:t>
            </a:r>
          </a:p>
          <a:p>
            <a:r>
              <a:rPr lang="en-US" sz="3000" dirty="0">
                <a:solidFill>
                  <a:srgbClr val="333333"/>
                </a:solidFill>
              </a:rPr>
              <a:t>Other selected urban indices, the CPI is shaped by the significant contributions of “General index excluding fresh products and energy”, “Local goods index”, and “Food and non-alcoholic beverages”.</a:t>
            </a:r>
            <a:endParaRPr lang="en-US" sz="3000" b="0" i="0" dirty="0">
              <a:solidFill>
                <a:srgbClr val="333333"/>
              </a:solidFill>
              <a:effectLst/>
            </a:endParaRPr>
          </a:p>
        </p:txBody>
      </p:sp>
      <p:sp>
        <p:nvSpPr>
          <p:cNvPr id="20" name="Rectangle 19"/>
          <p:cNvSpPr/>
          <p:nvPr/>
        </p:nvSpPr>
        <p:spPr>
          <a:xfrm>
            <a:off x="914400" y="710720"/>
            <a:ext cx="10670357" cy="1015663"/>
          </a:xfrm>
          <a:prstGeom prst="rect">
            <a:avLst/>
          </a:prstGeom>
        </p:spPr>
        <p:txBody>
          <a:bodyPr wrap="none">
            <a:spAutoFit/>
          </a:bodyPr>
          <a:lstStyle/>
          <a:p>
            <a:r>
              <a:rPr lang="en-US" sz="6000" b="1" dirty="0">
                <a:solidFill>
                  <a:srgbClr val="FF9933"/>
                </a:solidFill>
              </a:rPr>
              <a:t>Interactive Pie </a:t>
            </a:r>
            <a:r>
              <a:rPr lang="en-US" sz="6000" b="1" dirty="0" smtClean="0">
                <a:solidFill>
                  <a:srgbClr val="FF9933"/>
                </a:solidFill>
              </a:rPr>
              <a:t>Charts Continue…</a:t>
            </a:r>
            <a:endParaRPr lang="en-US" sz="6000" b="1" dirty="0">
              <a:solidFill>
                <a:srgbClr val="FF9933"/>
              </a:solidFill>
            </a:endParaRPr>
          </a:p>
        </p:txBody>
      </p:sp>
    </p:spTree>
    <p:extLst>
      <p:ext uri="{BB962C8B-B14F-4D97-AF65-F5344CB8AC3E}">
        <p14:creationId xmlns:p14="http://schemas.microsoft.com/office/powerpoint/2010/main" val="237251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1089</Words>
  <Application>Microsoft Office PowerPoint</Application>
  <PresentationFormat>Custom</PresentationFormat>
  <Paragraphs>70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Rounded MT Bold</vt:lpstr>
      <vt:lpstr>Calibri</vt:lpstr>
      <vt:lpstr>Proxima Nova</vt:lpstr>
      <vt:lpstr>Wingdings</vt:lpstr>
      <vt:lpstr>Arial</vt:lpstr>
      <vt:lpstr>Proxima Nova Bold</vt:lpstr>
      <vt:lpstr>Office Theme</vt:lpstr>
      <vt:lpstr>PowerPoint Presentation</vt:lpstr>
      <vt:lpstr>PowerPoint Presentation</vt:lpstr>
      <vt:lpstr>PowerPoint Presentation</vt:lpstr>
      <vt:lpstr>Aims of the dashboard</vt:lpstr>
      <vt:lpstr>Intended audiance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Creative Employee Training Presentation</dc:title>
  <dc:creator>MauxOs</dc:creator>
  <cp:lastModifiedBy>COMPUTER</cp:lastModifiedBy>
  <cp:revision>17</cp:revision>
  <dcterms:created xsi:type="dcterms:W3CDTF">2006-08-16T00:00:00Z</dcterms:created>
  <dcterms:modified xsi:type="dcterms:W3CDTF">2023-12-01T06:27:43Z</dcterms:modified>
  <dc:identifier>DAF1oCnbn3M</dc:identifier>
</cp:coreProperties>
</file>