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17508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169144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4779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1163499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8778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1741285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4104891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56788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164077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B32AA5-ADD9-4530-8D2B-642140385393}"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28608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B32AA5-ADD9-4530-8D2B-642140385393}"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273445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B32AA5-ADD9-4530-8D2B-642140385393}" type="datetimeFigureOut">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397749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B32AA5-ADD9-4530-8D2B-642140385393}" type="datetimeFigureOut">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119872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32AA5-ADD9-4530-8D2B-642140385393}" type="datetimeFigureOut">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288994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B32AA5-ADD9-4530-8D2B-642140385393}"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377329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B32AA5-ADD9-4530-8D2B-642140385393}"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85350-FFC1-44DE-B61B-E86101D11BF3}" type="slidenum">
              <a:rPr lang="en-US" smtClean="0"/>
              <a:t>‹#›</a:t>
            </a:fld>
            <a:endParaRPr lang="en-US"/>
          </a:p>
        </p:txBody>
      </p:sp>
    </p:spTree>
    <p:extLst>
      <p:ext uri="{BB962C8B-B14F-4D97-AF65-F5344CB8AC3E}">
        <p14:creationId xmlns:p14="http://schemas.microsoft.com/office/powerpoint/2010/main" val="320457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B32AA5-ADD9-4530-8D2B-642140385393}" type="datetimeFigureOut">
              <a:rPr lang="en-US" smtClean="0"/>
              <a:t>6/1/2021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585350-FFC1-44DE-B61B-E86101D11BF3}" type="slidenum">
              <a:rPr lang="en-US" smtClean="0"/>
              <a:t>‹#›</a:t>
            </a:fld>
            <a:endParaRPr lang="en-US"/>
          </a:p>
        </p:txBody>
      </p:sp>
    </p:spTree>
    <p:extLst>
      <p:ext uri="{BB962C8B-B14F-4D97-AF65-F5344CB8AC3E}">
        <p14:creationId xmlns:p14="http://schemas.microsoft.com/office/powerpoint/2010/main" val="1275344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85260"/>
          </a:xfrm>
        </p:spPr>
        <p:txBody>
          <a:bodyPr/>
          <a:lstStyle/>
          <a:p>
            <a:r>
              <a:rPr lang="en-US" b="1" dirty="0" smtClean="0"/>
              <a:t>Data science project</a:t>
            </a:r>
            <a:endParaRPr lang="en-US" b="1" dirty="0"/>
          </a:p>
        </p:txBody>
      </p:sp>
      <p:sp>
        <p:nvSpPr>
          <p:cNvPr id="3" name="Subtitle 2"/>
          <p:cNvSpPr>
            <a:spLocks noGrp="1"/>
          </p:cNvSpPr>
          <p:nvPr>
            <p:ph type="subTitle" idx="1"/>
          </p:nvPr>
        </p:nvSpPr>
        <p:spPr>
          <a:xfrm>
            <a:off x="1524000" y="2586446"/>
            <a:ext cx="9144000" cy="2671354"/>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1524660"/>
              </p:ext>
            </p:extLst>
          </p:nvPr>
        </p:nvGraphicFramePr>
        <p:xfrm>
          <a:off x="1523999" y="2586445"/>
          <a:ext cx="9144000" cy="2497718"/>
        </p:xfrm>
        <a:graphic>
          <a:graphicData uri="http://schemas.openxmlformats.org/drawingml/2006/table">
            <a:tbl>
              <a:tblPr firstRow="1" firstCol="1" bandRow="1">
                <a:tableStyleId>{5C22544A-7EE6-4342-B048-85BDC9FD1C3A}</a:tableStyleId>
              </a:tblPr>
              <a:tblGrid>
                <a:gridCol w="4572000">
                  <a:extLst>
                    <a:ext uri="{9D8B030D-6E8A-4147-A177-3AD203B41FA5}">
                      <a16:colId xmlns:a16="http://schemas.microsoft.com/office/drawing/2014/main" val="2729493708"/>
                    </a:ext>
                  </a:extLst>
                </a:gridCol>
                <a:gridCol w="4572000">
                  <a:extLst>
                    <a:ext uri="{9D8B030D-6E8A-4147-A177-3AD203B41FA5}">
                      <a16:colId xmlns:a16="http://schemas.microsoft.com/office/drawing/2014/main" val="535828887"/>
                    </a:ext>
                  </a:extLst>
                </a:gridCol>
              </a:tblGrid>
              <a:tr h="310414">
                <a:tc>
                  <a:txBody>
                    <a:bodyPr/>
                    <a:lstStyle/>
                    <a:p>
                      <a:pPr marL="0" marR="0" algn="ctr">
                        <a:lnSpc>
                          <a:spcPct val="107000"/>
                        </a:lnSpc>
                        <a:spcBef>
                          <a:spcPts val="0"/>
                        </a:spcBef>
                        <a:spcAft>
                          <a:spcPts val="0"/>
                        </a:spcAft>
                      </a:pPr>
                      <a:r>
                        <a:rPr lang="en-US" sz="1800">
                          <a:effectLst/>
                        </a:rPr>
                        <a:t>Member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marL="0" marR="0" algn="ctr">
                        <a:lnSpc>
                          <a:spcPct val="107000"/>
                        </a:lnSpc>
                        <a:spcBef>
                          <a:spcPts val="0"/>
                        </a:spcBef>
                        <a:spcAft>
                          <a:spcPts val="0"/>
                        </a:spcAft>
                      </a:pPr>
                      <a:r>
                        <a:rPr lang="en-US" sz="18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197238648"/>
                  </a:ext>
                </a:extLst>
              </a:tr>
              <a:tr h="310414">
                <a:tc>
                  <a:txBody>
                    <a:bodyPr/>
                    <a:lstStyle/>
                    <a:p>
                      <a:pPr marL="0" marR="0" algn="ctr">
                        <a:lnSpc>
                          <a:spcPct val="107000"/>
                        </a:lnSpc>
                        <a:spcBef>
                          <a:spcPts val="0"/>
                        </a:spcBef>
                        <a:spcAft>
                          <a:spcPts val="0"/>
                        </a:spcAft>
                      </a:pPr>
                      <a:r>
                        <a:rPr lang="en-US" sz="1800">
                          <a:effectLst/>
                        </a:rPr>
                        <a:t>Ahmed Bilal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marL="0" marR="0" algn="ctr">
                        <a:lnSpc>
                          <a:spcPct val="107000"/>
                        </a:lnSpc>
                        <a:spcBef>
                          <a:spcPts val="0"/>
                        </a:spcBef>
                        <a:spcAft>
                          <a:spcPts val="0"/>
                        </a:spcAft>
                      </a:pPr>
                      <a:r>
                        <a:rPr lang="en-US" sz="1800">
                          <a:effectLst/>
                        </a:rPr>
                        <a:t>29136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30165882"/>
                  </a:ext>
                </a:extLst>
              </a:tr>
              <a:tr h="310414">
                <a:tc>
                  <a:txBody>
                    <a:bodyPr/>
                    <a:lstStyle/>
                    <a:p>
                      <a:pPr marL="0" marR="0" algn="ctr">
                        <a:lnSpc>
                          <a:spcPct val="107000"/>
                        </a:lnSpc>
                        <a:spcBef>
                          <a:spcPts val="0"/>
                        </a:spcBef>
                        <a:spcAft>
                          <a:spcPts val="0"/>
                        </a:spcAft>
                      </a:pPr>
                      <a:r>
                        <a:rPr lang="en-US" sz="1800">
                          <a:effectLst/>
                        </a:rPr>
                        <a:t>Mauz Khan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marL="0" marR="0" algn="ctr">
                        <a:lnSpc>
                          <a:spcPct val="107000"/>
                        </a:lnSpc>
                        <a:spcBef>
                          <a:spcPts val="0"/>
                        </a:spcBef>
                        <a:spcAft>
                          <a:spcPts val="0"/>
                        </a:spcAft>
                      </a:pPr>
                      <a:r>
                        <a:rPr lang="en-US" sz="1800">
                          <a:effectLst/>
                        </a:rPr>
                        <a:t>29590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3129587763"/>
                  </a:ext>
                </a:extLst>
              </a:tr>
              <a:tr h="310414">
                <a:tc>
                  <a:txBody>
                    <a:bodyPr/>
                    <a:lstStyle/>
                    <a:p>
                      <a:pPr marL="0" marR="0" algn="ctr">
                        <a:lnSpc>
                          <a:spcPct val="107000"/>
                        </a:lnSpc>
                        <a:spcBef>
                          <a:spcPts val="0"/>
                        </a:spcBef>
                        <a:spcAft>
                          <a:spcPts val="0"/>
                        </a:spcAft>
                      </a:pPr>
                      <a:r>
                        <a:rPr lang="en-US" sz="1800">
                          <a:effectLst/>
                        </a:rPr>
                        <a:t>Habeel Wali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marL="0" marR="0" algn="ctr">
                        <a:lnSpc>
                          <a:spcPct val="107000"/>
                        </a:lnSpc>
                        <a:spcBef>
                          <a:spcPts val="0"/>
                        </a:spcBef>
                        <a:spcAft>
                          <a:spcPts val="0"/>
                        </a:spcAft>
                      </a:pPr>
                      <a:r>
                        <a:rPr lang="en-US" sz="1800">
                          <a:effectLst/>
                        </a:rPr>
                        <a:t>29540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2994186092"/>
                  </a:ext>
                </a:extLst>
              </a:tr>
              <a:tr h="310414">
                <a:tc>
                  <a:txBody>
                    <a:bodyPr/>
                    <a:lstStyle/>
                    <a:p>
                      <a:pPr marL="0" marR="0" algn="ctr">
                        <a:lnSpc>
                          <a:spcPct val="107000"/>
                        </a:lnSpc>
                        <a:spcBef>
                          <a:spcPts val="0"/>
                        </a:spcBef>
                        <a:spcAft>
                          <a:spcPts val="0"/>
                        </a:spcAft>
                      </a:pPr>
                      <a:r>
                        <a:rPr lang="en-US" sz="1800">
                          <a:effectLst/>
                        </a:rPr>
                        <a:t>Talha khan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marL="0" marR="0" algn="ctr">
                        <a:lnSpc>
                          <a:spcPct val="107000"/>
                        </a:lnSpc>
                        <a:spcBef>
                          <a:spcPts val="0"/>
                        </a:spcBef>
                        <a:spcAft>
                          <a:spcPts val="0"/>
                        </a:spcAft>
                      </a:pPr>
                      <a:r>
                        <a:rPr lang="en-US" sz="1800">
                          <a:effectLst/>
                        </a:rPr>
                        <a:t>29366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1621346875"/>
                  </a:ext>
                </a:extLst>
              </a:tr>
              <a:tr h="635234">
                <a:tc>
                  <a:txBody>
                    <a:bodyPr/>
                    <a:lstStyle/>
                    <a:p>
                      <a:pPr marL="0" marR="0" algn="ctr">
                        <a:lnSpc>
                          <a:spcPct val="107000"/>
                        </a:lnSpc>
                        <a:spcBef>
                          <a:spcPts val="0"/>
                        </a:spcBef>
                        <a:spcAft>
                          <a:spcPts val="0"/>
                        </a:spcAft>
                      </a:pPr>
                      <a:r>
                        <a:rPr lang="en-US" sz="1800">
                          <a:effectLst/>
                        </a:rPr>
                        <a:t>M Adeel Alarm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marL="0" marR="0" algn="ctr">
                        <a:lnSpc>
                          <a:spcPct val="107000"/>
                        </a:lnSpc>
                        <a:spcBef>
                          <a:spcPts val="0"/>
                        </a:spcBef>
                        <a:spcAft>
                          <a:spcPts val="0"/>
                        </a:spcAft>
                      </a:pPr>
                      <a:r>
                        <a:rPr lang="en-US" sz="1800">
                          <a:effectLst/>
                        </a:rPr>
                        <a:t>29061</a:t>
                      </a:r>
                      <a:endParaRPr lang="en-US" sz="1100">
                        <a:effectLst/>
                      </a:endParaRPr>
                    </a:p>
                    <a:p>
                      <a:pPr marL="0" marR="0" algn="ctr">
                        <a:lnSpc>
                          <a:spcPct val="107000"/>
                        </a:lnSpc>
                        <a:spcBef>
                          <a:spcPts val="0"/>
                        </a:spcBef>
                        <a:spcAft>
                          <a:spcPts val="0"/>
                        </a:spcAft>
                      </a:pPr>
                      <a:r>
                        <a:rPr lang="en-US" sz="18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251088631"/>
                  </a:ext>
                </a:extLst>
              </a:tr>
              <a:tr h="310414">
                <a:tc>
                  <a:txBody>
                    <a:bodyPr/>
                    <a:lstStyle/>
                    <a:p>
                      <a:pPr marL="0" marR="0" algn="ctr">
                        <a:lnSpc>
                          <a:spcPct val="107000"/>
                        </a:lnSpc>
                        <a:spcBef>
                          <a:spcPts val="0"/>
                        </a:spcBef>
                        <a:spcAft>
                          <a:spcPts val="0"/>
                        </a:spcAft>
                      </a:pPr>
                      <a:r>
                        <a:rPr lang="en-US" sz="1800" dirty="0" err="1">
                          <a:effectLst/>
                        </a:rPr>
                        <a:t>Sufyian</a:t>
                      </a:r>
                      <a:r>
                        <a:rPr lang="en-US" sz="1800" dirty="0">
                          <a:effectLst/>
                        </a:rPr>
                        <a:t> </a:t>
                      </a:r>
                      <a:r>
                        <a:rPr lang="en-US" sz="1800" dirty="0" err="1">
                          <a:effectLst/>
                        </a:rPr>
                        <a:t>Abbasi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marL="0" marR="0" algn="ctr">
                        <a:lnSpc>
                          <a:spcPct val="107000"/>
                        </a:lnSpc>
                        <a:spcBef>
                          <a:spcPts val="0"/>
                        </a:spcBef>
                        <a:spcAft>
                          <a:spcPts val="0"/>
                        </a:spcAft>
                      </a:pPr>
                      <a:r>
                        <a:rPr lang="en-US" sz="1800" dirty="0">
                          <a:effectLst/>
                        </a:rPr>
                        <a:t>29195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82390429"/>
                  </a:ext>
                </a:extLst>
              </a:tr>
            </a:tbl>
          </a:graphicData>
        </a:graphic>
      </p:graphicFrame>
    </p:spTree>
    <p:extLst>
      <p:ext uri="{BB962C8B-B14F-4D97-AF65-F5344CB8AC3E}">
        <p14:creationId xmlns:p14="http://schemas.microsoft.com/office/powerpoint/2010/main" val="16929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About </a:t>
            </a:r>
            <a:r>
              <a:rPr lang="en-US" b="1" dirty="0" err="1" smtClean="0">
                <a:latin typeface="+mn-lt"/>
              </a:rPr>
              <a:t>data_set</a:t>
            </a:r>
            <a:endParaRPr lang="en-US" b="1" dirty="0">
              <a:latin typeface="+mn-lt"/>
            </a:endParaRPr>
          </a:p>
        </p:txBody>
      </p:sp>
      <p:sp>
        <p:nvSpPr>
          <p:cNvPr id="3" name="Content Placeholder 2"/>
          <p:cNvSpPr>
            <a:spLocks noGrp="1"/>
          </p:cNvSpPr>
          <p:nvPr>
            <p:ph idx="1"/>
          </p:nvPr>
        </p:nvSpPr>
        <p:spPr/>
        <p:txBody>
          <a:bodyPr/>
          <a:lstStyle/>
          <a:p>
            <a:r>
              <a:rPr lang="en-US" dirty="0" smtClean="0"/>
              <a:t>For this project, we will be exploring for public data at KEGGLE. The Lending Club connects people who need money (borrowers) with people who have money (investors). Hopefully, as an investor, you might want to invest in people who present a high repayment profile to you. We will try to create a model to help predict </a:t>
            </a:r>
            <a:r>
              <a:rPr lang="en-US" dirty="0" err="1" smtClean="0"/>
              <a:t>this.let's</a:t>
            </a:r>
            <a:r>
              <a:rPr lang="en-US" dirty="0" smtClean="0"/>
              <a:t> review some of its data and keep the context in mind. This data belongs to before it went </a:t>
            </a:r>
            <a:r>
              <a:rPr lang="en-US" dirty="0" err="1" smtClean="0"/>
              <a:t>public.We</a:t>
            </a:r>
            <a:r>
              <a:rPr lang="en-US" dirty="0" smtClean="0"/>
              <a:t> will use loan data for the period 2007-2010 and try to classify and estimate whether the borrower has paid back the loan in full.</a:t>
            </a:r>
            <a:endParaRPr lang="en-US" dirty="0"/>
          </a:p>
        </p:txBody>
      </p:sp>
    </p:spTree>
    <p:extLst>
      <p:ext uri="{BB962C8B-B14F-4D97-AF65-F5344CB8AC3E}">
        <p14:creationId xmlns:p14="http://schemas.microsoft.com/office/powerpoint/2010/main" val="333377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Here are what the columns represent</a:t>
            </a:r>
            <a:endParaRPr lang="en-US" b="1" dirty="0">
              <a:latin typeface="+mn-lt"/>
            </a:endParaRPr>
          </a:p>
        </p:txBody>
      </p:sp>
      <p:sp>
        <p:nvSpPr>
          <p:cNvPr id="3" name="Content Placeholder 2"/>
          <p:cNvSpPr>
            <a:spLocks noGrp="1"/>
          </p:cNvSpPr>
          <p:nvPr>
            <p:ph idx="1"/>
          </p:nvPr>
        </p:nvSpPr>
        <p:spPr/>
        <p:txBody>
          <a:bodyPr/>
          <a:lstStyle/>
          <a:p>
            <a:r>
              <a:rPr lang="en-US" b="1" dirty="0" err="1" smtClean="0"/>
              <a:t>credit.policy</a:t>
            </a:r>
            <a:r>
              <a:rPr lang="en-US" b="1" dirty="0" smtClean="0"/>
              <a:t>: </a:t>
            </a:r>
            <a:r>
              <a:rPr lang="en-US" dirty="0" smtClean="0"/>
              <a:t>1 if the customer meets the credit underwriting criteria of LendingClub.com, and 0 otherwise.</a:t>
            </a:r>
          </a:p>
          <a:p>
            <a:r>
              <a:rPr lang="en-US" b="1" dirty="0" smtClean="0"/>
              <a:t>purpose: </a:t>
            </a:r>
            <a:r>
              <a:rPr lang="en-US" dirty="0" smtClean="0"/>
              <a:t>The purpose of the loan (takes values "</a:t>
            </a:r>
            <a:r>
              <a:rPr lang="en-US" dirty="0" err="1" smtClean="0"/>
              <a:t>credit_card</a:t>
            </a:r>
            <a:r>
              <a:rPr lang="en-US" dirty="0" smtClean="0"/>
              <a:t>", "</a:t>
            </a:r>
            <a:r>
              <a:rPr lang="en-US" dirty="0" err="1" smtClean="0"/>
              <a:t>debt_consolidation</a:t>
            </a:r>
            <a:r>
              <a:rPr lang="en-US" dirty="0" smtClean="0"/>
              <a:t>", "educational", "</a:t>
            </a:r>
            <a:r>
              <a:rPr lang="en-US" dirty="0" err="1" smtClean="0"/>
              <a:t>major_purchase</a:t>
            </a:r>
            <a:r>
              <a:rPr lang="en-US" dirty="0" smtClean="0"/>
              <a:t>", "</a:t>
            </a:r>
            <a:r>
              <a:rPr lang="en-US" dirty="0" err="1" smtClean="0"/>
              <a:t>small_business</a:t>
            </a:r>
            <a:r>
              <a:rPr lang="en-US" dirty="0" smtClean="0"/>
              <a:t>", and "</a:t>
            </a:r>
            <a:r>
              <a:rPr lang="en-US" dirty="0" err="1" smtClean="0"/>
              <a:t>all_other</a:t>
            </a:r>
            <a:r>
              <a:rPr lang="en-US" dirty="0" smtClean="0"/>
              <a:t>").</a:t>
            </a:r>
          </a:p>
          <a:p>
            <a:r>
              <a:rPr lang="en-US" b="1" dirty="0" err="1" smtClean="0"/>
              <a:t>int.rate</a:t>
            </a:r>
            <a:r>
              <a:rPr lang="en-US" b="1" dirty="0" smtClean="0"/>
              <a:t>: </a:t>
            </a:r>
            <a:r>
              <a:rPr lang="en-US" dirty="0" smtClean="0"/>
              <a:t>Proportionally the interest rate of the loan (an 11% rate will be stored as 0.11). Higher interest rates are assigned to borrowers who are decided by LendingClub.com to be more </a:t>
            </a:r>
            <a:r>
              <a:rPr lang="en-US" dirty="0" err="1" smtClean="0"/>
              <a:t>risky.installment</a:t>
            </a:r>
            <a:r>
              <a:rPr lang="en-US" dirty="0" smtClean="0"/>
              <a:t>: Monthly installments to be received by the borrower if the loan is financed.</a:t>
            </a:r>
            <a:endParaRPr lang="en-US" dirty="0"/>
          </a:p>
        </p:txBody>
      </p:sp>
    </p:spTree>
    <p:extLst>
      <p:ext uri="{BB962C8B-B14F-4D97-AF65-F5344CB8AC3E}">
        <p14:creationId xmlns:p14="http://schemas.microsoft.com/office/powerpoint/2010/main" val="92239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log.annual.inc: </a:t>
            </a:r>
            <a:r>
              <a:rPr lang="en-US" dirty="0" smtClean="0"/>
              <a:t>The natural log of the self-reported annual income of the borrower.</a:t>
            </a:r>
          </a:p>
          <a:p>
            <a:r>
              <a:rPr lang="en-US" b="1" dirty="0" err="1" smtClean="0"/>
              <a:t>dti</a:t>
            </a:r>
            <a:r>
              <a:rPr lang="en-US" b="1" dirty="0" smtClean="0"/>
              <a:t>: </a:t>
            </a:r>
            <a:r>
              <a:rPr lang="en-US" dirty="0" smtClean="0"/>
              <a:t>The debt-to-income ratio of the borrower (amount of debt divided by annual income).</a:t>
            </a:r>
          </a:p>
          <a:p>
            <a:r>
              <a:rPr lang="en-US" b="1" dirty="0" smtClean="0"/>
              <a:t>fico: </a:t>
            </a:r>
            <a:r>
              <a:rPr lang="en-US" dirty="0" smtClean="0"/>
              <a:t>The FICO credit score of the borrower.</a:t>
            </a:r>
          </a:p>
          <a:p>
            <a:r>
              <a:rPr lang="en-US" b="1" dirty="0" err="1" smtClean="0"/>
              <a:t>days.with.cr.line</a:t>
            </a:r>
            <a:r>
              <a:rPr lang="en-US" b="1" dirty="0" smtClean="0"/>
              <a:t>: </a:t>
            </a:r>
            <a:r>
              <a:rPr lang="en-US" dirty="0" smtClean="0"/>
              <a:t>The number of days the borrower has had a credit line.</a:t>
            </a:r>
          </a:p>
          <a:p>
            <a:r>
              <a:rPr lang="en-US" b="1" dirty="0" err="1" smtClean="0"/>
              <a:t>revol.bal</a:t>
            </a:r>
            <a:r>
              <a:rPr lang="en-US" b="1" dirty="0" smtClean="0"/>
              <a:t>: </a:t>
            </a:r>
            <a:r>
              <a:rPr lang="en-US" dirty="0" smtClean="0"/>
              <a:t>Borrower's revolving balance (amount outstanding at the end of the credit card billing cycle).</a:t>
            </a:r>
            <a:endParaRPr lang="en-US" dirty="0"/>
          </a:p>
        </p:txBody>
      </p:sp>
    </p:spTree>
    <p:extLst>
      <p:ext uri="{BB962C8B-B14F-4D97-AF65-F5344CB8AC3E}">
        <p14:creationId xmlns:p14="http://schemas.microsoft.com/office/powerpoint/2010/main" val="103242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smtClean="0"/>
              <a:t>revol.util</a:t>
            </a:r>
            <a:r>
              <a:rPr lang="en-US" b="1" dirty="0" smtClean="0"/>
              <a:t>: </a:t>
            </a:r>
            <a:r>
              <a:rPr lang="en-US" dirty="0" smtClean="0"/>
              <a:t>The borrower's revolving line utilization rate (the amount of the credit line used relative to total credit available).</a:t>
            </a:r>
          </a:p>
          <a:p>
            <a:r>
              <a:rPr lang="en-US" b="1" dirty="0" smtClean="0"/>
              <a:t>inq.last.6mths: </a:t>
            </a:r>
            <a:r>
              <a:rPr lang="en-US" dirty="0" smtClean="0"/>
              <a:t>The borrower's number of inquiries by creditors in the last 6 months.</a:t>
            </a:r>
          </a:p>
          <a:p>
            <a:r>
              <a:rPr lang="en-US" b="1" dirty="0" smtClean="0"/>
              <a:t>delinq.2yrs: </a:t>
            </a:r>
            <a:r>
              <a:rPr lang="en-US" dirty="0" smtClean="0"/>
              <a:t>The number of times the borrower had been 30+ days past due on a payment in the past 2 years.</a:t>
            </a:r>
          </a:p>
          <a:p>
            <a:r>
              <a:rPr lang="en-US" b="1" dirty="0" err="1" smtClean="0"/>
              <a:t>pub.rec</a:t>
            </a:r>
            <a:r>
              <a:rPr lang="en-US" b="1" dirty="0" smtClean="0"/>
              <a:t>: </a:t>
            </a:r>
            <a:r>
              <a:rPr lang="en-US" dirty="0" smtClean="0"/>
              <a:t>The borrower's number of derogatory public records (bankruptcy filings, tax liens, or judgments).</a:t>
            </a:r>
            <a:endParaRPr lang="en-US" dirty="0"/>
          </a:p>
        </p:txBody>
      </p:sp>
    </p:spTree>
    <p:extLst>
      <p:ext uri="{BB962C8B-B14F-4D97-AF65-F5344CB8AC3E}">
        <p14:creationId xmlns:p14="http://schemas.microsoft.com/office/powerpoint/2010/main" val="1330223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link:</a:t>
            </a:r>
            <a:endParaRPr lang="en-US" dirty="0"/>
          </a:p>
        </p:txBody>
      </p:sp>
      <p:sp>
        <p:nvSpPr>
          <p:cNvPr id="3" name="Content Placeholder 2"/>
          <p:cNvSpPr>
            <a:spLocks noGrp="1"/>
          </p:cNvSpPr>
          <p:nvPr>
            <p:ph idx="1"/>
          </p:nvPr>
        </p:nvSpPr>
        <p:spPr/>
        <p:txBody>
          <a:bodyPr>
            <a:normAutofit/>
          </a:bodyPr>
          <a:lstStyle/>
          <a:p>
            <a:r>
              <a:rPr lang="en-US" sz="4000" b="1" dirty="0"/>
              <a:t>https://github.com/Mauzkhan143/datascience</a:t>
            </a:r>
            <a:endParaRPr lang="en-US" sz="4000" dirty="0"/>
          </a:p>
        </p:txBody>
      </p:sp>
    </p:spTree>
    <p:extLst>
      <p:ext uri="{BB962C8B-B14F-4D97-AF65-F5344CB8AC3E}">
        <p14:creationId xmlns:p14="http://schemas.microsoft.com/office/powerpoint/2010/main" val="132369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Teacher/or </a:t>
            </a:r>
            <a:r>
              <a:rPr lang="en-US" b="1" dirty="0"/>
              <a:t>M</a:t>
            </a:r>
            <a:r>
              <a:rPr lang="en-US" b="1" dirty="0" smtClean="0"/>
              <a:t>am</a:t>
            </a:r>
            <a:endParaRPr lang="en-US" b="1"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6171598"/>
              </p:ext>
            </p:extLst>
          </p:nvPr>
        </p:nvGraphicFramePr>
        <p:xfrm>
          <a:off x="677334" y="2347785"/>
          <a:ext cx="8128000" cy="202989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28952980"/>
                    </a:ext>
                  </a:extLst>
                </a:gridCol>
                <a:gridCol w="4064000">
                  <a:extLst>
                    <a:ext uri="{9D8B030D-6E8A-4147-A177-3AD203B41FA5}">
                      <a16:colId xmlns:a16="http://schemas.microsoft.com/office/drawing/2014/main" val="2694619986"/>
                    </a:ext>
                  </a:extLst>
                </a:gridCol>
              </a:tblGrid>
              <a:tr h="676631">
                <a:tc>
                  <a:txBody>
                    <a:bodyPr/>
                    <a:lstStyle/>
                    <a:p>
                      <a:r>
                        <a:rPr lang="en-US" dirty="0" smtClean="0"/>
                        <a:t>PROJECT</a:t>
                      </a:r>
                      <a:endParaRPr lang="en-US" dirty="0"/>
                    </a:p>
                  </a:txBody>
                  <a:tcPr/>
                </a:tc>
                <a:tc>
                  <a:txBody>
                    <a:bodyPr/>
                    <a:lstStyle/>
                    <a:p>
                      <a:r>
                        <a:rPr lang="en-US" dirty="0" smtClean="0"/>
                        <a:t>DATA-SCIENCE</a:t>
                      </a:r>
                      <a:endParaRPr lang="en-US" dirty="0"/>
                    </a:p>
                  </a:txBody>
                  <a:tcPr/>
                </a:tc>
                <a:extLst>
                  <a:ext uri="{0D108BD9-81ED-4DB2-BD59-A6C34878D82A}">
                    <a16:rowId xmlns:a16="http://schemas.microsoft.com/office/drawing/2014/main" val="2680804825"/>
                  </a:ext>
                </a:extLst>
              </a:tr>
              <a:tr h="676631">
                <a:tc>
                  <a:txBody>
                    <a:bodyPr/>
                    <a:lstStyle/>
                    <a:p>
                      <a:r>
                        <a:rPr lang="en-US" dirty="0" smtClean="0"/>
                        <a:t>SUBMIT TO</a:t>
                      </a:r>
                      <a:endParaRPr lang="en-US" dirty="0"/>
                    </a:p>
                  </a:txBody>
                  <a:tcPr/>
                </a:tc>
                <a:tc>
                  <a:txBody>
                    <a:bodyPr/>
                    <a:lstStyle/>
                    <a:p>
                      <a:r>
                        <a:rPr lang="en-US" dirty="0" smtClean="0"/>
                        <a:t>FAKHRA </a:t>
                      </a:r>
                      <a:r>
                        <a:rPr lang="en-US" baseline="0" dirty="0" smtClean="0"/>
                        <a:t> KASHIF:</a:t>
                      </a:r>
                      <a:endParaRPr lang="en-US" dirty="0"/>
                    </a:p>
                  </a:txBody>
                  <a:tcPr/>
                </a:tc>
                <a:extLst>
                  <a:ext uri="{0D108BD9-81ED-4DB2-BD59-A6C34878D82A}">
                    <a16:rowId xmlns:a16="http://schemas.microsoft.com/office/drawing/2014/main" val="3190815589"/>
                  </a:ext>
                </a:extLst>
              </a:tr>
              <a:tr h="676631">
                <a:tc>
                  <a:txBody>
                    <a:bodyPr/>
                    <a:lstStyle/>
                    <a:p>
                      <a:r>
                        <a:rPr lang="en-US" dirty="0" smtClean="0"/>
                        <a:t>DATE</a:t>
                      </a:r>
                      <a:endParaRPr lang="en-US" dirty="0"/>
                    </a:p>
                  </a:txBody>
                  <a:tcPr/>
                </a:tc>
                <a:tc>
                  <a:txBody>
                    <a:bodyPr/>
                    <a:lstStyle/>
                    <a:p>
                      <a:r>
                        <a:rPr lang="en-US" smtClean="0"/>
                        <a:t>6/1/21</a:t>
                      </a:r>
                      <a:endParaRPr lang="en-US" dirty="0"/>
                    </a:p>
                  </a:txBody>
                  <a:tcPr/>
                </a:tc>
                <a:extLst>
                  <a:ext uri="{0D108BD9-81ED-4DB2-BD59-A6C34878D82A}">
                    <a16:rowId xmlns:a16="http://schemas.microsoft.com/office/drawing/2014/main" val="358388886"/>
                  </a:ext>
                </a:extLst>
              </a:tr>
            </a:tbl>
          </a:graphicData>
        </a:graphic>
      </p:graphicFrame>
    </p:spTree>
    <p:extLst>
      <p:ext uri="{BB962C8B-B14F-4D97-AF65-F5344CB8AC3E}">
        <p14:creationId xmlns:p14="http://schemas.microsoft.com/office/powerpoint/2010/main" val="23922687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414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Data science project</vt:lpstr>
      <vt:lpstr>About data_set</vt:lpstr>
      <vt:lpstr>Here are what the columns represent</vt:lpstr>
      <vt:lpstr>PowerPoint Presentation</vt:lpstr>
      <vt:lpstr>PowerPoint Presentation</vt:lpstr>
      <vt:lpstr>Github link:</vt:lpstr>
      <vt:lpstr>Teacher/or Mam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MAUZ KHAN</dc:creator>
  <cp:lastModifiedBy>MAUZ KHAN</cp:lastModifiedBy>
  <cp:revision>3</cp:revision>
  <dcterms:created xsi:type="dcterms:W3CDTF">2021-05-31T23:00:08Z</dcterms:created>
  <dcterms:modified xsi:type="dcterms:W3CDTF">2021-05-31T23:08:35Z</dcterms:modified>
</cp:coreProperties>
</file>