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  <p:sldMasterId id="2147484012" r:id="rId2"/>
  </p:sldMasterIdLst>
  <p:notesMasterIdLst>
    <p:notesMasterId r:id="rId11"/>
  </p:notesMasterIdLst>
  <p:handoutMasterIdLst>
    <p:handoutMasterId r:id="rId12"/>
  </p:handoutMasterIdLst>
  <p:sldIdLst>
    <p:sldId id="259" r:id="rId3"/>
    <p:sldId id="291" r:id="rId4"/>
    <p:sldId id="304" r:id="rId5"/>
    <p:sldId id="277" r:id="rId6"/>
    <p:sldId id="307" r:id="rId7"/>
    <p:sldId id="305" r:id="rId8"/>
    <p:sldId id="306" r:id="rId9"/>
    <p:sldId id="303" r:id="rId10"/>
  </p:sldIdLst>
  <p:sldSz cx="9144000" cy="6858000" type="screen4x3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00"/>
    <a:srgbClr val="FE7778"/>
    <a:srgbClr val="8CB323"/>
    <a:srgbClr val="004D8B"/>
    <a:srgbClr val="119512"/>
    <a:srgbClr val="8755B5"/>
    <a:srgbClr val="FEEAE6"/>
    <a:srgbClr val="D50F0F"/>
    <a:srgbClr val="0265AB"/>
    <a:srgbClr val="EB5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2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9" d="100"/>
          <a:sy n="139" d="100"/>
        </p:scale>
        <p:origin x="3904" y="1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F4CE34AF-0455-6344-B0C6-9581C4DA5CBD}" type="datetime1">
              <a:rPr lang="de-DE"/>
              <a:pPr>
                <a:defRPr/>
              </a:pPr>
              <a:t>23.07.20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1067DA5A-3172-524A-B3CB-3A5E4F6165C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795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08:57:05.681"/>
    </inkml:context>
    <inkml:brush xml:id="br0">
      <inkml:brushProperty name="width" value="0.05" units="cm"/>
      <inkml:brushProperty name="height" value="0.05" units="cm"/>
      <inkml:brushProperty name="color" value="#E13A3E"/>
    </inkml:brush>
  </inkml:definitions>
  <inkml:trace contextRef="#ctx0" brushRef="#br0">4948 178 24575,'-6'-5'0,"-5"4"0,5-5 0,-6 6 0,0 0 0,5-5 0,-3 4 0,3-4 0,-4 5 0,4-6 0,-4 5 0,-6-4 0,3 5 0,-24 0 0,22 0 0,-33-6 0,32 5-6784,-73-15 6784,63 14-2269,-41-9 1,-2 1 2268,41 7-1234,-45-4 1,0-2 1233,45 3-773,-38 0 0,1 0 773,41-1 636,-26 4 0,1 1-636,29 2 2632,-60 0-2632,62 0 0,-62 0 0,60 0 0,-64 0 0,64 0-384,-32 0 1,-1 0 383,28 0-56,-40-2 0,-1-1 56,39 1 0,-37-3 0,-2 0 0,35 4-810,-32-5 1,-1 1 809,34 4-953,-29-2 0,3 1 953,33 2 482,-32 0 0,0 0-482,31 0-332,-36 0 0,0 0 332,35 0 400,-38-3 1,0 0-401,38 2 606,-31-2 0,2 1-606,33 2 365,-69 0-365,70 0 0,-65 0 0,65 0 0,-75 0 0,73 0 0,-73 0 0,75 0 698,-70 0-698,68 0 0,-67 0 0,69 0 0,-65 0 0,65 0 0,-70 0 0,69 0 0,-64 0 0,67 0 0,-67 0 0,64 0 0,-64 0 0,67 0 1606,-46 10-1606,48-7 0,-37 12 0,37-13 0,-37 13 0,37-12 1702,-32 13-1702,39-10 5612,-38 1-5612,37-2 2966,-28 0-2966,32 2 572,-14-1-572,18 4 0,-23-3 0,16-1 0,-23 10 0,19-13 0,-29 23 0,25-22 0,-46 27 0,44-22 0,-60 24 0,59-24 0,-38 22 0,44-27 0,-18 17 0,19-20 0,-14 10 0,20-5 0,-7 1 0,8-2 0,-5-5 0,0 0 0,1 5 0,4 1 0,-14 6 0,17 0 0,-22 0 0,23-1 0,-13 1 0,10-5 0,-6 3 0,5-3 0,-3-1 0,8 4 0,-3-3 0,0 0 0,4 3 0,-5-4 0,1 1 0,4 3 0,-4-3 0,5 5 0,0-1 0,0 1 0,0 0 0,0 0 0,0-1 0,0 1 0,0 0 0,0-1 0,0 1 0,5 0 0,-4 0 0,9-1 0,-8 1 0,13 5 0,-12-4 0,13 9 0,-10-14 0,11 13 0,-4-19 0,9 19 0,-14-13 0,13 9 0,-18-5 0,23 0 0,-22-1 0,16 1 0,-13-6 0,15 5 0,-13-5 0,28 11 0,-27-9 0,17 8 0,-20-10 0,3 1 0,-3 3 0,5-8 0,-1 3 0,6 0 0,-4-4 0,15 15 0,-14-13 0,19 12 0,-19-14 0,34 15 0,-30-13 0,36 12 0,-39-13 0,34 13 0,-32-12 0,46 18 0,-43-19 0,65 19 0,-63-18 0,68 12 0,-70-13 0,70 8 0,-67-9-3392,27 5 0,0-1 3392,-27-4-2102,72 4 2102,-74-5-1276,54 0 1276,-57 0 0,61 6 0,-57-5 0,31 2 0,0-1 0,-28-2 0,28 0 0,-1 0 0,-30 0 0,73 0 0,-72 0-3418,72 0 3418,-73 0 1934,68 0-1934,-69 0 1601,42 0-1601,-47 0 1291,27-5-1291,-27 4 0,37-5 0,-35 6 0,57 0 0,-54 0 0,30 3 0,3-1 0,-23 0-547,31 1 1,-1-1 546,-31-2-1091,26 0 0,-2 0 1091,-30 0-1400,26 0 0,0 0 1400,-28 0 0,33 0 0,1 0 0,-30 0-172,44 0 1,2 0 171,-37 0-421,40 0 0,-1 0 421,-42 0 0,33 0 0,-3 0 0,-37 0 440,30-2 0,0-1-440,-31 1 676,26 0 1,0-1-677,-28 3 0,28 0 0,1 0 0,-28 0 0,30 0 0,0 0 0,-30 0 0,30-2 0,0-1 0,-30 2 0,72-10 0,-74 10 0,29-5 0,0 1 0,-25 4 0,43-4 0,1-1 0,-39 5 0,64-4 0,3 0 0,-59 3-552,57-5 1,-4-2 551,-62 7-368,32-9 0,-1 1 368,-38 7 2046,58-13-2046,-62 15 3420,25-9-3420,-30 8 5115,14-8-5115,-13 8 4019,9-8-4019,-12 9 1020,6-15-1020,-9 8 0,13-15 0,-18 10 0,12-4 0,-13 5 0,13-5 0,-12 4 0,12-14 0,-13 12 0,8-18 0,-9 19 0,5-19 0,-6 18 0,0-12 0,0 14 0,0-15 0,0 13 0,0-23 0,0 23 0,0-34 0,0 32 0,-11-37 0,8 37 0,-12-21 0,8 24 0,-5-13 0,6 12 0,-5-18 0,5 24 0,-6-22 0,0 21 0,-5-12 0,9 10 0,-18-5 0,16 9 0,-22-13 0,17 19 0,-28-9 0,26 6 0,-32 3 0,33-3 0,-27 5 0,27 0 0,-33 0 0,32 0 0,-42 0 0,41 0 0,-52 0 0,50 0 0,-60 0 0,59 0 0,-54 0 0,56 0 0,-19 0 0,26 0 0,1 0 0,-1 5 0,0-3 0,5 3 0,2-5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9T08:57:11.807"/>
    </inkml:context>
    <inkml:brush xml:id="br0">
      <inkml:brushProperty name="width" value="0.05" units="cm"/>
      <inkml:brushProperty name="height" value="0.05" units="cm"/>
      <inkml:brushProperty name="color" value="#E13A3E"/>
    </inkml:brush>
  </inkml:definitions>
  <inkml:trace contextRef="#ctx0" brushRef="#br0">0 25 24575,'12'0'0,"0"0"0,-1 0 0,1 0 0,0 0 0,0 0 0,-1 0 0,1 0 0,0 0 0,0 0 0,-1 0 0,1 0 0,0 0 0,-1 0 0,1 0 0,0 0 0,0 0 0,-1 0 0,1 0 0,0 0 0,-1 0 0,1 0 0,0 0 0,0 0 0,-1 0 0,1 0 0,0 0 0,0 0 0,-6-5 0,5 3 0,-5-3 0,6 5 0,-1 0 0,1 0 0,0 0 0,0 0 0,-1 0 0,1 0 0,0 0 0,0 0 0,-1 0 0,1 0 0,0 0 0,-6-5 0,5 3 0,-5-3 0,6 5 0,0 0 0,-1 0 0,1 0 0,0 0 0,0 0 0,-6 5 0,4-3 0,-3 3 0,0 0 0,19 2 0,-16-1 0,23 4 0,-20-8 0,4 3 0,-6-5 0,1 0 0,0 0 0,-1 0 0,1 0 0,0 0 0,0 0 0,-1 0 0,1 0 0,0 0 0,0 0 0,-1 0 0,1 0 0,0 5 0,-1-3 0,6 3 0,-4-5 0,4 0 0,-5 0 0,0 0 0,-1 0 0,1 0 0,0 0 0,5-6 0,-4 5 0,4-4 0,-5 5 0,-1 0 0,1 0 0,-5-5 0,3 3 0,-4-3 0,6 5 0,0 0 0,0 0 0,-1-5 0,1 3 0,0-3 0,-6 0 0,5 4 0,-5-5 0,6 6 0,0 0 0,-1 0 0,1 0 0,0 0 0,-6-5 0,5 4 0,-15-4 0,3 5 0,-6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9T11:53:12.386"/>
    </inkml:context>
    <inkml:brush xml:id="br0">
      <inkml:brushProperty name="width" value="0.025" units="cm"/>
      <inkml:brushProperty name="height" value="0.025" units="cm"/>
      <inkml:brushProperty name="color" value="#84EEFE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4D19A131-0F5B-F346-8BC5-038FE8980393}" type="datetime1">
              <a:rPr lang="de-DE"/>
              <a:pPr>
                <a:defRPr/>
              </a:pPr>
              <a:t>23.07.20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1038" y="4716463"/>
            <a:ext cx="5435600" cy="44688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 Neue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 Neue" charset="0"/>
              </a:defRPr>
            </a:lvl1pPr>
          </a:lstStyle>
          <a:p>
            <a:pPr>
              <a:defRPr/>
            </a:pPr>
            <a:fld id="{32CE4A6F-841F-C345-9C27-E8776DAA2D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626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Neue" charset="0"/>
        <a:ea typeface="ＭＳ Ｐゴシック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CE4A6F-841F-C345-9C27-E8776DAA2DF5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75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CE4A6F-841F-C345-9C27-E8776DAA2DF5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82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CE4A6F-841F-C345-9C27-E8776DAA2DF5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721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contribute to my project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CE4A6F-841F-C345-9C27-E8776DAA2DF5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49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contribute to my project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CE4A6F-841F-C345-9C27-E8776DAA2DF5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888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contribute to my project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CE4A6F-841F-C345-9C27-E8776DAA2DF5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168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contribute to my project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CE4A6F-841F-C345-9C27-E8776DAA2DF5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67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B97956-39C1-4F43-A936-8FD8AD01D7F9}"/>
              </a:ext>
            </a:extLst>
          </p:cNvPr>
          <p:cNvSpPr/>
          <p:nvPr userDrawn="1"/>
        </p:nvSpPr>
        <p:spPr>
          <a:xfrm>
            <a:off x="307180" y="1324800"/>
            <a:ext cx="8836819" cy="128798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AED7EE-3A60-47A4-8062-9A053A0A295E}"/>
              </a:ext>
            </a:extLst>
          </p:cNvPr>
          <p:cNvSpPr/>
          <p:nvPr userDrawn="1"/>
        </p:nvSpPr>
        <p:spPr>
          <a:xfrm>
            <a:off x="307180" y="2648801"/>
            <a:ext cx="8836819" cy="389646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FAU-Siegel">
            <a:extLst>
              <a:ext uri="{FF2B5EF4-FFF2-40B4-BE49-F238E27FC236}">
                <a16:creationId xmlns:a16="http://schemas.microsoft.com/office/drawing/2014/main" id="{FC413DA0-707D-4401-9E22-BF464591C1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91247" y="4154488"/>
            <a:ext cx="2352753" cy="23907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8775" y="1376364"/>
            <a:ext cx="8650814" cy="1189036"/>
          </a:xfrm>
          <a:prstGeom prst="rect">
            <a:avLst/>
          </a:prstGeom>
        </p:spPr>
        <p:txBody>
          <a:bodyPr lIns="0" rIns="0" bIns="0" anchor="b">
            <a:noAutofit/>
          </a:bodyPr>
          <a:lstStyle>
            <a:lvl1pPr algn="l">
              <a:lnSpc>
                <a:spcPts val="4200"/>
              </a:lnSpc>
              <a:defRPr sz="36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DE" noProof="0" dirty="0" err="1"/>
              <a:t>Presentation</a:t>
            </a:r>
            <a:r>
              <a:rPr lang="de-DE" noProof="0" dirty="0"/>
              <a:t> title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88098" y="5032309"/>
            <a:ext cx="6303148" cy="1022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2000"/>
              </a:lnSpc>
            </a:pP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[Name]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 and Data Analytics (MaD) Lab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Friedrich-Alexander-Universität Erlangen-Nürnberg (FAU)</a:t>
            </a:r>
            <a:b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[Date]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B6985D4-509A-9645-A707-62CA1E062A69}"/>
              </a:ext>
            </a:extLst>
          </p:cNvPr>
          <p:cNvSpPr/>
          <p:nvPr userDrawn="1"/>
        </p:nvSpPr>
        <p:spPr>
          <a:xfrm>
            <a:off x="6221896" y="102684"/>
            <a:ext cx="2787693" cy="974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55C3A20-C8CB-004A-9484-D42C251E7C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89501" y="124071"/>
            <a:ext cx="2761974" cy="105528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9C8CD0E-3AAE-1249-936C-A41EAE3B2881}"/>
              </a:ext>
            </a:extLst>
          </p:cNvPr>
          <p:cNvSpPr/>
          <p:nvPr userDrawn="1"/>
        </p:nvSpPr>
        <p:spPr>
          <a:xfrm>
            <a:off x="3091069" y="66220"/>
            <a:ext cx="3130827" cy="9740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 descr="Ein Bild, das Vogel enthält.&#10;&#10;Automatisch generierte Beschreibung">
            <a:extLst>
              <a:ext uri="{FF2B5EF4-FFF2-40B4-BE49-F238E27FC236}">
                <a16:creationId xmlns:a16="http://schemas.microsoft.com/office/drawing/2014/main" id="{118EEB04-619D-B041-9B1C-FB19ED2778E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62673" y="199289"/>
            <a:ext cx="2568713" cy="9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D210ED6-7BD8-476F-845D-530A9C48CB2C}"/>
              </a:ext>
            </a:extLst>
          </p:cNvPr>
          <p:cNvSpPr/>
          <p:nvPr userDrawn="1"/>
        </p:nvSpPr>
        <p:spPr>
          <a:xfrm>
            <a:off x="304800" y="1326628"/>
            <a:ext cx="8839199" cy="2609578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05F863-2AD1-475D-A595-A2D9C6BDD746}"/>
              </a:ext>
            </a:extLst>
          </p:cNvPr>
          <p:cNvSpPr/>
          <p:nvPr userDrawn="1"/>
        </p:nvSpPr>
        <p:spPr>
          <a:xfrm>
            <a:off x="305999" y="3981450"/>
            <a:ext cx="8838000" cy="256381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FAU-Siegel">
            <a:extLst>
              <a:ext uri="{FF2B5EF4-FFF2-40B4-BE49-F238E27FC236}">
                <a16:creationId xmlns:a16="http://schemas.microsoft.com/office/drawing/2014/main" id="{A6EFC62C-8833-49CF-8DAB-DA77A58BF1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66974" y="4637903"/>
            <a:ext cx="1877026" cy="190736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2672522"/>
            <a:ext cx="8568000" cy="1224790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algn="l">
              <a:lnSpc>
                <a:spcPts val="3400"/>
              </a:lnSpc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de-DE" noProof="0" dirty="0" err="1"/>
              <a:t>Section</a:t>
            </a:r>
            <a:r>
              <a:rPr lang="de-DE" noProof="0" dirty="0"/>
              <a:t> Header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261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92F90AE-6AA1-4201-9B3C-7A7D1F7C5DE6}"/>
              </a:ext>
            </a:extLst>
          </p:cNvPr>
          <p:cNvSpPr/>
          <p:nvPr userDrawn="1"/>
        </p:nvSpPr>
        <p:spPr>
          <a:xfrm>
            <a:off x="307180" y="1326628"/>
            <a:ext cx="8836819" cy="128798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Bildplatzhalter 9">
            <a:extLst>
              <a:ext uri="{FF2B5EF4-FFF2-40B4-BE49-F238E27FC236}">
                <a16:creationId xmlns:a16="http://schemas.microsoft.com/office/drawing/2014/main" id="{A5723931-B555-4387-A4F4-70DA905D75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14325" y="2655094"/>
            <a:ext cx="8829675" cy="38901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Image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E42E8-4F86-4153-9DF3-D44C13F82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180" y="1326628"/>
            <a:ext cx="7886700" cy="122574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385E1F74-0685-481B-9716-B95908D3A4B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2440" y="1316535"/>
            <a:ext cx="8390410" cy="52199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1"/>
            </a:lvl1pPr>
            <a:lvl2pPr marL="1080000" indent="-540000">
              <a:buFontTx/>
              <a:buNone/>
              <a:defRPr sz="2400"/>
            </a:lvl2pPr>
            <a:lvl3pPr marL="1620000" indent="-540000">
              <a:buFontTx/>
              <a:buNone/>
              <a:defRPr sz="2000"/>
            </a:lvl3pPr>
            <a:lvl4pPr>
              <a:buFontTx/>
              <a:buNone/>
              <a:defRPr/>
            </a:lvl4pPr>
          </a:lstStyle>
          <a:p>
            <a:pPr lvl="0"/>
            <a:r>
              <a:rPr lang="en-US" noProof="0" dirty="0"/>
              <a:t>Click to edit</a:t>
            </a:r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D1A24937-3DB2-492F-835B-66159ED981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2440" y="765030"/>
            <a:ext cx="81359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Slide Header</a:t>
            </a:r>
          </a:p>
        </p:txBody>
      </p:sp>
    </p:spTree>
    <p:extLst>
      <p:ext uri="{BB962C8B-B14F-4D97-AF65-F5344CB8AC3E}">
        <p14:creationId xmlns:p14="http://schemas.microsoft.com/office/powerpoint/2010/main" val="367054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D1A24937-3DB2-492F-835B-66159ED981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2440" y="765030"/>
            <a:ext cx="81359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Slide Header</a:t>
            </a:r>
          </a:p>
        </p:txBody>
      </p:sp>
      <p:sp>
        <p:nvSpPr>
          <p:cNvPr id="8" name="Inhaltsplatzhalter 6">
            <a:extLst>
              <a:ext uri="{FF2B5EF4-FFF2-40B4-BE49-F238E27FC236}">
                <a16:creationId xmlns:a16="http://schemas.microsoft.com/office/drawing/2014/main" id="{385E1F74-0685-481B-9716-B95908D3A4B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2440" y="1316535"/>
            <a:ext cx="3995057" cy="52199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1"/>
            </a:lvl1pPr>
            <a:lvl2pPr marL="1080000" indent="-540000">
              <a:buFontTx/>
              <a:buNone/>
              <a:defRPr sz="2400"/>
            </a:lvl2pPr>
            <a:lvl3pPr marL="1620000" indent="-540000">
              <a:buFontTx/>
              <a:buNone/>
              <a:defRPr sz="2000"/>
            </a:lvl3pPr>
            <a:lvl4pPr>
              <a:buFontTx/>
              <a:buNone/>
              <a:defRPr/>
            </a:lvl4pPr>
          </a:lstStyle>
          <a:p>
            <a:pPr lvl="0"/>
            <a:r>
              <a:rPr lang="en-US" noProof="0" dirty="0"/>
              <a:t>Click to edit</a:t>
            </a:r>
          </a:p>
        </p:txBody>
      </p:sp>
      <p:sp>
        <p:nvSpPr>
          <p:cNvPr id="5" name="Inhaltsplatzhalter 6">
            <a:extLst>
              <a:ext uri="{FF2B5EF4-FFF2-40B4-BE49-F238E27FC236}">
                <a16:creationId xmlns:a16="http://schemas.microsoft.com/office/drawing/2014/main" id="{7AEAFF79-600B-4009-A1EC-681D906C6E1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0" y="1316535"/>
            <a:ext cx="4099560" cy="521999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1"/>
            </a:lvl1pPr>
            <a:lvl2pPr marL="1080000" indent="-540000">
              <a:buFontTx/>
              <a:buNone/>
              <a:defRPr sz="2400"/>
            </a:lvl2pPr>
            <a:lvl3pPr marL="1620000" indent="-540000">
              <a:buFontTx/>
              <a:buNone/>
              <a:defRPr sz="2000"/>
            </a:lvl3pPr>
            <a:lvl4pPr>
              <a:buFontTx/>
              <a:buNone/>
              <a:defRPr/>
            </a:lvl4pPr>
          </a:lstStyle>
          <a:p>
            <a:pPr lvl="0"/>
            <a:r>
              <a:rPr lang="en-US" noProof="0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07869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>
            <a:extLst>
              <a:ext uri="{FF2B5EF4-FFF2-40B4-BE49-F238E27FC236}">
                <a16:creationId xmlns:a16="http://schemas.microsoft.com/office/drawing/2014/main" id="{7C012D2B-5EE1-46F9-8BC0-53A2E492A2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2440" y="765030"/>
            <a:ext cx="81359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Slide Header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93056D-4C3F-46FD-91D4-CC08DE447B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46313" y="1859577"/>
            <a:ext cx="4868862" cy="3482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add figure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6920323-E4FB-41A1-AC80-555F5F0F24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46313" y="5423515"/>
            <a:ext cx="4868862" cy="469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dirty="0"/>
              <a:t>Figure description</a:t>
            </a:r>
          </a:p>
        </p:txBody>
      </p:sp>
    </p:spTree>
    <p:extLst>
      <p:ext uri="{BB962C8B-B14F-4D97-AF65-F5344CB8AC3E}">
        <p14:creationId xmlns:p14="http://schemas.microsoft.com/office/powerpoint/2010/main" val="213143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>
            <a:extLst>
              <a:ext uri="{FF2B5EF4-FFF2-40B4-BE49-F238E27FC236}">
                <a16:creationId xmlns:a16="http://schemas.microsoft.com/office/drawing/2014/main" id="{7C012D2B-5EE1-46F9-8BC0-53A2E492A2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72440" y="765030"/>
            <a:ext cx="813593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Slide Header</a:t>
            </a:r>
          </a:p>
        </p:txBody>
      </p:sp>
    </p:spTree>
    <p:extLst>
      <p:ext uri="{BB962C8B-B14F-4D97-AF65-F5344CB8AC3E}">
        <p14:creationId xmlns:p14="http://schemas.microsoft.com/office/powerpoint/2010/main" val="377968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00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9CF6576-42B1-48FA-B935-FBA99A9828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22" y="230975"/>
            <a:ext cx="2838302" cy="510463"/>
          </a:xfrm>
          <a:prstGeom prst="rect">
            <a:avLst/>
          </a:prstGeom>
        </p:spPr>
      </p:pic>
      <p:pic>
        <p:nvPicPr>
          <p:cNvPr id="7" name="Grafik 6" descr="FAU_Logo_Tech_englisch_DinA4_RGB.emf">
            <a:extLst>
              <a:ext uri="{FF2B5EF4-FFF2-40B4-BE49-F238E27FC236}">
                <a16:creationId xmlns:a16="http://schemas.microsoft.com/office/drawing/2014/main" id="{15E6C35C-7343-47EC-8249-B1E6F96D608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334309" y="253835"/>
            <a:ext cx="2270337" cy="59388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F304FAA-B629-45BF-9057-07BB3556F8DE}"/>
              </a:ext>
            </a:extLst>
          </p:cNvPr>
          <p:cNvSpPr/>
          <p:nvPr userDrawn="1"/>
        </p:nvSpPr>
        <p:spPr>
          <a:xfrm>
            <a:off x="0" y="1325003"/>
            <a:ext cx="252000" cy="1289610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320DEA2-1401-43B1-9F3E-D8663BF288B4}"/>
              </a:ext>
            </a:extLst>
          </p:cNvPr>
          <p:cNvSpPr/>
          <p:nvPr userDrawn="1"/>
        </p:nvSpPr>
        <p:spPr>
          <a:xfrm>
            <a:off x="0" y="2650330"/>
            <a:ext cx="252000" cy="12888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09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9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366"/>
          </a:solidFill>
          <a:latin typeface="Arial"/>
          <a:ea typeface="+mj-ea"/>
          <a:cs typeface="Arial"/>
        </a:defRPr>
      </a:lvl1pPr>
    </p:titleStyle>
    <p:bodyStyle>
      <a:lvl1pPr marL="237600" indent="-277200" algn="l" defTabSz="457200" rtl="0" eaLnBrk="1" latinLnBrk="0" hangingPunct="1">
        <a:lnSpc>
          <a:spcPts val="2400"/>
        </a:lnSpc>
        <a:spcBef>
          <a:spcPts val="475"/>
        </a:spcBef>
        <a:buClr>
          <a:srgbClr val="003366"/>
        </a:buClr>
        <a:buFont typeface="Lucida Grande"/>
        <a:buChar char="●"/>
        <a:defRPr sz="2000" kern="1200" baseline="0">
          <a:solidFill>
            <a:schemeClr val="tx1"/>
          </a:solidFill>
          <a:latin typeface="Arial"/>
          <a:ea typeface="+mn-ea"/>
          <a:cs typeface="+mn-cs"/>
        </a:defRPr>
      </a:lvl1pPr>
      <a:lvl2pPr marL="752400" indent="-277200" algn="l" defTabSz="457200" rtl="0" eaLnBrk="1" latinLnBrk="0" hangingPunct="1">
        <a:lnSpc>
          <a:spcPts val="2200"/>
        </a:lnSpc>
        <a:spcBef>
          <a:spcPts val="438"/>
        </a:spcBef>
        <a:buClr>
          <a:srgbClr val="003366"/>
        </a:buClr>
        <a:buSzPct val="80000"/>
        <a:buFont typeface="Lucida Grande"/>
        <a:buChar char="●"/>
        <a:defRPr sz="1800" kern="1200" baseline="0">
          <a:solidFill>
            <a:schemeClr val="tx1"/>
          </a:solidFill>
          <a:latin typeface="Arial"/>
          <a:ea typeface="+mn-ea"/>
          <a:cs typeface="+mn-cs"/>
        </a:defRPr>
      </a:lvl2pPr>
      <a:lvl3pPr marL="12024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3pPr>
      <a:lvl4pPr marL="14436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4pPr>
      <a:lvl5pPr marL="1656000" indent="-216000" algn="l" defTabSz="457200" rtl="0" eaLnBrk="1" latinLnBrk="0" hangingPunct="1">
        <a:lnSpc>
          <a:spcPts val="2000"/>
        </a:lnSpc>
        <a:spcBef>
          <a:spcPts val="388"/>
        </a:spcBef>
        <a:buClr>
          <a:srgbClr val="003366"/>
        </a:buClr>
        <a:buSzPct val="64000"/>
        <a:buFont typeface="Lucida Grande"/>
        <a:buChar char="●"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215890" y="6600489"/>
            <a:ext cx="73050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004D8B"/>
                </a:solidFill>
                <a:cs typeface="Arial" charset="0"/>
              </a:rPr>
              <a:t>|   Tim </a:t>
            </a:r>
            <a:r>
              <a:rPr lang="en-US" sz="1000" noProof="0" dirty="0" err="1">
                <a:solidFill>
                  <a:srgbClr val="004D8B"/>
                </a:solidFill>
                <a:cs typeface="Arial" charset="0"/>
              </a:rPr>
              <a:t>Löhr</a:t>
            </a:r>
            <a:r>
              <a:rPr lang="en-US" sz="1000" noProof="0" dirty="0">
                <a:solidFill>
                  <a:srgbClr val="004D8B"/>
                </a:solidFill>
                <a:cs typeface="Arial" charset="0"/>
              </a:rPr>
              <a:t>  |   Clinical Data Science</a:t>
            </a:r>
            <a:r>
              <a:rPr lang="en-US" sz="1000" baseline="0" noProof="0" dirty="0">
                <a:solidFill>
                  <a:srgbClr val="004D8B"/>
                </a:solidFill>
                <a:cs typeface="Arial" charset="0"/>
              </a:rPr>
              <a:t>   </a:t>
            </a:r>
            <a:r>
              <a:rPr lang="en-US" sz="1000" noProof="0" dirty="0">
                <a:solidFill>
                  <a:srgbClr val="004D8B"/>
                </a:solidFill>
                <a:cs typeface="Arial" charset="0"/>
              </a:rPr>
              <a:t>|   </a:t>
            </a:r>
            <a:r>
              <a:rPr lang="de-DE" sz="1000" dirty="0" err="1">
                <a:solidFill>
                  <a:srgbClr val="004D8B"/>
                </a:solidFill>
                <a:latin typeface="Arial" charset="0"/>
              </a:rPr>
              <a:t>Novel</a:t>
            </a:r>
            <a:r>
              <a:rPr lang="de-DE" sz="1000" dirty="0">
                <a:solidFill>
                  <a:srgbClr val="004D8B"/>
                </a:solidFill>
                <a:latin typeface="Arial" charset="0"/>
              </a:rPr>
              <a:t> Corona Cases</a:t>
            </a:r>
            <a:endParaRPr lang="en-US" sz="1000" noProof="0" dirty="0">
              <a:solidFill>
                <a:srgbClr val="004D8B"/>
              </a:solidFill>
              <a:cs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F5D8595-5FE3-4050-A75E-1345D1FE53C6}"/>
              </a:ext>
            </a:extLst>
          </p:cNvPr>
          <p:cNvSpPr/>
          <p:nvPr userDrawn="1"/>
        </p:nvSpPr>
        <p:spPr>
          <a:xfrm>
            <a:off x="1" y="1985668"/>
            <a:ext cx="261937" cy="643233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7982F0F-D753-4525-903C-4F72AD8E261E}"/>
              </a:ext>
            </a:extLst>
          </p:cNvPr>
          <p:cNvSpPr/>
          <p:nvPr userDrawn="1"/>
        </p:nvSpPr>
        <p:spPr>
          <a:xfrm>
            <a:off x="1" y="1316535"/>
            <a:ext cx="264318" cy="64323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08">
            <a:extLst>
              <a:ext uri="{FF2B5EF4-FFF2-40B4-BE49-F238E27FC236}">
                <a16:creationId xmlns:a16="http://schemas.microsoft.com/office/drawing/2014/main" id="{6961E4B1-8962-4F79-BE87-A3294950583A}"/>
              </a:ext>
            </a:extLst>
          </p:cNvPr>
          <p:cNvSpPr/>
          <p:nvPr userDrawn="1"/>
        </p:nvSpPr>
        <p:spPr>
          <a:xfrm>
            <a:off x="295266" y="657389"/>
            <a:ext cx="8848733" cy="5924385"/>
          </a:xfrm>
          <a:custGeom>
            <a:avLst/>
            <a:gdLst>
              <a:gd name="connsiteX0" fmla="*/ 719137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  <a:gd name="connsiteX0" fmla="*/ 723719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ln>
            <a:solidFill>
              <a:srgbClr val="003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Datumsplatzhalter 117">
            <a:extLst>
              <a:ext uri="{FF2B5EF4-FFF2-40B4-BE49-F238E27FC236}">
                <a16:creationId xmlns:a16="http://schemas.microsoft.com/office/drawing/2014/main" id="{F786F75F-A09D-4715-9BF0-FA2BF4E3AC14}"/>
              </a:ext>
            </a:extLst>
          </p:cNvPr>
          <p:cNvSpPr txBox="1">
            <a:spLocks/>
          </p:cNvSpPr>
          <p:nvPr userDrawn="1"/>
        </p:nvSpPr>
        <p:spPr>
          <a:xfrm>
            <a:off x="472440" y="6631346"/>
            <a:ext cx="720000" cy="19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3865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DE" dirty="0"/>
              <a:t>23.07.2020</a:t>
            </a:r>
          </a:p>
        </p:txBody>
      </p:sp>
      <p:sp>
        <p:nvSpPr>
          <p:cNvPr id="19" name="Foliennummernplatzhalter 118">
            <a:extLst>
              <a:ext uri="{FF2B5EF4-FFF2-40B4-BE49-F238E27FC236}">
                <a16:creationId xmlns:a16="http://schemas.microsoft.com/office/drawing/2014/main" id="{523E2455-8B40-4E79-BE59-5779700585A1}"/>
              </a:ext>
            </a:extLst>
          </p:cNvPr>
          <p:cNvSpPr txBox="1">
            <a:spLocks/>
          </p:cNvSpPr>
          <p:nvPr userDrawn="1"/>
        </p:nvSpPr>
        <p:spPr>
          <a:xfrm>
            <a:off x="8272657" y="6627599"/>
            <a:ext cx="590193" cy="19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e-DE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3865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0759437E-DD65-47AE-A718-65B9481C0A9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A8D5AAF-B8A8-3046-82D8-96C86961790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523932" y="26393"/>
            <a:ext cx="1620067" cy="6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2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17" r:id="rId3"/>
    <p:sldLayoutId id="2147484022" r:id="rId4"/>
    <p:sldLayoutId id="2147484018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rgbClr val="003366"/>
          </a:solidFill>
          <a:latin typeface="Arial"/>
          <a:ea typeface="+mj-ea"/>
          <a:cs typeface="Arial"/>
        </a:defRPr>
      </a:lvl1pPr>
    </p:titleStyle>
    <p:bodyStyle>
      <a:lvl1pPr marL="457200" indent="-457200" algn="l" defTabSz="457200" rtl="0" eaLnBrk="1" latinLnBrk="0" hangingPunct="1">
        <a:lnSpc>
          <a:spcPct val="100000"/>
        </a:lnSpc>
        <a:spcBef>
          <a:spcPts val="475"/>
        </a:spcBef>
        <a:buClr>
          <a:srgbClr val="003366"/>
        </a:buClr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Arial"/>
          <a:ea typeface="+mn-ea"/>
          <a:cs typeface="+mn-cs"/>
        </a:defRPr>
      </a:lvl1pPr>
      <a:lvl2pPr marL="818100" indent="-342900" algn="l" defTabSz="457200" rtl="0" eaLnBrk="1" latinLnBrk="0" hangingPunct="1">
        <a:lnSpc>
          <a:spcPct val="100000"/>
        </a:lnSpc>
        <a:spcBef>
          <a:spcPts val="438"/>
        </a:spcBef>
        <a:buClr>
          <a:srgbClr val="003366"/>
        </a:buClr>
        <a:buSzPct val="80000"/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Arial"/>
          <a:ea typeface="+mn-ea"/>
          <a:cs typeface="+mn-cs"/>
        </a:defRPr>
      </a:lvl2pPr>
      <a:lvl3pPr marL="1329300" indent="-342900" algn="l" defTabSz="457200" rtl="0" eaLnBrk="1" latinLnBrk="0" hangingPunct="1">
        <a:lnSpc>
          <a:spcPct val="100000"/>
        </a:lnSpc>
        <a:spcBef>
          <a:spcPts val="388"/>
        </a:spcBef>
        <a:buClr>
          <a:srgbClr val="003366"/>
        </a:buClr>
        <a:buSzPct val="64000"/>
        <a:buFont typeface="Arial" panose="020B0604020202020204" pitchFamily="34" charset="0"/>
        <a:buChar char="•"/>
        <a:defRPr sz="2200" b="1" kern="1200" baseline="0">
          <a:solidFill>
            <a:schemeClr val="tx1"/>
          </a:solidFill>
          <a:latin typeface="Arial"/>
          <a:ea typeface="+mn-ea"/>
          <a:cs typeface="+mn-cs"/>
        </a:defRPr>
      </a:lvl3pPr>
      <a:lvl4pPr marL="1227600" indent="0" algn="l" defTabSz="457200" rtl="0" eaLnBrk="1" latinLnBrk="0" hangingPunct="1">
        <a:lnSpc>
          <a:spcPct val="100000"/>
        </a:lnSpc>
        <a:spcBef>
          <a:spcPts val="388"/>
        </a:spcBef>
        <a:buClr>
          <a:srgbClr val="003366"/>
        </a:buClr>
        <a:buSzPct val="64000"/>
        <a:buFont typeface="Lucida Grande"/>
        <a:buNone/>
        <a:defRPr sz="2200" kern="1200" baseline="0">
          <a:solidFill>
            <a:schemeClr val="tx1"/>
          </a:solidFill>
          <a:latin typeface="Arial"/>
          <a:ea typeface="+mn-ea"/>
          <a:cs typeface="+mn-cs"/>
        </a:defRPr>
      </a:lvl4pPr>
      <a:lvl5pPr marL="1440000" indent="0" algn="l" defTabSz="457200" rtl="0" eaLnBrk="1" latinLnBrk="0" hangingPunct="1">
        <a:lnSpc>
          <a:spcPct val="100000"/>
        </a:lnSpc>
        <a:spcBef>
          <a:spcPts val="388"/>
        </a:spcBef>
        <a:buClr>
          <a:srgbClr val="003366"/>
        </a:buClr>
        <a:buSzPct val="64000"/>
        <a:buFont typeface="Lucida Grande"/>
        <a:buNone/>
        <a:defRPr sz="2200" kern="1200" baseline="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hmglobal.com/industry-updates/press-releases/artificial-intelligence-ai-medicine-in-a-block-chain-devi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hmglobal.com/industry-updates/press-releases/artificial-intelligence-ai-medicine-in-a-block-chain-devi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905ED-4446-45E2-9EE0-DF589A01B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75" y="1427008"/>
            <a:ext cx="8650814" cy="1022666"/>
          </a:xfrm>
        </p:spPr>
        <p:txBody>
          <a:bodyPr/>
          <a:lstStyle/>
          <a:p>
            <a:r>
              <a:rPr lang="de-DE" sz="2800" dirty="0">
                <a:latin typeface="Arial" charset="0"/>
              </a:rPr>
              <a:t>Hausarbeit 3 </a:t>
            </a:r>
            <a:br>
              <a:rPr lang="de-DE" sz="2800" dirty="0">
                <a:latin typeface="Arial" charset="0"/>
              </a:rPr>
            </a:br>
            <a:r>
              <a:rPr lang="de-DE" sz="2800" dirty="0">
                <a:latin typeface="Arial" charset="0"/>
              </a:rPr>
              <a:t>Neue Corona Fälle für den 21. Juli vorhersagen</a:t>
            </a:r>
            <a:endParaRPr lang="en-US" sz="2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9BC526-9C12-4864-97C5-6318BC36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097" y="5032309"/>
            <a:ext cx="6386835" cy="1022666"/>
          </a:xfr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de-DE" b="1" dirty="0">
                <a:solidFill>
                  <a:prstClr val="white"/>
                </a:solidFill>
                <a:latin typeface="Arial" charset="0"/>
              </a:rPr>
              <a:t>Tim Löhr</a:t>
            </a:r>
          </a:p>
          <a:p>
            <a:pPr lvl="0">
              <a:spcBef>
                <a:spcPct val="0"/>
              </a:spcBef>
            </a:pPr>
            <a:r>
              <a:rPr lang="de-DE" dirty="0">
                <a:solidFill>
                  <a:prstClr val="white"/>
                </a:solidFill>
                <a:latin typeface="Arial" charset="0"/>
              </a:rPr>
              <a:t>Supervisor: Dr. Dennis </a:t>
            </a:r>
            <a:r>
              <a:rPr lang="de-DE" dirty="0" err="1">
                <a:solidFill>
                  <a:prstClr val="white"/>
                </a:solidFill>
                <a:latin typeface="Arial" charset="0"/>
              </a:rPr>
              <a:t>Toddenroth</a:t>
            </a:r>
            <a:endParaRPr lang="de-DE" b="1" dirty="0">
              <a:solidFill>
                <a:prstClr val="white"/>
              </a:solidFill>
              <a:latin typeface="Arial" charset="0"/>
            </a:endParaRPr>
          </a:p>
          <a:p>
            <a:pPr>
              <a:spcBef>
                <a:spcPct val="0"/>
              </a:spcBef>
            </a:pPr>
            <a:r>
              <a:rPr lang="en-US" dirty="0"/>
              <a:t>Clinical Data Science</a:t>
            </a:r>
          </a:p>
          <a:p>
            <a:pPr>
              <a:spcBef>
                <a:spcPct val="0"/>
              </a:spcBef>
            </a:pPr>
            <a:r>
              <a:rPr lang="en-US" dirty="0"/>
              <a:t>Final Presentation</a:t>
            </a:r>
          </a:p>
          <a:p>
            <a:pPr>
              <a:spcBef>
                <a:spcPct val="0"/>
              </a:spcBef>
            </a:pPr>
            <a:r>
              <a:rPr lang="en-US" dirty="0" err="1"/>
              <a:t>Medizinische</a:t>
            </a:r>
            <a:r>
              <a:rPr lang="en-US" dirty="0"/>
              <a:t> </a:t>
            </a:r>
            <a:r>
              <a:rPr lang="en-US" dirty="0" err="1"/>
              <a:t>Fakultät</a:t>
            </a: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Friedrich-Alexander-Universität Erlangen-</a:t>
            </a:r>
            <a:r>
              <a:rPr lang="en-US" dirty="0" err="1"/>
              <a:t>Nürnberg</a:t>
            </a:r>
            <a:r>
              <a:rPr lang="en-US" dirty="0"/>
              <a:t> (FAU)</a:t>
            </a:r>
          </a:p>
          <a:p>
            <a:pPr>
              <a:spcBef>
                <a:spcPct val="0"/>
              </a:spcBef>
            </a:pPr>
            <a:r>
              <a:rPr lang="en-US" dirty="0" err="1"/>
              <a:t>Juli</a:t>
            </a:r>
            <a:r>
              <a:rPr lang="en-US" dirty="0"/>
              <a:t> 23, 2020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6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3A358-E9C9-418B-B4A6-F811B7DC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37" y="794214"/>
            <a:ext cx="8135937" cy="36036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Motivation</a:t>
            </a:r>
            <a:endParaRPr lang="en-US" dirty="0">
              <a:solidFill>
                <a:srgbClr val="004E8B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02818D-16F3-0344-9682-F876C6209839}"/>
              </a:ext>
            </a:extLst>
          </p:cNvPr>
          <p:cNvSpPr txBox="1"/>
          <p:nvPr/>
        </p:nvSpPr>
        <p:spPr>
          <a:xfrm>
            <a:off x="299048" y="6275103"/>
            <a:ext cx="8482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Figure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1. AI </a:t>
            </a:r>
            <a:r>
              <a:rPr lang="de-DE" sz="1000" dirty="0">
                <a:hlinkClick r:id="rId3"/>
              </a:rPr>
              <a:t>https://www.hhmglobal.com/industry-updates/press-releases/artificial-intelligence-ai-medicine-in-a-block-chain-device</a:t>
            </a:r>
            <a:endParaRPr lang="de-DE" sz="1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ECD8D8E-2613-D14A-ACC7-45358F709D8F}"/>
              </a:ext>
            </a:extLst>
          </p:cNvPr>
          <p:cNvSpPr txBox="1"/>
          <p:nvPr/>
        </p:nvSpPr>
        <p:spPr>
          <a:xfrm>
            <a:off x="574964" y="1731818"/>
            <a:ext cx="803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4D8B"/>
              </a:solidFill>
            </a:endParaRPr>
          </a:p>
          <a:p>
            <a:endParaRPr lang="en-US" dirty="0">
              <a:solidFill>
                <a:srgbClr val="004D8B"/>
              </a:solidFill>
            </a:endParaRPr>
          </a:p>
        </p:txBody>
      </p:sp>
      <p:pic>
        <p:nvPicPr>
          <p:cNvPr id="8" name="Grafik 7" descr="Ein Bild, das jung, Spiel enthält.&#10;&#10;Automatisch generierte Beschreibung">
            <a:extLst>
              <a:ext uri="{FF2B5EF4-FFF2-40B4-BE49-F238E27FC236}">
                <a16:creationId xmlns:a16="http://schemas.microsoft.com/office/drawing/2014/main" id="{BBC4B55C-DC1F-5746-8F1E-D83D10A6D0A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66" y="2716754"/>
            <a:ext cx="3786800" cy="21600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F4304D5-A96F-C14A-8191-935B70565088}"/>
              </a:ext>
            </a:extLst>
          </p:cNvPr>
          <p:cNvSpPr/>
          <p:nvPr/>
        </p:nvSpPr>
        <p:spPr>
          <a:xfrm>
            <a:off x="4764371" y="2720596"/>
            <a:ext cx="3787200" cy="21564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2C456C1-B845-1A4E-B829-59C6CC5BA74A}"/>
              </a:ext>
            </a:extLst>
          </p:cNvPr>
          <p:cNvSpPr txBox="1"/>
          <p:nvPr/>
        </p:nvSpPr>
        <p:spPr>
          <a:xfrm>
            <a:off x="5191898" y="2981146"/>
            <a:ext cx="35898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4D8B"/>
                </a:solidFill>
              </a:rPr>
              <a:t>Use</a:t>
            </a:r>
            <a:r>
              <a:rPr lang="en-US" sz="2000" dirty="0">
                <a:solidFill>
                  <a:srgbClr val="ED6604"/>
                </a:solidFill>
              </a:rPr>
              <a:t> </a:t>
            </a:r>
            <a:r>
              <a:rPr lang="en-US" sz="2000" dirty="0">
                <a:solidFill>
                  <a:srgbClr val="004D8B"/>
                </a:solidFill>
              </a:rPr>
              <a:t>more</a:t>
            </a:r>
            <a:r>
              <a:rPr lang="en-US" sz="2000" dirty="0">
                <a:solidFill>
                  <a:srgbClr val="ED6604"/>
                </a:solidFill>
              </a:rPr>
              <a:t> </a:t>
            </a:r>
          </a:p>
          <a:p>
            <a:r>
              <a:rPr lang="en-US" sz="2000" dirty="0">
                <a:solidFill>
                  <a:srgbClr val="EB5626"/>
                </a:solidFill>
              </a:rPr>
              <a:t>Machine Learning </a:t>
            </a:r>
          </a:p>
          <a:p>
            <a:r>
              <a:rPr lang="en-US" sz="2000" dirty="0">
                <a:solidFill>
                  <a:srgbClr val="004D8B"/>
                </a:solidFill>
              </a:rPr>
              <a:t>in</a:t>
            </a:r>
            <a:r>
              <a:rPr lang="en-US" sz="2000" dirty="0">
                <a:solidFill>
                  <a:srgbClr val="ED6604"/>
                </a:solidFill>
              </a:rPr>
              <a:t> </a:t>
            </a:r>
            <a:r>
              <a:rPr lang="en-US" sz="2000" dirty="0">
                <a:solidFill>
                  <a:srgbClr val="7FD4F0"/>
                </a:solidFill>
              </a:rPr>
              <a:t>Medicine</a:t>
            </a:r>
            <a:r>
              <a:rPr lang="en-US" sz="2000" dirty="0">
                <a:solidFill>
                  <a:srgbClr val="004D8B"/>
                </a:solidFill>
              </a:rPr>
              <a:t>.</a:t>
            </a:r>
          </a:p>
          <a:p>
            <a:endParaRPr lang="en-US" sz="2000" dirty="0">
              <a:solidFill>
                <a:srgbClr val="ED6604"/>
              </a:solidFill>
            </a:endParaRPr>
          </a:p>
          <a:p>
            <a:r>
              <a:rPr lang="en-US" sz="2000" dirty="0">
                <a:solidFill>
                  <a:srgbClr val="004D8B"/>
                </a:solidFill>
              </a:rPr>
              <a:t>To save more</a:t>
            </a:r>
            <a:r>
              <a:rPr lang="en-US" sz="2000" dirty="0">
                <a:solidFill>
                  <a:srgbClr val="ED6604"/>
                </a:solidFill>
              </a:rPr>
              <a:t> </a:t>
            </a:r>
            <a:r>
              <a:rPr lang="en-US" sz="2000" dirty="0" err="1">
                <a:solidFill>
                  <a:srgbClr val="EB5626"/>
                </a:solidFill>
              </a:rPr>
              <a:t>lifes</a:t>
            </a:r>
            <a:r>
              <a:rPr lang="en-US" sz="2000" dirty="0">
                <a:solidFill>
                  <a:srgbClr val="004D8B"/>
                </a:solidFill>
              </a:rPr>
              <a:t>.</a:t>
            </a:r>
            <a:endParaRPr lang="en-US" sz="2000" dirty="0">
              <a:solidFill>
                <a:srgbClr val="ED66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1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3A358-E9C9-418B-B4A6-F811B7DC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37" y="794214"/>
            <a:ext cx="8135937" cy="36036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Problemstellung</a:t>
            </a:r>
            <a:endParaRPr lang="en-US" dirty="0">
              <a:solidFill>
                <a:srgbClr val="004E8B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02818D-16F3-0344-9682-F876C6209839}"/>
              </a:ext>
            </a:extLst>
          </p:cNvPr>
          <p:cNvSpPr txBox="1"/>
          <p:nvPr/>
        </p:nvSpPr>
        <p:spPr>
          <a:xfrm>
            <a:off x="299048" y="6275103"/>
            <a:ext cx="8482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50000"/>
                  </a:schemeClr>
                </a:solidFill>
              </a:rPr>
              <a:t>Figure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 1. AI </a:t>
            </a:r>
            <a:r>
              <a:rPr lang="de-DE" sz="1000" dirty="0">
                <a:hlinkClick r:id="rId3"/>
              </a:rPr>
              <a:t>https://www.hhmglobal.com/industry-updates/press-releases/artificial-intelligence-ai-medicine-in-a-block-chain-device</a:t>
            </a:r>
            <a:endParaRPr lang="de-DE" sz="1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ECD8D8E-2613-D14A-ACC7-45358F709D8F}"/>
              </a:ext>
            </a:extLst>
          </p:cNvPr>
          <p:cNvSpPr txBox="1"/>
          <p:nvPr/>
        </p:nvSpPr>
        <p:spPr>
          <a:xfrm>
            <a:off x="574964" y="1731818"/>
            <a:ext cx="803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4D8B"/>
              </a:solidFill>
            </a:endParaRPr>
          </a:p>
          <a:p>
            <a:endParaRPr lang="en-US" dirty="0">
              <a:solidFill>
                <a:srgbClr val="004D8B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EEA14EE-C41D-E749-BC78-36965CAD46E4}"/>
              </a:ext>
            </a:extLst>
          </p:cNvPr>
          <p:cNvSpPr txBox="1"/>
          <p:nvPr/>
        </p:nvSpPr>
        <p:spPr>
          <a:xfrm>
            <a:off x="2192481" y="2006679"/>
            <a:ext cx="5663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Welches </a:t>
            </a:r>
            <a:r>
              <a:rPr lang="en-US" dirty="0">
                <a:solidFill>
                  <a:srgbClr val="FF6F00"/>
                </a:solidFill>
              </a:rPr>
              <a:t>Modell</a:t>
            </a:r>
            <a:r>
              <a:rPr lang="en-US" dirty="0"/>
              <a:t>?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Wie </a:t>
            </a:r>
            <a:r>
              <a:rPr lang="en-US" dirty="0">
                <a:solidFill>
                  <a:srgbClr val="004D8B"/>
                </a:solidFill>
              </a:rPr>
              <a:t>preprocessing</a:t>
            </a:r>
            <a:r>
              <a:rPr lang="en-US" dirty="0"/>
              <a:t> </a:t>
            </a:r>
            <a:r>
              <a:rPr lang="en-US" dirty="0" err="1"/>
              <a:t>betreiben</a:t>
            </a:r>
            <a:r>
              <a:rPr lang="en-US" dirty="0"/>
              <a:t>?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>
                <a:solidFill>
                  <a:srgbClr val="8CB323"/>
                </a:solidFill>
              </a:rPr>
              <a:t>Features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einbeziehen</a:t>
            </a:r>
            <a:r>
              <a:rPr lang="en-US" dirty="0"/>
              <a:t>?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Zu </a:t>
            </a:r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>
                <a:solidFill>
                  <a:srgbClr val="FE7778"/>
                </a:solidFill>
              </a:rPr>
              <a:t>Trainingsdaten</a:t>
            </a:r>
            <a:r>
              <a:rPr lang="en-US" dirty="0"/>
              <a:t> bis </a:t>
            </a:r>
            <a:r>
              <a:rPr lang="en-US" dirty="0" err="1"/>
              <a:t>zum</a:t>
            </a:r>
            <a:r>
              <a:rPr lang="en-US" dirty="0"/>
              <a:t> 18.März, </a:t>
            </a:r>
            <a:r>
              <a:rPr lang="en-US" dirty="0" err="1"/>
              <a:t>wie</a:t>
            </a:r>
            <a:r>
              <a:rPr lang="en-US" dirty="0"/>
              <a:t> auf den 20. und 27. </a:t>
            </a:r>
            <a:r>
              <a:rPr lang="en-US" dirty="0" err="1"/>
              <a:t>März</a:t>
            </a:r>
            <a:r>
              <a:rPr lang="en-US" dirty="0"/>
              <a:t> </a:t>
            </a:r>
            <a:r>
              <a:rPr lang="en-US" dirty="0" err="1"/>
              <a:t>vorhersagen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798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3A358-E9C9-418B-B4A6-F811B7DC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765030"/>
            <a:ext cx="8135937" cy="360362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004E8B"/>
                </a:solidFill>
              </a:rPr>
              <a:t>Methode</a:t>
            </a:r>
            <a:endParaRPr lang="en-US" dirty="0">
              <a:solidFill>
                <a:srgbClr val="004E8B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79660FE-9103-1C44-AC2E-C9C6E686FA0D}"/>
              </a:ext>
            </a:extLst>
          </p:cNvPr>
          <p:cNvSpPr txBox="1"/>
          <p:nvPr/>
        </p:nvSpPr>
        <p:spPr>
          <a:xfrm>
            <a:off x="3313361" y="1212335"/>
            <a:ext cx="402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Rolling Mean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E5CFCC4-D70C-EB4A-83D0-C549C1A7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70" y="2001217"/>
            <a:ext cx="6037118" cy="194415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FE49318-5059-0346-8D55-FF032828600A}"/>
              </a:ext>
            </a:extLst>
          </p:cNvPr>
          <p:cNvGrpSpPr/>
          <p:nvPr/>
        </p:nvGrpSpPr>
        <p:grpSpPr>
          <a:xfrm>
            <a:off x="1562470" y="4272591"/>
            <a:ext cx="6812603" cy="1944157"/>
            <a:chOff x="1553441" y="4272591"/>
            <a:chExt cx="6831030" cy="1944157"/>
          </a:xfrm>
        </p:grpSpPr>
        <p:pic>
          <p:nvPicPr>
            <p:cNvPr id="21" name="Grafik 20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093A4F0F-71CB-3249-9FB5-1045D6F6E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3441" y="4272591"/>
              <a:ext cx="6055177" cy="194415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0423FC-B693-1240-B8C2-814A9D1BCC4E}"/>
                </a:ext>
              </a:extLst>
            </p:cNvPr>
            <p:cNvSpPr txBox="1"/>
            <p:nvPr/>
          </p:nvSpPr>
          <p:spPr>
            <a:xfrm>
              <a:off x="8031180" y="5013836"/>
              <a:ext cx="353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7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C2AC82-8DE0-E14E-BFE9-C7F4B602AE1E}"/>
              </a:ext>
            </a:extLst>
          </p:cNvPr>
          <p:cNvGrpSpPr/>
          <p:nvPr/>
        </p:nvGrpSpPr>
        <p:grpSpPr>
          <a:xfrm>
            <a:off x="1562470" y="4272591"/>
            <a:ext cx="7011100" cy="1944157"/>
            <a:chOff x="1875560" y="3849121"/>
            <a:chExt cx="6804972" cy="1944157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863AD835-9299-6F45-AD2C-FF2272B44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5560" y="3849121"/>
              <a:ext cx="5868586" cy="194415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3BAFBD-A24B-6042-8D3E-7051B462EF62}"/>
                </a:ext>
              </a:extLst>
            </p:cNvPr>
            <p:cNvSpPr txBox="1"/>
            <p:nvPr/>
          </p:nvSpPr>
          <p:spPr>
            <a:xfrm>
              <a:off x="8145891" y="4590365"/>
              <a:ext cx="534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11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3A358-E9C9-418B-B4A6-F811B7DC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765030"/>
            <a:ext cx="8135937" cy="360362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004E8B"/>
                </a:solidFill>
              </a:rPr>
              <a:t>Methode</a:t>
            </a:r>
            <a:endParaRPr lang="en-US" dirty="0">
              <a:solidFill>
                <a:srgbClr val="004E8B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79660FE-9103-1C44-AC2E-C9C6E686FA0D}"/>
              </a:ext>
            </a:extLst>
          </p:cNvPr>
          <p:cNvSpPr txBox="1"/>
          <p:nvPr/>
        </p:nvSpPr>
        <p:spPr>
          <a:xfrm>
            <a:off x="693215" y="1125392"/>
            <a:ext cx="7251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6F00"/>
                </a:solidFill>
              </a:rPr>
              <a:t>ARIMA</a:t>
            </a:r>
          </a:p>
          <a:p>
            <a:pPr algn="ctr"/>
            <a:r>
              <a:rPr lang="de-DE" sz="2000" i="1" dirty="0"/>
              <a:t>(</a:t>
            </a:r>
            <a:r>
              <a:rPr lang="de-DE" sz="2000" i="1" dirty="0" err="1"/>
              <a:t>AutoRegressive</a:t>
            </a:r>
            <a:r>
              <a:rPr lang="de-DE" sz="2000" i="1" dirty="0"/>
              <a:t> Integrated </a:t>
            </a:r>
            <a:r>
              <a:rPr lang="de-DE" sz="2000" i="1" dirty="0" err="1"/>
              <a:t>Moving</a:t>
            </a:r>
            <a:r>
              <a:rPr lang="de-DE" sz="2000" i="1" dirty="0"/>
              <a:t> Average)</a:t>
            </a:r>
            <a:endParaRPr lang="en-US" sz="2000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E06D1B4-115D-994C-85BB-094B0E84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794" y="2159248"/>
            <a:ext cx="5516412" cy="38677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B1E0172B-2E91-944B-9D34-BD24548B1508}"/>
                  </a:ext>
                </a:extLst>
              </p14:cNvPr>
              <p14:cNvContentPartPr/>
              <p14:nvPr/>
            </p14:nvContentPartPr>
            <p14:xfrm>
              <a:off x="3311133" y="3584978"/>
              <a:ext cx="2015640" cy="40968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B1E0172B-2E91-944B-9D34-BD24548B15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2493" y="3576338"/>
                <a:ext cx="20332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CD6E804F-1BDB-DF41-854E-BD08D3F7E142}"/>
                  </a:ext>
                </a:extLst>
              </p14:cNvPr>
              <p14:cNvContentPartPr/>
              <p14:nvPr/>
            </p14:nvContentPartPr>
            <p14:xfrm>
              <a:off x="3694893" y="4192298"/>
              <a:ext cx="458280" cy="2160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CD6E804F-1BDB-DF41-854E-BD08D3F7E1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5893" y="4183658"/>
                <a:ext cx="475920" cy="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22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3A358-E9C9-418B-B4A6-F811B7DC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765030"/>
            <a:ext cx="8135937" cy="360362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004E8B"/>
                </a:solidFill>
              </a:rPr>
              <a:t>Ergebnisse</a:t>
            </a:r>
            <a:r>
              <a:rPr lang="en-US" dirty="0">
                <a:solidFill>
                  <a:srgbClr val="004E8B"/>
                </a:solidFill>
              </a:rPr>
              <a:t> </a:t>
            </a:r>
            <a:r>
              <a:rPr lang="en-US" dirty="0" err="1">
                <a:solidFill>
                  <a:srgbClr val="004E8B"/>
                </a:solidFill>
              </a:rPr>
              <a:t>für</a:t>
            </a:r>
            <a:r>
              <a:rPr lang="en-US" dirty="0">
                <a:solidFill>
                  <a:srgbClr val="004E8B"/>
                </a:solidFill>
              </a:rPr>
              <a:t> April</a:t>
            </a:r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B6D0C20-16D0-A847-8A2F-B8C1F395C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96" y="2140527"/>
            <a:ext cx="8251432" cy="3075926"/>
          </a:xfrm>
          <a:prstGeom prst="rect">
            <a:avLst/>
          </a:prstGeom>
        </p:spPr>
      </p:pic>
      <p:pic>
        <p:nvPicPr>
          <p:cNvPr id="10" name="Grafik 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F781A93-EEAB-3446-9D8C-DE15214E3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9" y="2140527"/>
            <a:ext cx="8135937" cy="303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3A358-E9C9-418B-B4A6-F811B7DC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765030"/>
            <a:ext cx="8135937" cy="360362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solidFill>
                  <a:srgbClr val="004E8B"/>
                </a:solidFill>
              </a:rPr>
              <a:t>Ergebnisse</a:t>
            </a:r>
            <a:r>
              <a:rPr lang="en-US" dirty="0">
                <a:solidFill>
                  <a:srgbClr val="004E8B"/>
                </a:solidFill>
              </a:rPr>
              <a:t> </a:t>
            </a:r>
            <a:r>
              <a:rPr lang="en-US" dirty="0" err="1">
                <a:solidFill>
                  <a:srgbClr val="004E8B"/>
                </a:solidFill>
              </a:rPr>
              <a:t>für</a:t>
            </a:r>
            <a:r>
              <a:rPr lang="en-US" dirty="0">
                <a:solidFill>
                  <a:srgbClr val="004E8B"/>
                </a:solidFill>
              </a:rPr>
              <a:t> </a:t>
            </a:r>
            <a:r>
              <a:rPr lang="en-US" dirty="0" err="1">
                <a:solidFill>
                  <a:srgbClr val="004E8B"/>
                </a:solidFill>
              </a:rPr>
              <a:t>Juli</a:t>
            </a:r>
            <a:endParaRPr lang="en-US" dirty="0">
              <a:solidFill>
                <a:srgbClr val="004E8B"/>
              </a:solidFill>
            </a:endParaRP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3B15FE1-52B2-024E-B541-D6383E111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32" y="2428531"/>
            <a:ext cx="7834745" cy="26608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B8BF7DF-B5CE-B647-8319-048833F66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32" y="2428531"/>
            <a:ext cx="7834745" cy="2660856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084EEF0-13EE-3A40-9714-3F29E7248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32" y="2466370"/>
            <a:ext cx="7834745" cy="26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5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8546F-D09C-47A0-851C-1E630F23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4E8B"/>
                </a:solidFill>
              </a:rPr>
              <a:t>RMSLE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ECA254E7-3468-C644-9DD2-8B8E9123A56C}"/>
                  </a:ext>
                </a:extLst>
              </p14:cNvPr>
              <p14:cNvContentPartPr/>
              <p14:nvPr/>
            </p14:nvContentPartPr>
            <p14:xfrm>
              <a:off x="2519229" y="2501434"/>
              <a:ext cx="360" cy="3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ECA254E7-3468-C644-9DD2-8B8E9123A5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4909" y="2497114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A1D5CF-7D37-7C4F-9652-F7D57755AD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2519229" y="1027582"/>
            <a:ext cx="4411507" cy="2518345"/>
          </a:xfr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C9EE0D7-86ED-474A-AC64-A2121341B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9229" y="3808479"/>
            <a:ext cx="4411507" cy="258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46731"/>
      </p:ext>
    </p:extLst>
  </p:cSld>
  <p:clrMapOvr>
    <a:masterClrMapping/>
  </p:clrMapOvr>
</p:sld>
</file>

<file path=ppt/theme/theme1.xml><?xml version="1.0" encoding="utf-8"?>
<a:theme xmlns:a="http://schemas.openxmlformats.org/drawingml/2006/main" name="MaD 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D_Template_2019.pptx" id="{77266411-39C9-438E-8017-DEDD669E67B2}" vid="{D7176C11-B72A-45D3-8F80-7AFE40573CED}"/>
    </a:ext>
  </a:extLst>
</a:theme>
</file>

<file path=ppt/theme/theme2.xml><?xml version="1.0" encoding="utf-8"?>
<a:theme xmlns:a="http://schemas.openxmlformats.org/drawingml/2006/main" name="MaD 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D_Template_2019.pptx" id="{77266411-39C9-438E-8017-DEDD669E67B2}" vid="{DE169F39-F9A3-41CE-A569-D0977F006CBD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 Title</Template>
  <TotalTime>0</TotalTime>
  <Words>159</Words>
  <Application>Microsoft Macintosh PowerPoint</Application>
  <PresentationFormat>Bildschirmpräsentation (4:3)</PresentationFormat>
  <Paragraphs>45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 Neue</vt:lpstr>
      <vt:lpstr>Lucida Grande</vt:lpstr>
      <vt:lpstr>Wingdings</vt:lpstr>
      <vt:lpstr>MaD Title</vt:lpstr>
      <vt:lpstr>MaD Content</vt:lpstr>
      <vt:lpstr>Hausarbeit 3  Neue Corona Fälle für den 21. Juli vorhersagen</vt:lpstr>
      <vt:lpstr>Motivation</vt:lpstr>
      <vt:lpstr>Problemstellung</vt:lpstr>
      <vt:lpstr>Methode</vt:lpstr>
      <vt:lpstr>Methode</vt:lpstr>
      <vt:lpstr>Ergebnisse für April</vt:lpstr>
      <vt:lpstr>Ergebnisse für Juli</vt:lpstr>
      <vt:lpstr>RMSLE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Effectivness of Diabetes Medication</dc:title>
  <dc:creator>loehrti68003</dc:creator>
  <cp:lastModifiedBy>loehrti68003</cp:lastModifiedBy>
  <cp:revision>143</cp:revision>
  <cp:lastPrinted>2011-07-19T13:40:57Z</cp:lastPrinted>
  <dcterms:created xsi:type="dcterms:W3CDTF">2020-05-24T21:18:29Z</dcterms:created>
  <dcterms:modified xsi:type="dcterms:W3CDTF">2020-07-23T12:56:49Z</dcterms:modified>
</cp:coreProperties>
</file>