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467" r:id="rId3"/>
    <p:sldId id="258" r:id="rId5"/>
    <p:sldId id="3546" r:id="rId6"/>
    <p:sldId id="3543" r:id="rId7"/>
    <p:sldId id="3545" r:id="rId8"/>
    <p:sldId id="3544" r:id="rId9"/>
    <p:sldId id="3547" r:id="rId10"/>
    <p:sldId id="3463" r:id="rId11"/>
    <p:sldId id="3549" r:id="rId12"/>
    <p:sldId id="3550" r:id="rId13"/>
    <p:sldId id="3560" r:id="rId14"/>
    <p:sldId id="3548" r:id="rId15"/>
    <p:sldId id="3551" r:id="rId16"/>
    <p:sldId id="3552" r:id="rId17"/>
  </p:sldIdLst>
  <p:sldSz cx="12192000" cy="6858000"/>
  <p:notesSz cx="6797675" cy="992632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7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Hu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510"/>
    <a:srgbClr val="D6DDE5"/>
    <a:srgbClr val="8F122A"/>
    <a:srgbClr val="0432FF"/>
    <a:srgbClr val="ADB9CA"/>
    <a:srgbClr val="203864"/>
    <a:srgbClr val="2F5597"/>
    <a:srgbClr val="222A35"/>
    <a:srgbClr val="8FAADC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8" autoAdjust="0"/>
    <p:restoredTop sz="95058" autoAdjust="0"/>
  </p:normalViewPr>
  <p:slideViewPr>
    <p:cSldViewPr snapToGrid="0" showGuides="1">
      <p:cViewPr>
        <p:scale>
          <a:sx n="107" d="100"/>
          <a:sy n="107" d="100"/>
        </p:scale>
        <p:origin x="984" y="304"/>
      </p:cViewPr>
      <p:guideLst>
        <p:guide orient="horz" pos="2118"/>
        <p:guide pos="370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6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E742-CC85-4ABE-AF43-EEDC6A910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3C27-C577-4611-A41D-EF6088FFC2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BC0-1F4D-4BD8-A38E-A5A53B182F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333376" y="230428"/>
            <a:ext cx="7434311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27347" y="752966"/>
            <a:ext cx="1128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2"/>
          <p:cNvSpPr/>
          <p:nvPr userDrawn="1"/>
        </p:nvSpPr>
        <p:spPr>
          <a:xfrm>
            <a:off x="358591" y="1686592"/>
            <a:ext cx="11534588" cy="142237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155703" y="1806788"/>
            <a:ext cx="101981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844801" y="4168988"/>
            <a:ext cx="62484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22191"/>
            <a:ext cx="12192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24220" y="254298"/>
            <a:ext cx="1150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" y="222191"/>
            <a:ext cx="7027025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t="9120" r="18978" b="9660"/>
          <a:stretch>
            <a:fillRect/>
          </a:stretch>
        </p:blipFill>
        <p:spPr>
          <a:xfrm>
            <a:off x="10967314" y="7310"/>
            <a:ext cx="743638" cy="733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1.xml"/><Relationship Id="rId7" Type="http://schemas.openxmlformats.org/officeDocument/2006/relationships/image" Target="../media/image4.png"/><Relationship Id="rId6" Type="http://schemas.openxmlformats.org/officeDocument/2006/relationships/tags" Target="../tags/tag20.xml"/><Relationship Id="rId5" Type="http://schemas.openxmlformats.org/officeDocument/2006/relationships/image" Target="../media/image3.png"/><Relationship Id="rId49" Type="http://schemas.openxmlformats.org/officeDocument/2006/relationships/notesSlide" Target="../notesSlides/notesSlide9.xml"/><Relationship Id="rId48" Type="http://schemas.openxmlformats.org/officeDocument/2006/relationships/slideLayout" Target="../slideLayouts/slideLayout12.xml"/><Relationship Id="rId47" Type="http://schemas.openxmlformats.org/officeDocument/2006/relationships/image" Target="../media/image8.png"/><Relationship Id="rId46" Type="http://schemas.openxmlformats.org/officeDocument/2006/relationships/image" Target="../media/image7.png"/><Relationship Id="rId45" Type="http://schemas.openxmlformats.org/officeDocument/2006/relationships/image" Target="../media/image6.png"/><Relationship Id="rId44" Type="http://schemas.openxmlformats.org/officeDocument/2006/relationships/tags" Target="../tags/tag56.xml"/><Relationship Id="rId43" Type="http://schemas.openxmlformats.org/officeDocument/2006/relationships/tags" Target="../tags/tag55.xml"/><Relationship Id="rId42" Type="http://schemas.openxmlformats.org/officeDocument/2006/relationships/tags" Target="../tags/tag54.xml"/><Relationship Id="rId41" Type="http://schemas.openxmlformats.org/officeDocument/2006/relationships/tags" Target="../tags/tag53.xml"/><Relationship Id="rId40" Type="http://schemas.openxmlformats.org/officeDocument/2006/relationships/tags" Target="../tags/tag52.xml"/><Relationship Id="rId4" Type="http://schemas.openxmlformats.org/officeDocument/2006/relationships/tags" Target="../tags/tag19.xml"/><Relationship Id="rId39" Type="http://schemas.openxmlformats.org/officeDocument/2006/relationships/tags" Target="../tags/tag51.xml"/><Relationship Id="rId38" Type="http://schemas.openxmlformats.org/officeDocument/2006/relationships/tags" Target="../tags/tag50.xml"/><Relationship Id="rId37" Type="http://schemas.openxmlformats.org/officeDocument/2006/relationships/tags" Target="../tags/tag49.xml"/><Relationship Id="rId36" Type="http://schemas.openxmlformats.org/officeDocument/2006/relationships/tags" Target="../tags/tag48.xml"/><Relationship Id="rId35" Type="http://schemas.openxmlformats.org/officeDocument/2006/relationships/tags" Target="../tags/tag47.xml"/><Relationship Id="rId34" Type="http://schemas.openxmlformats.org/officeDocument/2006/relationships/tags" Target="../tags/tag46.xml"/><Relationship Id="rId33" Type="http://schemas.openxmlformats.org/officeDocument/2006/relationships/tags" Target="../tags/tag45.xml"/><Relationship Id="rId32" Type="http://schemas.openxmlformats.org/officeDocument/2006/relationships/tags" Target="../tags/tag44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image" Target="../media/image2.png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8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" y="1650380"/>
            <a:ext cx="12192001" cy="2352907"/>
          </a:xfrm>
          <a:solidFill>
            <a:srgbClr val="8F122A"/>
          </a:solidFill>
        </p:spPr>
        <p:txBody>
          <a:bodyPr>
            <a:no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The multi-demand networks </a:t>
            </a:r>
            <a:br>
              <a:rPr kumimoji="1" lang="en-US" altLang="zh-CN" sz="4400" b="1" dirty="0">
                <a:solidFill>
                  <a:schemeClr val="bg1"/>
                </a:solidFill>
              </a:rPr>
            </a:br>
            <a:r>
              <a:rPr kumimoji="1" lang="en-US" altLang="zh-CN" sz="4400" b="1" dirty="0">
                <a:solidFill>
                  <a:schemeClr val="bg1"/>
                </a:solidFill>
              </a:rPr>
              <a:t>contribute to math academic performance</a:t>
            </a:r>
            <a:br>
              <a:rPr kumimoji="1" lang="en-US" altLang="zh-CN" sz="4400" b="1" dirty="0">
                <a:solidFill>
                  <a:schemeClr val="bg1"/>
                </a:solidFill>
              </a:rPr>
            </a:b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60703" y="5609257"/>
            <a:ext cx="9144000" cy="512762"/>
          </a:xfrm>
        </p:spPr>
        <p:txBody>
          <a:bodyPr/>
          <a:lstStyle/>
          <a:p>
            <a:pPr algn="r"/>
            <a:r>
              <a:rPr kumimoji="1" lang="en-US" altLang="zh-CN" dirty="0"/>
              <a:t>Team members: </a:t>
            </a:r>
            <a:r>
              <a:rPr kumimoji="1" lang="en-US" altLang="zh-CN" dirty="0" err="1"/>
              <a:t>Tongxi</a:t>
            </a:r>
            <a:r>
              <a:rPr kumimoji="1" lang="en-US" altLang="zh-CN" dirty="0"/>
              <a:t> YANG, </a:t>
            </a:r>
            <a:r>
              <a:rPr kumimoji="1" lang="en-US" altLang="zh-CN" dirty="0" err="1"/>
              <a:t>Yixuan</a:t>
            </a:r>
            <a:r>
              <a:rPr kumimoji="1" lang="en-US" altLang="zh-CN" dirty="0"/>
              <a:t> SUN, Rui GUO</a:t>
            </a:r>
            <a:endParaRPr kumimoji="1"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CPM: GAT Model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454596" y="776534"/>
            <a:ext cx="11404681" cy="1415415"/>
          </a:xfrm>
          <a:prstGeom prst="rect">
            <a:avLst/>
          </a:prstGeom>
          <a:solidFill>
            <a:srgbClr val="F0F0F0"/>
          </a:solidFill>
          <a:ln w="38100">
            <a:noFill/>
          </a:ln>
        </p:spPr>
        <p:txBody>
          <a:bodyPr wrap="square" lIns="135000" tIns="81000" rIns="135000" bIns="135000" rtlCol="0" anchor="ctr" anchorCtr="0">
            <a:spAutoFit/>
          </a:bodyPr>
          <a:lstStyle/>
          <a:p>
            <a:pPr indent="0" defTabSz="68580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Idea: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285750" indent="-285750" defTabSz="685800">
              <a:lnSpc>
                <a:spcPct val="150000"/>
              </a:lnSpc>
              <a:buFont typeface="Wingdings" panose="05000000000000000000" charset="0"/>
              <a:buChar char="Ø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GAT Model.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Treat each brain region as a node in the GAT, with intra-region connectivity features as node features.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Treat the connections between each pair of brain regions as edges, with inter-region connectivity features as edge features in the GAT.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7220" y="2314575"/>
            <a:ext cx="2616200" cy="1586230"/>
            <a:chOff x="716" y="3645"/>
            <a:chExt cx="4120" cy="249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716" y="3645"/>
              <a:ext cx="4121" cy="2499"/>
              <a:chOff x="918" y="6652"/>
              <a:chExt cx="4121" cy="2523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918" y="6652"/>
                <a:ext cx="4069" cy="2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001" y="6819"/>
                <a:ext cx="4038" cy="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Weighted train&amp;test datasets</a:t>
                </a:r>
                <a:endParaRPr lang="en-US" altLang="zh-CN" sz="1200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9" y="4244"/>
              <a:ext cx="3874" cy="1791"/>
            </a:xfrm>
            <a:prstGeom prst="rect">
              <a:avLst/>
            </a:prstGeom>
          </p:spPr>
        </p:pic>
      </p:grpSp>
      <p:cxnSp>
        <p:nvCxnSpPr>
          <p:cNvPr id="62" name="直接箭头连接符 61"/>
          <p:cNvCxnSpPr/>
          <p:nvPr/>
        </p:nvCxnSpPr>
        <p:spPr>
          <a:xfrm flipV="1">
            <a:off x="3201035" y="3105150"/>
            <a:ext cx="1043305" cy="5715"/>
          </a:xfrm>
          <a:prstGeom prst="straightConnector1">
            <a:avLst/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3916045" y="5062220"/>
            <a:ext cx="32575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617855" y="4023995"/>
          <a:ext cx="3295650" cy="1085850"/>
        </p:xfrm>
        <a:graphic>
          <a:graphicData uri="http://schemas.openxmlformats.org/drawingml/2006/table">
            <a:tbl>
              <a:tblPr/>
              <a:tblGrid>
                <a:gridCol w="876300"/>
                <a:gridCol w="1047750"/>
                <a:gridCol w="685800"/>
                <a:gridCol w="685800"/>
              </a:tblGrid>
              <a:tr h="180975">
                <a:tc gridSpan="4">
                  <a:txBody>
                    <a:bodyPr/>
                    <a:p>
                      <a:pPr algn="ctr" fontAlgn="b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Hyperparameters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Epochs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Batch_size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5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Optimizer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weight_decay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1e-4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lr_scheduler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mode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min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factor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patience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Metrics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1200" b="0" i="0" baseline="30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 MSE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Early_stop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肘形连接符 75"/>
          <p:cNvCxnSpPr>
            <a:stCxn id="65" idx="3"/>
            <a:endCxn id="79" idx="1"/>
          </p:cNvCxnSpPr>
          <p:nvPr/>
        </p:nvCxnSpPr>
        <p:spPr>
          <a:xfrm flipV="1">
            <a:off x="8120380" y="3469640"/>
            <a:ext cx="888365" cy="1024890"/>
          </a:xfrm>
          <a:prstGeom prst="bentConnector3">
            <a:avLst>
              <a:gd name="adj1" fmla="val 50036"/>
            </a:avLst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008745" y="2337435"/>
            <a:ext cx="2583815" cy="2264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970645" y="5156200"/>
            <a:ext cx="2564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Extract the top 10% important features and find their corresponding networks using the Features Mask</a:t>
            </a:r>
            <a:endParaRPr lang="en-US" altLang="zh-CN" sz="1200"/>
          </a:p>
        </p:txBody>
      </p:sp>
      <p:grpSp>
        <p:nvGrpSpPr>
          <p:cNvPr id="88" name="组合 87"/>
          <p:cNvGrpSpPr/>
          <p:nvPr/>
        </p:nvGrpSpPr>
        <p:grpSpPr>
          <a:xfrm>
            <a:off x="4241800" y="2314575"/>
            <a:ext cx="3928745" cy="4358640"/>
            <a:chOff x="6428" y="3645"/>
            <a:chExt cx="6187" cy="6864"/>
          </a:xfrm>
        </p:grpSpPr>
        <p:sp>
          <p:nvSpPr>
            <p:cNvPr id="8" name="文本框 7"/>
            <p:cNvSpPr txBox="1"/>
            <p:nvPr/>
          </p:nvSpPr>
          <p:spPr>
            <a:xfrm>
              <a:off x="7421" y="3771"/>
              <a:ext cx="42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/>
                <a:t>Graph Attention Network</a:t>
              </a:r>
              <a:endParaRPr lang="en-US" altLang="zh-CN" sz="1400" b="1"/>
            </a:p>
          </p:txBody>
        </p:sp>
        <p:grpSp>
          <p:nvGrpSpPr>
            <p:cNvPr id="28" name="组合 27"/>
            <p:cNvGrpSpPr/>
            <p:nvPr/>
          </p:nvGrpSpPr>
          <p:grpSpPr>
            <a:xfrm rot="0">
              <a:off x="7131" y="7055"/>
              <a:ext cx="3146" cy="716"/>
              <a:chOff x="10966" y="4230"/>
              <a:chExt cx="3146" cy="68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0966" y="4230"/>
                <a:ext cx="2494" cy="680"/>
                <a:chOff x="10965" y="4230"/>
                <a:chExt cx="2494" cy="680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10965" y="4230"/>
                  <a:ext cx="2295" cy="480"/>
                </a:xfrm>
                <a:prstGeom prst="roundRect">
                  <a:avLst/>
                </a:prstGeom>
              </p:spPr>
              <p:style>
                <a:lnRef idx="0">
                  <a:srgbClr val="FFFFFF"/>
                </a:lnRef>
                <a:fillRef idx="2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GAT Conv</a:t>
                  </a:r>
                  <a:endParaRPr lang="en-US" altLang="zh-CN" sz="1200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11165" y="4430"/>
                  <a:ext cx="2295" cy="480"/>
                </a:xfrm>
                <a:prstGeom prst="roundRect">
                  <a:avLst/>
                </a:prstGeom>
              </p:spPr>
              <p:style>
                <a:lnRef idx="0">
                  <a:srgbClr val="FFFFFF"/>
                </a:lnRef>
                <a:fillRef idx="2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GAT Conv</a:t>
                  </a:r>
                  <a:endParaRPr lang="en-US" altLang="zh-CN" sz="1200"/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13425" y="4427"/>
                <a:ext cx="687" cy="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×6</a:t>
                </a:r>
                <a:endParaRPr lang="en-US" altLang="zh-CN" sz="1400"/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295" y="8977"/>
              <a:ext cx="2295" cy="50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Average pooling</a:t>
              </a:r>
              <a:endParaRPr lang="en-US" altLang="zh-CN" sz="12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329" y="8119"/>
              <a:ext cx="2295" cy="50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ym typeface="+mn-ea"/>
                </a:rPr>
                <a:t>GAT Output</a:t>
              </a:r>
              <a:endParaRPr lang="en-US" altLang="zh-CN" sz="12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329" y="9834"/>
              <a:ext cx="2295" cy="50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Output</a:t>
              </a:r>
              <a:endParaRPr lang="en-US" altLang="zh-CN" sz="12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330" y="5296"/>
              <a:ext cx="2295" cy="50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Input</a:t>
              </a:r>
              <a:endParaRPr lang="en-US" altLang="zh-CN" sz="12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8476" y="5802"/>
              <a:ext cx="2" cy="3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8477" y="7771"/>
              <a:ext cx="3" cy="3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8480" y="8625"/>
              <a:ext cx="3" cy="3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8483" y="9486"/>
              <a:ext cx="3" cy="3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9626" y="8119"/>
              <a:ext cx="687" cy="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×1</a:t>
              </a:r>
              <a:endParaRPr lang="en-US" altLang="zh-CN" sz="1400"/>
            </a:p>
          </p:txBody>
        </p:sp>
        <p:sp>
          <p:nvSpPr>
            <p:cNvPr id="48" name="圆角矩形 47"/>
            <p:cNvSpPr>
              <a:spLocks noChangeAspect="1"/>
            </p:cNvSpPr>
            <p:nvPr/>
          </p:nvSpPr>
          <p:spPr>
            <a:xfrm>
              <a:off x="6611" y="4403"/>
              <a:ext cx="1785" cy="318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Node Features</a:t>
              </a:r>
              <a:endParaRPr lang="en-US" altLang="zh-CN" sz="1000"/>
            </a:p>
          </p:txBody>
        </p:sp>
        <p:sp>
          <p:nvSpPr>
            <p:cNvPr id="49" name="圆角矩形 48"/>
            <p:cNvSpPr>
              <a:spLocks noChangeAspect="1"/>
            </p:cNvSpPr>
            <p:nvPr/>
          </p:nvSpPr>
          <p:spPr>
            <a:xfrm>
              <a:off x="8587" y="4405"/>
              <a:ext cx="1786" cy="317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Edge Features</a:t>
              </a:r>
              <a:endParaRPr lang="en-US" altLang="zh-CN" sz="1000"/>
            </a:p>
          </p:txBody>
        </p:sp>
        <p:cxnSp>
          <p:nvCxnSpPr>
            <p:cNvPr id="50" name="肘形连接符 49"/>
            <p:cNvCxnSpPr>
              <a:stCxn id="48" idx="2"/>
              <a:endCxn id="27" idx="0"/>
            </p:cNvCxnSpPr>
            <p:nvPr/>
          </p:nvCxnSpPr>
          <p:spPr>
            <a:xfrm rot="5400000" flipV="1">
              <a:off x="7703" y="4522"/>
              <a:ext cx="575" cy="974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/>
            <p:nvPr/>
          </p:nvCxnSpPr>
          <p:spPr>
            <a:xfrm rot="5400000">
              <a:off x="8691" y="4508"/>
              <a:ext cx="575" cy="1002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 rot="0">
              <a:off x="10889" y="6456"/>
              <a:ext cx="1726" cy="1359"/>
              <a:chOff x="15191" y="5516"/>
              <a:chExt cx="1726" cy="1290"/>
            </a:xfrm>
          </p:grpSpPr>
          <p:sp>
            <p:nvSpPr>
              <p:cNvPr id="52" name="线形标注 2(带强调线) 51"/>
              <p:cNvSpPr/>
              <p:nvPr/>
            </p:nvSpPr>
            <p:spPr>
              <a:xfrm>
                <a:off x="15276" y="5809"/>
                <a:ext cx="1641" cy="913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77984"/>
                  <a:gd name="adj6" fmla="val -48507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191" y="5516"/>
                <a:ext cx="1495" cy="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heads=8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dropout=0.5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concat=True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negative_slope=0.2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add_self_loops=True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bias=True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residual=True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0">
              <a:off x="10889" y="8247"/>
              <a:ext cx="1726" cy="1359"/>
              <a:chOff x="15191" y="5516"/>
              <a:chExt cx="1726" cy="1290"/>
            </a:xfrm>
          </p:grpSpPr>
          <p:sp>
            <p:nvSpPr>
              <p:cNvPr id="57" name="线形标注 2(带强调线) 56"/>
              <p:cNvSpPr/>
              <p:nvPr/>
            </p:nvSpPr>
            <p:spPr>
              <a:xfrm>
                <a:off x="15276" y="5809"/>
                <a:ext cx="1641" cy="913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17634"/>
                  <a:gd name="adj6" fmla="val -48202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191" y="5516"/>
                <a:ext cx="1495" cy="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heads=1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dropout=0.2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concat=False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negative_slope=0.2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add_self_loops=True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bias=True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600">
                    <a:solidFill>
                      <a:schemeClr val="bg2">
                        <a:lumMod val="50000"/>
                      </a:schemeClr>
                    </a:solidFill>
                    <a:sym typeface="+mn-ea"/>
                  </a:rPr>
                  <a:t>residual=True</a:t>
                </a:r>
                <a:endParaRPr lang="en-US" altLang="zh-CN" sz="6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6428" y="3645"/>
              <a:ext cx="6108" cy="6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7330" y="6172"/>
              <a:ext cx="2295" cy="50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Features Mask</a:t>
              </a:r>
              <a:endParaRPr lang="en-US" altLang="zh-CN" sz="120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>
              <a:off x="8476" y="6684"/>
              <a:ext cx="2" cy="3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9029065" y="2419582"/>
            <a:ext cx="2564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Train GAT model and plot the loss curve and R</a:t>
            </a:r>
            <a:r>
              <a:rPr lang="en-US" altLang="zh-CN" sz="1200" baseline="30000"/>
              <a:t>2</a:t>
            </a:r>
            <a:r>
              <a:rPr lang="en-US" altLang="zh-CN" sz="1200"/>
              <a:t> curve</a:t>
            </a:r>
            <a:endParaRPr lang="en-US" altLang="zh-CN" sz="1200"/>
          </a:p>
        </p:txBody>
      </p:sp>
      <p:pic>
        <p:nvPicPr>
          <p:cNvPr id="90" name="图片 89" descr="best_0.6259_gat_loss_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165" y="2864485"/>
            <a:ext cx="2233930" cy="16764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9003665" y="5062220"/>
            <a:ext cx="2583815" cy="981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93" name="直接箭头连接符 92"/>
          <p:cNvCxnSpPr>
            <a:stCxn id="79" idx="2"/>
            <a:endCxn id="91" idx="0"/>
          </p:cNvCxnSpPr>
          <p:nvPr/>
        </p:nvCxnSpPr>
        <p:spPr>
          <a:xfrm flipH="1">
            <a:off x="10295890" y="4601845"/>
            <a:ext cx="5080" cy="460375"/>
          </a:xfrm>
          <a:prstGeom prst="straightConnector1">
            <a:avLst/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Networks associated with math performance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985" y="1007745"/>
            <a:ext cx="4838700" cy="394271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724660" y="5007610"/>
            <a:ext cx="8873490" cy="1291590"/>
            <a:chOff x="4219" y="8377"/>
            <a:chExt cx="13974" cy="2034"/>
          </a:xfrm>
        </p:grpSpPr>
        <p:sp>
          <p:nvSpPr>
            <p:cNvPr id="9" name="文本框 8"/>
            <p:cNvSpPr txBox="1"/>
            <p:nvPr/>
          </p:nvSpPr>
          <p:spPr>
            <a:xfrm>
              <a:off x="4219" y="8959"/>
              <a:ext cx="13974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dirty="0">
                  <a:latin typeface="Calibri" panose="020F0502020204030204" pitchFamily="34" charset="0"/>
                  <a:cs typeface="Calibri" panose="020F0502020204030204" pitchFamily="34" charset="0"/>
                </a:rPr>
                <a:t>Networks associated with math academic performance are primarily located in the multiple-demand system. These networks are mainly allocated to the </a:t>
              </a:r>
              <a:r>
                <a:rPr kumimoji="1" b="1" dirty="0">
                  <a:latin typeface="Calibri" panose="020F0502020204030204" pitchFamily="34" charset="0"/>
                  <a:cs typeface="Calibri" panose="020F0502020204030204" pitchFamily="34" charset="0"/>
                </a:rPr>
                <a:t>cerebellum </a:t>
              </a:r>
              <a:r>
                <a:rPr kumimoji="1" dirty="0">
                  <a:latin typeface="Calibri" panose="020F0502020204030204" pitchFamily="34" charset="0"/>
                  <a:cs typeface="Calibri" panose="020F0502020204030204" pitchFamily="34" charset="0"/>
                </a:rPr>
                <a:t>and secondarily to the </a:t>
              </a:r>
              <a:r>
                <a:rPr kumimoji="1" b="1" dirty="0">
                  <a:latin typeface="Calibri" panose="020F0502020204030204" pitchFamily="34" charset="0"/>
                  <a:cs typeface="Calibri" panose="020F0502020204030204" pitchFamily="34" charset="0"/>
                </a:rPr>
                <a:t>connectivity between the cerebellum and Visual II.</a:t>
              </a:r>
              <a:endParaRPr kumimoji="1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19" y="8377"/>
              <a:ext cx="1543" cy="580"/>
            </a:xfrm>
            <a:prstGeom prst="rect">
              <a:avLst/>
            </a:prstGeom>
            <a:solidFill>
              <a:srgbClr val="8F122A"/>
            </a:solidFill>
          </p:spPr>
          <p:txBody>
            <a:bodyPr wrap="square" rtlCol="0">
              <a:spAutoFit/>
            </a:bodyPr>
            <a:p>
              <a:r>
                <a:rPr kumimoji="1" lang="en-US" altLang="zh-CN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Result</a:t>
              </a:r>
              <a:endParaRPr kumimoji="1"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9270" y="1231265"/>
          <a:ext cx="5892165" cy="34956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15645"/>
                <a:gridCol w="2024380"/>
                <a:gridCol w="1336675"/>
                <a:gridCol w="860425"/>
                <a:gridCol w="955040"/>
              </a:tblGrid>
              <a:tr h="390525"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Model</a:t>
                      </a:r>
                      <a:endParaRPr lang="en-US" sz="1000" kern="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F122A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Task</a:t>
                      </a:r>
                      <a:endParaRPr lang="en-US" sz="1000" kern="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F122A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Description</a:t>
                      </a:r>
                      <a:endParaRPr lang="en-US" sz="1000" kern="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F122A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R-square</a:t>
                      </a:r>
                      <a:endParaRPr lang="en-US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F122A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MSE</a:t>
                      </a:r>
                      <a:endParaRPr lang="en-US" sz="1000" kern="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F122A"/>
                    </a:solidFill>
                  </a:tcPr>
                </a:tc>
              </a:tr>
              <a:tr h="334010">
                <a:tc rowSpan="4"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Lm1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N-back task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Working memory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0.0270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10039.25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34645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Attention Network Test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Attention ability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0.0203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10045.28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30530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Balloon Analogue Risk Task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Risk decision-making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0.0199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10170.10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34010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Emotion Face Matching task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Emotion recognition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0.0047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10233.37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645">
                <a:tc rowSpan="4"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Lm2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N-back task </a:t>
                      </a:r>
                      <a:r>
                        <a:rPr lang="zh-CN" altLang="en-US" sz="800" kern="0" dirty="0">
                          <a:effectLst/>
                        </a:rPr>
                        <a:t>***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Working memory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0.4944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5237.01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645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Attention Network Test</a:t>
                      </a:r>
                      <a:r>
                        <a:rPr lang="zh-CN" altLang="en-US" sz="800" kern="0" dirty="0">
                          <a:effectLst/>
                        </a:rPr>
                        <a:t> ***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Attention ability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0.4826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5248.34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645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Balloon Analogue Risk Task</a:t>
                      </a:r>
                      <a:r>
                        <a:rPr lang="zh-CN" altLang="en-US" sz="800" kern="0" dirty="0">
                          <a:effectLst/>
                        </a:rPr>
                        <a:t> ***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Risk decision-making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0.4941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5269.26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3375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Emotion Face Matching task</a:t>
                      </a:r>
                      <a:r>
                        <a:rPr lang="zh-CN" altLang="en-US" sz="800" kern="0" dirty="0">
                          <a:effectLst/>
                        </a:rPr>
                        <a:t>**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Emotion recognition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0.4178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6008.52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645">
                <a:tc>
                  <a:txBody>
                    <a:bodyPr/>
                    <a:p>
                      <a:pPr algn="ctr" fontAlgn="ctr">
                        <a:lnSpc>
                          <a:spcPct val="14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GAT</a:t>
                      </a:r>
                      <a:endParaRPr lang="en-US" altLang="zh-CN" sz="105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b="0" kern="0" dirty="0">
                          <a:effectLst/>
                        </a:rPr>
                        <a:t>Merged Tasks</a:t>
                      </a:r>
                      <a:endParaRPr lang="en-US" sz="800" b="0" kern="0" dirty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b="0" kern="0" dirty="0">
                          <a:effectLst/>
                        </a:rPr>
                        <a:t>Merged Tasks Data</a:t>
                      </a:r>
                      <a:endParaRPr lang="en-US" sz="800" b="0" kern="0" dirty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</a:rPr>
                        <a:t>0.6529</a:t>
                      </a:r>
                      <a:endParaRPr lang="en-US" sz="1000" b="1" kern="0" dirty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</a:rPr>
                        <a:t>4461.43</a:t>
                      </a:r>
                      <a:endParaRPr lang="en-US" sz="1000" b="1" kern="0" dirty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8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611668" y="2694276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+mj-lt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800" b="1" dirty="0">
              <a:latin typeface="+mj-lt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721648" y="2694276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Discussion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Limitations 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454596" y="812208"/>
            <a:ext cx="11404681" cy="543968"/>
          </a:xfrm>
          <a:prstGeom prst="rect">
            <a:avLst/>
          </a:prstGeom>
          <a:solidFill>
            <a:srgbClr val="F0F0F0"/>
          </a:solidFill>
          <a:ln w="38100">
            <a:noFill/>
          </a:ln>
        </p:spPr>
        <p:txBody>
          <a:bodyPr wrap="square" lIns="135000" tIns="81000" rIns="135000" bIns="135000" rtlCol="0" anchor="ctr" anchorCtr="0">
            <a:spAutoFit/>
          </a:bodyPr>
          <a:lstStyle/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Future work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454596" y="812208"/>
            <a:ext cx="11404681" cy="543968"/>
          </a:xfrm>
          <a:prstGeom prst="rect">
            <a:avLst/>
          </a:prstGeom>
          <a:solidFill>
            <a:srgbClr val="F0F0F0"/>
          </a:solidFill>
          <a:ln w="38100">
            <a:noFill/>
          </a:ln>
        </p:spPr>
        <p:txBody>
          <a:bodyPr wrap="square" lIns="135000" tIns="81000" rIns="135000" bIns="135000" rtlCol="0" anchor="ctr" anchorCtr="0">
            <a:spAutoFit/>
          </a:bodyPr>
          <a:lstStyle/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35940" y="1645285"/>
            <a:ext cx="2264410" cy="5537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r"/>
            <a:r>
              <a:rPr lang="en-US" altLang="zh-CN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526068" y="137611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36048" y="137611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4526068" y="2661356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5556672" y="269956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ethods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and Results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526068" y="394659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8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5636048" y="4023023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Discussion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9"/>
            </p:custDataLst>
          </p:nvPr>
        </p:nvCxnSpPr>
        <p:spPr>
          <a:xfrm>
            <a:off x="4634018" y="1153866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611668" y="2694276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+mj-lt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+mj-lt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721648" y="2694276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Question: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454596" y="812208"/>
            <a:ext cx="11404681" cy="543968"/>
          </a:xfrm>
          <a:prstGeom prst="rect">
            <a:avLst/>
          </a:prstGeom>
          <a:solidFill>
            <a:srgbClr val="F0F0F0"/>
          </a:solidFill>
          <a:ln w="38100">
            <a:noFill/>
          </a:ln>
        </p:spPr>
        <p:txBody>
          <a:bodyPr wrap="square" lIns="135000" tIns="81000" rIns="135000" bIns="135000" rtlCol="0" anchor="ctr" anchorCtr="0">
            <a:spAutoFit/>
          </a:bodyPr>
          <a:lstStyle/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Literature review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454596" y="812208"/>
            <a:ext cx="11404681" cy="543968"/>
          </a:xfrm>
          <a:prstGeom prst="rect">
            <a:avLst/>
          </a:prstGeom>
          <a:solidFill>
            <a:srgbClr val="F0F0F0"/>
          </a:solidFill>
          <a:ln w="38100">
            <a:noFill/>
          </a:ln>
        </p:spPr>
        <p:txBody>
          <a:bodyPr wrap="square" lIns="135000" tIns="81000" rIns="135000" bIns="135000" rtlCol="0" anchor="ctr" anchorCtr="0">
            <a:spAutoFit/>
          </a:bodyPr>
          <a:lstStyle/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 introduction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454596" y="812208"/>
            <a:ext cx="11404681" cy="543968"/>
          </a:xfrm>
          <a:prstGeom prst="rect">
            <a:avLst/>
          </a:prstGeom>
          <a:solidFill>
            <a:srgbClr val="F0F0F0"/>
          </a:solidFill>
          <a:ln w="38100">
            <a:noFill/>
          </a:ln>
        </p:spPr>
        <p:txBody>
          <a:bodyPr wrap="square" lIns="135000" tIns="81000" rIns="135000" bIns="135000" rtlCol="0" anchor="ctr" anchorCtr="0">
            <a:spAutoFit/>
          </a:bodyPr>
          <a:lstStyle/>
          <a:p>
            <a:pPr marL="285750" indent="-285750" defTabSz="6858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611668" y="2694276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+mj-lt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+mj-lt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721648" y="2694276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ethods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and Results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Overall Workflow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Arrow: Notched Right 4"/>
          <p:cNvSpPr/>
          <p:nvPr/>
        </p:nvSpPr>
        <p:spPr>
          <a:xfrm>
            <a:off x="108066" y="945555"/>
            <a:ext cx="3252652" cy="904334"/>
          </a:xfrm>
          <a:prstGeom prst="notchedRightArrow">
            <a:avLst/>
          </a:prstGeom>
          <a:solidFill>
            <a:srgbClr val="B6C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1. Data Preprocessing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Arrow: Notched Right 5"/>
          <p:cNvSpPr/>
          <p:nvPr/>
        </p:nvSpPr>
        <p:spPr>
          <a:xfrm>
            <a:off x="3360719" y="879475"/>
            <a:ext cx="3182586" cy="970414"/>
          </a:xfrm>
          <a:prstGeom prst="notchedRightArrow">
            <a:avLst/>
          </a:prstGeom>
          <a:solidFill>
            <a:srgbClr val="B6C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2. ROI extraction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Arrow: Notched Right 7"/>
          <p:cNvSpPr/>
          <p:nvPr/>
        </p:nvSpPr>
        <p:spPr>
          <a:xfrm>
            <a:off x="6590349" y="873225"/>
            <a:ext cx="2474245" cy="970414"/>
          </a:xfrm>
          <a:prstGeom prst="notchedRightArrow">
            <a:avLst/>
          </a:prstGeom>
          <a:solidFill>
            <a:srgbClr val="B6C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3. FC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calculation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Arrow: Notched Right 8"/>
          <p:cNvSpPr/>
          <p:nvPr/>
        </p:nvSpPr>
        <p:spPr>
          <a:xfrm>
            <a:off x="9064595" y="873225"/>
            <a:ext cx="2611577" cy="970413"/>
          </a:xfrm>
          <a:prstGeom prst="notchedRightArrow">
            <a:avLst/>
          </a:prstGeom>
          <a:solidFill>
            <a:srgbClr val="B6C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4. Model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09" y="2758038"/>
            <a:ext cx="2057098" cy="455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fMRIPrep21.4.1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27158" y="3213263"/>
            <a:ext cx="0" cy="4459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89675" y="1767730"/>
            <a:ext cx="874967" cy="5108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4"/>
            <a:endCxn id="10" idx="0"/>
          </p:cNvCxnSpPr>
          <p:nvPr/>
        </p:nvCxnSpPr>
        <p:spPr>
          <a:xfrm flipH="1">
            <a:off x="1727158" y="2278614"/>
            <a:ext cx="1" cy="4794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4729" y="3677850"/>
            <a:ext cx="2484858" cy="455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Time-align and image deformation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214" y="4675058"/>
            <a:ext cx="2753887" cy="455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standardized to the standard spatial template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1727158" y="4133075"/>
            <a:ext cx="0" cy="54198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2580" y="5496593"/>
            <a:ext cx="2861521" cy="751056"/>
          </a:xfrm>
          <a:prstGeom prst="rect">
            <a:avLst/>
          </a:prstGeom>
          <a:solidFill>
            <a:srgbClr val="D6D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Process noise with ICA-AROMA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27158" y="5123675"/>
            <a:ext cx="1" cy="3821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17" idx="3"/>
            <a:endCxn id="20" idx="1"/>
          </p:cNvCxnSpPr>
          <p:nvPr/>
        </p:nvCxnSpPr>
        <p:spPr>
          <a:xfrm flipV="1">
            <a:off x="3104101" y="3228784"/>
            <a:ext cx="472585" cy="26433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6686" y="2853550"/>
            <a:ext cx="2484858" cy="750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Regress 24 columns of head motion regression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6684" y="3860387"/>
            <a:ext cx="2484858" cy="1293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Use Shen 268 template to extract the average BOLD signal of all voxels in the regions of interest (ROI)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 flipH="1">
            <a:off x="4819113" y="3604017"/>
            <a:ext cx="2" cy="25637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1" idx="3"/>
            <a:endCxn id="28" idx="1"/>
          </p:cNvCxnSpPr>
          <p:nvPr/>
        </p:nvCxnSpPr>
        <p:spPr>
          <a:xfrm flipV="1">
            <a:off x="6061542" y="3242656"/>
            <a:ext cx="625942" cy="12644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87484" y="2659091"/>
            <a:ext cx="2279974" cy="1167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For each participant, calculate Pearson correlation between regions for 4 tasks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32"/>
          <p:cNvCxnSpPr>
            <a:stCxn id="28" idx="3"/>
            <a:endCxn id="34" idx="1"/>
          </p:cNvCxnSpPr>
          <p:nvPr/>
        </p:nvCxnSpPr>
        <p:spPr>
          <a:xfrm flipV="1">
            <a:off x="8967458" y="2602156"/>
            <a:ext cx="389639" cy="6405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57097" y="2057351"/>
            <a:ext cx="2375724" cy="1089610"/>
          </a:xfrm>
          <a:prstGeom prst="rect">
            <a:avLst/>
          </a:prstGeom>
          <a:solidFill>
            <a:srgbClr val="D6D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solidFill>
                  <a:schemeClr val="tx1"/>
                </a:solidFill>
              </a:rPr>
              <a:t>CPM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Ruiguo</a:t>
            </a:r>
            <a:endParaRPr lang="en-US" altLang="zh-CN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yixuansun</a:t>
            </a:r>
            <a:endParaRPr lang="en-US" altLang="zh-CN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9" idx="2"/>
            <a:endCxn id="36" idx="0"/>
          </p:cNvCxnSpPr>
          <p:nvPr/>
        </p:nvCxnSpPr>
        <p:spPr>
          <a:xfrm>
            <a:off x="10544959" y="4507140"/>
            <a:ext cx="0" cy="64137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107475" y="5148518"/>
            <a:ext cx="874967" cy="5108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33"/>
          <p:cNvSpPr/>
          <p:nvPr/>
        </p:nvSpPr>
        <p:spPr>
          <a:xfrm>
            <a:off x="9357097" y="3709146"/>
            <a:ext cx="2375724" cy="797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arenR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solidFill>
                  <a:schemeClr val="tx1"/>
                </a:solidFill>
              </a:rPr>
              <a:t>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square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solidFill>
                  <a:schemeClr val="tx1"/>
                </a:solidFill>
              </a:rPr>
              <a:t>MSE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4"/>
          <p:cNvCxnSpPr>
            <a:stCxn id="34" idx="2"/>
            <a:endCxn id="59" idx="0"/>
          </p:cNvCxnSpPr>
          <p:nvPr/>
        </p:nvCxnSpPr>
        <p:spPr>
          <a:xfrm>
            <a:off x="10544959" y="3146961"/>
            <a:ext cx="0" cy="56218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4597" y="254509"/>
            <a:ext cx="10648831" cy="504825"/>
          </a:xfrm>
        </p:spPr>
        <p:txBody>
          <a:bodyPr>
            <a:no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CPM: GAT Model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82930" y="981075"/>
            <a:ext cx="2166620" cy="2601595"/>
            <a:chOff x="1022" y="1394"/>
            <a:chExt cx="5218" cy="6547"/>
          </a:xfrm>
        </p:grpSpPr>
        <p:grpSp>
          <p:nvGrpSpPr>
            <p:cNvPr id="56" name="组合 55"/>
            <p:cNvGrpSpPr/>
            <p:nvPr/>
          </p:nvGrpSpPr>
          <p:grpSpPr>
            <a:xfrm>
              <a:off x="1364" y="2169"/>
              <a:ext cx="4876" cy="5732"/>
              <a:chOff x="1337" y="1712"/>
              <a:chExt cx="7523" cy="7781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378" y="1712"/>
                <a:ext cx="7332" cy="2085"/>
                <a:chOff x="1378" y="1712"/>
                <a:chExt cx="7332" cy="2085"/>
              </a:xfrm>
            </p:grpSpPr>
            <p:grpSp>
              <p:nvGrpSpPr>
                <p:cNvPr id="38" name="组合 37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1378" y="1712"/>
                  <a:ext cx="1765" cy="2085"/>
                  <a:chOff x="2164" y="1677"/>
                  <a:chExt cx="1898" cy="2397"/>
                </a:xfrm>
              </p:grpSpPr>
              <p:grpSp>
                <p:nvGrpSpPr>
                  <p:cNvPr id="20" name="组合 19"/>
                  <p:cNvGrpSpPr>
                    <a:grpSpLocks noChangeAspect="1"/>
                  </p:cNvGrpSpPr>
                  <p:nvPr/>
                </p:nvGrpSpPr>
                <p:grpSpPr>
                  <a:xfrm>
                    <a:off x="2164" y="1677"/>
                    <a:ext cx="1898" cy="1701"/>
                    <a:chOff x="9711" y="5692"/>
                    <a:chExt cx="3381" cy="3031"/>
                  </a:xfrm>
                </p:grpSpPr>
                <p:pic>
                  <p:nvPicPr>
                    <p:cNvPr id="18" name="图片 17"/>
                    <p:cNvPicPr>
                      <a:picLocks noChangeAspect="1"/>
                    </p:cNvPicPr>
                    <p:nvPr>
                      <p:custDataLst>
                        <p:tags r:id="rId2"/>
                      </p:custDataLst>
                    </p:nvPr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711" y="5692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图片 16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55" y="5930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图片 18"/>
                    <p:cNvPicPr>
                      <a:picLocks noChangeAspect="1"/>
                    </p:cNvPicPr>
                    <p:nvPr>
                      <p:custDataLst>
                        <p:tags r:id="rId6"/>
                      </p:custDataLst>
                    </p:nvPr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243" y="6200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图片 15"/>
                    <p:cNvPicPr>
                      <a:picLocks noChangeAspect="1"/>
                    </p:cNvPicPr>
                    <p:nvPr>
                      <p:custDataLst>
                        <p:tags r:id="rId8"/>
                      </p:custDataLst>
                    </p:nvPr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0512" y="6455"/>
                      <a:ext cx="2581" cy="226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2258" y="3084"/>
                    <a:ext cx="1345" cy="99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pPr algn="ctr"/>
                    <a:r>
                      <a:rPr lang="en-US" altLang="zh-CN" sz="1000"/>
                      <a:t>...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48" name="文本框 47"/>
                <p:cNvSpPr txBox="1"/>
                <p:nvPr/>
              </p:nvSpPr>
              <p:spPr>
                <a:xfrm>
                  <a:off x="3085" y="2087"/>
                  <a:ext cx="5625" cy="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000">
                      <a:sym typeface="+mn-ea"/>
                    </a:rPr>
                    <a:t>N-back</a:t>
                  </a:r>
                  <a:r>
                    <a:rPr lang="en-US" altLang="zh-CN" sz="1000">
                      <a:sym typeface="+mn-ea"/>
                    </a:rPr>
                    <a:t> T</a:t>
                  </a:r>
                  <a:r>
                    <a:rPr lang="zh-CN" altLang="en-US" sz="1000">
                      <a:sym typeface="+mn-ea"/>
                    </a:rPr>
                    <a:t>ask</a:t>
                  </a:r>
                  <a:endParaRPr lang="zh-CN" altLang="en-US" sz="1000">
                    <a:sym typeface="+mn-ea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440" y="3618"/>
                <a:ext cx="7270" cy="1944"/>
                <a:chOff x="1440" y="3618"/>
                <a:chExt cx="7270" cy="1944"/>
              </a:xfrm>
            </p:grpSpPr>
            <p:grpSp>
              <p:nvGrpSpPr>
                <p:cNvPr id="42" name="组合 41"/>
                <p:cNvGrpSpPr>
                  <a:grpSpLocks noChangeAspect="1"/>
                </p:cNvGrpSpPr>
                <p:nvPr>
                  <p:custDataLst>
                    <p:tags r:id="rId11"/>
                  </p:custDataLst>
                </p:nvPr>
              </p:nvGrpSpPr>
              <p:grpSpPr>
                <a:xfrm>
                  <a:off x="1440" y="3618"/>
                  <a:ext cx="1611" cy="1944"/>
                  <a:chOff x="2202" y="3774"/>
                  <a:chExt cx="1862" cy="2247"/>
                </a:xfrm>
              </p:grpSpPr>
              <p:grpSp>
                <p:nvGrpSpPr>
                  <p:cNvPr id="32" name="组合 31"/>
                  <p:cNvGrpSpPr>
                    <a:grpSpLocks noChangeAspect="1"/>
                  </p:cNvGrpSpPr>
                  <p:nvPr/>
                </p:nvGrpSpPr>
                <p:grpSpPr>
                  <a:xfrm>
                    <a:off x="2202" y="3774"/>
                    <a:ext cx="1862" cy="1701"/>
                    <a:chOff x="9711" y="5692"/>
                    <a:chExt cx="3317" cy="3031"/>
                  </a:xfrm>
                </p:grpSpPr>
                <p:pic>
                  <p:nvPicPr>
                    <p:cNvPr id="33" name="图片 32"/>
                    <p:cNvPicPr>
                      <a:picLocks noChangeAspect="1"/>
                    </p:cNvPicPr>
                    <p:nvPr>
                      <p:custDataLst>
                        <p:tags r:id="rId12"/>
                      </p:custDataLst>
                    </p:nvPr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711" y="5692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图片 33"/>
                    <p:cNvPicPr>
                      <a:picLocks noChangeAspect="1"/>
                    </p:cNvPicPr>
                    <p:nvPr>
                      <p:custDataLst>
                        <p:tags r:id="rId13"/>
                      </p:custDataLst>
                    </p:nvPr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55" y="5930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图片 35"/>
                    <p:cNvPicPr>
                      <a:picLocks noChangeAspect="1"/>
                    </p:cNvPicPr>
                    <p:nvPr>
                      <p:custDataLst>
                        <p:tags r:id="rId14"/>
                      </p:custDataLst>
                    </p:nvPr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0175" y="6202"/>
                      <a:ext cx="2581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图片 34"/>
                    <p:cNvPicPr>
                      <a:picLocks noChangeAspect="1"/>
                    </p:cNvPicPr>
                    <p:nvPr>
                      <p:custDataLst>
                        <p:tags r:id="rId15"/>
                      </p:custDataLst>
                    </p:nvPr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446" y="6455"/>
                      <a:ext cx="2582" cy="226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9" name="文本框 38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2633" y="5334"/>
                    <a:ext cx="1074" cy="68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pPr algn="ctr"/>
                    <a:r>
                      <a:rPr lang="en-US" altLang="zh-CN" sz="1000"/>
                      <a:t>...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988" y="3740"/>
                  <a:ext cx="5722" cy="9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indent="0" algn="ctr">
                    <a:lnSpc>
                      <a:spcPct val="120000"/>
                    </a:lnSpc>
                    <a:buNone/>
                  </a:pPr>
                  <a:r>
                    <a:rPr lang="zh-CN" altLang="en-US" sz="1000">
                      <a:sym typeface="+mn-ea"/>
                    </a:rPr>
                    <a:t>Attention Network Test</a:t>
                  </a:r>
                  <a:endParaRPr lang="zh-CN" altLang="en-US" sz="1000">
                    <a:sym typeface="+mn-ea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1410" y="5640"/>
                <a:ext cx="7302" cy="1977"/>
                <a:chOff x="1410" y="5640"/>
                <a:chExt cx="7302" cy="1977"/>
              </a:xfrm>
            </p:grpSpPr>
            <p:grpSp>
              <p:nvGrpSpPr>
                <p:cNvPr id="43" name="组合 42"/>
                <p:cNvGrpSpPr>
                  <a:grpSpLocks noChangeAspect="1"/>
                </p:cNvGrpSpPr>
                <p:nvPr>
                  <p:custDataLst>
                    <p:tags r:id="rId17"/>
                  </p:custDataLst>
                </p:nvPr>
              </p:nvGrpSpPr>
              <p:grpSpPr>
                <a:xfrm>
                  <a:off x="1410" y="5640"/>
                  <a:ext cx="1635" cy="1977"/>
                  <a:chOff x="2166" y="5704"/>
                  <a:chExt cx="1897" cy="2293"/>
                </a:xfrm>
              </p:grpSpPr>
              <p:grpSp>
                <p:nvGrpSpPr>
                  <p:cNvPr id="22" name="组合 21"/>
                  <p:cNvGrpSpPr>
                    <a:grpSpLocks noChangeAspect="1"/>
                  </p:cNvGrpSpPr>
                  <p:nvPr/>
                </p:nvGrpSpPr>
                <p:grpSpPr>
                  <a:xfrm>
                    <a:off x="2166" y="5704"/>
                    <a:ext cx="1897" cy="1701"/>
                    <a:chOff x="9711" y="5692"/>
                    <a:chExt cx="3380" cy="3031"/>
                  </a:xfrm>
                </p:grpSpPr>
                <p:pic>
                  <p:nvPicPr>
                    <p:cNvPr id="23" name="图片 22"/>
                    <p:cNvPicPr>
                      <a:picLocks noChangeAspect="1"/>
                    </p:cNvPicPr>
                    <p:nvPr>
                      <p:custDataLst>
                        <p:tags r:id="rId18"/>
                      </p:custDataLst>
                    </p:nvPr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711" y="5692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图片 24"/>
                    <p:cNvPicPr>
                      <a:picLocks noChangeAspect="1"/>
                    </p:cNvPicPr>
                    <p:nvPr>
                      <p:custDataLst>
                        <p:tags r:id="rId19"/>
                      </p:custDataLst>
                    </p:nvPr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975" y="5962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图片 25"/>
                    <p:cNvPicPr>
                      <a:picLocks noChangeAspect="1"/>
                    </p:cNvPicPr>
                    <p:nvPr>
                      <p:custDataLst>
                        <p:tags r:id="rId20"/>
                      </p:custDataLst>
                    </p:nvPr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0244" y="6217"/>
                      <a:ext cx="2581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图片 23"/>
                    <p:cNvPicPr>
                      <a:picLocks noChangeAspect="1"/>
                    </p:cNvPicPr>
                    <p:nvPr>
                      <p:custDataLst>
                        <p:tags r:id="rId21"/>
                      </p:custDataLst>
                    </p:nvPr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0509" y="6455"/>
                      <a:ext cx="2582" cy="226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0" name="文本框 39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2633" y="7272"/>
                    <a:ext cx="1078" cy="72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pPr algn="ctr"/>
                    <a:r>
                      <a:rPr lang="en-US" altLang="zh-CN" sz="1000"/>
                      <a:t>...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51" name="文本框 50"/>
                <p:cNvSpPr txBox="1"/>
                <p:nvPr/>
              </p:nvSpPr>
              <p:spPr>
                <a:xfrm>
                  <a:off x="3079" y="5796"/>
                  <a:ext cx="5633" cy="9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indent="0" algn="ctr">
                    <a:lnSpc>
                      <a:spcPct val="120000"/>
                    </a:lnSpc>
                    <a:buNone/>
                  </a:pPr>
                  <a:r>
                    <a:rPr lang="zh-CN" altLang="en-US" sz="1000">
                      <a:sym typeface="+mn-ea"/>
                    </a:rPr>
                    <a:t>Balloon Analogue Risk Task</a:t>
                  </a:r>
                  <a:endParaRPr lang="zh-CN" altLang="en-US" sz="1000">
                    <a:sym typeface="+mn-ea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1337" y="7545"/>
                <a:ext cx="7523" cy="1948"/>
                <a:chOff x="1337" y="7545"/>
                <a:chExt cx="7523" cy="1948"/>
              </a:xfrm>
            </p:grpSpPr>
            <p:grpSp>
              <p:nvGrpSpPr>
                <p:cNvPr id="44" name="组合 43"/>
                <p:cNvGrpSpPr>
                  <a:grpSpLocks noChangeAspect="1"/>
                </p:cNvGrpSpPr>
                <p:nvPr>
                  <p:custDataLst>
                    <p:tags r:id="rId23"/>
                  </p:custDataLst>
                </p:nvPr>
              </p:nvGrpSpPr>
              <p:grpSpPr>
                <a:xfrm>
                  <a:off x="1337" y="7545"/>
                  <a:ext cx="1667" cy="1948"/>
                  <a:chOff x="2153" y="7845"/>
                  <a:chExt cx="1911" cy="2234"/>
                </a:xfrm>
              </p:grpSpPr>
              <p:grpSp>
                <p:nvGrpSpPr>
                  <p:cNvPr id="27" name="组合 26"/>
                  <p:cNvGrpSpPr>
                    <a:grpSpLocks noChangeAspect="1"/>
                  </p:cNvGrpSpPr>
                  <p:nvPr/>
                </p:nvGrpSpPr>
                <p:grpSpPr>
                  <a:xfrm>
                    <a:off x="2153" y="7845"/>
                    <a:ext cx="1911" cy="1701"/>
                    <a:chOff x="9955" y="5930"/>
                    <a:chExt cx="3404" cy="3030"/>
                  </a:xfrm>
                </p:grpSpPr>
                <p:pic>
                  <p:nvPicPr>
                    <p:cNvPr id="29" name="图片 28"/>
                    <p:cNvPicPr>
                      <a:picLocks noChangeAspect="1"/>
                    </p:cNvPicPr>
                    <p:nvPr>
                      <p:custDataLst>
                        <p:tags r:id="rId24"/>
                      </p:custDataLst>
                    </p:nvPr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55" y="5930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图片 29"/>
                    <p:cNvPicPr>
                      <a:picLocks noChangeAspect="1"/>
                    </p:cNvPicPr>
                    <p:nvPr>
                      <p:custDataLst>
                        <p:tags r:id="rId25"/>
                      </p:custDataLst>
                    </p:nvPr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243" y="6200"/>
                      <a:ext cx="2582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图片 30"/>
                    <p:cNvPicPr>
                      <a:picLocks noChangeAspect="1"/>
                    </p:cNvPicPr>
                    <p:nvPr>
                      <p:custDataLst>
                        <p:tags r:id="rId26"/>
                      </p:custDataLst>
                    </p:nvPr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0512" y="6455"/>
                      <a:ext cx="2581" cy="22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图片 27"/>
                    <p:cNvPicPr>
                      <a:picLocks noChangeAspect="1"/>
                    </p:cNvPicPr>
                    <p:nvPr>
                      <p:custDataLst>
                        <p:tags r:id="rId27"/>
                      </p:custDataLst>
                    </p:nvPr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0777" y="6692"/>
                      <a:ext cx="2582" cy="226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1" name="文本框 40"/>
                  <p:cNvSpPr txBox="1"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2298" y="9412"/>
                    <a:ext cx="1434" cy="66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pPr algn="ctr"/>
                    <a:r>
                      <a:rPr lang="en-US" altLang="zh-CN" sz="1000"/>
                      <a:t>...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52" name="文本框 51"/>
                <p:cNvSpPr txBox="1"/>
                <p:nvPr/>
              </p:nvSpPr>
              <p:spPr>
                <a:xfrm>
                  <a:off x="3028" y="7616"/>
                  <a:ext cx="5832" cy="9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indent="0" algn="ctr">
                    <a:lnSpc>
                      <a:spcPct val="120000"/>
                    </a:lnSpc>
                    <a:buNone/>
                  </a:pPr>
                  <a:r>
                    <a:rPr lang="zh-CN" altLang="en-US" sz="1000">
                      <a:sym typeface="+mn-ea"/>
                    </a:rPr>
                    <a:t>Emotion Face Matching </a:t>
                  </a:r>
                  <a:r>
                    <a:rPr lang="en-US" altLang="zh-CN" sz="1000">
                      <a:sym typeface="+mn-ea"/>
                    </a:rPr>
                    <a:t>T</a:t>
                  </a:r>
                  <a:r>
                    <a:rPr lang="zh-CN" altLang="en-US" sz="1000">
                      <a:sym typeface="+mn-ea"/>
                    </a:rPr>
                    <a:t>ask</a:t>
                  </a:r>
                  <a:endParaRPr lang="zh-CN" altLang="en-US" sz="1000">
                    <a:sym typeface="+mn-ea"/>
                  </a:endParaRPr>
                </a:p>
              </p:txBody>
            </p:sp>
          </p:grpSp>
        </p:grpSp>
        <p:sp>
          <p:nvSpPr>
            <p:cNvPr id="58" name="矩形 57"/>
            <p:cNvSpPr/>
            <p:nvPr/>
          </p:nvSpPr>
          <p:spPr>
            <a:xfrm>
              <a:off x="1022" y="1394"/>
              <a:ext cx="5121" cy="6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8" y="1487"/>
              <a:ext cx="1688" cy="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Tasks</a:t>
              </a:r>
              <a:endParaRPr lang="en-US" altLang="zh-CN" sz="12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41" y="1471"/>
              <a:ext cx="2708" cy="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FC Matrices</a:t>
              </a:r>
              <a:endParaRPr lang="en-US" altLang="zh-CN" sz="1200"/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V="1">
            <a:off x="2709545" y="2276475"/>
            <a:ext cx="1043305" cy="5715"/>
          </a:xfrm>
          <a:prstGeom prst="straightConnector1">
            <a:avLst/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3753485" y="1567180"/>
            <a:ext cx="2251710" cy="2015490"/>
            <a:chOff x="5911" y="2468"/>
            <a:chExt cx="3546" cy="3174"/>
          </a:xfrm>
        </p:grpSpPr>
        <p:sp>
          <p:nvSpPr>
            <p:cNvPr id="64" name="矩形 63"/>
            <p:cNvSpPr/>
            <p:nvPr/>
          </p:nvSpPr>
          <p:spPr>
            <a:xfrm>
              <a:off x="5911" y="2468"/>
              <a:ext cx="3546" cy="3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 rot="0">
              <a:off x="6203" y="4242"/>
              <a:ext cx="3107" cy="1060"/>
              <a:chOff x="8130" y="3137"/>
              <a:chExt cx="3197" cy="1091"/>
            </a:xfrm>
          </p:grpSpPr>
          <p:grpSp>
            <p:nvGrpSpPr>
              <p:cNvPr id="82" name="组合 81"/>
              <p:cNvGrpSpPr/>
              <p:nvPr/>
            </p:nvGrpSpPr>
            <p:grpSpPr>
              <a:xfrm rot="0">
                <a:off x="8130" y="3137"/>
                <a:ext cx="1143" cy="1088"/>
                <a:chOff x="9247" y="6164"/>
                <a:chExt cx="1143" cy="1088"/>
              </a:xfrm>
            </p:grpSpPr>
            <p:pic>
              <p:nvPicPr>
                <p:cNvPr id="73" name="图片 72"/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47" y="6164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4" name="图片 73"/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9" y="6249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5" name="图片 74"/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7" y="6346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6" name="图片 75"/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8" y="6438"/>
                  <a:ext cx="873" cy="81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组合 80"/>
              <p:cNvGrpSpPr/>
              <p:nvPr/>
            </p:nvGrpSpPr>
            <p:grpSpPr>
              <a:xfrm rot="0">
                <a:off x="8815" y="3140"/>
                <a:ext cx="1143" cy="1088"/>
                <a:chOff x="9809" y="8748"/>
                <a:chExt cx="1143" cy="1088"/>
              </a:xfrm>
            </p:grpSpPr>
            <p:pic>
              <p:nvPicPr>
                <p:cNvPr id="77" name="图片 76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09" y="8748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8" name="图片 77"/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91" y="8833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9" name="图片 78"/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89" y="8930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80" name="图片 79"/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0" y="9022"/>
                  <a:ext cx="873" cy="815"/>
                </a:xfrm>
                <a:prstGeom prst="rect">
                  <a:avLst/>
                </a:prstGeom>
              </p:spPr>
            </p:pic>
          </p:grpSp>
          <p:grpSp>
            <p:nvGrpSpPr>
              <p:cNvPr id="83" name="组合 82"/>
              <p:cNvGrpSpPr/>
              <p:nvPr/>
            </p:nvGrpSpPr>
            <p:grpSpPr>
              <a:xfrm rot="0">
                <a:off x="9500" y="3140"/>
                <a:ext cx="1143" cy="1088"/>
                <a:chOff x="10309" y="5175"/>
                <a:chExt cx="1143" cy="1088"/>
              </a:xfrm>
            </p:grpSpPr>
            <p:pic>
              <p:nvPicPr>
                <p:cNvPr id="69" name="图片 68"/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09" y="5175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0" name="图片 69"/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91" y="5260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1" name="图片 70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89" y="5357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0" y="5449"/>
                  <a:ext cx="873" cy="815"/>
                </a:xfrm>
                <a:prstGeom prst="rect">
                  <a:avLst/>
                </a:prstGeom>
              </p:spPr>
            </p:pic>
          </p:grpSp>
          <p:grpSp>
            <p:nvGrpSpPr>
              <p:cNvPr id="84" name="组合 83"/>
              <p:cNvGrpSpPr/>
              <p:nvPr/>
            </p:nvGrpSpPr>
            <p:grpSpPr>
              <a:xfrm rot="0">
                <a:off x="10185" y="3137"/>
                <a:ext cx="1143" cy="1088"/>
                <a:chOff x="9207" y="2910"/>
                <a:chExt cx="1143" cy="1088"/>
              </a:xfrm>
            </p:grpSpPr>
            <p:pic>
              <p:nvPicPr>
                <p:cNvPr id="65" name="图片 64"/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07" y="2910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66" name="图片 65"/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89" y="2995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67" name="图片 66"/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7" y="3092"/>
                  <a:ext cx="873" cy="815"/>
                </a:xfrm>
                <a:prstGeom prst="rect">
                  <a:avLst/>
                </a:prstGeom>
              </p:spPr>
            </p:pic>
            <p:pic>
              <p:nvPicPr>
                <p:cNvPr id="68" name="图片 67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8" y="3184"/>
                  <a:ext cx="873" cy="815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文本框 84"/>
            <p:cNvSpPr txBox="1"/>
            <p:nvPr/>
          </p:nvSpPr>
          <p:spPr>
            <a:xfrm>
              <a:off x="6000" y="2624"/>
              <a:ext cx="345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Merge all instances of four tasks and then s</a:t>
              </a:r>
              <a:r>
                <a:rPr lang="en-US" altLang="zh-CN" sz="1200">
                  <a:sym typeface="+mn-ea"/>
                </a:rPr>
                <a:t>tandardize on merged data</a:t>
              </a:r>
              <a:endParaRPr lang="en-US" altLang="zh-CN" sz="1200">
                <a:sym typeface="+mn-ea"/>
              </a:endParaRPr>
            </a:p>
            <a:p>
              <a:pPr algn="ctr"/>
              <a:r>
                <a:rPr lang="en-US" altLang="zh-CN" sz="1200"/>
                <a:t>(1171 instances in total)</a:t>
              </a:r>
              <a:endParaRPr lang="en-US" altLang="zh-CN" sz="1200"/>
            </a:p>
            <a:p>
              <a:pPr algn="ctr"/>
              <a:r>
                <a:rPr lang="en-US" altLang="zh-CN" sz="1200"/>
                <a:t> </a:t>
              </a:r>
              <a:endParaRPr lang="en-US" altLang="zh-CN" sz="1200"/>
            </a:p>
          </p:txBody>
        </p:sp>
      </p:grpSp>
      <p:cxnSp>
        <p:nvCxnSpPr>
          <p:cNvPr id="94" name="直接箭头连接符 93"/>
          <p:cNvCxnSpPr/>
          <p:nvPr/>
        </p:nvCxnSpPr>
        <p:spPr>
          <a:xfrm>
            <a:off x="5991225" y="2276475"/>
            <a:ext cx="1304925" cy="0"/>
          </a:xfrm>
          <a:prstGeom prst="straightConnector1">
            <a:avLst/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899410" y="1047115"/>
            <a:ext cx="3403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highlight>
                  <a:srgbClr val="C0C0C0"/>
                </a:highlight>
              </a:rPr>
              <a:t>Merging instances to improve data diversity</a:t>
            </a:r>
            <a:endParaRPr lang="zh-CN" altLang="en-US" sz="1200">
              <a:highlight>
                <a:srgbClr val="C0C0C0"/>
              </a:highlight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7290435" y="1551305"/>
            <a:ext cx="4063961" cy="2015490"/>
            <a:chOff x="11062" y="2443"/>
            <a:chExt cx="6819" cy="3174"/>
          </a:xfrm>
        </p:grpSpPr>
        <p:sp>
          <p:nvSpPr>
            <p:cNvPr id="100" name="矩形 99"/>
            <p:cNvSpPr/>
            <p:nvPr/>
          </p:nvSpPr>
          <p:spPr>
            <a:xfrm>
              <a:off x="11062" y="2443"/>
              <a:ext cx="6819" cy="3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294" y="2703"/>
              <a:ext cx="6400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buFont typeface="Wingdings" panose="05000000000000000000" charset="0"/>
                <a:buChar char="Ø"/>
              </a:pPr>
              <a:r>
                <a:rPr lang="en-US" altLang="zh-CN" sz="1200"/>
                <a:t>Split the node connectivity features within each brain region into 8 sub-feature sets</a:t>
              </a:r>
              <a:endParaRPr lang="en-US" altLang="zh-CN" sz="1200"/>
            </a:p>
            <a:p>
              <a:pPr marL="171450" indent="-171450">
                <a:buFont typeface="Wingdings" panose="05000000000000000000" charset="0"/>
                <a:buChar char="Ø"/>
              </a:pPr>
              <a:endParaRPr lang="en-US" altLang="zh-CN" sz="1200"/>
            </a:p>
            <a:p>
              <a:pPr marL="171450" indent="-171450">
                <a:buFont typeface="Wingdings" panose="05000000000000000000" charset="0"/>
                <a:buChar char="Ø"/>
              </a:pPr>
              <a:r>
                <a:rPr lang="en-US" altLang="zh-CN" sz="1200">
                  <a:sym typeface="+mn-ea"/>
                </a:rPr>
                <a:t>Split the node connectivity features between each pair of brain regions into 56 sub-feature sets </a:t>
              </a:r>
              <a:r>
                <a:rPr lang="en-US" altLang="zh-CN" sz="1200" i="1">
                  <a:sym typeface="+mn-ea"/>
                </a:rPr>
                <a:t>(including connections in both directions)</a:t>
              </a:r>
              <a:endParaRPr lang="en-US" altLang="zh-CN" sz="1200">
                <a:sym typeface="+mn-ea"/>
              </a:endParaRPr>
            </a:p>
            <a:p>
              <a:pPr marL="171450" indent="-171450">
                <a:buFont typeface="Wingdings" panose="05000000000000000000" charset="0"/>
                <a:buChar char="Ø"/>
              </a:pPr>
              <a:endParaRPr lang="en-US" altLang="zh-CN" sz="1200">
                <a:sym typeface="+mn-ea"/>
              </a:endParaRPr>
            </a:p>
            <a:p>
              <a:pPr marL="171450" indent="-171450">
                <a:buFont typeface="Wingdings" panose="05000000000000000000" charset="0"/>
                <a:buChar char="Ø"/>
              </a:pPr>
              <a:r>
                <a:rPr lang="en-US" altLang="zh-CN" sz="1200"/>
                <a:t>This results in a total of 64 sub-feature sets of functional brain connectivities</a:t>
              </a:r>
              <a:endParaRPr lang="en-US" altLang="zh-CN" sz="1200"/>
            </a:p>
          </p:txBody>
        </p:sp>
      </p:grpSp>
      <p:cxnSp>
        <p:nvCxnSpPr>
          <p:cNvPr id="106" name="肘形连接符 105"/>
          <p:cNvCxnSpPr>
            <a:stCxn id="100" idx="2"/>
            <a:endCxn id="105" idx="0"/>
          </p:cNvCxnSpPr>
          <p:nvPr/>
        </p:nvCxnSpPr>
        <p:spPr>
          <a:xfrm rot="5400000">
            <a:off x="5270183" y="171768"/>
            <a:ext cx="657225" cy="7447280"/>
          </a:xfrm>
          <a:prstGeom prst="bentConnector3">
            <a:avLst>
              <a:gd name="adj1" fmla="val 50000"/>
            </a:avLst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582930" y="4224020"/>
            <a:ext cx="2616835" cy="2015490"/>
            <a:chOff x="918" y="6652"/>
            <a:chExt cx="4121" cy="3174"/>
          </a:xfrm>
        </p:grpSpPr>
        <p:sp>
          <p:nvSpPr>
            <p:cNvPr id="105" name="矩形 104"/>
            <p:cNvSpPr/>
            <p:nvPr/>
          </p:nvSpPr>
          <p:spPr>
            <a:xfrm>
              <a:off x="918" y="6652"/>
              <a:ext cx="4069" cy="3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01" y="6819"/>
              <a:ext cx="403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Train PLS on each sub-feature set and obtain the weight of each node feature</a:t>
              </a:r>
              <a:endParaRPr lang="en-US" altLang="zh-CN" sz="1200"/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01" y="7863"/>
              <a:ext cx="3909" cy="1808"/>
            </a:xfrm>
            <a:prstGeom prst="rect">
              <a:avLst/>
            </a:prstGeom>
          </p:spPr>
        </p:pic>
      </p:grpSp>
      <p:cxnSp>
        <p:nvCxnSpPr>
          <p:cNvPr id="111" name="肘形连接符 110"/>
          <p:cNvCxnSpPr>
            <a:stCxn id="105" idx="3"/>
            <a:endCxn id="114" idx="1"/>
          </p:cNvCxnSpPr>
          <p:nvPr/>
        </p:nvCxnSpPr>
        <p:spPr>
          <a:xfrm>
            <a:off x="3166745" y="5231765"/>
            <a:ext cx="1292860" cy="505460"/>
          </a:xfrm>
          <a:prstGeom prst="bentConnector3">
            <a:avLst>
              <a:gd name="adj1" fmla="val 50000"/>
            </a:avLst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459605" y="5229225"/>
            <a:ext cx="2252899" cy="1008888"/>
            <a:chOff x="6774" y="6652"/>
            <a:chExt cx="4069" cy="1625"/>
          </a:xfrm>
        </p:grpSpPr>
        <p:sp>
          <p:nvSpPr>
            <p:cNvPr id="112" name="矩形 111"/>
            <p:cNvSpPr/>
            <p:nvPr/>
          </p:nvSpPr>
          <p:spPr>
            <a:xfrm>
              <a:off x="6774" y="6652"/>
              <a:ext cx="4069" cy="1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6774" y="6819"/>
              <a:ext cx="4016" cy="1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Weight the data and construct the training and test sets with a ratio of 0.85 : 0.15</a:t>
              </a:r>
              <a:endParaRPr lang="en-US" altLang="zh-CN" sz="1200"/>
            </a:p>
          </p:txBody>
        </p:sp>
      </p:grpSp>
      <p:cxnSp>
        <p:nvCxnSpPr>
          <p:cNvPr id="117" name="肘形连接符 116"/>
          <p:cNvCxnSpPr/>
          <p:nvPr/>
        </p:nvCxnSpPr>
        <p:spPr>
          <a:xfrm>
            <a:off x="9177020" y="3893185"/>
            <a:ext cx="1240155" cy="356870"/>
          </a:xfrm>
          <a:prstGeom prst="bentConnector2">
            <a:avLst/>
          </a:prstGeom>
          <a:ln w="6350" cap="flat" cmpd="sng" algn="ctr">
            <a:solidFill>
              <a:prstClr val="black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9313545" y="3646170"/>
            <a:ext cx="2235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highlight>
                  <a:srgbClr val="C0C0C0"/>
                </a:highlight>
              </a:rPr>
              <a:t>Inner&amp;Outer Connectivity Groups</a:t>
            </a:r>
            <a:endParaRPr lang="en-US" altLang="zh-CN" sz="1000">
              <a:highlight>
                <a:srgbClr val="C0C0C0"/>
              </a:highlight>
            </a:endParaRPr>
          </a:p>
        </p:txBody>
      </p:sp>
      <p:grpSp>
        <p:nvGrpSpPr>
          <p:cNvPr id="120" name="组合 119"/>
          <p:cNvGrpSpPr>
            <a:grpSpLocks noChangeAspect="1"/>
          </p:cNvGrpSpPr>
          <p:nvPr/>
        </p:nvGrpSpPr>
        <p:grpSpPr>
          <a:xfrm>
            <a:off x="9767570" y="4241165"/>
            <a:ext cx="1743710" cy="1612900"/>
            <a:chOff x="13935" y="6525"/>
            <a:chExt cx="4193" cy="3878"/>
          </a:xfrm>
        </p:grpSpPr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46"/>
            <a:srcRect t="6151"/>
            <a:stretch>
              <a:fillRect/>
            </a:stretch>
          </p:blipFill>
          <p:spPr>
            <a:xfrm>
              <a:off x="13935" y="6525"/>
              <a:ext cx="3551" cy="3485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7"/>
            <a:srcRect t="3161"/>
            <a:stretch>
              <a:fillRect/>
            </a:stretch>
          </p:blipFill>
          <p:spPr>
            <a:xfrm>
              <a:off x="14518" y="6819"/>
              <a:ext cx="3610" cy="3584"/>
            </a:xfrm>
            <a:prstGeom prst="rect">
              <a:avLst/>
            </a:prstGeom>
          </p:spPr>
        </p:pic>
      </p:grpSp>
      <p:sp>
        <p:nvSpPr>
          <p:cNvPr id="122" name="矩形 121"/>
          <p:cNvSpPr/>
          <p:nvPr/>
        </p:nvSpPr>
        <p:spPr>
          <a:xfrm>
            <a:off x="4459605" y="4204335"/>
            <a:ext cx="4863465" cy="92011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 flipH="1">
            <a:off x="5480050" y="6239510"/>
            <a:ext cx="8255" cy="577215"/>
          </a:xfrm>
          <a:prstGeom prst="straightConnector1">
            <a:avLst/>
          </a:prstGeom>
          <a:ln w="28575">
            <a:solidFill>
              <a:srgbClr val="222A3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5488305" y="6356350"/>
            <a:ext cx="1542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GAT Model</a:t>
            </a:r>
            <a:endParaRPr lang="en-US" altLang="zh-CN" sz="1200" b="1"/>
          </a:p>
        </p:txBody>
      </p:sp>
      <p:cxnSp>
        <p:nvCxnSpPr>
          <p:cNvPr id="128" name="肘形连接符 127"/>
          <p:cNvCxnSpPr/>
          <p:nvPr/>
        </p:nvCxnSpPr>
        <p:spPr>
          <a:xfrm flipV="1">
            <a:off x="3169920" y="4655185"/>
            <a:ext cx="1289685" cy="570230"/>
          </a:xfrm>
          <a:prstGeom prst="bentConnector3">
            <a:avLst>
              <a:gd name="adj1" fmla="val 50025"/>
            </a:avLst>
          </a:prstGeom>
          <a:ln w="31750" cap="rnd">
            <a:solidFill>
              <a:prstClr val="black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3753485" y="4349750"/>
            <a:ext cx="645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highlight>
                  <a:srgbClr val="C0C0C0"/>
                </a:highlight>
              </a:rPr>
              <a:t>A try</a:t>
            </a:r>
            <a:endParaRPr lang="en-US" altLang="zh-CN" sz="1200">
              <a:highlight>
                <a:srgbClr val="C0C0C0"/>
              </a:highlight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488815" y="4282440"/>
            <a:ext cx="4786630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Use a meta-model as an elastic regression network stacking model, training the model with the outputs of all PLS models as inputs. However, the performance is poor </a:t>
            </a:r>
            <a:endParaRPr lang="en-US" altLang="zh-CN" sz="1200"/>
          </a:p>
          <a:p>
            <a:pPr algn="ctr"/>
            <a:r>
              <a:rPr lang="en-US" altLang="zh-CN" sz="1200"/>
              <a:t>(specifically, the R² is only 0.16)</a:t>
            </a:r>
            <a:endParaRPr lang="en-US" altLang="zh-CN" sz="1200"/>
          </a:p>
        </p:txBody>
      </p:sp>
      <p:cxnSp>
        <p:nvCxnSpPr>
          <p:cNvPr id="136" name="直接箭头连接符 135"/>
          <p:cNvCxnSpPr/>
          <p:nvPr/>
        </p:nvCxnSpPr>
        <p:spPr>
          <a:xfrm flipH="1">
            <a:off x="3226118" y="1324293"/>
            <a:ext cx="6350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05245" y="1049020"/>
            <a:ext cx="4750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highlight>
                  <a:srgbClr val="C0C0C0"/>
                </a:highlight>
              </a:rPr>
              <a:t>Avoid interference between features of different brain regions</a:t>
            </a:r>
            <a:endParaRPr lang="zh-CN" altLang="en-US" sz="1200">
              <a:highlight>
                <a:srgbClr val="C0C0C0"/>
              </a:highlight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 flipH="1">
            <a:off x="6683058" y="1324293"/>
            <a:ext cx="6350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2" name="肘形连接符 141"/>
          <p:cNvCxnSpPr/>
          <p:nvPr/>
        </p:nvCxnSpPr>
        <p:spPr>
          <a:xfrm rot="10800000" flipV="1">
            <a:off x="6692900" y="5142865"/>
            <a:ext cx="1678940" cy="521970"/>
          </a:xfrm>
          <a:prstGeom prst="bentConnector3">
            <a:avLst>
              <a:gd name="adj1" fmla="val 75"/>
            </a:avLst>
          </a:prstGeom>
          <a:ln w="31750" cap="rnd">
            <a:solidFill>
              <a:prstClr val="black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6781165" y="5696585"/>
            <a:ext cx="3140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highlight>
                  <a:srgbClr val="C0C0C0"/>
                </a:highlight>
              </a:rPr>
              <a:t>How can we better utilize latent features?</a:t>
            </a:r>
            <a:endParaRPr lang="zh-CN" altLang="en-US" sz="1200">
              <a:highlight>
                <a:srgbClr val="C0C0C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1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13.xml><?xml version="1.0" encoding="utf-8"?>
<p:tagLst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1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16.xml><?xml version="1.0" encoding="utf-8"?>
<p:tagLst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7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18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19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1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2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3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4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5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6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7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8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29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30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1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2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3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4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5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6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7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8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39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40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1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2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3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4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5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6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7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8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49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50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1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2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3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4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5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6.xml><?xml version="1.0" encoding="utf-8"?>
<p:tagLst xmlns:p="http://schemas.openxmlformats.org/presentationml/2006/main">
  <p:tag name="KSO_WM_DIAGRAM_VIRTUALLY_FRAME" val="{&quot;height&quot;:378.7,&quot;left&quot;:44.05,&quot;top&quot;:85.55,&quot;width&quot;:143.4}"/>
</p:tagLst>
</file>

<file path=ppt/tags/tag57.xml><?xml version="1.0" encoding="utf-8"?>
<p:tagLst xmlns:p="http://schemas.openxmlformats.org/presentationml/2006/main">
  <p:tag name="TABLE_ENDDRAG_ORIGIN_RECT" val="455*275"/>
  <p:tag name="TABLE_ENDDRAG_RECT" val="40*80*455*2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5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60.xml><?xml version="1.0" encoding="utf-8"?>
<p:tagLst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MTAyMWU0ODNlYTUyNDQ5YmI0NzcwOTZlMTA5ZjUxNz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415.93031496062997,&quot;left&quot;:439.05,&quot;top&quot;:104.79992125984245,&quot;width&quot;:431.7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3667</Words>
  <Application>WPS 演示</Application>
  <PresentationFormat>宽屏</PresentationFormat>
  <Paragraphs>387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等线</vt:lpstr>
      <vt:lpstr>Wingdings</vt:lpstr>
      <vt:lpstr>-apple-system</vt:lpstr>
      <vt:lpstr>SWAstro</vt:lpstr>
      <vt:lpstr>Calibri</vt:lpstr>
      <vt:lpstr>Office 主题</vt:lpstr>
      <vt:lpstr>The multi-demand networks  contribute to math academic performance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亚总美如画</cp:lastModifiedBy>
  <cp:revision>5308</cp:revision>
  <cp:lastPrinted>2019-02-20T12:50:00Z</cp:lastPrinted>
  <dcterms:created xsi:type="dcterms:W3CDTF">2016-11-06T16:53:00Z</dcterms:created>
  <dcterms:modified xsi:type="dcterms:W3CDTF">2024-11-12T18:03:56Z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9896051CC25E46CDA9C03B166ED60C90_12</vt:lpwstr>
  </property>
</Properties>
</file>