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3" r:id="rId2"/>
    <p:sldId id="274" r:id="rId3"/>
    <p:sldId id="265" r:id="rId4"/>
    <p:sldId id="271" r:id="rId5"/>
    <p:sldId id="273" r:id="rId6"/>
    <p:sldId id="256" r:id="rId7"/>
    <p:sldId id="259" r:id="rId8"/>
    <p:sldId id="258" r:id="rId9"/>
    <p:sldId id="262" r:id="rId10"/>
    <p:sldId id="260" r:id="rId11"/>
    <p:sldId id="261"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36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7" name="Date Placeholder 6"/>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13913977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3702093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276303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1749707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11991046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7"/>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9" name="Footer Placeholder 8"/>
          <p:cNvSpPr>
            <a:spLocks noGrp="1"/>
          </p:cNvSpPr>
          <p:nvPr>
            <p:ph type="ftr" sz="quarter" idx="11"/>
          </p:nvPr>
        </p:nvSpPr>
        <p:spPr/>
        <p:txBody>
          <a:bodyPr/>
          <a:lstStyle/>
          <a:p>
            <a:endParaRPr lang="zh-CN" altLang="en-US"/>
          </a:p>
        </p:txBody>
      </p:sp>
      <p:sp>
        <p:nvSpPr>
          <p:cNvPr id="10" name="Slide Number Placeholder 9"/>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407302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1583436" y="3143250"/>
            <a:ext cx="4270248" cy="2596776"/>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7" name="Date Placeholder 6"/>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8DD35-F6B1-4BF1-892B-C819D8EC2A34}"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252169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42024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411044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9" name="Date Placeholder 8"/>
          <p:cNvSpPr>
            <a:spLocks noGrp="1"/>
          </p:cNvSpPr>
          <p:nvPr>
            <p:ph type="dt" sz="half" idx="10"/>
          </p:nvPr>
        </p:nvSpPr>
        <p:spPr/>
        <p:txBody>
          <a:bodyPr/>
          <a:lstStyle/>
          <a:p>
            <a:fld id="{3B9188C6-4F6E-4A08-A43C-FFE617FED9DF}" type="datetimeFigureOut">
              <a:rPr lang="zh-CN" altLang="en-US" smtClean="0"/>
              <a:t>2023/3/15</a:t>
            </a:fld>
            <a:endParaRPr lang="zh-CN"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1" name="Slide Number Placeholder 10"/>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483167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9188C6-4F6E-4A08-A43C-FFE617FED9DF}" type="datetimeFigureOut">
              <a:rPr lang="zh-CN" altLang="en-US" smtClean="0"/>
              <a:t>2023/3/15</a:t>
            </a:fld>
            <a:endParaRPr lang="zh-CN"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zh-CN" altLang="en-US"/>
          </a:p>
        </p:txBody>
      </p:sp>
      <p:sp>
        <p:nvSpPr>
          <p:cNvPr id="10" name="Slide Number Placeholder 9"/>
          <p:cNvSpPr>
            <a:spLocks noGrp="1"/>
          </p:cNvSpPr>
          <p:nvPr>
            <p:ph type="sldNum" sz="quarter" idx="12"/>
          </p:nvPr>
        </p:nvSpPr>
        <p:spPr/>
        <p:txBody>
          <a:body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4209142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9188C6-4F6E-4A08-A43C-FFE617FED9DF}" type="datetimeFigureOut">
              <a:rPr lang="zh-CN" altLang="en-US" smtClean="0"/>
              <a:t>2023/3/15</a:t>
            </a:fld>
            <a:endParaRPr lang="zh-CN"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zh-CN"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CD08DD35-F6B1-4BF1-892B-C819D8EC2A34}" type="slidenum">
              <a:rPr lang="zh-CN" altLang="en-US" smtClean="0"/>
              <a:t>‹#›</a:t>
            </a:fld>
            <a:endParaRPr lang="zh-CN" altLang="en-US"/>
          </a:p>
        </p:txBody>
      </p:sp>
    </p:spTree>
    <p:extLst>
      <p:ext uri="{BB962C8B-B14F-4D97-AF65-F5344CB8AC3E}">
        <p14:creationId xmlns:p14="http://schemas.microsoft.com/office/powerpoint/2010/main" val="111649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ECS</a:t>
            </a:r>
            <a:r>
              <a:rPr lang="zh-CN" altLang="en-US" dirty="0" smtClean="0"/>
              <a:t>技术和</a:t>
            </a:r>
            <a:r>
              <a:rPr lang="en-US" altLang="zh-CN" dirty="0" smtClean="0"/>
              <a:t>OOP</a:t>
            </a:r>
            <a:r>
              <a:rPr lang="zh-CN" altLang="en-US" dirty="0" smtClean="0"/>
              <a:t>模式的区别</a:t>
            </a:r>
            <a:endParaRPr lang="zh-CN" altLang="en-US" dirty="0"/>
          </a:p>
        </p:txBody>
      </p:sp>
    </p:spTree>
    <p:extLst>
      <p:ext uri="{BB962C8B-B14F-4D97-AF65-F5344CB8AC3E}">
        <p14:creationId xmlns:p14="http://schemas.microsoft.com/office/powerpoint/2010/main" val="634027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632" y="388135"/>
            <a:ext cx="7039957" cy="5744377"/>
          </a:xfrm>
          <a:prstGeom prst="rect">
            <a:avLst/>
          </a:prstGeom>
        </p:spPr>
      </p:pic>
    </p:spTree>
    <p:extLst>
      <p:ext uri="{BB962C8B-B14F-4D97-AF65-F5344CB8AC3E}">
        <p14:creationId xmlns:p14="http://schemas.microsoft.com/office/powerpoint/2010/main" val="2111434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298" y="0"/>
            <a:ext cx="11187404" cy="6858000"/>
          </a:xfrm>
          <a:prstGeom prst="rect">
            <a:avLst/>
          </a:prstGeom>
        </p:spPr>
      </p:pic>
    </p:spTree>
    <p:extLst>
      <p:ext uri="{BB962C8B-B14F-4D97-AF65-F5344CB8AC3E}">
        <p14:creationId xmlns:p14="http://schemas.microsoft.com/office/powerpoint/2010/main" val="34006621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bwMode="blackWhite">
          <a:xfrm>
            <a:off x="2231136" y="1044591"/>
            <a:ext cx="7729728" cy="1188720"/>
          </a:xfrm>
          <a:prstGeom prst="rect">
            <a:avLst/>
          </a:prstGeom>
          <a:solidFill>
            <a:srgbClr val="FFFFFF"/>
          </a:solidFill>
          <a:ln w="38100" cap="sq">
            <a:solidFill>
              <a:srgbClr val="404040"/>
            </a:solidFill>
            <a:miter lim="800000"/>
          </a:ln>
        </p:spPr>
        <p:txBody>
          <a:bodyPr vert="horz" lIns="274320" tIns="182880" rIns="274320" bIns="182880" rtlCol="0" anchor="ctr" anchorCtr="1">
            <a:norm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zh-CN" altLang="en-US" smtClean="0"/>
              <a:t>守望先锋的网络同步框架</a:t>
            </a:r>
            <a:endParaRPr lang="zh-CN" altLang="en-US" dirty="0"/>
          </a:p>
        </p:txBody>
      </p:sp>
    </p:spTree>
    <p:extLst>
      <p:ext uri="{BB962C8B-B14F-4D97-AF65-F5344CB8AC3E}">
        <p14:creationId xmlns:p14="http://schemas.microsoft.com/office/powerpoint/2010/main" val="38844793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012" y="2455907"/>
            <a:ext cx="7573432" cy="4201111"/>
          </a:xfrm>
          <a:prstGeom prst="rect">
            <a:avLst/>
          </a:prstGeom>
        </p:spPr>
      </p:pic>
      <p:sp>
        <p:nvSpPr>
          <p:cNvPr id="3" name="文本框 2"/>
          <p:cNvSpPr txBox="1"/>
          <p:nvPr/>
        </p:nvSpPr>
        <p:spPr>
          <a:xfrm>
            <a:off x="1038688" y="319596"/>
            <a:ext cx="10875146" cy="1754326"/>
          </a:xfrm>
          <a:prstGeom prst="rect">
            <a:avLst/>
          </a:prstGeom>
          <a:noFill/>
        </p:spPr>
        <p:txBody>
          <a:bodyPr wrap="square" rtlCol="0">
            <a:spAutoFit/>
          </a:bodyPr>
          <a:lstStyle/>
          <a:p>
            <a:r>
              <a:rPr lang="en-US" altLang="zh-CN" dirty="0" smtClean="0"/>
              <a:t>	</a:t>
            </a:r>
            <a:r>
              <a:rPr lang="zh-CN" altLang="en-US" dirty="0" smtClean="0"/>
              <a:t>客</a:t>
            </a:r>
            <a:r>
              <a:rPr lang="zh-CN" altLang="en-US" dirty="0"/>
              <a:t>户</a:t>
            </a:r>
            <a:r>
              <a:rPr lang="zh-CN" altLang="en-US" dirty="0" smtClean="0"/>
              <a:t>端优先使用玩家输入模拟，然后等待服务器延迟推送下来进行校验，当校验发现客户端此帧数据和服</a:t>
            </a:r>
            <a:r>
              <a:rPr lang="zh-CN" altLang="en-US" dirty="0"/>
              <a:t>务</a:t>
            </a:r>
            <a:r>
              <a:rPr lang="zh-CN" altLang="en-US" dirty="0" smtClean="0"/>
              <a:t>器此帧数据不一致之后，客户端会从不一致这一帧重新向后使用后面所有的输入进行演算，一直到客户端当前帧的状态。然后下一帧状态就和服务器验证相同，继续维持这个状态向下走。</a:t>
            </a:r>
            <a:endParaRPr lang="en-US" altLang="zh-CN" dirty="0" smtClean="0"/>
          </a:p>
          <a:p>
            <a:r>
              <a:rPr lang="en-US" altLang="zh-CN" dirty="0"/>
              <a:t>	</a:t>
            </a:r>
            <a:r>
              <a:rPr lang="zh-CN" altLang="en-US" dirty="0" smtClean="0"/>
              <a:t>服务器和客户端相差的时间范围为：一个</a:t>
            </a:r>
            <a:r>
              <a:rPr lang="en-US" altLang="zh-CN" dirty="0" smtClean="0"/>
              <a:t>buffer</a:t>
            </a:r>
            <a:r>
              <a:rPr lang="zh-CN" altLang="en-US" dirty="0" smtClean="0"/>
              <a:t>缓存池的大小加上半个</a:t>
            </a:r>
            <a:r>
              <a:rPr lang="en-US" altLang="zh-CN" dirty="0" smtClean="0"/>
              <a:t>RTT</a:t>
            </a:r>
            <a:r>
              <a:rPr lang="zh-CN" altLang="en-US" dirty="0" smtClean="0"/>
              <a:t>大小。</a:t>
            </a:r>
            <a:endParaRPr lang="en-US" altLang="zh-CN" dirty="0" smtClean="0"/>
          </a:p>
          <a:p>
            <a:r>
              <a:rPr lang="en-US" altLang="zh-CN" dirty="0"/>
              <a:t>	</a:t>
            </a:r>
            <a:r>
              <a:rPr lang="en-US" altLang="zh-CN" dirty="0" smtClean="0"/>
              <a:t>RTT</a:t>
            </a:r>
            <a:r>
              <a:rPr lang="zh-CN" altLang="en-US" dirty="0" smtClean="0"/>
              <a:t>：</a:t>
            </a:r>
            <a:r>
              <a:rPr lang="en-US" altLang="zh-CN" dirty="0" smtClean="0"/>
              <a:t>RTT</a:t>
            </a:r>
            <a:r>
              <a:rPr lang="zh-CN" altLang="en-US" dirty="0" smtClean="0"/>
              <a:t>是指从发送发发出数据包到发送方接受到的确认帧结束的一个时间长度。</a:t>
            </a:r>
            <a:endParaRPr lang="en-US" altLang="zh-CN" dirty="0" smtClean="0"/>
          </a:p>
          <a:p>
            <a:r>
              <a:rPr lang="en-US" altLang="zh-CN" dirty="0"/>
              <a:t>	</a:t>
            </a:r>
            <a:r>
              <a:rPr lang="zh-CN" altLang="en-US" dirty="0" smtClean="0"/>
              <a:t>客户端发送的数据包中包含确认帧到当前帧所有的输入数据，使用滑动窗口控制。</a:t>
            </a:r>
            <a:endParaRPr lang="en-US" altLang="zh-CN" dirty="0" smtClean="0"/>
          </a:p>
        </p:txBody>
      </p:sp>
    </p:spTree>
    <p:extLst>
      <p:ext uri="{BB962C8B-B14F-4D97-AF65-F5344CB8AC3E}">
        <p14:creationId xmlns:p14="http://schemas.microsoft.com/office/powerpoint/2010/main" val="33865339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38688" y="319596"/>
            <a:ext cx="10875146" cy="1477328"/>
          </a:xfrm>
          <a:prstGeom prst="rect">
            <a:avLst/>
          </a:prstGeom>
          <a:noFill/>
        </p:spPr>
        <p:txBody>
          <a:bodyPr wrap="square" rtlCol="0">
            <a:spAutoFit/>
          </a:bodyPr>
          <a:lstStyle/>
          <a:p>
            <a:r>
              <a:rPr lang="zh-CN" altLang="en-US" dirty="0" smtClean="0"/>
              <a:t>如何处理服务器预测错误问题（客户端接受到</a:t>
            </a:r>
            <a:r>
              <a:rPr lang="en-US" altLang="zh-CN" dirty="0" smtClean="0"/>
              <a:t>17</a:t>
            </a:r>
            <a:r>
              <a:rPr lang="zh-CN" altLang="en-US" dirty="0" smtClean="0"/>
              <a:t>帧，客户端模拟到</a:t>
            </a:r>
            <a:r>
              <a:rPr lang="en-US" altLang="zh-CN" dirty="0" smtClean="0"/>
              <a:t>39</a:t>
            </a:r>
            <a:r>
              <a:rPr lang="zh-CN" altLang="en-US" dirty="0" smtClean="0"/>
              <a:t>帧）：</a:t>
            </a:r>
            <a:endParaRPr lang="en-US" altLang="zh-CN" dirty="0" smtClean="0"/>
          </a:p>
          <a:p>
            <a:r>
              <a:rPr lang="en-US" altLang="zh-CN" dirty="0"/>
              <a:t>	</a:t>
            </a:r>
            <a:r>
              <a:rPr lang="zh-CN" altLang="en-US" dirty="0" smtClean="0"/>
              <a:t>当服务器下发第</a:t>
            </a:r>
            <a:r>
              <a:rPr lang="en-US" altLang="zh-CN" dirty="0" smtClean="0"/>
              <a:t>17</a:t>
            </a:r>
            <a:r>
              <a:rPr lang="zh-CN" altLang="en-US" dirty="0" smtClean="0"/>
              <a:t>帧的时候判断此时是眩晕状态。此时客户端是移动状态继续模拟，当接受到第</a:t>
            </a:r>
            <a:r>
              <a:rPr lang="en-US" altLang="zh-CN" dirty="0" smtClean="0"/>
              <a:t>17</a:t>
            </a:r>
            <a:r>
              <a:rPr lang="zh-CN" altLang="en-US" dirty="0" smtClean="0"/>
              <a:t>帧的数据之后发现和自己预测错误之后（左图），客户端会重新使用第</a:t>
            </a:r>
            <a:r>
              <a:rPr lang="en-US" altLang="zh-CN" dirty="0" smtClean="0"/>
              <a:t>17</a:t>
            </a:r>
            <a:r>
              <a:rPr lang="zh-CN" altLang="en-US" dirty="0" smtClean="0"/>
              <a:t>帧的数据和第</a:t>
            </a:r>
            <a:r>
              <a:rPr lang="en-US" altLang="zh-CN" dirty="0" smtClean="0"/>
              <a:t>18</a:t>
            </a:r>
            <a:r>
              <a:rPr lang="zh-CN" altLang="en-US" dirty="0" smtClean="0"/>
              <a:t>帧</a:t>
            </a:r>
            <a:r>
              <a:rPr lang="en-US" altLang="zh-CN" dirty="0" smtClean="0"/>
              <a:t>-</a:t>
            </a:r>
            <a:r>
              <a:rPr lang="zh-CN" altLang="en-US" dirty="0" smtClean="0"/>
              <a:t>第</a:t>
            </a:r>
            <a:r>
              <a:rPr lang="en-US" altLang="zh-CN" dirty="0" smtClean="0"/>
              <a:t>39</a:t>
            </a:r>
            <a:r>
              <a:rPr lang="zh-CN" altLang="en-US" dirty="0" smtClean="0"/>
              <a:t>帧的输入进行新的模拟，并且重置第</a:t>
            </a:r>
            <a:r>
              <a:rPr lang="en-US" altLang="zh-CN" dirty="0" smtClean="0"/>
              <a:t>39</a:t>
            </a:r>
            <a:r>
              <a:rPr lang="zh-CN" altLang="en-US" dirty="0" smtClean="0"/>
              <a:t>帧的状态。此时客户端和服务器双端的状态又是一致的了，就可以继续向下模拟了（有图）。</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824" y="2783212"/>
            <a:ext cx="5582429" cy="277216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142" y="2783212"/>
            <a:ext cx="5677692" cy="3134162"/>
          </a:xfrm>
          <a:prstGeom prst="rect">
            <a:avLst/>
          </a:prstGeom>
        </p:spPr>
      </p:pic>
    </p:spTree>
    <p:extLst>
      <p:ext uri="{BB962C8B-B14F-4D97-AF65-F5344CB8AC3E}">
        <p14:creationId xmlns:p14="http://schemas.microsoft.com/office/powerpoint/2010/main" val="3127390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38688" y="363984"/>
            <a:ext cx="10875146" cy="1754326"/>
          </a:xfrm>
          <a:prstGeom prst="rect">
            <a:avLst/>
          </a:prstGeom>
          <a:noFill/>
        </p:spPr>
        <p:txBody>
          <a:bodyPr wrap="square" rtlCol="0">
            <a:spAutoFit/>
          </a:bodyPr>
          <a:lstStyle/>
          <a:p>
            <a:r>
              <a:rPr lang="zh-CN" altLang="en-US" dirty="0" smtClean="0"/>
              <a:t>丢包处理（平常处理是</a:t>
            </a:r>
            <a:r>
              <a:rPr lang="en-US" altLang="zh-CN" dirty="0" smtClean="0"/>
              <a:t>16ms</a:t>
            </a:r>
            <a:r>
              <a:rPr lang="zh-CN" altLang="en-US" dirty="0" smtClean="0"/>
              <a:t>发送一帧数据）：</a:t>
            </a:r>
            <a:endParaRPr lang="en-US" altLang="zh-CN" dirty="0" smtClean="0"/>
          </a:p>
          <a:p>
            <a:r>
              <a:rPr lang="en-US" altLang="zh-CN" dirty="0" smtClean="0"/>
              <a:t>	</a:t>
            </a:r>
            <a:r>
              <a:rPr lang="zh-CN" altLang="en-US" dirty="0" smtClean="0"/>
              <a:t>当服务器发现</a:t>
            </a:r>
            <a:r>
              <a:rPr lang="en-US" altLang="zh-CN" dirty="0" smtClean="0"/>
              <a:t>buffer</a:t>
            </a:r>
            <a:r>
              <a:rPr lang="zh-CN" altLang="en-US" dirty="0" smtClean="0"/>
              <a:t>缓存池中的数据没有了之后，服务器会使用前一帧的数据尝试模拟并且祈祷自己是正确的然后告诉客户端“你丢包了”（左边），此时客户端会加快模拟（改为</a:t>
            </a:r>
            <a:r>
              <a:rPr lang="en-US" altLang="zh-CN" dirty="0" smtClean="0"/>
              <a:t>15</a:t>
            </a:r>
            <a:r>
              <a:rPr lang="en-US" altLang="zh-CN" dirty="0"/>
              <a:t>ms</a:t>
            </a:r>
            <a:r>
              <a:rPr lang="zh-CN" altLang="en-US" dirty="0" smtClean="0"/>
              <a:t>）发送，并且服务器扩大缓存池接受，用大数量来缓解丢包产生的模拟误差。当不丢包了之后，服务器会重新告诉客户端。此时客户端会放缓自己的发送速度，服务器也会将</a:t>
            </a:r>
            <a:r>
              <a:rPr lang="en-US" altLang="zh-CN" dirty="0" smtClean="0"/>
              <a:t>buffer</a:t>
            </a:r>
            <a:r>
              <a:rPr lang="zh-CN" altLang="en-US" dirty="0" smtClean="0"/>
              <a:t>池减小。</a:t>
            </a:r>
            <a:endParaRPr lang="en-US" altLang="zh-CN" dirty="0" smtClean="0"/>
          </a:p>
          <a:p>
            <a:r>
              <a:rPr lang="en-US" altLang="zh-CN" dirty="0"/>
              <a:t>	</a:t>
            </a:r>
            <a:endParaRPr lang="en-US" altLang="zh-CN" dirty="0" smtClean="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8950"/>
            <a:ext cx="5715798" cy="3124636"/>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247" y="3612766"/>
            <a:ext cx="5820587" cy="3077004"/>
          </a:xfrm>
          <a:prstGeom prst="rect">
            <a:avLst/>
          </a:prstGeom>
        </p:spPr>
      </p:pic>
    </p:spTree>
    <p:extLst>
      <p:ext uri="{BB962C8B-B14F-4D97-AF65-F5344CB8AC3E}">
        <p14:creationId xmlns:p14="http://schemas.microsoft.com/office/powerpoint/2010/main" val="3736501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5117" y="541538"/>
            <a:ext cx="9934114" cy="461665"/>
          </a:xfrm>
          <a:prstGeom prst="rect">
            <a:avLst/>
          </a:prstGeom>
          <a:noFill/>
        </p:spPr>
        <p:txBody>
          <a:bodyPr wrap="square" rtlCol="0">
            <a:spAutoFit/>
          </a:bodyPr>
          <a:lstStyle/>
          <a:p>
            <a:r>
              <a:rPr lang="en-US" altLang="zh-CN" sz="2400" dirty="0" smtClean="0"/>
              <a:t>ECS</a:t>
            </a:r>
            <a:r>
              <a:rPr lang="zh-CN" altLang="en-US" sz="2400" dirty="0" smtClean="0"/>
              <a:t>与</a:t>
            </a:r>
            <a:r>
              <a:rPr lang="en-US" altLang="zh-CN" sz="2400" dirty="0" smtClean="0"/>
              <a:t>oop</a:t>
            </a:r>
            <a:r>
              <a:rPr lang="zh-CN" altLang="en-US" sz="2400" dirty="0" smtClean="0"/>
              <a:t>的优缺点</a:t>
            </a:r>
            <a:r>
              <a:rPr lang="en-US" altLang="zh-CN" sz="2400" dirty="0" smtClean="0"/>
              <a:t>----</a:t>
            </a:r>
            <a:r>
              <a:rPr lang="zh-CN" altLang="en-US" sz="2400" dirty="0" smtClean="0"/>
              <a:t>来自</a:t>
            </a:r>
            <a:r>
              <a:rPr lang="en-US" altLang="zh-CN" sz="2400" dirty="0" smtClean="0"/>
              <a:t>ChatGPT</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225" y="1154097"/>
            <a:ext cx="9490229" cy="5628444"/>
          </a:xfrm>
          <a:prstGeom prst="rect">
            <a:avLst/>
          </a:prstGeom>
        </p:spPr>
      </p:pic>
    </p:spTree>
    <p:extLst>
      <p:ext uri="{BB962C8B-B14F-4D97-AF65-F5344CB8AC3E}">
        <p14:creationId xmlns:p14="http://schemas.microsoft.com/office/powerpoint/2010/main" val="32936474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25117" y="541538"/>
            <a:ext cx="9934114" cy="2677656"/>
          </a:xfrm>
          <a:prstGeom prst="rect">
            <a:avLst/>
          </a:prstGeom>
          <a:noFill/>
        </p:spPr>
        <p:txBody>
          <a:bodyPr wrap="square" rtlCol="0">
            <a:spAutoFit/>
          </a:bodyPr>
          <a:lstStyle/>
          <a:p>
            <a:r>
              <a:rPr lang="en-US" altLang="zh-CN" sz="2400" dirty="0"/>
              <a:t>ECS</a:t>
            </a:r>
            <a:r>
              <a:rPr lang="zh-CN" altLang="en-US" sz="2400" dirty="0"/>
              <a:t>准</a:t>
            </a:r>
            <a:r>
              <a:rPr lang="zh-CN" altLang="en-US" sz="2400" dirty="0" smtClean="0"/>
              <a:t>则：</a:t>
            </a:r>
            <a:endParaRPr lang="en-US" altLang="zh-CN" sz="2400" dirty="0" smtClean="0"/>
          </a:p>
          <a:p>
            <a:r>
              <a:rPr lang="en-US" altLang="zh-CN" sz="2400" dirty="0" smtClean="0"/>
              <a:t>1.</a:t>
            </a:r>
            <a:r>
              <a:rPr lang="zh-CN" altLang="en-US" sz="2400" dirty="0" smtClean="0"/>
              <a:t>组件（</a:t>
            </a:r>
            <a:r>
              <a:rPr lang="en-US" altLang="zh-CN" sz="2400" dirty="0" smtClean="0"/>
              <a:t>Component</a:t>
            </a:r>
            <a:r>
              <a:rPr lang="zh-CN" altLang="en-US" sz="2400" dirty="0" smtClean="0"/>
              <a:t>不带行为）</a:t>
            </a:r>
            <a:endParaRPr lang="en-US" altLang="zh-CN" sz="2400" dirty="0" smtClean="0"/>
          </a:p>
          <a:p>
            <a:r>
              <a:rPr lang="en-US" altLang="zh-CN" sz="2400" dirty="0" smtClean="0"/>
              <a:t>2.</a:t>
            </a:r>
            <a:r>
              <a:rPr lang="zh-CN" altLang="en-US" sz="2400" dirty="0" smtClean="0"/>
              <a:t>系统（</a:t>
            </a:r>
            <a:r>
              <a:rPr lang="en-US" altLang="zh-CN" sz="2400" dirty="0" smtClean="0"/>
              <a:t>System</a:t>
            </a:r>
            <a:r>
              <a:rPr lang="zh-CN" altLang="en-US" sz="2400" dirty="0" smtClean="0"/>
              <a:t>）没有状态</a:t>
            </a:r>
            <a:endParaRPr lang="en-US" altLang="zh-CN" sz="2400" dirty="0" smtClean="0"/>
          </a:p>
          <a:p>
            <a:r>
              <a:rPr lang="en-US" altLang="zh-CN" sz="2400" dirty="0" smtClean="0"/>
              <a:t>3.</a:t>
            </a:r>
            <a:r>
              <a:rPr lang="zh-CN" altLang="en-US" sz="2400" dirty="0" smtClean="0"/>
              <a:t>世界与世界之间是完全独立的</a:t>
            </a:r>
            <a:endParaRPr lang="en-US" altLang="zh-CN" sz="2400" dirty="0" smtClean="0"/>
          </a:p>
          <a:p>
            <a:r>
              <a:rPr lang="en-US" altLang="zh-CN" sz="2400" dirty="0"/>
              <a:t>4</a:t>
            </a:r>
            <a:r>
              <a:rPr lang="en-US" altLang="zh-CN" sz="2400" dirty="0" smtClean="0"/>
              <a:t>.Sytem</a:t>
            </a:r>
            <a:r>
              <a:rPr lang="zh-CN" altLang="en-US" sz="2400" dirty="0" smtClean="0"/>
              <a:t>之间不可调用</a:t>
            </a:r>
            <a:endParaRPr lang="en-US" altLang="zh-CN" sz="2400" dirty="0" smtClean="0"/>
          </a:p>
          <a:p>
            <a:r>
              <a:rPr lang="en-US" altLang="zh-CN" sz="2400" dirty="0"/>
              <a:t>5</a:t>
            </a:r>
            <a:r>
              <a:rPr lang="en-US" altLang="zh-CN" sz="2400" dirty="0" smtClean="0"/>
              <a:t>.</a:t>
            </a:r>
            <a:r>
              <a:rPr lang="zh-CN" altLang="en-US" sz="2400" dirty="0" smtClean="0"/>
              <a:t>共享组件（所有的</a:t>
            </a:r>
            <a:r>
              <a:rPr lang="en-US" altLang="zh-CN" sz="2400" dirty="0" smtClean="0"/>
              <a:t>System</a:t>
            </a:r>
            <a:r>
              <a:rPr lang="zh-CN" altLang="en-US" sz="2400" dirty="0" smtClean="0"/>
              <a:t>都会调用的公共方法）</a:t>
            </a:r>
            <a:endParaRPr lang="en-US" altLang="zh-CN" sz="2400" dirty="0" smtClean="0"/>
          </a:p>
          <a:p>
            <a:r>
              <a:rPr lang="en-US" altLang="zh-CN" sz="2400" dirty="0"/>
              <a:t>6</a:t>
            </a:r>
            <a:r>
              <a:rPr lang="en-US" altLang="zh-CN" sz="2400" dirty="0" smtClean="0"/>
              <a:t>.</a:t>
            </a:r>
            <a:r>
              <a:rPr lang="zh-CN" altLang="en-US" sz="2400" dirty="0" smtClean="0"/>
              <a:t>具有复杂副作用的行为应该放置在最后处理</a:t>
            </a:r>
            <a:endParaRPr lang="en-US" altLang="zh-CN" sz="2400" dirty="0" smtClean="0"/>
          </a:p>
        </p:txBody>
      </p:sp>
      <p:pic>
        <p:nvPicPr>
          <p:cNvPr id="3" name="图片 2"/>
          <p:cNvPicPr>
            <a:picLocks noChangeAspect="1"/>
          </p:cNvPicPr>
          <p:nvPr/>
        </p:nvPicPr>
        <p:blipFill>
          <a:blip r:embed="rId2"/>
          <a:stretch>
            <a:fillRect/>
          </a:stretch>
        </p:blipFill>
        <p:spPr>
          <a:xfrm>
            <a:off x="1455059" y="3330294"/>
            <a:ext cx="7493633" cy="3527706"/>
          </a:xfrm>
          <a:prstGeom prst="rect">
            <a:avLst/>
          </a:prstGeom>
        </p:spPr>
      </p:pic>
    </p:spTree>
    <p:extLst>
      <p:ext uri="{BB962C8B-B14F-4D97-AF65-F5344CB8AC3E}">
        <p14:creationId xmlns:p14="http://schemas.microsoft.com/office/powerpoint/2010/main" val="3526770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7452" y="355106"/>
            <a:ext cx="11807302" cy="369332"/>
          </a:xfrm>
          <a:prstGeom prst="rect">
            <a:avLst/>
          </a:prstGeom>
          <a:noFill/>
        </p:spPr>
        <p:txBody>
          <a:bodyPr wrap="square" rtlCol="0">
            <a:spAutoFit/>
          </a:bodyPr>
          <a:lstStyle/>
          <a:p>
            <a:r>
              <a:rPr lang="en-US" altLang="zh-CN" dirty="0" smtClean="0">
                <a:solidFill>
                  <a:schemeClr val="bg1"/>
                </a:solidFill>
              </a:rPr>
              <a:t>CPU</a:t>
            </a:r>
            <a:r>
              <a:rPr lang="zh-CN" altLang="en-US" dirty="0" smtClean="0">
                <a:solidFill>
                  <a:schemeClr val="bg1"/>
                </a:solidFill>
              </a:rPr>
              <a:t>中内存调用（</a:t>
            </a:r>
            <a:r>
              <a:rPr lang="en-US" altLang="zh-CN" dirty="0" smtClean="0">
                <a:solidFill>
                  <a:schemeClr val="bg1"/>
                </a:solidFill>
              </a:rPr>
              <a:t>32</a:t>
            </a:r>
            <a:r>
              <a:rPr lang="zh-CN" altLang="en-US" dirty="0" smtClean="0">
                <a:solidFill>
                  <a:schemeClr val="bg1"/>
                </a:solidFill>
              </a:rPr>
              <a:t>位机器，一次寻址</a:t>
            </a:r>
            <a:r>
              <a:rPr lang="en-US" altLang="zh-CN" dirty="0" smtClean="0">
                <a:solidFill>
                  <a:schemeClr val="bg1"/>
                </a:solidFill>
              </a:rPr>
              <a:t>4</a:t>
            </a:r>
            <a:r>
              <a:rPr lang="zh-CN" altLang="en-US" dirty="0" smtClean="0">
                <a:solidFill>
                  <a:schemeClr val="bg1"/>
                </a:solidFill>
              </a:rPr>
              <a:t>字节）</a:t>
            </a:r>
            <a:endParaRPr lang="en-US" altLang="zh-CN" dirty="0" smtClean="0">
              <a:solidFill>
                <a:schemeClr val="bg1"/>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452" y="724438"/>
            <a:ext cx="8495285" cy="2649155"/>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49" y="3848251"/>
            <a:ext cx="8495285" cy="1185387"/>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450" y="5677961"/>
            <a:ext cx="8495285" cy="885949"/>
          </a:xfrm>
          <a:prstGeom prst="rect">
            <a:avLst/>
          </a:prstGeom>
        </p:spPr>
      </p:pic>
      <p:sp>
        <p:nvSpPr>
          <p:cNvPr id="8" name="文本框 7"/>
          <p:cNvSpPr txBox="1"/>
          <p:nvPr/>
        </p:nvSpPr>
        <p:spPr>
          <a:xfrm>
            <a:off x="8914660" y="784816"/>
            <a:ext cx="3044968" cy="2862322"/>
          </a:xfrm>
          <a:prstGeom prst="rect">
            <a:avLst/>
          </a:prstGeom>
          <a:noFill/>
        </p:spPr>
        <p:txBody>
          <a:bodyPr wrap="square" rtlCol="0">
            <a:spAutoFit/>
          </a:bodyPr>
          <a:lstStyle/>
          <a:p>
            <a:r>
              <a:rPr lang="en-US" altLang="zh-CN" dirty="0" smtClean="0">
                <a:solidFill>
                  <a:schemeClr val="bg1"/>
                </a:solidFill>
              </a:rPr>
              <a:t>CPU</a:t>
            </a:r>
            <a:r>
              <a:rPr lang="zh-CN" altLang="en-US" dirty="0" smtClean="0">
                <a:solidFill>
                  <a:schemeClr val="bg1"/>
                </a:solidFill>
              </a:rPr>
              <a:t>中内存调用规则（获取</a:t>
            </a:r>
            <a:r>
              <a:rPr lang="en-US" altLang="zh-CN" dirty="0" smtClean="0">
                <a:solidFill>
                  <a:schemeClr val="bg1"/>
                </a:solidFill>
              </a:rPr>
              <a:t>num</a:t>
            </a:r>
            <a:r>
              <a:rPr lang="zh-CN" altLang="en-US" dirty="0" smtClean="0">
                <a:solidFill>
                  <a:schemeClr val="bg1"/>
                </a:solidFill>
              </a:rPr>
              <a:t>）不进行对齐：</a:t>
            </a:r>
            <a:endParaRPr lang="en-US" altLang="zh-CN" dirty="0" smtClean="0">
              <a:solidFill>
                <a:schemeClr val="bg1"/>
              </a:solidFill>
            </a:endParaRPr>
          </a:p>
          <a:p>
            <a:r>
              <a:rPr lang="en-US" altLang="zh-CN" dirty="0" smtClean="0">
                <a:solidFill>
                  <a:schemeClr val="bg1"/>
                </a:solidFill>
              </a:rPr>
              <a:t>1.</a:t>
            </a:r>
            <a:r>
              <a:rPr lang="zh-CN" altLang="en-US" dirty="0" smtClean="0">
                <a:solidFill>
                  <a:schemeClr val="bg1"/>
                </a:solidFill>
              </a:rPr>
              <a:t>第一次寻址，获得</a:t>
            </a:r>
            <a:r>
              <a:rPr lang="en-US" altLang="zh-CN" dirty="0" smtClean="0">
                <a:solidFill>
                  <a:schemeClr val="bg1"/>
                </a:solidFill>
              </a:rPr>
              <a:t>num</a:t>
            </a:r>
            <a:r>
              <a:rPr lang="zh-CN" altLang="en-US" dirty="0" smtClean="0">
                <a:solidFill>
                  <a:schemeClr val="bg1"/>
                </a:solidFill>
              </a:rPr>
              <a:t>的前三个字节，然后剔除</a:t>
            </a:r>
            <a:r>
              <a:rPr lang="en-US" altLang="zh-CN" dirty="0" smtClean="0">
                <a:solidFill>
                  <a:schemeClr val="bg1"/>
                </a:solidFill>
              </a:rPr>
              <a:t>Sex</a:t>
            </a:r>
            <a:r>
              <a:rPr lang="zh-CN" altLang="en-US" dirty="0" smtClean="0">
                <a:solidFill>
                  <a:schemeClr val="bg1"/>
                </a:solidFill>
              </a:rPr>
              <a:t>的占用的字节。</a:t>
            </a:r>
            <a:endParaRPr lang="en-US" altLang="zh-CN" dirty="0" smtClean="0">
              <a:solidFill>
                <a:schemeClr val="bg1"/>
              </a:solidFill>
            </a:endParaRPr>
          </a:p>
          <a:p>
            <a:r>
              <a:rPr lang="en-US" altLang="zh-CN" dirty="0" smtClean="0">
                <a:solidFill>
                  <a:schemeClr val="bg1"/>
                </a:solidFill>
              </a:rPr>
              <a:t>2.</a:t>
            </a:r>
            <a:r>
              <a:rPr lang="zh-CN" altLang="en-US" dirty="0" smtClean="0">
                <a:solidFill>
                  <a:schemeClr val="bg1"/>
                </a:solidFill>
              </a:rPr>
              <a:t>第二次寻址，获得</a:t>
            </a:r>
            <a:r>
              <a:rPr lang="en-US" altLang="zh-CN" dirty="0" smtClean="0">
                <a:solidFill>
                  <a:schemeClr val="bg1"/>
                </a:solidFill>
              </a:rPr>
              <a:t>num</a:t>
            </a:r>
            <a:r>
              <a:rPr lang="zh-CN" altLang="en-US" dirty="0" smtClean="0">
                <a:solidFill>
                  <a:schemeClr val="bg1"/>
                </a:solidFill>
              </a:rPr>
              <a:t>的最后一个字节，剔除</a:t>
            </a:r>
            <a:r>
              <a:rPr lang="en-US" altLang="zh-CN" dirty="0" smtClean="0">
                <a:solidFill>
                  <a:schemeClr val="bg1"/>
                </a:solidFill>
              </a:rPr>
              <a:t>score</a:t>
            </a:r>
            <a:r>
              <a:rPr lang="zh-CN" altLang="en-US" dirty="0" smtClean="0">
                <a:solidFill>
                  <a:schemeClr val="bg1"/>
                </a:solidFill>
              </a:rPr>
              <a:t>的前三个字节</a:t>
            </a:r>
            <a:endParaRPr lang="en-US" altLang="zh-CN" dirty="0" smtClean="0">
              <a:solidFill>
                <a:schemeClr val="bg1"/>
              </a:solidFill>
            </a:endParaRPr>
          </a:p>
          <a:p>
            <a:r>
              <a:rPr lang="en-US" altLang="zh-CN" dirty="0" smtClean="0">
                <a:solidFill>
                  <a:schemeClr val="bg1"/>
                </a:solidFill>
              </a:rPr>
              <a:t>3.</a:t>
            </a:r>
            <a:r>
              <a:rPr lang="zh-CN" altLang="en-US" dirty="0">
                <a:solidFill>
                  <a:schemeClr val="bg1"/>
                </a:solidFill>
              </a:rPr>
              <a:t>合</a:t>
            </a:r>
            <a:r>
              <a:rPr lang="zh-CN" altLang="en-US" dirty="0" smtClean="0">
                <a:solidFill>
                  <a:schemeClr val="bg1"/>
                </a:solidFill>
              </a:rPr>
              <a:t>并第一次寻址和第二次寻址内容放入到缓存中。</a:t>
            </a:r>
            <a:endParaRPr lang="en-US" altLang="zh-CN" dirty="0" smtClean="0">
              <a:solidFill>
                <a:schemeClr val="bg1"/>
              </a:solidFill>
            </a:endParaRPr>
          </a:p>
        </p:txBody>
      </p:sp>
      <p:sp>
        <p:nvSpPr>
          <p:cNvPr id="10" name="文本框 9"/>
          <p:cNvSpPr txBox="1"/>
          <p:nvPr/>
        </p:nvSpPr>
        <p:spPr>
          <a:xfrm>
            <a:off x="8914660" y="4939297"/>
            <a:ext cx="3044968" cy="1477328"/>
          </a:xfrm>
          <a:prstGeom prst="rect">
            <a:avLst/>
          </a:prstGeom>
          <a:noFill/>
        </p:spPr>
        <p:txBody>
          <a:bodyPr wrap="square" rtlCol="0">
            <a:spAutoFit/>
          </a:bodyPr>
          <a:lstStyle/>
          <a:p>
            <a:r>
              <a:rPr lang="en-US" altLang="zh-CN" dirty="0" smtClean="0">
                <a:solidFill>
                  <a:schemeClr val="bg1"/>
                </a:solidFill>
              </a:rPr>
              <a:t>CPU</a:t>
            </a:r>
            <a:r>
              <a:rPr lang="zh-CN" altLang="en-US" dirty="0" smtClean="0">
                <a:solidFill>
                  <a:schemeClr val="bg1"/>
                </a:solidFill>
              </a:rPr>
              <a:t>中内存调用规则（获取</a:t>
            </a:r>
            <a:r>
              <a:rPr lang="en-US" altLang="zh-CN" dirty="0" smtClean="0">
                <a:solidFill>
                  <a:schemeClr val="bg1"/>
                </a:solidFill>
              </a:rPr>
              <a:t>num</a:t>
            </a:r>
            <a:r>
              <a:rPr lang="zh-CN" altLang="en-US" dirty="0" smtClean="0">
                <a:solidFill>
                  <a:schemeClr val="bg1"/>
                </a:solidFill>
              </a:rPr>
              <a:t>）对齐：</a:t>
            </a:r>
            <a:endParaRPr lang="en-US" altLang="zh-CN" dirty="0" smtClean="0">
              <a:solidFill>
                <a:schemeClr val="bg1"/>
              </a:solidFill>
            </a:endParaRPr>
          </a:p>
          <a:p>
            <a:r>
              <a:rPr lang="zh-CN" altLang="en-US" dirty="0">
                <a:solidFill>
                  <a:schemeClr val="bg1"/>
                </a:solidFill>
              </a:rPr>
              <a:t>一</a:t>
            </a:r>
            <a:r>
              <a:rPr lang="zh-CN" altLang="en-US" dirty="0" smtClean="0">
                <a:solidFill>
                  <a:schemeClr val="bg1"/>
                </a:solidFill>
              </a:rPr>
              <a:t>次获取整个</a:t>
            </a:r>
            <a:r>
              <a:rPr lang="en-US" altLang="zh-CN" dirty="0" smtClean="0">
                <a:solidFill>
                  <a:schemeClr val="bg1"/>
                </a:solidFill>
              </a:rPr>
              <a:t>num</a:t>
            </a:r>
            <a:r>
              <a:rPr lang="zh-CN" altLang="en-US" dirty="0" smtClean="0">
                <a:solidFill>
                  <a:schemeClr val="bg1"/>
                </a:solidFill>
              </a:rPr>
              <a:t>的所有字节，并且不需要剔除和合并操作。</a:t>
            </a:r>
            <a:endParaRPr lang="en-US" altLang="zh-CN" dirty="0" smtClean="0">
              <a:solidFill>
                <a:schemeClr val="bg1"/>
              </a:solidFill>
            </a:endParaRPr>
          </a:p>
        </p:txBody>
      </p:sp>
    </p:spTree>
    <p:extLst>
      <p:ext uri="{BB962C8B-B14F-4D97-AF65-F5344CB8AC3E}">
        <p14:creationId xmlns:p14="http://schemas.microsoft.com/office/powerpoint/2010/main" val="23172575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7452" y="355106"/>
            <a:ext cx="11807302" cy="646331"/>
          </a:xfrm>
          <a:prstGeom prst="rect">
            <a:avLst/>
          </a:prstGeom>
          <a:noFill/>
        </p:spPr>
        <p:txBody>
          <a:bodyPr wrap="square" rtlCol="0">
            <a:spAutoFit/>
          </a:bodyPr>
          <a:lstStyle/>
          <a:p>
            <a:r>
              <a:rPr lang="en-US" altLang="zh-CN" dirty="0" smtClean="0">
                <a:solidFill>
                  <a:schemeClr val="bg1"/>
                </a:solidFill>
              </a:rPr>
              <a:t>CPU</a:t>
            </a:r>
            <a:r>
              <a:rPr lang="zh-CN" altLang="en-US" dirty="0" smtClean="0">
                <a:solidFill>
                  <a:schemeClr val="bg1"/>
                </a:solidFill>
              </a:rPr>
              <a:t>缓存包括</a:t>
            </a:r>
            <a:r>
              <a:rPr lang="en-US" altLang="zh-CN" dirty="0" smtClean="0">
                <a:solidFill>
                  <a:schemeClr val="bg1"/>
                </a:solidFill>
              </a:rPr>
              <a:t>L1,L2,L3,</a:t>
            </a:r>
            <a:r>
              <a:rPr lang="zh-CN" altLang="en-US" dirty="0" smtClean="0">
                <a:solidFill>
                  <a:schemeClr val="bg1"/>
                </a:solidFill>
              </a:rPr>
              <a:t>内存三个阶段，其中</a:t>
            </a:r>
            <a:r>
              <a:rPr lang="en-US" altLang="zh-CN" dirty="0" smtClean="0">
                <a:solidFill>
                  <a:schemeClr val="bg1"/>
                </a:solidFill>
              </a:rPr>
              <a:t>L1</a:t>
            </a:r>
            <a:r>
              <a:rPr lang="zh-CN" altLang="en-US" dirty="0" smtClean="0">
                <a:solidFill>
                  <a:schemeClr val="bg1"/>
                </a:solidFill>
              </a:rPr>
              <a:t>和</a:t>
            </a:r>
            <a:r>
              <a:rPr lang="en-US" altLang="zh-CN" dirty="0" smtClean="0">
                <a:solidFill>
                  <a:schemeClr val="bg1"/>
                </a:solidFill>
              </a:rPr>
              <a:t>L2</a:t>
            </a:r>
            <a:r>
              <a:rPr lang="zh-CN" altLang="en-US" dirty="0">
                <a:solidFill>
                  <a:schemeClr val="bg1"/>
                </a:solidFill>
              </a:rPr>
              <a:t>中</a:t>
            </a:r>
            <a:r>
              <a:rPr lang="zh-CN" altLang="en-US" dirty="0" smtClean="0">
                <a:solidFill>
                  <a:schemeClr val="bg1"/>
                </a:solidFill>
              </a:rPr>
              <a:t>的数据并不是每一个核心通用的。只有</a:t>
            </a:r>
            <a:r>
              <a:rPr lang="en-US" altLang="zh-CN" dirty="0" smtClean="0">
                <a:solidFill>
                  <a:schemeClr val="bg1"/>
                </a:solidFill>
              </a:rPr>
              <a:t>L3</a:t>
            </a:r>
            <a:r>
              <a:rPr lang="zh-CN" altLang="en-US" dirty="0" smtClean="0">
                <a:solidFill>
                  <a:schemeClr val="bg1"/>
                </a:solidFill>
              </a:rPr>
              <a:t>和内存的数据是所有的核心都可以调用的数据。在使用</a:t>
            </a:r>
            <a:endParaRPr lang="en-US" altLang="zh-CN" dirty="0" smtClean="0">
              <a:solidFill>
                <a:schemeClr val="bg1"/>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309" y="1799647"/>
            <a:ext cx="7220958" cy="4143953"/>
          </a:xfrm>
          <a:prstGeom prst="rect">
            <a:avLst/>
          </a:prstGeom>
        </p:spPr>
      </p:pic>
    </p:spTree>
    <p:extLst>
      <p:ext uri="{BB962C8B-B14F-4D97-AF65-F5344CB8AC3E}">
        <p14:creationId xmlns:p14="http://schemas.microsoft.com/office/powerpoint/2010/main" val="36774780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8" y="692458"/>
            <a:ext cx="11807302" cy="2862322"/>
          </a:xfrm>
          <a:prstGeom prst="rect">
            <a:avLst/>
          </a:prstGeom>
          <a:noFill/>
        </p:spPr>
        <p:txBody>
          <a:bodyPr wrap="square" rtlCol="0">
            <a:spAutoFit/>
          </a:bodyPr>
          <a:lstStyle/>
          <a:p>
            <a:r>
              <a:rPr lang="en-US" altLang="zh-CN" dirty="0" smtClean="0">
                <a:solidFill>
                  <a:schemeClr val="bg1"/>
                </a:solidFill>
              </a:rPr>
              <a:t>	</a:t>
            </a:r>
            <a:r>
              <a:rPr lang="zh-CN" altLang="en-US" dirty="0" smtClean="0">
                <a:solidFill>
                  <a:schemeClr val="bg1"/>
                </a:solidFill>
              </a:rPr>
              <a:t>内存对齐：在内存中读取数据是按照一个固定的长度取得（</a:t>
            </a:r>
            <a:r>
              <a:rPr lang="en-US" altLang="zh-CN" dirty="0" smtClean="0">
                <a:solidFill>
                  <a:schemeClr val="bg1"/>
                </a:solidFill>
              </a:rPr>
              <a:t>64</a:t>
            </a:r>
            <a:r>
              <a:rPr lang="zh-CN" altLang="en-US" dirty="0" smtClean="0">
                <a:solidFill>
                  <a:schemeClr val="bg1"/>
                </a:solidFill>
              </a:rPr>
              <a:t>位机就是一个总线周期取</a:t>
            </a:r>
            <a:r>
              <a:rPr lang="en-US" altLang="zh-CN" dirty="0" smtClean="0">
                <a:solidFill>
                  <a:schemeClr val="bg1"/>
                </a:solidFill>
              </a:rPr>
              <a:t>64</a:t>
            </a:r>
            <a:r>
              <a:rPr lang="zh-CN" altLang="en-US" dirty="0" smtClean="0">
                <a:solidFill>
                  <a:schemeClr val="bg1"/>
                </a:solidFill>
              </a:rPr>
              <a:t>位数据），每一次取的首地址是按照</a:t>
            </a:r>
            <a:r>
              <a:rPr lang="en-US" altLang="zh-CN" dirty="0" smtClean="0">
                <a:solidFill>
                  <a:schemeClr val="bg1"/>
                </a:solidFill>
              </a:rPr>
              <a:t>2</a:t>
            </a:r>
            <a:r>
              <a:rPr lang="zh-CN" altLang="en-US" dirty="0" smtClean="0">
                <a:solidFill>
                  <a:schemeClr val="bg1"/>
                </a:solidFill>
              </a:rPr>
              <a:t>的倍数开始读取的，当一个总线周期获取不完数据，就会在下一个总线周期继续获取，我们在设计</a:t>
            </a:r>
            <a:r>
              <a:rPr lang="en-US" altLang="zh-CN" dirty="0" smtClean="0">
                <a:solidFill>
                  <a:schemeClr val="bg1"/>
                </a:solidFill>
              </a:rPr>
              <a:t>ECS</a:t>
            </a:r>
            <a:r>
              <a:rPr lang="zh-CN" altLang="en-US" dirty="0" smtClean="0">
                <a:solidFill>
                  <a:schemeClr val="bg1"/>
                </a:solidFill>
              </a:rPr>
              <a:t>的时候会让一个存放</a:t>
            </a:r>
            <a:r>
              <a:rPr lang="en-US" altLang="zh-CN" dirty="0" smtClean="0">
                <a:solidFill>
                  <a:schemeClr val="bg1"/>
                </a:solidFill>
              </a:rPr>
              <a:t>Entity</a:t>
            </a:r>
            <a:r>
              <a:rPr lang="zh-CN" altLang="en-US" dirty="0" smtClean="0">
                <a:solidFill>
                  <a:schemeClr val="bg1"/>
                </a:solidFill>
              </a:rPr>
              <a:t>的内存块地址是从</a:t>
            </a:r>
            <a:r>
              <a:rPr lang="en-US" altLang="zh-CN" dirty="0" smtClean="0">
                <a:solidFill>
                  <a:schemeClr val="bg1"/>
                </a:solidFill>
              </a:rPr>
              <a:t>2</a:t>
            </a:r>
            <a:r>
              <a:rPr lang="zh-CN" altLang="en-US" dirty="0" smtClean="0">
                <a:solidFill>
                  <a:schemeClr val="bg1"/>
                </a:solidFill>
              </a:rPr>
              <a:t>的次方开始的，并且其中的</a:t>
            </a:r>
            <a:r>
              <a:rPr lang="en-US" altLang="zh-CN" dirty="0" smtClean="0">
                <a:solidFill>
                  <a:schemeClr val="bg1"/>
                </a:solidFill>
              </a:rPr>
              <a:t>Component</a:t>
            </a:r>
            <a:r>
              <a:rPr lang="zh-CN" altLang="en-US" dirty="0" smtClean="0">
                <a:solidFill>
                  <a:schemeClr val="bg1"/>
                </a:solidFill>
              </a:rPr>
              <a:t>的大小和数量在初始化的时候就固定，以更好的实现内存对齐，减少总线周期的次数。而在</a:t>
            </a:r>
            <a:r>
              <a:rPr lang="en-US" altLang="zh-CN" dirty="0" smtClean="0">
                <a:solidFill>
                  <a:schemeClr val="bg1"/>
                </a:solidFill>
              </a:rPr>
              <a:t>oop</a:t>
            </a:r>
            <a:r>
              <a:rPr lang="zh-CN" altLang="en-US" dirty="0" smtClean="0">
                <a:solidFill>
                  <a:schemeClr val="bg1"/>
                </a:solidFill>
              </a:rPr>
              <a:t>的模式中，存在大量的内存碎片，数据的存放地址也并没有进行内存对齐，所以会增大数据获取的时间消耗。</a:t>
            </a:r>
            <a:endParaRPr lang="en-US" altLang="zh-CN" dirty="0" smtClean="0">
              <a:solidFill>
                <a:schemeClr val="bg1"/>
              </a:solidFill>
            </a:endParaRPr>
          </a:p>
          <a:p>
            <a:endParaRPr lang="en-US" altLang="zh-CN" dirty="0">
              <a:solidFill>
                <a:schemeClr val="bg1"/>
              </a:solidFill>
            </a:endParaRPr>
          </a:p>
          <a:p>
            <a:r>
              <a:rPr lang="en-US" altLang="zh-CN" dirty="0" smtClean="0">
                <a:solidFill>
                  <a:schemeClr val="bg1"/>
                </a:solidFill>
              </a:rPr>
              <a:t>	</a:t>
            </a:r>
            <a:r>
              <a:rPr lang="zh-CN" altLang="en-US" dirty="0" smtClean="0">
                <a:solidFill>
                  <a:schemeClr val="bg1"/>
                </a:solidFill>
              </a:rPr>
              <a:t>提高缓存命中率：</a:t>
            </a:r>
            <a:r>
              <a:rPr lang="en-US" altLang="zh-CN" dirty="0" smtClean="0">
                <a:solidFill>
                  <a:schemeClr val="bg1"/>
                </a:solidFill>
              </a:rPr>
              <a:t>CPU</a:t>
            </a:r>
            <a:r>
              <a:rPr lang="zh-CN" altLang="en-US" dirty="0" smtClean="0">
                <a:solidFill>
                  <a:schemeClr val="bg1"/>
                </a:solidFill>
              </a:rPr>
              <a:t>有</a:t>
            </a:r>
            <a:r>
              <a:rPr lang="en-US" altLang="zh-CN" dirty="0" smtClean="0">
                <a:solidFill>
                  <a:schemeClr val="bg1"/>
                </a:solidFill>
              </a:rPr>
              <a:t>L1</a:t>
            </a:r>
            <a:r>
              <a:rPr lang="zh-CN" altLang="en-US" dirty="0" smtClean="0">
                <a:solidFill>
                  <a:schemeClr val="bg1"/>
                </a:solidFill>
              </a:rPr>
              <a:t>，</a:t>
            </a:r>
            <a:r>
              <a:rPr lang="en-US" altLang="zh-CN" dirty="0" smtClean="0">
                <a:solidFill>
                  <a:schemeClr val="bg1"/>
                </a:solidFill>
              </a:rPr>
              <a:t>L2</a:t>
            </a:r>
            <a:r>
              <a:rPr lang="zh-CN" altLang="en-US" dirty="0" smtClean="0">
                <a:solidFill>
                  <a:schemeClr val="bg1"/>
                </a:solidFill>
              </a:rPr>
              <a:t>，</a:t>
            </a:r>
            <a:r>
              <a:rPr lang="en-US" altLang="zh-CN" dirty="0" smtClean="0">
                <a:solidFill>
                  <a:schemeClr val="bg1"/>
                </a:solidFill>
              </a:rPr>
              <a:t>L3</a:t>
            </a:r>
            <a:r>
              <a:rPr lang="zh-CN" altLang="en-US" dirty="0" smtClean="0">
                <a:solidFill>
                  <a:schemeClr val="bg1"/>
                </a:solidFill>
              </a:rPr>
              <a:t>三个级别的缓存，且速度越来越慢，当</a:t>
            </a:r>
            <a:r>
              <a:rPr lang="en-US" altLang="zh-CN" dirty="0" smtClean="0">
                <a:solidFill>
                  <a:schemeClr val="bg1"/>
                </a:solidFill>
              </a:rPr>
              <a:t>CPU</a:t>
            </a:r>
            <a:r>
              <a:rPr lang="zh-CN" altLang="en-US" dirty="0" smtClean="0">
                <a:solidFill>
                  <a:schemeClr val="bg1"/>
                </a:solidFill>
              </a:rPr>
              <a:t>要执行的时候会优先从缓存中读取，当在缓存中获取不到的时候就会到内存中去查询。</a:t>
            </a:r>
            <a:r>
              <a:rPr lang="en-US" altLang="zh-CN" dirty="0" smtClean="0">
                <a:solidFill>
                  <a:schemeClr val="bg1"/>
                </a:solidFill>
              </a:rPr>
              <a:t>ECS</a:t>
            </a:r>
            <a:r>
              <a:rPr lang="zh-CN" altLang="en-US" dirty="0" smtClean="0">
                <a:solidFill>
                  <a:schemeClr val="bg1"/>
                </a:solidFill>
              </a:rPr>
              <a:t>技术会将数据最大程度的集合到一起，</a:t>
            </a:r>
            <a:r>
              <a:rPr lang="zh-CN" altLang="en-US" dirty="0">
                <a:solidFill>
                  <a:schemeClr val="bg1"/>
                </a:solidFill>
              </a:rPr>
              <a:t>这</a:t>
            </a:r>
            <a:r>
              <a:rPr lang="zh-CN" altLang="en-US" dirty="0" smtClean="0">
                <a:solidFill>
                  <a:schemeClr val="bg1"/>
                </a:solidFill>
              </a:rPr>
              <a:t>些数据在内存中的排列是顺序的，一次提取一个缓存行（和机器的位数相关，缓存机制是当前使用的内存左右两边的内容被访问的机率很大）的内容存放到缓存中。下一次如果使用到这次内存左右的数据就会直接命中缓存。</a:t>
            </a:r>
            <a:endParaRPr lang="en-US" altLang="zh-CN" dirty="0" smtClean="0">
              <a:solidFill>
                <a:schemeClr val="bg1"/>
              </a:solidFill>
            </a:endParaRPr>
          </a:p>
        </p:txBody>
      </p:sp>
      <p:pic>
        <p:nvPicPr>
          <p:cNvPr id="5" name="图片 4"/>
          <p:cNvPicPr>
            <a:picLocks noChangeAspect="1"/>
          </p:cNvPicPr>
          <p:nvPr/>
        </p:nvPicPr>
        <p:blipFill>
          <a:blip r:embed="rId2"/>
          <a:stretch>
            <a:fillRect/>
          </a:stretch>
        </p:blipFill>
        <p:spPr>
          <a:xfrm>
            <a:off x="816745" y="4038600"/>
            <a:ext cx="4371975" cy="2819400"/>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9579" y="4020559"/>
            <a:ext cx="4456590" cy="2837441"/>
          </a:xfrm>
          <a:prstGeom prst="rect">
            <a:avLst/>
          </a:prstGeom>
        </p:spPr>
      </p:pic>
    </p:spTree>
    <p:extLst>
      <p:ext uri="{BB962C8B-B14F-4D97-AF65-F5344CB8AC3E}">
        <p14:creationId xmlns:p14="http://schemas.microsoft.com/office/powerpoint/2010/main" val="3889721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https://i0.hdslb.com/bfs/article/fa23b97bf7a2123ab894398b54ed91e41aef02ca.png@942w_551h_progressive.webp"/>
          <p:cNvSpPr>
            <a:spLocks noChangeAspect="1" noChangeArrowheads="1"/>
          </p:cNvSpPr>
          <p:nvPr/>
        </p:nvSpPr>
        <p:spPr bwMode="auto">
          <a:xfrm>
            <a:off x="155575" y="-3748088"/>
            <a:ext cx="13382625" cy="78200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s://i0.hdslb.com/bfs/article/fa23b97bf7a2123ab894398b54ed91e41aef02ca.png@942w_551h_progressive.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 name="图片 8"/>
          <p:cNvPicPr>
            <a:picLocks noChangeAspect="1"/>
          </p:cNvPicPr>
          <p:nvPr/>
        </p:nvPicPr>
        <p:blipFill>
          <a:blip r:embed="rId2"/>
          <a:stretch>
            <a:fillRect/>
          </a:stretch>
        </p:blipFill>
        <p:spPr>
          <a:xfrm>
            <a:off x="155575" y="284133"/>
            <a:ext cx="5827975" cy="3586532"/>
          </a:xfrm>
          <a:prstGeom prst="rect">
            <a:avLst/>
          </a:prstGeom>
        </p:spPr>
      </p:pic>
      <p:sp>
        <p:nvSpPr>
          <p:cNvPr id="10" name="文本框 9"/>
          <p:cNvSpPr txBox="1"/>
          <p:nvPr/>
        </p:nvSpPr>
        <p:spPr>
          <a:xfrm>
            <a:off x="719091" y="4385569"/>
            <a:ext cx="2938509" cy="369332"/>
          </a:xfrm>
          <a:prstGeom prst="rect">
            <a:avLst/>
          </a:prstGeom>
          <a:noFill/>
        </p:spPr>
        <p:txBody>
          <a:bodyPr wrap="square" rtlCol="0">
            <a:spAutoFit/>
          </a:bodyPr>
          <a:lstStyle/>
          <a:p>
            <a:r>
              <a:rPr lang="zh-CN" altLang="en-US" dirty="0" smtClean="0"/>
              <a:t>在</a:t>
            </a:r>
            <a:r>
              <a:rPr lang="en-US" altLang="zh-CN" dirty="0" smtClean="0"/>
              <a:t>OOP</a:t>
            </a:r>
            <a:r>
              <a:rPr lang="zh-CN" altLang="en-US" dirty="0" smtClean="0"/>
              <a:t>模式中的内存分布</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3307" y="567476"/>
            <a:ext cx="5858693" cy="3019846"/>
          </a:xfrm>
          <a:prstGeom prst="rect">
            <a:avLst/>
          </a:prstGeom>
        </p:spPr>
      </p:pic>
      <p:sp>
        <p:nvSpPr>
          <p:cNvPr id="13" name="文本框 12"/>
          <p:cNvSpPr txBox="1"/>
          <p:nvPr/>
        </p:nvSpPr>
        <p:spPr>
          <a:xfrm>
            <a:off x="6846887" y="4385569"/>
            <a:ext cx="2938509" cy="369332"/>
          </a:xfrm>
          <a:prstGeom prst="rect">
            <a:avLst/>
          </a:prstGeom>
          <a:noFill/>
        </p:spPr>
        <p:txBody>
          <a:bodyPr wrap="square" rtlCol="0">
            <a:spAutoFit/>
          </a:bodyPr>
          <a:lstStyle/>
          <a:p>
            <a:r>
              <a:rPr lang="en-US" altLang="zh-CN" dirty="0" smtClean="0"/>
              <a:t>ECS</a:t>
            </a:r>
            <a:r>
              <a:rPr lang="zh-CN" altLang="en-US" dirty="0" smtClean="0"/>
              <a:t>中的内存分布</a:t>
            </a:r>
            <a:endParaRPr lang="zh-CN" altLang="en-US" dirty="0"/>
          </a:p>
        </p:txBody>
      </p:sp>
    </p:spTree>
    <p:extLst>
      <p:ext uri="{BB962C8B-B14F-4D97-AF65-F5344CB8AC3E}">
        <p14:creationId xmlns:p14="http://schemas.microsoft.com/office/powerpoint/2010/main" val="3516521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8" y="692458"/>
            <a:ext cx="11807302" cy="3139321"/>
          </a:xfrm>
          <a:prstGeom prst="rect">
            <a:avLst/>
          </a:prstGeom>
          <a:noFill/>
        </p:spPr>
        <p:txBody>
          <a:bodyPr wrap="square" rtlCol="0">
            <a:spAutoFit/>
          </a:bodyPr>
          <a:lstStyle/>
          <a:p>
            <a:r>
              <a:rPr lang="en-US" altLang="zh-CN" dirty="0" smtClean="0">
                <a:solidFill>
                  <a:schemeClr val="bg1"/>
                </a:solidFill>
              </a:rPr>
              <a:t>	</a:t>
            </a:r>
            <a:r>
              <a:rPr lang="zh-CN" altLang="en-US" dirty="0">
                <a:solidFill>
                  <a:schemeClr val="bg1"/>
                </a:solidFill>
              </a:rPr>
              <a:t>解</a:t>
            </a:r>
            <a:r>
              <a:rPr lang="zh-CN" altLang="en-US" dirty="0" smtClean="0">
                <a:solidFill>
                  <a:schemeClr val="bg1"/>
                </a:solidFill>
              </a:rPr>
              <a:t>耦：在</a:t>
            </a:r>
            <a:r>
              <a:rPr lang="en-US" altLang="zh-CN" dirty="0" smtClean="0">
                <a:solidFill>
                  <a:schemeClr val="bg1"/>
                </a:solidFill>
              </a:rPr>
              <a:t>oop</a:t>
            </a:r>
            <a:r>
              <a:rPr lang="zh-CN" altLang="en-US" dirty="0" smtClean="0">
                <a:solidFill>
                  <a:schemeClr val="bg1"/>
                </a:solidFill>
              </a:rPr>
              <a:t>的编程模式中重点考虑的是“我是什么”，例如我现在实现一个汽车类，在这个基础上，策划加上了可以变成飞机的功能，就会发现我们需要重新全部推到前面做的汽车类重新来做。而在</a:t>
            </a:r>
            <a:r>
              <a:rPr lang="en-US" altLang="zh-CN" dirty="0" smtClean="0">
                <a:solidFill>
                  <a:schemeClr val="bg1"/>
                </a:solidFill>
              </a:rPr>
              <a:t>ECS</a:t>
            </a:r>
            <a:r>
              <a:rPr lang="zh-CN" altLang="en-US" dirty="0" smtClean="0">
                <a:solidFill>
                  <a:schemeClr val="bg1"/>
                </a:solidFill>
              </a:rPr>
              <a:t>的模式中，主要考虑的是“我能做什么”（其实就是对应的</a:t>
            </a:r>
            <a:r>
              <a:rPr lang="zh-CN" altLang="en-US" dirty="0">
                <a:solidFill>
                  <a:schemeClr val="bg1"/>
                </a:solidFill>
              </a:rPr>
              <a:t>数</a:t>
            </a:r>
            <a:r>
              <a:rPr lang="zh-CN" altLang="en-US" dirty="0" smtClean="0">
                <a:solidFill>
                  <a:schemeClr val="bg1"/>
                </a:solidFill>
              </a:rPr>
              <a:t>据和处理这个数据的</a:t>
            </a:r>
            <a:r>
              <a:rPr lang="en-US" altLang="zh-CN" dirty="0" smtClean="0">
                <a:solidFill>
                  <a:schemeClr val="bg1"/>
                </a:solidFill>
              </a:rPr>
              <a:t>System</a:t>
            </a:r>
            <a:r>
              <a:rPr lang="zh-CN" altLang="en-US" dirty="0" smtClean="0">
                <a:solidFill>
                  <a:schemeClr val="bg1"/>
                </a:solidFill>
              </a:rPr>
              <a:t>），在重新实现那个汽车的时候，我只需要做出这个汽车所有的行为（</a:t>
            </a:r>
            <a:r>
              <a:rPr lang="en-US" altLang="zh-CN" dirty="0" smtClean="0">
                <a:solidFill>
                  <a:schemeClr val="bg1"/>
                </a:solidFill>
              </a:rPr>
              <a:t>System</a:t>
            </a:r>
            <a:r>
              <a:rPr lang="zh-CN" altLang="en-US" dirty="0" smtClean="0">
                <a:solidFill>
                  <a:schemeClr val="bg1"/>
                </a:solidFill>
              </a:rPr>
              <a:t>），然后在你想要添加汽车变成飞机的时候，我在做一些飞机的行为，并且加一个汽车到飞机的转换</a:t>
            </a:r>
            <a:r>
              <a:rPr lang="en-US" altLang="zh-CN" dirty="0" smtClean="0">
                <a:solidFill>
                  <a:schemeClr val="bg1"/>
                </a:solidFill>
              </a:rPr>
              <a:t>System</a:t>
            </a:r>
            <a:r>
              <a:rPr lang="zh-CN" altLang="en-US" dirty="0" smtClean="0">
                <a:solidFill>
                  <a:schemeClr val="bg1"/>
                </a:solidFill>
              </a:rPr>
              <a:t>，就可以实现这个功能。</a:t>
            </a:r>
            <a:r>
              <a:rPr lang="en-US" altLang="zh-CN" dirty="0" smtClean="0">
                <a:solidFill>
                  <a:schemeClr val="bg1"/>
                </a:solidFill>
              </a:rPr>
              <a:t>ECS</a:t>
            </a:r>
            <a:r>
              <a:rPr lang="zh-CN" altLang="en-US" dirty="0" smtClean="0">
                <a:solidFill>
                  <a:schemeClr val="bg1"/>
                </a:solidFill>
              </a:rPr>
              <a:t>主要实现了数据</a:t>
            </a:r>
            <a:r>
              <a:rPr lang="en-US" altLang="zh-CN" dirty="0" smtClean="0">
                <a:solidFill>
                  <a:schemeClr val="bg1"/>
                </a:solidFill>
              </a:rPr>
              <a:t>-</a:t>
            </a:r>
            <a:r>
              <a:rPr lang="zh-CN" altLang="en-US" dirty="0" smtClean="0">
                <a:solidFill>
                  <a:schemeClr val="bg1"/>
                </a:solidFill>
              </a:rPr>
              <a:t>系统之间的耦合，可以使系统的定制性更高，但是也要注意系统设计上的扁平化，并且系统之间是绝对不可以产生相互调用。</a:t>
            </a:r>
            <a:endParaRPr lang="en-US" altLang="zh-CN" dirty="0" smtClean="0">
              <a:solidFill>
                <a:schemeClr val="bg1"/>
              </a:solidFill>
            </a:endParaRPr>
          </a:p>
          <a:p>
            <a:r>
              <a:rPr lang="en-US" altLang="zh-CN" dirty="0">
                <a:solidFill>
                  <a:schemeClr val="bg1"/>
                </a:solidFill>
              </a:rPr>
              <a:t>	</a:t>
            </a:r>
            <a:r>
              <a:rPr lang="zh-CN" altLang="en-US" dirty="0" smtClean="0">
                <a:solidFill>
                  <a:schemeClr val="bg1"/>
                </a:solidFill>
              </a:rPr>
              <a:t>对并发的天然优势：因为系统的更新是有先后顺序的，我们就可以并行所有的</a:t>
            </a:r>
            <a:r>
              <a:rPr lang="en-US" altLang="zh-CN" dirty="0" smtClean="0">
                <a:solidFill>
                  <a:schemeClr val="bg1"/>
                </a:solidFill>
              </a:rPr>
              <a:t>Entity</a:t>
            </a:r>
            <a:r>
              <a:rPr lang="zh-CN" altLang="en-US" dirty="0" smtClean="0">
                <a:solidFill>
                  <a:schemeClr val="bg1"/>
                </a:solidFill>
              </a:rPr>
              <a:t>。然后在需要其他</a:t>
            </a:r>
            <a:r>
              <a:rPr lang="en-US" altLang="zh-CN" dirty="0" smtClean="0">
                <a:solidFill>
                  <a:schemeClr val="bg1"/>
                </a:solidFill>
              </a:rPr>
              <a:t>Entity</a:t>
            </a:r>
            <a:r>
              <a:rPr lang="zh-CN" altLang="en-US" dirty="0" smtClean="0">
                <a:solidFill>
                  <a:schemeClr val="bg1"/>
                </a:solidFill>
              </a:rPr>
              <a:t>的数据的</a:t>
            </a:r>
            <a:r>
              <a:rPr lang="en-US" altLang="zh-CN" dirty="0" smtClean="0">
                <a:solidFill>
                  <a:schemeClr val="bg1"/>
                </a:solidFill>
              </a:rPr>
              <a:t>System</a:t>
            </a:r>
            <a:r>
              <a:rPr lang="zh-CN" altLang="en-US" dirty="0">
                <a:solidFill>
                  <a:schemeClr val="bg1"/>
                </a:solidFill>
              </a:rPr>
              <a:t>前</a:t>
            </a:r>
            <a:r>
              <a:rPr lang="zh-CN" altLang="en-US" dirty="0" smtClean="0">
                <a:solidFill>
                  <a:schemeClr val="bg1"/>
                </a:solidFill>
              </a:rPr>
              <a:t>产生同步点进行同步。</a:t>
            </a:r>
            <a:endParaRPr lang="en-US" altLang="zh-CN" dirty="0" smtClean="0">
              <a:solidFill>
                <a:schemeClr val="bg1"/>
              </a:solidFill>
            </a:endParaRPr>
          </a:p>
          <a:p>
            <a:r>
              <a:rPr lang="en-US" altLang="zh-CN" dirty="0">
                <a:solidFill>
                  <a:schemeClr val="bg1"/>
                </a:solidFill>
              </a:rPr>
              <a:t>	</a:t>
            </a:r>
            <a:r>
              <a:rPr lang="zh-CN" altLang="en-US" dirty="0">
                <a:solidFill>
                  <a:schemeClr val="bg1"/>
                </a:solidFill>
              </a:rPr>
              <a:t>便</a:t>
            </a:r>
            <a:r>
              <a:rPr lang="zh-CN" altLang="en-US" dirty="0" smtClean="0">
                <a:solidFill>
                  <a:schemeClr val="bg1"/>
                </a:solidFill>
              </a:rPr>
              <a:t>于维护：每一个</a:t>
            </a:r>
            <a:r>
              <a:rPr lang="en-US" altLang="zh-CN" dirty="0" smtClean="0">
                <a:solidFill>
                  <a:schemeClr val="bg1"/>
                </a:solidFill>
              </a:rPr>
              <a:t>System</a:t>
            </a:r>
            <a:r>
              <a:rPr lang="zh-CN" altLang="en-US" dirty="0" smtClean="0">
                <a:solidFill>
                  <a:schemeClr val="bg1"/>
                </a:solidFill>
              </a:rPr>
              <a:t>都是独立的个体，如果需要修改某一个功能，只需要找到对应的</a:t>
            </a:r>
            <a:r>
              <a:rPr lang="en-US" altLang="zh-CN" dirty="0" smtClean="0">
                <a:solidFill>
                  <a:schemeClr val="bg1"/>
                </a:solidFill>
              </a:rPr>
              <a:t>System</a:t>
            </a:r>
            <a:r>
              <a:rPr lang="zh-CN" altLang="en-US" dirty="0" smtClean="0">
                <a:solidFill>
                  <a:schemeClr val="bg1"/>
                </a:solidFill>
              </a:rPr>
              <a:t>就好。因为不存在继承关系，所以不需要考虑其他的影响。</a:t>
            </a:r>
            <a:endParaRPr lang="en-US" altLang="zh-CN" dirty="0" smtClean="0">
              <a:solidFill>
                <a:schemeClr val="bg1"/>
              </a:solidFill>
            </a:endParaRPr>
          </a:p>
          <a:p>
            <a:r>
              <a:rPr lang="en-US" altLang="zh-CN" dirty="0"/>
              <a:t>	</a:t>
            </a:r>
            <a:endParaRPr lang="en-US" altLang="zh-CN" dirty="0" smtClean="0"/>
          </a:p>
        </p:txBody>
      </p:sp>
    </p:spTree>
    <p:extLst>
      <p:ext uri="{BB962C8B-B14F-4D97-AF65-F5344CB8AC3E}">
        <p14:creationId xmlns:p14="http://schemas.microsoft.com/office/powerpoint/2010/main" val="21749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75208" y="692458"/>
            <a:ext cx="11807302" cy="1754326"/>
          </a:xfrm>
          <a:prstGeom prst="rect">
            <a:avLst/>
          </a:prstGeom>
          <a:noFill/>
        </p:spPr>
        <p:txBody>
          <a:bodyPr wrap="square" rtlCol="0">
            <a:spAutoFit/>
          </a:bodyPr>
          <a:lstStyle/>
          <a:p>
            <a:r>
              <a:rPr lang="en-US" altLang="zh-CN" dirty="0" smtClean="0"/>
              <a:t>	</a:t>
            </a:r>
            <a:r>
              <a:rPr lang="zh-CN" altLang="en-US" dirty="0" smtClean="0">
                <a:solidFill>
                  <a:schemeClr val="bg1"/>
                </a:solidFill>
              </a:rPr>
              <a:t>从面向对象编程转换到面对组件编程：思维方式的转变是比较难的，尤其是</a:t>
            </a:r>
            <a:r>
              <a:rPr lang="en-US" altLang="zh-CN" dirty="0" smtClean="0">
                <a:solidFill>
                  <a:schemeClr val="bg1"/>
                </a:solidFill>
              </a:rPr>
              <a:t>ECS</a:t>
            </a:r>
            <a:r>
              <a:rPr lang="zh-CN" altLang="en-US" dirty="0" smtClean="0">
                <a:solidFill>
                  <a:schemeClr val="bg1"/>
                </a:solidFill>
              </a:rPr>
              <a:t>这种针对</a:t>
            </a:r>
            <a:r>
              <a:rPr lang="en-US" altLang="zh-CN" dirty="0" smtClean="0">
                <a:solidFill>
                  <a:schemeClr val="bg1"/>
                </a:solidFill>
              </a:rPr>
              <a:t>CPU</a:t>
            </a:r>
            <a:r>
              <a:rPr lang="zh-CN" altLang="en-US" dirty="0">
                <a:solidFill>
                  <a:schemeClr val="bg1"/>
                </a:solidFill>
              </a:rPr>
              <a:t>友</a:t>
            </a:r>
            <a:r>
              <a:rPr lang="zh-CN" altLang="en-US" dirty="0" smtClean="0">
                <a:solidFill>
                  <a:schemeClr val="bg1"/>
                </a:solidFill>
              </a:rPr>
              <a:t>好的框架。</a:t>
            </a:r>
            <a:endParaRPr lang="en-US" altLang="zh-CN" dirty="0" smtClean="0">
              <a:solidFill>
                <a:schemeClr val="bg1"/>
              </a:solidFill>
            </a:endParaRPr>
          </a:p>
          <a:p>
            <a:r>
              <a:rPr lang="en-US" altLang="zh-CN" dirty="0">
                <a:solidFill>
                  <a:schemeClr val="bg1"/>
                </a:solidFill>
              </a:rPr>
              <a:t>	</a:t>
            </a:r>
            <a:r>
              <a:rPr lang="en-US" altLang="zh-CN" dirty="0" smtClean="0">
                <a:solidFill>
                  <a:schemeClr val="bg1"/>
                </a:solidFill>
              </a:rPr>
              <a:t>System</a:t>
            </a:r>
            <a:r>
              <a:rPr lang="zh-CN" altLang="en-US" dirty="0" smtClean="0">
                <a:solidFill>
                  <a:schemeClr val="bg1"/>
                </a:solidFill>
              </a:rPr>
              <a:t>的设计复杂：在设计每一个</a:t>
            </a:r>
            <a:r>
              <a:rPr lang="en-US" altLang="zh-CN" dirty="0" smtClean="0">
                <a:solidFill>
                  <a:schemeClr val="bg1"/>
                </a:solidFill>
              </a:rPr>
              <a:t>System</a:t>
            </a:r>
            <a:r>
              <a:rPr lang="zh-CN" altLang="en-US" dirty="0" smtClean="0">
                <a:solidFill>
                  <a:schemeClr val="bg1"/>
                </a:solidFill>
              </a:rPr>
              <a:t>的时候要符合</a:t>
            </a:r>
            <a:r>
              <a:rPr lang="en-US" altLang="zh-CN" dirty="0" smtClean="0">
                <a:solidFill>
                  <a:schemeClr val="bg1"/>
                </a:solidFill>
              </a:rPr>
              <a:t>ECS</a:t>
            </a:r>
            <a:r>
              <a:rPr lang="zh-CN" altLang="en-US" dirty="0" smtClean="0">
                <a:solidFill>
                  <a:schemeClr val="bg1"/>
                </a:solidFill>
              </a:rPr>
              <a:t>的设计规范对实际的需求进行</a:t>
            </a:r>
            <a:r>
              <a:rPr lang="en-US" altLang="zh-CN" dirty="0" smtClean="0">
                <a:solidFill>
                  <a:schemeClr val="bg1"/>
                </a:solidFill>
              </a:rPr>
              <a:t>System</a:t>
            </a:r>
            <a:r>
              <a:rPr lang="zh-CN" altLang="en-US" dirty="0" smtClean="0">
                <a:solidFill>
                  <a:schemeClr val="bg1"/>
                </a:solidFill>
              </a:rPr>
              <a:t>拆分，以及安排运行顺序。</a:t>
            </a:r>
            <a:r>
              <a:rPr lang="en-US" altLang="zh-CN" dirty="0">
                <a:solidFill>
                  <a:schemeClr val="bg1"/>
                </a:solidFill>
              </a:rPr>
              <a:t>	</a:t>
            </a:r>
            <a:endParaRPr lang="en-US" altLang="zh-CN" dirty="0" smtClean="0">
              <a:solidFill>
                <a:schemeClr val="bg1"/>
              </a:solidFill>
            </a:endParaRPr>
          </a:p>
          <a:p>
            <a:r>
              <a:rPr lang="en-US" altLang="zh-CN" dirty="0">
                <a:solidFill>
                  <a:schemeClr val="bg1"/>
                </a:solidFill>
              </a:rPr>
              <a:t>	</a:t>
            </a:r>
            <a:r>
              <a:rPr lang="zh-CN" altLang="en-US" dirty="0">
                <a:solidFill>
                  <a:schemeClr val="bg1"/>
                </a:solidFill>
              </a:rPr>
              <a:t>适</a:t>
            </a:r>
            <a:r>
              <a:rPr lang="zh-CN" altLang="en-US" dirty="0" smtClean="0">
                <a:solidFill>
                  <a:schemeClr val="bg1"/>
                </a:solidFill>
              </a:rPr>
              <a:t>用范围：</a:t>
            </a:r>
            <a:r>
              <a:rPr lang="en-US" altLang="zh-CN" dirty="0" smtClean="0">
                <a:solidFill>
                  <a:schemeClr val="bg1"/>
                </a:solidFill>
              </a:rPr>
              <a:t>ECS</a:t>
            </a:r>
            <a:r>
              <a:rPr lang="zh-CN" altLang="en-US" dirty="0" smtClean="0">
                <a:solidFill>
                  <a:schemeClr val="bg1"/>
                </a:solidFill>
              </a:rPr>
              <a:t>技术并不适用与所有的场景，例如：</a:t>
            </a:r>
            <a:r>
              <a:rPr lang="en-US" altLang="zh-CN" dirty="0" smtClean="0">
                <a:solidFill>
                  <a:schemeClr val="bg1"/>
                </a:solidFill>
              </a:rPr>
              <a:t>UI</a:t>
            </a:r>
            <a:r>
              <a:rPr lang="zh-CN" altLang="en-US" dirty="0" smtClean="0">
                <a:solidFill>
                  <a:schemeClr val="bg1"/>
                </a:solidFill>
              </a:rPr>
              <a:t>，</a:t>
            </a:r>
            <a:r>
              <a:rPr lang="en-US" altLang="zh-CN" dirty="0" smtClean="0">
                <a:solidFill>
                  <a:schemeClr val="bg1"/>
                </a:solidFill>
              </a:rPr>
              <a:t>UI</a:t>
            </a:r>
            <a:r>
              <a:rPr lang="zh-CN" altLang="en-US" dirty="0" smtClean="0">
                <a:solidFill>
                  <a:schemeClr val="bg1"/>
                </a:solidFill>
              </a:rPr>
              <a:t>主要是依靠外部点击直接做某一个方法的响应。这种东西用</a:t>
            </a:r>
            <a:r>
              <a:rPr lang="en-US" altLang="zh-CN" dirty="0" smtClean="0">
                <a:solidFill>
                  <a:schemeClr val="bg1"/>
                </a:solidFill>
              </a:rPr>
              <a:t>ECS</a:t>
            </a:r>
            <a:r>
              <a:rPr lang="zh-CN" altLang="en-US" dirty="0" smtClean="0">
                <a:solidFill>
                  <a:schemeClr val="bg1"/>
                </a:solidFill>
              </a:rPr>
              <a:t>做就会异常难做。</a:t>
            </a:r>
            <a:endParaRPr lang="en-US" altLang="zh-CN" dirty="0" smtClean="0">
              <a:solidFill>
                <a:schemeClr val="bg1"/>
              </a:solidFill>
            </a:endParaRPr>
          </a:p>
          <a:p>
            <a:r>
              <a:rPr lang="en-US" altLang="zh-CN" dirty="0">
                <a:solidFill>
                  <a:schemeClr val="bg1"/>
                </a:solidFill>
              </a:rPr>
              <a:t>	</a:t>
            </a:r>
            <a:r>
              <a:rPr lang="zh-CN" altLang="en-US" dirty="0" smtClean="0">
                <a:solidFill>
                  <a:schemeClr val="bg1"/>
                </a:solidFill>
              </a:rPr>
              <a:t>规范：使用</a:t>
            </a:r>
            <a:r>
              <a:rPr lang="en-US" altLang="zh-CN" dirty="0" smtClean="0">
                <a:solidFill>
                  <a:schemeClr val="bg1"/>
                </a:solidFill>
              </a:rPr>
              <a:t>ECS</a:t>
            </a:r>
            <a:r>
              <a:rPr lang="zh-CN" altLang="en-US" dirty="0" smtClean="0">
                <a:solidFill>
                  <a:schemeClr val="bg1"/>
                </a:solidFill>
              </a:rPr>
              <a:t>技术会有很多的规范，我们需要在这些规范内编程。</a:t>
            </a:r>
            <a:endParaRPr lang="en-US" altLang="zh-CN" dirty="0" smtClean="0">
              <a:solidFill>
                <a:schemeClr val="bg1"/>
              </a:solidFill>
            </a:endParaRPr>
          </a:p>
        </p:txBody>
      </p:sp>
      <p:pic>
        <p:nvPicPr>
          <p:cNvPr id="2" name="图片 1"/>
          <p:cNvPicPr>
            <a:picLocks noChangeAspect="1"/>
          </p:cNvPicPr>
          <p:nvPr/>
        </p:nvPicPr>
        <p:blipFill>
          <a:blip r:embed="rId2"/>
          <a:stretch>
            <a:fillRect/>
          </a:stretch>
        </p:blipFill>
        <p:spPr>
          <a:xfrm>
            <a:off x="815866" y="3160450"/>
            <a:ext cx="9278044" cy="3376889"/>
          </a:xfrm>
          <a:prstGeom prst="rect">
            <a:avLst/>
          </a:prstGeom>
        </p:spPr>
      </p:pic>
    </p:spTree>
    <p:extLst>
      <p:ext uri="{BB962C8B-B14F-4D97-AF65-F5344CB8AC3E}">
        <p14:creationId xmlns:p14="http://schemas.microsoft.com/office/powerpoint/2010/main" val="3400123730"/>
      </p:ext>
    </p:extLst>
  </p:cSld>
  <p:clrMapOvr>
    <a:masterClrMapping/>
  </p:clrMapOvr>
  <p:timing>
    <p:tnLst>
      <p:par>
        <p:cTn id="1" dur="indefinite" restart="never" nodeType="tmRoot"/>
      </p:par>
    </p:tn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包裹</Template>
  <TotalTime>3281</TotalTime>
  <Words>1961</Words>
  <Application>Microsoft Office PowerPoint</Application>
  <PresentationFormat>宽屏</PresentationFormat>
  <Paragraphs>40</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15</vt:i4>
      </vt:variant>
    </vt:vector>
  </HeadingPairs>
  <TitlesOfParts>
    <vt:vector size="19" baseType="lpstr">
      <vt:lpstr>Gill Sans MT</vt:lpstr>
      <vt:lpstr>华文中宋</vt:lpstr>
      <vt:lpstr>Arial</vt:lpstr>
      <vt:lpstr>Parcel</vt:lpstr>
      <vt:lpstr>ECS技术和OOP模式的区别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48</cp:revision>
  <dcterms:created xsi:type="dcterms:W3CDTF">2023-03-09T03:04:38Z</dcterms:created>
  <dcterms:modified xsi:type="dcterms:W3CDTF">2023-03-15T09:33:28Z</dcterms:modified>
</cp:coreProperties>
</file>