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1" r:id="rId37"/>
    <p:sldId id="302" r:id="rId38"/>
    <p:sldId id="293" r:id="rId39"/>
    <p:sldId id="294" r:id="rId40"/>
    <p:sldId id="295" r:id="rId41"/>
    <p:sldId id="303" r:id="rId42"/>
    <p:sldId id="296" r:id="rId43"/>
    <p:sldId id="297" r:id="rId44"/>
    <p:sldId id="304" r:id="rId45"/>
    <p:sldId id="305" r:id="rId46"/>
    <p:sldId id="306" r:id="rId47"/>
    <p:sldId id="307" r:id="rId48"/>
    <p:sldId id="308" r:id="rId49"/>
    <p:sldId id="309" r:id="rId50"/>
    <p:sldId id="298" r:id="rId51"/>
    <p:sldId id="299" r:id="rId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xfrm>
            <a:off x="1143000" y="685800"/>
            <a:ext cx="4572000" cy="3429000"/>
          </a:xfrm>
          <a:prstGeom prst="rect">
            <a:avLst/>
          </a:prstGeom>
        </p:spPr>
        <p:txBody>
          <a:bodyPr/>
          <a:lstStyle/>
          <a:p>
            <a:endParaRPr/>
          </a:p>
        </p:txBody>
      </p:sp>
      <p:sp>
        <p:nvSpPr>
          <p:cNvPr id="83" name="Shape 8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095219" y="6414781"/>
            <a:ext cx="258582" cy="24826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6" name="Title Text"/>
          <p:cNvSpPr txBox="1">
            <a:spLocks noGrp="1"/>
          </p:cNvSpPr>
          <p:nvPr>
            <p:ph type="title"/>
          </p:nvPr>
        </p:nvSpPr>
        <p:spPr>
          <a:prstGeom prst="rect">
            <a:avLst/>
          </a:prstGeom>
        </p:spPr>
        <p:txBody>
          <a:bodyPr/>
          <a:lstStyle/>
          <a:p>
            <a:r>
              <a:t>Title Text</a:t>
            </a:r>
          </a:p>
        </p:txBody>
      </p:sp>
      <p:sp>
        <p:nvSpPr>
          <p:cNvPr id="37"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5"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6" name="Body Level One…"/>
          <p:cNvSpPr txBox="1">
            <a:spLocks noGrp="1"/>
          </p:cNvSpPr>
          <p:nvPr>
            <p:ph type="body" sz="quarter" idx="1"/>
          </p:nvPr>
        </p:nvSpPr>
        <p:spPr>
          <a:xfrm>
            <a:off x="839787" y="1681163"/>
            <a:ext cx="5157790" cy="823916"/>
          </a:xfrm>
          <a:prstGeom prst="rect">
            <a:avLst/>
          </a:prstGeom>
        </p:spPr>
        <p:txBody>
          <a:bodyPr anchor="b"/>
          <a:lstStyle>
            <a:lvl1pPr marL="0" indent="228600">
              <a:buClrTx/>
              <a:buSzTx/>
              <a:buFontTx/>
              <a:buNone/>
              <a:defRPr sz="2400" b="1"/>
            </a:lvl1pPr>
            <a:lvl2pPr marL="0" indent="228600">
              <a:buClrTx/>
              <a:buSzTx/>
              <a:buFontTx/>
              <a:buNone/>
              <a:defRPr sz="2400" b="1"/>
            </a:lvl2pPr>
            <a:lvl3pPr marL="0" indent="228600">
              <a:buClrTx/>
              <a:buSzTx/>
              <a:buFontTx/>
              <a:buNone/>
              <a:defRPr sz="2400" b="1"/>
            </a:lvl3pPr>
            <a:lvl4pPr marL="0" indent="228600">
              <a:buClrTx/>
              <a:buSzTx/>
              <a:buFontTx/>
              <a:buNone/>
              <a:defRPr sz="2400" b="1"/>
            </a:lvl4pPr>
            <a:lvl5pPr marL="0" indent="228600">
              <a:buClrTx/>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7" name="Google Shape;30;p7"/>
          <p:cNvSpPr txBox="1">
            <a:spLocks noGrp="1"/>
          </p:cNvSpPr>
          <p:nvPr>
            <p:ph type="body" sz="quarter" idx="21"/>
          </p:nvPr>
        </p:nvSpPr>
        <p:spPr>
          <a:xfrm>
            <a:off x="6172200" y="1681163"/>
            <a:ext cx="5183188" cy="823914"/>
          </a:xfrm>
          <a:prstGeom prst="rect">
            <a:avLst/>
          </a:prstGeom>
        </p:spPr>
        <p:txBody>
          <a:bodyPr anchor="b"/>
          <a:lstStyle/>
          <a:p>
            <a:endParaRP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5" name="Title Text"/>
          <p:cNvSpPr txBox="1">
            <a:spLocks noGrp="1"/>
          </p:cNvSpPr>
          <p:nvPr>
            <p:ph type="title"/>
          </p:nvPr>
        </p:nvSpPr>
        <p:spPr>
          <a:prstGeom prst="rect">
            <a:avLst/>
          </a:prstGeom>
        </p:spPr>
        <p:txBody>
          <a:bodyPr/>
          <a:lstStyle/>
          <a:p>
            <a:r>
              <a:t>Title Text</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63"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64" name="Body Level One…"/>
          <p:cNvSpPr txBox="1">
            <a:spLocks noGrp="1"/>
          </p:cNvSpPr>
          <p:nvPr>
            <p:ph type="body" sz="half" idx="1"/>
          </p:nvPr>
        </p:nvSpPr>
        <p:spPr>
          <a:xfrm>
            <a:off x="5183187" y="987425"/>
            <a:ext cx="6172204" cy="4873625"/>
          </a:xfrm>
          <a:prstGeom prst="rect">
            <a:avLst/>
          </a:prstGeom>
        </p:spPr>
        <p:txBody>
          <a:bodyPr/>
          <a:lstStyle>
            <a:lvl1pPr indent="-431800">
              <a:buSzPts val="3200"/>
              <a:defRPr sz="3200"/>
            </a:lvl1pPr>
            <a:lvl2pPr indent="-431800">
              <a:buSzPts val="3200"/>
              <a:defRPr sz="3200"/>
            </a:lvl2pPr>
            <a:lvl3pPr indent="-431800">
              <a:buSzPts val="3200"/>
              <a:defRPr sz="3200"/>
            </a:lvl3pPr>
            <a:lvl4pPr indent="-431800">
              <a:buSzPts val="3200"/>
              <a:defRPr sz="3200"/>
            </a:lvl4pPr>
            <a:lvl5pPr indent="-431800">
              <a:buSzPts val="3200"/>
              <a:defRPr sz="3200"/>
            </a:lvl5pPr>
          </a:lstStyle>
          <a:p>
            <a:r>
              <a:t>Body Level One</a:t>
            </a:r>
          </a:p>
          <a:p>
            <a:pPr lvl="1"/>
            <a:r>
              <a:t>Body Level Two</a:t>
            </a:r>
          </a:p>
          <a:p>
            <a:pPr lvl="2"/>
            <a:r>
              <a:t>Body Level Three</a:t>
            </a:r>
          </a:p>
          <a:p>
            <a:pPr lvl="3"/>
            <a:r>
              <a:t>Body Level Four</a:t>
            </a:r>
          </a:p>
          <a:p>
            <a:pPr lvl="4"/>
            <a:r>
              <a:t>Body Level Five</a:t>
            </a:r>
          </a:p>
        </p:txBody>
      </p:sp>
      <p:sp>
        <p:nvSpPr>
          <p:cNvPr id="65" name="Google Shape;38;p9"/>
          <p:cNvSpPr txBox="1">
            <a:spLocks noGrp="1"/>
          </p:cNvSpPr>
          <p:nvPr>
            <p:ph type="body" sz="quarter" idx="21"/>
          </p:nvPr>
        </p:nvSpPr>
        <p:spPr>
          <a:xfrm>
            <a:off x="839787" y="2057400"/>
            <a:ext cx="3932238" cy="3811588"/>
          </a:xfrm>
          <a:prstGeom prst="rect">
            <a:avLst/>
          </a:prstGeom>
        </p:spPr>
        <p:txBody>
          <a:bodyPr/>
          <a:lstStyle/>
          <a:p>
            <a:endParaRP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4" name="Google Shape;42;p10"/>
          <p:cNvSpPr>
            <a:spLocks noGrp="1"/>
          </p:cNvSpPr>
          <p:nvPr>
            <p:ph type="pic" sz="half" idx="21"/>
          </p:nvPr>
        </p:nvSpPr>
        <p:spPr>
          <a:xfrm>
            <a:off x="5183187" y="987425"/>
            <a:ext cx="6172204" cy="4873625"/>
          </a:xfrm>
          <a:prstGeom prst="rect">
            <a:avLst/>
          </a:prstGeom>
        </p:spPr>
        <p:txBody>
          <a:bodyPr lIns="91439" tIns="45719" rIns="91439" bIns="45719">
            <a:noAutofit/>
          </a:bodyPr>
          <a:lstStyle/>
          <a:p>
            <a:endParaRPr/>
          </a:p>
        </p:txBody>
      </p:sp>
      <p:sp>
        <p:nvSpPr>
          <p:cNvPr id="75" name="Body Level One…"/>
          <p:cNvSpPr txBox="1">
            <a:spLocks noGrp="1"/>
          </p:cNvSpPr>
          <p:nvPr>
            <p:ph type="body" sz="quarter" idx="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219" y="6414781"/>
            <a:ext cx="258582" cy="248263"/>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1pPr>
      <a:lvl2pPr marL="9144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2pPr>
      <a:lvl3pPr marL="13716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3pPr>
      <a:lvl4pPr marL="18288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4pPr>
      <a:lvl5pPr marL="22860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5pPr>
      <a:lvl6pPr marL="27432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6pPr>
      <a:lvl7pPr marL="32004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7pPr>
      <a:lvl8pPr marL="36576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8pPr>
      <a:lvl9pPr marL="4114800" marR="0" indent="-342900" algn="l" defTabSz="914400" rtl="0" latinLnBrk="0">
        <a:lnSpc>
          <a:spcPct val="90000"/>
        </a:lnSpc>
        <a:spcBef>
          <a:spcPts val="1000"/>
        </a:spcBef>
        <a:spcAft>
          <a:spcPts val="0"/>
        </a:spcAft>
        <a:buClr>
          <a:srgbClr val="000000"/>
        </a:buClr>
        <a:buSzPts val="28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ealaxi/paysim1"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kaggle.com/competitions/ieee-fraud-detection" TargetMode="External"/><Relationship Id="rId5" Type="http://schemas.openxmlformats.org/officeDocument/2006/relationships/hyperlink" Target="https://www.kaggle.com/datasets/dark06thunder/credit-card-dataset" TargetMode="External"/><Relationship Id="rId4" Type="http://schemas.openxmlformats.org/officeDocument/2006/relationships/hyperlink" Target="https://www.kaggle.com/datasets/kartik2112/fraud-detection"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mdpi.com/1424-8220/23/18/7788"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1.jpg"/></Relationships>
</file>

<file path=ppt/slides/_rels/slide47.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3.jp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49;p11" descr="Google Shape;49;p11"/>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86" name="Google Shape;50;p11"/>
          <p:cNvSpPr txBox="1"/>
          <p:nvPr/>
        </p:nvSpPr>
        <p:spPr>
          <a:xfrm>
            <a:off x="-15927" y="1078747"/>
            <a:ext cx="12192007" cy="889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2800" b="1">
                <a:solidFill>
                  <a:srgbClr val="FF0000"/>
                </a:solidFill>
                <a:latin typeface="Times New Roman"/>
                <a:ea typeface="Times New Roman"/>
                <a:cs typeface="Times New Roman"/>
                <a:sym typeface="Times New Roman"/>
              </a:defRPr>
            </a:lvl1pPr>
          </a:lstStyle>
          <a:p>
            <a:r>
              <a:t>Optimizing Detection of Credit Card Fraud Using Machine Learning Techniques </a:t>
            </a:r>
          </a:p>
        </p:txBody>
      </p:sp>
      <p:sp>
        <p:nvSpPr>
          <p:cNvPr id="87" name="Google Shape;51;p11"/>
          <p:cNvSpPr txBox="1"/>
          <p:nvPr/>
        </p:nvSpPr>
        <p:spPr>
          <a:xfrm>
            <a:off x="891878" y="4140234"/>
            <a:ext cx="4507860" cy="1742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2400">
                <a:latin typeface="Times New Roman"/>
                <a:ea typeface="Times New Roman"/>
                <a:cs typeface="Times New Roman"/>
                <a:sym typeface="Times New Roman"/>
              </a:defRPr>
            </a:pPr>
            <a:r>
              <a:t>Presented By:</a:t>
            </a:r>
          </a:p>
          <a:p>
            <a:pPr>
              <a:defRPr sz="1800">
                <a:latin typeface="Calibri"/>
                <a:ea typeface="Calibri"/>
                <a:cs typeface="Calibri"/>
                <a:sym typeface="Calibri"/>
              </a:defRPr>
            </a:pPr>
            <a:endParaRPr/>
          </a:p>
          <a:p>
            <a:pPr>
              <a:defRPr sz="2400">
                <a:latin typeface="Times New Roman"/>
                <a:ea typeface="Times New Roman"/>
                <a:cs typeface="Times New Roman"/>
                <a:sym typeface="Times New Roman"/>
              </a:defRPr>
            </a:pPr>
            <a:r>
              <a:t>Sudharshanan S - 125003354</a:t>
            </a:r>
          </a:p>
          <a:p>
            <a:pPr>
              <a:defRPr sz="2400">
                <a:latin typeface="Times New Roman"/>
                <a:ea typeface="Times New Roman"/>
                <a:cs typeface="Times New Roman"/>
                <a:sym typeface="Times New Roman"/>
              </a:defRPr>
            </a:pPr>
            <a:r>
              <a:t>Krishaant SH     - 125003153</a:t>
            </a:r>
          </a:p>
          <a:p>
            <a:pPr>
              <a:defRPr sz="2400">
                <a:latin typeface="Times New Roman"/>
                <a:ea typeface="Times New Roman"/>
                <a:cs typeface="Times New Roman"/>
                <a:sym typeface="Times New Roman"/>
              </a:defRPr>
            </a:pPr>
            <a:r>
              <a:t>Karthikeyan S    - 125003137</a:t>
            </a:r>
          </a:p>
        </p:txBody>
      </p:sp>
      <p:sp>
        <p:nvSpPr>
          <p:cNvPr id="88" name="Google Shape;52;p11"/>
          <p:cNvSpPr txBox="1"/>
          <p:nvPr/>
        </p:nvSpPr>
        <p:spPr>
          <a:xfrm>
            <a:off x="7737840" y="4071222"/>
            <a:ext cx="3937099" cy="2085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lgn="just">
              <a:defRPr sz="2400">
                <a:latin typeface="Times New Roman"/>
                <a:ea typeface="Times New Roman"/>
                <a:cs typeface="Times New Roman"/>
                <a:sym typeface="Times New Roman"/>
              </a:defRPr>
            </a:pPr>
            <a:r>
              <a:t>Guided By:</a:t>
            </a:r>
          </a:p>
          <a:p>
            <a:pPr algn="just">
              <a:defRPr sz="1800">
                <a:latin typeface="Calibri"/>
                <a:ea typeface="Calibri"/>
                <a:cs typeface="Calibri"/>
                <a:sym typeface="Calibri"/>
              </a:defRPr>
            </a:pPr>
            <a:endParaRPr/>
          </a:p>
          <a:p>
            <a:pPr algn="just">
              <a:defRPr sz="2400">
                <a:latin typeface="Times New Roman"/>
                <a:ea typeface="Times New Roman"/>
                <a:cs typeface="Times New Roman"/>
                <a:sym typeface="Times New Roman"/>
              </a:defRPr>
            </a:pPr>
            <a:r>
              <a:t>Ms. Helen WR</a:t>
            </a:r>
          </a:p>
          <a:p>
            <a:pPr algn="just">
              <a:defRPr sz="2400">
                <a:latin typeface="Times New Roman"/>
                <a:ea typeface="Times New Roman"/>
                <a:cs typeface="Times New Roman"/>
                <a:sym typeface="Times New Roman"/>
              </a:defRPr>
            </a:pPr>
            <a:r>
              <a:t>Assistant Professor - III</a:t>
            </a:r>
          </a:p>
          <a:p>
            <a:pPr algn="just">
              <a:defRPr sz="2400">
                <a:latin typeface="Times New Roman"/>
                <a:ea typeface="Times New Roman"/>
                <a:cs typeface="Times New Roman"/>
                <a:sym typeface="Times New Roman"/>
              </a:defRPr>
            </a:pPr>
            <a:r>
              <a:t>CSE / SOC</a:t>
            </a:r>
          </a:p>
          <a:p>
            <a:pPr algn="just">
              <a:defRPr sz="2400">
                <a:latin typeface="Times New Roman"/>
                <a:ea typeface="Times New Roman"/>
                <a:cs typeface="Times New Roman"/>
                <a:sym typeface="Times New Roman"/>
              </a:defRPr>
            </a:pPr>
            <a:r>
              <a:t>SASTRA Deemed University</a:t>
            </a:r>
          </a:p>
        </p:txBody>
      </p:sp>
      <p:sp>
        <p:nvSpPr>
          <p:cNvPr id="89" name="Google Shape;53;p11"/>
          <p:cNvSpPr txBox="1"/>
          <p:nvPr/>
        </p:nvSpPr>
        <p:spPr>
          <a:xfrm>
            <a:off x="4945264" y="2194546"/>
            <a:ext cx="2269627" cy="4826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latin typeface="Times New Roman"/>
                <a:ea typeface="Times New Roman"/>
                <a:cs typeface="Times New Roman"/>
                <a:sym typeface="Times New Roman"/>
              </a:defRPr>
            </a:lvl1pPr>
          </a:lstStyle>
          <a:p>
            <a:r>
              <a:t>Zeroth review</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Google Shape;108;p19" descr="Google Shape;108;p19"/>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30" name="Google Shape;109;p19"/>
          <p:cNvSpPr txBox="1"/>
          <p:nvPr/>
        </p:nvSpPr>
        <p:spPr>
          <a:xfrm>
            <a:off x="1231112" y="350649"/>
            <a:ext cx="4788822"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600" b="1">
                <a:solidFill>
                  <a:srgbClr val="FF0000"/>
                </a:solidFill>
                <a:latin typeface="Times New Roman"/>
                <a:ea typeface="Times New Roman"/>
                <a:cs typeface="Times New Roman"/>
                <a:sym typeface="Times New Roman"/>
              </a:defRPr>
            </a:lvl1pPr>
          </a:lstStyle>
          <a:p>
            <a:r>
              <a:t>Dataset Description</a:t>
            </a:r>
          </a:p>
        </p:txBody>
      </p:sp>
      <p:sp>
        <p:nvSpPr>
          <p:cNvPr id="131" name="TextBox 1"/>
          <p:cNvSpPr txBox="1"/>
          <p:nvPr/>
        </p:nvSpPr>
        <p:spPr>
          <a:xfrm>
            <a:off x="1276833" y="971525"/>
            <a:ext cx="8516040" cy="54369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defRPr b="1">
                <a:latin typeface="Calibri"/>
                <a:ea typeface="Calibri"/>
                <a:cs typeface="Calibri"/>
                <a:sym typeface="Calibri"/>
              </a:defRPr>
            </a:pPr>
            <a:r>
              <a:t>Synthetic Financial Datasets for Fraud Detection:</a:t>
            </a:r>
            <a:endParaRPr sz="1200">
              <a:latin typeface="+mj-lt"/>
              <a:ea typeface="+mj-ea"/>
              <a:cs typeface="+mj-cs"/>
              <a:sym typeface="Arial"/>
            </a:endParaRPr>
          </a:p>
          <a:p>
            <a:pPr marL="285750" lvl="1" indent="-285750">
              <a:buClr>
                <a:srgbClr val="000000"/>
              </a:buClr>
              <a:buSzPts val="1400"/>
              <a:buFont typeface="Arial"/>
              <a:buChar char="•"/>
              <a:defRPr>
                <a:latin typeface="Calibri"/>
                <a:ea typeface="Calibri"/>
                <a:cs typeface="Calibri"/>
                <a:sym typeface="Calibri"/>
              </a:defRPr>
            </a:pPr>
            <a:r>
              <a:t>Dataset contains 1,048,575 rows and 11 columns of data.</a:t>
            </a:r>
          </a:p>
          <a:p>
            <a:pPr marL="285750" lvl="4" indent="-285750">
              <a:buClr>
                <a:srgbClr val="000000"/>
              </a:buClr>
              <a:buSzPts val="1400"/>
              <a:buFont typeface="Arial"/>
              <a:buChar char="•"/>
              <a:defRPr>
                <a:latin typeface="Calibri"/>
                <a:ea typeface="Calibri"/>
                <a:cs typeface="Calibri"/>
                <a:sym typeface="Calibri"/>
              </a:defRPr>
            </a:pPr>
            <a:r>
              <a:t>Categorical data identified in the dataset: </a:t>
            </a:r>
            <a:br/>
            <a:r>
              <a:t>- "type" column representing event time.</a:t>
            </a:r>
            <a:br/>
            <a:r>
              <a:t>- "nameOrig" column anonymizing the customer initiating the transaction.</a:t>
            </a:r>
            <a:br/>
            <a:r>
              <a:t>- "nameDest" column anonymizing the customer completing the transaction.</a:t>
            </a:r>
          </a:p>
          <a:p>
            <a:pPr marL="285750" indent="-285750" algn="just">
              <a:buClr>
                <a:srgbClr val="000000"/>
              </a:buClr>
              <a:buSzPts val="1400"/>
              <a:buFont typeface="Arial"/>
              <a:buChar char="•"/>
              <a:defRPr>
                <a:latin typeface="Calibri"/>
                <a:ea typeface="Calibri"/>
                <a:cs typeface="Calibri"/>
                <a:sym typeface="Calibri"/>
              </a:defRPr>
            </a:pPr>
            <a:r>
              <a:t>Link : </a:t>
            </a:r>
            <a:r>
              <a:rPr u="sng">
                <a:solidFill>
                  <a:srgbClr val="0000FF"/>
                </a:solidFill>
                <a:uFill>
                  <a:solidFill>
                    <a:srgbClr val="0000FF"/>
                  </a:solidFill>
                </a:uFill>
                <a:hlinkClick r:id="rId3"/>
              </a:rPr>
              <a:t>https://www.kaggle.com/datasets/ealaxi/paysim1</a:t>
            </a:r>
          </a:p>
          <a:p>
            <a:pPr algn="just">
              <a:defRPr u="sng">
                <a:solidFill>
                  <a:srgbClr val="0000FF"/>
                </a:solidFill>
                <a:uFill>
                  <a:solidFill>
                    <a:srgbClr val="0000FF"/>
                  </a:solidFill>
                </a:uFill>
                <a:latin typeface="Calibri"/>
                <a:ea typeface="Calibri"/>
                <a:cs typeface="Calibri"/>
                <a:sym typeface="Calibri"/>
              </a:defRPr>
            </a:pPr>
            <a:endParaRPr u="sng">
              <a:solidFill>
                <a:srgbClr val="0000FF"/>
              </a:solidFill>
              <a:uFill>
                <a:solidFill>
                  <a:srgbClr val="0000FF"/>
                </a:solidFill>
              </a:uFill>
              <a:hlinkClick r:id="rId3"/>
            </a:endParaRPr>
          </a:p>
          <a:p>
            <a:pPr>
              <a:defRPr b="1">
                <a:latin typeface="Calibri"/>
                <a:ea typeface="Calibri"/>
                <a:cs typeface="Calibri"/>
                <a:sym typeface="Calibri"/>
              </a:defRPr>
            </a:pPr>
            <a:r>
              <a:t>Credit Card Transactions Fraud Detection Dataset:</a:t>
            </a:r>
          </a:p>
          <a:p>
            <a:pPr marL="285750" indent="-285750">
              <a:buClr>
                <a:srgbClr val="000000"/>
              </a:buClr>
              <a:buSzPts val="1400"/>
              <a:buFont typeface="Arial"/>
              <a:buChar char="•"/>
              <a:defRPr>
                <a:latin typeface="Calibri"/>
                <a:ea typeface="Calibri"/>
                <a:cs typeface="Calibri"/>
                <a:sym typeface="Calibri"/>
              </a:defRPr>
            </a:pPr>
            <a:r>
              <a:t>Dataset comprises 1,852,394 rows and 23 columns of data, suitable for time series analysis. </a:t>
            </a:r>
          </a:p>
          <a:p>
            <a:pPr marL="285750" indent="-285750">
              <a:buClr>
                <a:srgbClr val="000000"/>
              </a:buClr>
              <a:buSzPts val="1400"/>
              <a:buFont typeface="Arial"/>
              <a:buChar char="•"/>
              <a:defRPr>
                <a:latin typeface="Calibri"/>
                <a:ea typeface="Calibri"/>
                <a:cs typeface="Calibri"/>
                <a:sym typeface="Calibri"/>
              </a:defRPr>
            </a:pPr>
            <a:r>
              <a:t>Categorical variables converted into numerical data:</a:t>
            </a:r>
            <a:br/>
            <a:r>
              <a:rPr sz="1200">
                <a:latin typeface="+mj-lt"/>
                <a:ea typeface="+mj-ea"/>
                <a:cs typeface="+mj-cs"/>
                <a:sym typeface="Arial"/>
              </a:rPr>
              <a:t> - </a:t>
            </a:r>
            <a:r>
              <a:t>“merchant” , “category” ,“first” ,“last” ,“gender” ,“street” ,“job”, “trans_num”, “city”, “state”, and “dob</a:t>
            </a:r>
            <a:endParaRPr sz="1200"/>
          </a:p>
          <a:p>
            <a:pPr marL="285750" indent="-285750" algn="just">
              <a:buClr>
                <a:srgbClr val="000000"/>
              </a:buClr>
              <a:buSzPts val="1400"/>
              <a:buFont typeface="Arial"/>
              <a:buChar char="•"/>
              <a:defRPr>
                <a:latin typeface="Calibri"/>
                <a:ea typeface="Calibri"/>
                <a:cs typeface="Calibri"/>
                <a:sym typeface="Calibri"/>
              </a:defRPr>
            </a:pPr>
            <a:r>
              <a:t>Link : </a:t>
            </a:r>
            <a:r>
              <a:rPr u="sng">
                <a:solidFill>
                  <a:srgbClr val="0000FF"/>
                </a:solidFill>
                <a:uFill>
                  <a:solidFill>
                    <a:srgbClr val="0000FF"/>
                  </a:solidFill>
                </a:uFill>
                <a:hlinkClick r:id="rId4"/>
              </a:rPr>
              <a:t>https://www.kaggle.com/datasets/kartik2112/fraud-detection</a:t>
            </a:r>
          </a:p>
          <a:p>
            <a:pPr algn="just">
              <a:defRPr u="sng">
                <a:solidFill>
                  <a:srgbClr val="0000FF"/>
                </a:solidFill>
                <a:uFill>
                  <a:solidFill>
                    <a:srgbClr val="0000FF"/>
                  </a:solidFill>
                </a:uFill>
                <a:latin typeface="Calibri"/>
                <a:ea typeface="Calibri"/>
                <a:cs typeface="Calibri"/>
                <a:sym typeface="Calibri"/>
              </a:defRPr>
            </a:pPr>
            <a:endParaRPr u="sng">
              <a:solidFill>
                <a:srgbClr val="0000FF"/>
              </a:solidFill>
              <a:uFill>
                <a:solidFill>
                  <a:srgbClr val="0000FF"/>
                </a:solidFill>
              </a:uFill>
              <a:hlinkClick r:id="rId4"/>
            </a:endParaRPr>
          </a:p>
          <a:p>
            <a:pPr>
              <a:defRPr b="1">
                <a:latin typeface="Calibri"/>
                <a:ea typeface="Calibri"/>
                <a:cs typeface="Calibri"/>
                <a:sym typeface="Calibri"/>
              </a:defRPr>
            </a:pPr>
            <a:r>
              <a:t>Credit-card-Fraud Detection Imbalanced Dataset:</a:t>
            </a:r>
          </a:p>
          <a:p>
            <a:pPr marL="285750" indent="-285750">
              <a:buClr>
                <a:srgbClr val="000000"/>
              </a:buClr>
              <a:buSzPts val="1400"/>
              <a:buFont typeface="Arial"/>
              <a:buChar char="•"/>
              <a:defRPr>
                <a:latin typeface="Calibri"/>
                <a:ea typeface="Calibri"/>
                <a:cs typeface="Calibri"/>
                <a:sym typeface="Calibri"/>
              </a:defRPr>
            </a:pPr>
            <a:r>
              <a:t>Dataset contains pertinent demographic variables:</a:t>
            </a:r>
            <a:br/>
            <a:r>
              <a:t> - Family size , Years employed , Age , Number of children</a:t>
            </a:r>
          </a:p>
          <a:p>
            <a:pPr marL="285750" indent="-285750">
              <a:buClr>
                <a:srgbClr val="000000"/>
              </a:buClr>
              <a:buSzPts val="1200"/>
              <a:buFont typeface="Arial"/>
              <a:buChar char="•"/>
              <a:defRPr sz="1200">
                <a:latin typeface="+mj-lt"/>
                <a:ea typeface="+mj-ea"/>
                <a:cs typeface="+mj-cs"/>
                <a:sym typeface="Arial"/>
              </a:defRPr>
            </a:pPr>
            <a:r>
              <a:t>Label encoding performed on the following columns with categorical variables:</a:t>
            </a:r>
            <a:br/>
            <a:r>
              <a:t> - "gender", "car", "reality", "income_type", "education_type", "house_type", "family_type"</a:t>
            </a:r>
          </a:p>
          <a:p>
            <a:pPr marL="285750" indent="-285750">
              <a:buClr>
                <a:srgbClr val="000000"/>
              </a:buClr>
              <a:buSzPts val="1400"/>
              <a:buFont typeface="Arial"/>
              <a:buChar char="•"/>
              <a:defRPr>
                <a:latin typeface="Calibri"/>
                <a:ea typeface="Calibri"/>
                <a:cs typeface="Calibri"/>
                <a:sym typeface="Calibri"/>
              </a:defRPr>
            </a:pPr>
            <a:r>
              <a:t>Link : </a:t>
            </a:r>
            <a:r>
              <a:rPr u="sng">
                <a:solidFill>
                  <a:srgbClr val="0000FF"/>
                </a:solidFill>
                <a:uFill>
                  <a:solidFill>
                    <a:srgbClr val="0000FF"/>
                  </a:solidFill>
                </a:uFill>
                <a:hlinkClick r:id="rId5"/>
              </a:rPr>
              <a:t>https://www.kaggle.com/datasets/dark06thunder/credit-card-dataset</a:t>
            </a:r>
          </a:p>
          <a:p>
            <a:pPr>
              <a:defRPr u="sng">
                <a:solidFill>
                  <a:srgbClr val="0000FF"/>
                </a:solidFill>
                <a:uFill>
                  <a:solidFill>
                    <a:srgbClr val="0000FF"/>
                  </a:solidFill>
                </a:uFill>
                <a:latin typeface="Calibri"/>
                <a:ea typeface="Calibri"/>
                <a:cs typeface="Calibri"/>
                <a:sym typeface="Calibri"/>
              </a:defRPr>
            </a:pPr>
            <a:endParaRPr u="sng">
              <a:solidFill>
                <a:srgbClr val="0000FF"/>
              </a:solidFill>
              <a:uFill>
                <a:solidFill>
                  <a:srgbClr val="0000FF"/>
                </a:solidFill>
              </a:uFill>
              <a:hlinkClick r:id="rId5"/>
            </a:endParaRPr>
          </a:p>
          <a:p>
            <a:pPr>
              <a:defRPr b="1">
                <a:latin typeface="Calibri"/>
                <a:ea typeface="Calibri"/>
                <a:cs typeface="Calibri"/>
                <a:sym typeface="Calibri"/>
              </a:defRPr>
            </a:pPr>
            <a:r>
              <a:t>IEEE_CIS Fraud Detection:</a:t>
            </a:r>
          </a:p>
          <a:p>
            <a:pPr marL="285750" indent="-285750">
              <a:buClr>
                <a:srgbClr val="000000"/>
              </a:buClr>
              <a:buSzPts val="1400"/>
              <a:buFont typeface="Arial"/>
              <a:buChar char="•"/>
              <a:defRPr>
                <a:latin typeface="Calibri"/>
                <a:ea typeface="Calibri"/>
                <a:cs typeface="Calibri"/>
                <a:sym typeface="Calibri"/>
              </a:defRPr>
            </a:pPr>
            <a:r>
              <a:t>contains a total of 590,540 rows and 394 columns.</a:t>
            </a:r>
            <a:endParaRPr sz="1200"/>
          </a:p>
          <a:p>
            <a:pPr marL="285750" indent="-285750">
              <a:buClr>
                <a:srgbClr val="000000"/>
              </a:buClr>
              <a:buSzPts val="1400"/>
              <a:buFont typeface="Arial"/>
              <a:buChar char="•"/>
              <a:defRPr>
                <a:latin typeface="Calibri"/>
                <a:ea typeface="Calibri"/>
                <a:cs typeface="Calibri"/>
                <a:sym typeface="Calibri"/>
              </a:defRPr>
            </a:pPr>
            <a:r>
              <a:t>Link : </a:t>
            </a:r>
            <a:r>
              <a:rPr u="sng">
                <a:solidFill>
                  <a:srgbClr val="0000FF"/>
                </a:solidFill>
                <a:uFill>
                  <a:solidFill>
                    <a:srgbClr val="0000FF"/>
                  </a:solidFill>
                </a:uFill>
                <a:hlinkClick r:id="rId6"/>
              </a:rPr>
              <a:t>https://www.kaggle.com/competitions/ieee-fraud-detection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Google Shape;115;p20" descr="Google Shape;115;p20"/>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34" name="Google Shape;116;p20"/>
          <p:cNvSpPr txBox="1"/>
          <p:nvPr/>
        </p:nvSpPr>
        <p:spPr>
          <a:xfrm>
            <a:off x="1282946" y="597308"/>
            <a:ext cx="7869802"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Tentative Timeline and Indiviual Contributions</a:t>
            </a:r>
          </a:p>
        </p:txBody>
      </p:sp>
      <p:sp>
        <p:nvSpPr>
          <p:cNvPr id="135" name="Google Shape;117;p20"/>
          <p:cNvSpPr txBox="1"/>
          <p:nvPr/>
        </p:nvSpPr>
        <p:spPr>
          <a:xfrm>
            <a:off x="1251415" y="1140769"/>
            <a:ext cx="9689170" cy="34019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marL="342900" indent="-342900">
              <a:lnSpc>
                <a:spcPct val="150000"/>
              </a:lnSpc>
              <a:buClr>
                <a:srgbClr val="000000"/>
              </a:buClr>
              <a:buSzPts val="2000"/>
              <a:buFont typeface="Times New Roman"/>
              <a:buChar char="➢"/>
              <a:defRPr sz="2000" b="1">
                <a:latin typeface="Times New Roman"/>
                <a:ea typeface="Times New Roman"/>
                <a:cs typeface="Times New Roman"/>
                <a:sym typeface="Times New Roman"/>
              </a:defRPr>
            </a:pPr>
            <a:r>
              <a:t>Stage 1: [On/before 26/02/24]</a:t>
            </a:r>
            <a:endParaRPr>
              <a:latin typeface="Calibri"/>
              <a:ea typeface="Calibri"/>
              <a:cs typeface="Calibri"/>
              <a:sym typeface="Calibri"/>
            </a:endParaRPr>
          </a:p>
          <a:p>
            <a:pPr>
              <a:lnSpc>
                <a:spcPct val="150000"/>
              </a:lnSpc>
              <a:defRPr sz="2000">
                <a:latin typeface="Times New Roman"/>
                <a:ea typeface="Times New Roman"/>
                <a:cs typeface="Times New Roman"/>
                <a:sym typeface="Times New Roman"/>
              </a:defRPr>
            </a:pPr>
            <a:r>
              <a:t>         Data Preprocessing and exploratory data analysis </a:t>
            </a:r>
          </a:p>
          <a:p>
            <a:pPr marL="342900" indent="-342900">
              <a:lnSpc>
                <a:spcPct val="150000"/>
              </a:lnSpc>
              <a:buClr>
                <a:srgbClr val="000000"/>
              </a:buClr>
              <a:buSzPts val="2000"/>
              <a:buFont typeface="Times New Roman"/>
              <a:buChar char="➢"/>
              <a:defRPr sz="2000" b="1">
                <a:latin typeface="Times New Roman"/>
                <a:ea typeface="Times New Roman"/>
                <a:cs typeface="Times New Roman"/>
                <a:sym typeface="Times New Roman"/>
              </a:defRPr>
            </a:pPr>
            <a:r>
              <a:t>Stage 2: [First 2 dataset: On/before 6/03/24 Remaining dataset: 21/03/24]</a:t>
            </a:r>
            <a:endParaRPr>
              <a:latin typeface="Calibri"/>
              <a:ea typeface="Calibri"/>
              <a:cs typeface="Calibri"/>
              <a:sym typeface="Calibri"/>
            </a:endParaRPr>
          </a:p>
          <a:p>
            <a:pPr>
              <a:lnSpc>
                <a:spcPct val="150000"/>
              </a:lnSpc>
              <a:defRPr sz="2000">
                <a:latin typeface="Times New Roman"/>
                <a:ea typeface="Times New Roman"/>
                <a:cs typeface="Times New Roman"/>
                <a:sym typeface="Times New Roman"/>
              </a:defRPr>
            </a:pPr>
            <a:r>
              <a:t>          ML model construction and fitting</a:t>
            </a:r>
            <a:endParaRPr>
              <a:latin typeface="Calibri"/>
              <a:ea typeface="Calibri"/>
              <a:cs typeface="Calibri"/>
              <a:sym typeface="Calibri"/>
            </a:endParaRPr>
          </a:p>
          <a:p>
            <a:pPr marL="342900" indent="-342900">
              <a:lnSpc>
                <a:spcPct val="150000"/>
              </a:lnSpc>
              <a:buClr>
                <a:srgbClr val="000000"/>
              </a:buClr>
              <a:buSzPts val="2000"/>
              <a:buFont typeface="Times New Roman"/>
              <a:buChar char="➢"/>
              <a:defRPr sz="2000" b="1">
                <a:latin typeface="Times New Roman"/>
                <a:ea typeface="Times New Roman"/>
                <a:cs typeface="Times New Roman"/>
                <a:sym typeface="Times New Roman"/>
              </a:defRPr>
            </a:pPr>
            <a:r>
              <a:t>Stage 3: [ On/before 31/03/24]</a:t>
            </a:r>
            <a:endParaRPr>
              <a:latin typeface="Calibri"/>
              <a:ea typeface="Calibri"/>
              <a:cs typeface="Calibri"/>
              <a:sym typeface="Calibri"/>
            </a:endParaRPr>
          </a:p>
          <a:p>
            <a:pPr>
              <a:lnSpc>
                <a:spcPct val="150000"/>
              </a:lnSpc>
              <a:defRPr sz="2000">
                <a:latin typeface="Times New Roman"/>
                <a:ea typeface="Times New Roman"/>
                <a:cs typeface="Times New Roman"/>
                <a:sym typeface="Times New Roman"/>
              </a:defRPr>
            </a:pPr>
            <a:r>
              <a:t>          Algorithm construction and  recall value calculation</a:t>
            </a:r>
            <a:endParaRPr>
              <a:latin typeface="Calibri"/>
              <a:ea typeface="Calibri"/>
              <a:cs typeface="Calibri"/>
              <a:sym typeface="Calibri"/>
            </a:endParaRPr>
          </a:p>
          <a:p>
            <a:pPr marL="342900" indent="-342900">
              <a:lnSpc>
                <a:spcPct val="150000"/>
              </a:lnSpc>
              <a:buClr>
                <a:srgbClr val="000000"/>
              </a:buClr>
              <a:buSzPts val="2000"/>
              <a:buFont typeface="Times New Roman"/>
              <a:buChar char="➢"/>
              <a:defRPr sz="2000" b="1">
                <a:latin typeface="Times New Roman"/>
                <a:ea typeface="Times New Roman"/>
                <a:cs typeface="Times New Roman"/>
                <a:sym typeface="Times New Roman"/>
              </a:defRPr>
            </a:pPr>
            <a:r>
              <a:t>Stage 4: [On /before 7/04/24]</a:t>
            </a:r>
            <a:endParaRPr>
              <a:latin typeface="Calibri"/>
              <a:ea typeface="Calibri"/>
              <a:cs typeface="Calibri"/>
              <a:sym typeface="Calibri"/>
            </a:endParaRPr>
          </a:p>
          <a:p>
            <a:pPr>
              <a:lnSpc>
                <a:spcPct val="150000"/>
              </a:lnSpc>
              <a:defRPr sz="2000">
                <a:latin typeface="Times New Roman"/>
                <a:ea typeface="Times New Roman"/>
                <a:cs typeface="Times New Roman"/>
                <a:sym typeface="Times New Roman"/>
              </a:defRPr>
            </a:pPr>
            <a:r>
              <a:t>         Comparing the recall values using graphs</a:t>
            </a:r>
          </a:p>
        </p:txBody>
      </p:sp>
      <p:sp>
        <p:nvSpPr>
          <p:cNvPr id="136" name="Google Shape;118;p20"/>
          <p:cNvSpPr txBox="1"/>
          <p:nvPr/>
        </p:nvSpPr>
        <p:spPr>
          <a:xfrm>
            <a:off x="1251416" y="5013614"/>
            <a:ext cx="7901331" cy="1238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lnSpc>
                <a:spcPct val="150000"/>
              </a:lnSpc>
              <a:defRPr sz="2000" b="1">
                <a:latin typeface="Times New Roman"/>
                <a:ea typeface="Times New Roman"/>
                <a:cs typeface="Times New Roman"/>
                <a:sym typeface="Times New Roman"/>
              </a:defRPr>
            </a:pPr>
            <a:r>
              <a:t>Sudharshanan</a:t>
            </a:r>
            <a:r>
              <a:rPr b="0"/>
              <a:t> : Cleaning the  4 datasets</a:t>
            </a:r>
          </a:p>
          <a:p>
            <a:pPr>
              <a:lnSpc>
                <a:spcPct val="150000"/>
              </a:lnSpc>
              <a:defRPr sz="2000" b="1">
                <a:latin typeface="Times New Roman"/>
                <a:ea typeface="Times New Roman"/>
                <a:cs typeface="Times New Roman"/>
                <a:sym typeface="Times New Roman"/>
              </a:defRPr>
            </a:pPr>
            <a:r>
              <a:t>Krishaant</a:t>
            </a:r>
            <a:r>
              <a:rPr b="0"/>
              <a:t>: Fitting the models</a:t>
            </a:r>
          </a:p>
          <a:p>
            <a:pPr>
              <a:lnSpc>
                <a:spcPct val="150000"/>
              </a:lnSpc>
              <a:defRPr sz="2000" b="1">
                <a:latin typeface="Times New Roman"/>
                <a:ea typeface="Times New Roman"/>
                <a:cs typeface="Times New Roman"/>
                <a:sym typeface="Times New Roman"/>
              </a:defRPr>
            </a:pPr>
            <a:r>
              <a:t>Karthikeyan</a:t>
            </a:r>
            <a:r>
              <a:rPr b="0"/>
              <a:t>: Algorithm Construction and Recall comparision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39" name="Google Shape;131;p22"/>
          <p:cNvSpPr txBox="1"/>
          <p:nvPr/>
        </p:nvSpPr>
        <p:spPr>
          <a:xfrm>
            <a:off x="1070709" y="401186"/>
            <a:ext cx="8900529" cy="549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600" b="1">
                <a:solidFill>
                  <a:srgbClr val="FF0000"/>
                </a:solidFill>
                <a:latin typeface="Calibri"/>
                <a:ea typeface="Calibri"/>
                <a:cs typeface="Calibri"/>
                <a:sym typeface="Calibri"/>
              </a:defRPr>
            </a:lvl1pPr>
          </a:lstStyle>
          <a:p>
            <a:r>
              <a:t>Handling the imbalance dataset:</a:t>
            </a:r>
          </a:p>
        </p:txBody>
      </p:sp>
      <p:sp>
        <p:nvSpPr>
          <p:cNvPr id="140" name="TextBox 3"/>
          <p:cNvSpPr txBox="1"/>
          <p:nvPr/>
        </p:nvSpPr>
        <p:spPr>
          <a:xfrm>
            <a:off x="1116429" y="1211951"/>
            <a:ext cx="7466036" cy="46597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b="1">
                <a:latin typeface="+mj-lt"/>
                <a:ea typeface="+mj-ea"/>
                <a:cs typeface="+mj-cs"/>
                <a:sym typeface="Arial"/>
              </a:defRPr>
            </a:pPr>
            <a:r>
              <a:t>SMOTE (Synthetic Minority Over-sampling Technique)</a:t>
            </a:r>
          </a:p>
          <a:p>
            <a:pPr>
              <a:defRPr>
                <a:latin typeface="+mj-lt"/>
                <a:ea typeface="+mj-ea"/>
                <a:cs typeface="+mj-cs"/>
                <a:sym typeface="Arial"/>
              </a:defRPr>
            </a:pPr>
            <a:endParaRPr/>
          </a:p>
          <a:p>
            <a:pPr>
              <a:defRPr sz="1600" b="1">
                <a:latin typeface="+mj-lt"/>
                <a:ea typeface="+mj-ea"/>
                <a:cs typeface="+mj-cs"/>
                <a:sym typeface="Arial"/>
              </a:defRPr>
            </a:pPr>
            <a:r>
              <a:t>Purpose:</a:t>
            </a:r>
          </a:p>
          <a:p>
            <a:pPr marL="285750" indent="-285750">
              <a:lnSpc>
                <a:spcPct val="150000"/>
              </a:lnSpc>
              <a:buSzPct val="100000"/>
              <a:buFont typeface="Arial"/>
              <a:buChar char="•"/>
              <a:defRPr>
                <a:latin typeface="+mj-lt"/>
                <a:ea typeface="+mj-ea"/>
                <a:cs typeface="+mj-cs"/>
                <a:sym typeface="Arial"/>
              </a:defRPr>
            </a:pPr>
            <a:r>
              <a:t>Address class imbalance in datasets for better model performance.</a:t>
            </a:r>
          </a:p>
          <a:p>
            <a:pPr marL="285750" indent="-285750">
              <a:lnSpc>
                <a:spcPct val="150000"/>
              </a:lnSpc>
              <a:buSzPct val="100000"/>
              <a:buFont typeface="Arial"/>
              <a:buChar char="•"/>
              <a:defRPr>
                <a:latin typeface="+mj-lt"/>
                <a:ea typeface="+mj-ea"/>
                <a:cs typeface="+mj-cs"/>
                <a:sym typeface="Arial"/>
              </a:defRPr>
            </a:pPr>
            <a:r>
              <a:t>Implemented in Python using imbalanced-learn library (imblearn). </a:t>
            </a:r>
          </a:p>
          <a:p>
            <a:pPr marL="285750" indent="-285750">
              <a:buSzPct val="100000"/>
              <a:buFont typeface="Arial"/>
              <a:buChar char="•"/>
              <a:defRPr>
                <a:latin typeface="+mj-lt"/>
                <a:ea typeface="+mj-ea"/>
                <a:cs typeface="+mj-cs"/>
                <a:sym typeface="Arial"/>
              </a:defRPr>
            </a:pPr>
            <a:endParaRPr/>
          </a:p>
          <a:p>
            <a:pPr>
              <a:defRPr>
                <a:latin typeface="+mj-lt"/>
                <a:ea typeface="+mj-ea"/>
                <a:cs typeface="+mj-cs"/>
                <a:sym typeface="Arial"/>
              </a:defRPr>
            </a:pPr>
            <a:endParaRPr/>
          </a:p>
          <a:p>
            <a:pPr>
              <a:defRPr sz="1600" b="1">
                <a:latin typeface="+mj-lt"/>
                <a:ea typeface="+mj-ea"/>
                <a:cs typeface="+mj-cs"/>
                <a:sym typeface="Arial"/>
              </a:defRPr>
            </a:pPr>
            <a:r>
              <a:t>Steps to Implement SMOTE:</a:t>
            </a:r>
          </a:p>
          <a:p>
            <a:pPr marL="285750" indent="-285750">
              <a:lnSpc>
                <a:spcPct val="150000"/>
              </a:lnSpc>
              <a:buSzPct val="100000"/>
              <a:buFont typeface="Arial"/>
              <a:buChar char="•"/>
              <a:defRPr>
                <a:latin typeface="+mj-lt"/>
                <a:ea typeface="+mj-ea"/>
                <a:cs typeface="+mj-cs"/>
                <a:sym typeface="Arial"/>
              </a:defRPr>
            </a:pPr>
            <a:r>
              <a:t>Install imbalanced-learn:</a:t>
            </a:r>
          </a:p>
          <a:p>
            <a:pPr marL="285750" indent="-285750">
              <a:lnSpc>
                <a:spcPct val="150000"/>
              </a:lnSpc>
              <a:buSzPct val="100000"/>
              <a:buFont typeface="Arial"/>
              <a:buChar char="•"/>
              <a:defRPr>
                <a:latin typeface="+mj-lt"/>
                <a:ea typeface="+mj-ea"/>
                <a:cs typeface="+mj-cs"/>
                <a:sym typeface="Arial"/>
              </a:defRPr>
            </a:pPr>
            <a:r>
              <a:t>Command: </a:t>
            </a:r>
            <a:br/>
            <a:r>
              <a:t>pip install imbalanced-learn</a:t>
            </a:r>
          </a:p>
          <a:p>
            <a:pPr marL="285750" indent="-285750">
              <a:lnSpc>
                <a:spcPct val="150000"/>
              </a:lnSpc>
              <a:buSzPct val="100000"/>
              <a:buFont typeface="Arial"/>
              <a:buChar char="•"/>
              <a:defRPr>
                <a:latin typeface="+mj-lt"/>
                <a:ea typeface="+mj-ea"/>
                <a:cs typeface="+mj-cs"/>
                <a:sym typeface="Arial"/>
              </a:defRPr>
            </a:pPr>
            <a:r>
              <a:t>Import Necessary Libraries:</a:t>
            </a:r>
            <a:br/>
            <a:r>
              <a:t>	 -from imblearn.over_sampling import SMOTE</a:t>
            </a:r>
          </a:p>
          <a:p>
            <a:pPr marL="285750" indent="-285750">
              <a:buSzPct val="100000"/>
              <a:buFont typeface="Arial"/>
              <a:buChar char="•"/>
              <a:defRPr>
                <a:latin typeface="+mj-lt"/>
                <a:ea typeface="+mj-ea"/>
                <a:cs typeface="+mj-cs"/>
                <a:sym typeface="Arial"/>
              </a:defRPr>
            </a:pPr>
            <a:endParaRPr/>
          </a:p>
          <a:p>
            <a:pPr marL="285750" indent="-285750">
              <a:buSzPct val="100000"/>
              <a:buFont typeface="Arial"/>
              <a:buChar char="•"/>
              <a:defRPr sz="1600" b="1">
                <a:latin typeface="+mj-lt"/>
                <a:ea typeface="+mj-ea"/>
                <a:cs typeface="+mj-cs"/>
                <a:sym typeface="Arial"/>
              </a:defRPr>
            </a:pPr>
            <a:endParaRPr/>
          </a:p>
          <a:p>
            <a:pPr>
              <a:defRPr sz="1600" b="1">
                <a:latin typeface="+mj-lt"/>
                <a:ea typeface="+mj-ea"/>
                <a:cs typeface="+mj-cs"/>
                <a:sym typeface="Arial"/>
              </a:defRPr>
            </a:pPr>
            <a:r>
              <a:t>Initialize SMOTE object:</a:t>
            </a:r>
          </a:p>
          <a:p>
            <a:pPr marL="285750" indent="-285750">
              <a:lnSpc>
                <a:spcPct val="150000"/>
              </a:lnSpc>
              <a:buSzPct val="100000"/>
              <a:buFont typeface="Arial"/>
              <a:buChar char="•"/>
              <a:defRPr>
                <a:latin typeface="+mj-lt"/>
                <a:ea typeface="+mj-ea"/>
                <a:cs typeface="+mj-cs"/>
                <a:sym typeface="Arial"/>
              </a:defRPr>
            </a:pPr>
            <a:r>
              <a:t>smote = SMOTE(sampling_strategy='minority')</a:t>
            </a:r>
          </a:p>
          <a:p>
            <a:pPr marL="285750" indent="-285750">
              <a:lnSpc>
                <a:spcPct val="150000"/>
              </a:lnSpc>
              <a:buSzPct val="100000"/>
              <a:buFont typeface="Arial"/>
              <a:buChar char="•"/>
              <a:defRPr>
                <a:latin typeface="+mj-lt"/>
                <a:ea typeface="+mj-ea"/>
                <a:cs typeface="+mj-cs"/>
                <a:sym typeface="Arial"/>
              </a:defRPr>
            </a:pPr>
            <a:r>
              <a:t>Apply SMOTE: X_resampled, y_resampled = smote.fit_resample(X, 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123;p21" descr="Google Shape;123;p21"/>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43" name="Google Shape;124;p21"/>
          <p:cNvSpPr txBox="1"/>
          <p:nvPr/>
        </p:nvSpPr>
        <p:spPr>
          <a:xfrm>
            <a:off x="677103" y="370555"/>
            <a:ext cx="8900529" cy="6369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1 </a:t>
            </a:r>
            <a:r>
              <a:rPr>
                <a:latin typeface="Helvetica Neue"/>
                <a:ea typeface="Helvetica Neue"/>
                <a:cs typeface="Helvetica Neue"/>
                <a:sym typeface="Helvetica Neue"/>
              </a:rPr>
              <a:t>: </a:t>
            </a:r>
            <a:r>
              <a:rPr sz="2400" b="0">
                <a:latin typeface="Helvetica Neue"/>
                <a:ea typeface="Helvetica Neue"/>
                <a:cs typeface="Helvetica Neue"/>
                <a:sym typeface="Helvetica Neue"/>
              </a:rPr>
              <a:t>Synthetic Financial Datasets for Fraud Detection</a:t>
            </a:r>
          </a:p>
        </p:txBody>
      </p:sp>
      <p:sp>
        <p:nvSpPr>
          <p:cNvPr id="144" name="Google Shape;125;p21"/>
          <p:cNvSpPr txBox="1"/>
          <p:nvPr/>
        </p:nvSpPr>
        <p:spPr>
          <a:xfrm>
            <a:off x="677105" y="1428748"/>
            <a:ext cx="11043554" cy="4086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1600" b="1">
                <a:latin typeface="+mj-lt"/>
                <a:ea typeface="+mj-ea"/>
                <a:cs typeface="+mj-cs"/>
                <a:sym typeface="Arial"/>
              </a:defRPr>
            </a:pPr>
            <a:r>
              <a:t>Data cleaning and Data preprocessing:</a:t>
            </a:r>
          </a:p>
          <a:p>
            <a:pPr>
              <a:defRPr sz="1600" b="1">
                <a:latin typeface="+mj-lt"/>
                <a:ea typeface="+mj-ea"/>
                <a:cs typeface="+mj-cs"/>
                <a:sym typeface="Arial"/>
              </a:defRPr>
            </a:pPr>
            <a:endParaRPr/>
          </a:p>
          <a:p>
            <a:pPr marL="285750" indent="-285750" algn="just">
              <a:buClr>
                <a:srgbClr val="000000"/>
              </a:buClr>
              <a:buSzPts val="1600"/>
              <a:buFont typeface="Arial"/>
              <a:buChar char="•"/>
              <a:defRPr sz="1600">
                <a:latin typeface="Calibri"/>
                <a:ea typeface="Calibri"/>
                <a:cs typeface="Calibri"/>
                <a:sym typeface="Calibri"/>
              </a:defRPr>
            </a:pPr>
            <a:r>
              <a:t>No missing values were found .</a:t>
            </a:r>
          </a:p>
          <a:p>
            <a:pPr marL="285750" indent="-285750" algn="just">
              <a:buClr>
                <a:srgbClr val="000000"/>
              </a:buClr>
              <a:buSzPts val="1600"/>
              <a:buFont typeface="Arial"/>
              <a:buChar char="•"/>
              <a:defRPr sz="1600">
                <a:latin typeface="Calibri"/>
                <a:ea typeface="Calibri"/>
                <a:cs typeface="Calibri"/>
                <a:sym typeface="Calibri"/>
              </a:defRPr>
            </a:pPr>
            <a:r>
              <a:t>Categorical columns ('type', 'nameOrig', and 'nameDest') were encoded numerically using LabelEncoder from scikit-learn.</a:t>
            </a:r>
          </a:p>
          <a:p>
            <a:pPr marL="285750" indent="-285750" algn="just">
              <a:buClr>
                <a:srgbClr val="000000"/>
              </a:buClr>
              <a:buSzPts val="1800"/>
              <a:buFont typeface="Arial"/>
              <a:buChar char="•"/>
              <a:defRPr sz="1800">
                <a:latin typeface="Calibri"/>
                <a:ea typeface="Calibri"/>
                <a:cs typeface="Calibri"/>
                <a:sym typeface="Calibri"/>
              </a:defRPr>
            </a:pPr>
            <a:endParaRPr/>
          </a:p>
          <a:p>
            <a:pPr>
              <a:defRPr sz="1600" b="1">
                <a:latin typeface="+mj-lt"/>
                <a:ea typeface="+mj-ea"/>
                <a:cs typeface="+mj-cs"/>
                <a:sym typeface="Arial"/>
              </a:defRPr>
            </a:pPr>
            <a:r>
              <a:t>Models used :</a:t>
            </a:r>
          </a:p>
          <a:p>
            <a:pPr>
              <a:defRPr sz="1600" b="1">
                <a:latin typeface="+mj-lt"/>
                <a:ea typeface="+mj-ea"/>
                <a:cs typeface="+mj-cs"/>
                <a:sym typeface="Arial"/>
              </a:defRPr>
            </a:pPr>
            <a:endParaRPr/>
          </a:p>
          <a:p>
            <a:pPr marL="285750" indent="-285750">
              <a:buClr>
                <a:srgbClr val="000000"/>
              </a:buClr>
              <a:buSzPts val="1600"/>
              <a:buFont typeface="Arial"/>
              <a:buChar char="•"/>
              <a:defRPr sz="1600">
                <a:latin typeface="Calibri"/>
                <a:ea typeface="Calibri"/>
                <a:cs typeface="Calibri"/>
                <a:sym typeface="Calibri"/>
              </a:defRPr>
            </a:pPr>
            <a:r>
              <a:t>KNN (K-Nearest Neighbors),</a:t>
            </a:r>
          </a:p>
          <a:p>
            <a:pPr marL="285750" indent="-285750">
              <a:buClr>
                <a:srgbClr val="000000"/>
              </a:buClr>
              <a:buSzPts val="1600"/>
              <a:buFont typeface="Arial"/>
              <a:buChar char="•"/>
              <a:defRPr sz="1600">
                <a:latin typeface="Calibri"/>
                <a:ea typeface="Calibri"/>
                <a:cs typeface="Calibri"/>
                <a:sym typeface="Calibri"/>
              </a:defRPr>
            </a:pPr>
            <a:r>
              <a:t> LDA (Linear Discriminant Analysis)</a:t>
            </a:r>
          </a:p>
          <a:p>
            <a:pPr marL="285750" indent="-285750">
              <a:buClr>
                <a:srgbClr val="000000"/>
              </a:buClr>
              <a:buSzPts val="1600"/>
              <a:buFont typeface="Arial"/>
              <a:buChar char="•"/>
              <a:defRPr sz="1600">
                <a:latin typeface="Calibri"/>
                <a:ea typeface="Calibri"/>
                <a:cs typeface="Calibri"/>
                <a:sym typeface="Calibri"/>
              </a:defRPr>
            </a:pPr>
            <a:r>
              <a:t>LR (Linear Regression) predictive models .</a:t>
            </a:r>
          </a:p>
          <a:p>
            <a:pPr>
              <a:defRPr sz="1800">
                <a:latin typeface="Calibri"/>
                <a:ea typeface="Calibri"/>
                <a:cs typeface="Calibri"/>
                <a:sym typeface="Calibri"/>
              </a:defRPr>
            </a:pPr>
            <a:endParaRPr/>
          </a:p>
          <a:p>
            <a:pPr>
              <a:defRPr sz="1600" b="1">
                <a:latin typeface="+mj-lt"/>
                <a:ea typeface="+mj-ea"/>
                <a:cs typeface="+mj-cs"/>
                <a:sym typeface="Arial"/>
              </a:defRPr>
            </a:pPr>
            <a:r>
              <a:t>Training set and Test set :</a:t>
            </a:r>
          </a:p>
          <a:p>
            <a:pPr>
              <a:defRPr sz="1600" b="1">
                <a:latin typeface="+mj-lt"/>
                <a:ea typeface="+mj-ea"/>
                <a:cs typeface="+mj-cs"/>
                <a:sym typeface="Arial"/>
              </a:defRPr>
            </a:pPr>
            <a:endParaRPr/>
          </a:p>
          <a:p>
            <a:pPr marL="285750" indent="-285750">
              <a:buClr>
                <a:srgbClr val="000000"/>
              </a:buClr>
              <a:buSzPts val="1600"/>
              <a:buFont typeface="Arial"/>
              <a:buChar char="•"/>
              <a:defRPr sz="1600">
                <a:latin typeface="Calibri"/>
                <a:ea typeface="Calibri"/>
                <a:cs typeface="Calibri"/>
                <a:sym typeface="Calibri"/>
              </a:defRPr>
            </a:pPr>
            <a:r>
              <a:t>Partitioned all datasets into training data (80%) and test data (20%) before feeding them into the algorithm.</a:t>
            </a:r>
          </a:p>
          <a:p>
            <a:pPr marL="285750" indent="-285750">
              <a:buClr>
                <a:srgbClr val="000000"/>
              </a:buClr>
              <a:buSzPts val="1600"/>
              <a:buFont typeface="Arial"/>
              <a:buChar char="•"/>
              <a:defRPr sz="1600">
                <a:latin typeface="Calibri"/>
                <a:ea typeface="Calibri"/>
                <a:cs typeface="Calibri"/>
                <a:sym typeface="Calibri"/>
              </a:defRPr>
            </a:pPr>
            <a:r>
              <a:t>Employed Stratified K-Fold cross-validation with a fold value of 5 to enhance the robustness of our methodology and maintain consistent model performance</a:t>
            </a:r>
            <a:r>
              <a:rPr sz="1800">
                <a:latin typeface="+mj-lt"/>
                <a:ea typeface="+mj-ea"/>
                <a:cs typeface="+mj-cs"/>
                <a:sym typeface="Arial"/>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47" name="Google Shape;131;p22"/>
          <p:cNvSpPr txBox="1"/>
          <p:nvPr/>
        </p:nvSpPr>
        <p:spPr>
          <a:xfrm>
            <a:off x="677103" y="370557"/>
            <a:ext cx="8900529" cy="63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1 </a:t>
            </a:r>
            <a:r>
              <a:rPr>
                <a:latin typeface="Helvetica Neue"/>
                <a:ea typeface="Helvetica Neue"/>
                <a:cs typeface="Helvetica Neue"/>
                <a:sym typeface="Helvetica Neue"/>
              </a:rPr>
              <a:t>: </a:t>
            </a:r>
            <a:r>
              <a:rPr sz="2400" b="0">
                <a:latin typeface="Calibri"/>
                <a:ea typeface="Calibri"/>
                <a:cs typeface="Calibri"/>
                <a:sym typeface="Calibri"/>
              </a:rPr>
              <a:t>Synthetic Financial Datasets for Fraud Detection</a:t>
            </a:r>
          </a:p>
        </p:txBody>
      </p:sp>
      <p:sp>
        <p:nvSpPr>
          <p:cNvPr id="148" name="Google Shape;132;p22"/>
          <p:cNvSpPr txBox="1"/>
          <p:nvPr/>
        </p:nvSpPr>
        <p:spPr>
          <a:xfrm>
            <a:off x="700181" y="1400504"/>
            <a:ext cx="6008353" cy="35461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1800">
                <a:latin typeface="Calibri"/>
                <a:ea typeface="Calibri"/>
                <a:cs typeface="Calibri"/>
                <a:sym typeface="Calibri"/>
              </a:defRPr>
            </a:pPr>
            <a:r>
              <a:t>Here's a summary of the hyperparameters for each algorithm:</a:t>
            </a:r>
          </a:p>
          <a:p>
            <a:pPr>
              <a:defRPr sz="1800">
                <a:latin typeface="Calibri"/>
                <a:ea typeface="Calibri"/>
                <a:cs typeface="Calibri"/>
                <a:sym typeface="Calibri"/>
              </a:defRPr>
            </a:pPr>
            <a:endParaRPr/>
          </a:p>
          <a:p>
            <a:pPr>
              <a:defRPr sz="1800">
                <a:latin typeface="Calibri"/>
                <a:ea typeface="Calibri"/>
                <a:cs typeface="Calibri"/>
                <a:sym typeface="Calibri"/>
              </a:defRPr>
            </a:pPr>
            <a:endParaRPr/>
          </a:p>
          <a:p>
            <a:pPr>
              <a:defRPr sz="1800">
                <a:latin typeface="Calibri"/>
                <a:ea typeface="Calibri"/>
                <a:cs typeface="Calibri"/>
                <a:sym typeface="Calibri"/>
              </a:defRPr>
            </a:pPr>
            <a:r>
              <a:t>KNN (K-Nearest Neighbors):</a:t>
            </a:r>
          </a:p>
          <a:p>
            <a:pPr marL="285750" indent="-285750">
              <a:buClr>
                <a:srgbClr val="000000"/>
              </a:buClr>
              <a:buSzPts val="1800"/>
              <a:buFont typeface="Arial"/>
              <a:buChar char="•"/>
              <a:defRPr sz="1800">
                <a:latin typeface="Calibri"/>
                <a:ea typeface="Calibri"/>
                <a:cs typeface="Calibri"/>
                <a:sym typeface="Calibri"/>
              </a:defRPr>
            </a:pPr>
            <a:r>
              <a:t>algorithm: "auto"</a:t>
            </a:r>
          </a:p>
          <a:p>
            <a:pPr marL="285750" indent="-285750">
              <a:buClr>
                <a:srgbClr val="000000"/>
              </a:buClr>
              <a:buSzPts val="1800"/>
              <a:buFont typeface="Arial"/>
              <a:buChar char="•"/>
              <a:defRPr sz="1800">
                <a:latin typeface="Calibri"/>
                <a:ea typeface="Calibri"/>
                <a:cs typeface="Calibri"/>
                <a:sym typeface="Calibri"/>
              </a:defRPr>
            </a:pPr>
            <a:r>
              <a:t>leaf size: 30</a:t>
            </a:r>
          </a:p>
          <a:p>
            <a:pPr marL="285750" indent="-285750">
              <a:buClr>
                <a:srgbClr val="000000"/>
              </a:buClr>
              <a:buSzPts val="1800"/>
              <a:buFont typeface="Arial"/>
              <a:buChar char="•"/>
              <a:defRPr sz="1800">
                <a:latin typeface="Calibri"/>
                <a:ea typeface="Calibri"/>
                <a:cs typeface="Calibri"/>
                <a:sym typeface="Calibri"/>
              </a:defRPr>
            </a:pPr>
            <a:r>
              <a:t>metric: "minkowski"</a:t>
            </a:r>
          </a:p>
          <a:p>
            <a:pPr marL="285750" indent="-285750">
              <a:buClr>
                <a:srgbClr val="000000"/>
              </a:buClr>
              <a:buSzPts val="1800"/>
              <a:buFont typeface="Arial"/>
              <a:buChar char="•"/>
              <a:defRPr sz="1800">
                <a:latin typeface="Calibri"/>
                <a:ea typeface="Calibri"/>
                <a:cs typeface="Calibri"/>
                <a:sym typeface="Calibri"/>
              </a:defRPr>
            </a:pPr>
            <a:r>
              <a:t>metric_params: "None"</a:t>
            </a:r>
          </a:p>
          <a:p>
            <a:pPr marL="285750" indent="-285750">
              <a:buClr>
                <a:srgbClr val="000000"/>
              </a:buClr>
              <a:buSzPts val="1800"/>
              <a:buFont typeface="Arial"/>
              <a:buChar char="•"/>
              <a:defRPr sz="1800">
                <a:latin typeface="Calibri"/>
                <a:ea typeface="Calibri"/>
                <a:cs typeface="Calibri"/>
                <a:sym typeface="Calibri"/>
              </a:defRPr>
            </a:pPr>
            <a:r>
              <a:t>n_jobs: -1</a:t>
            </a:r>
          </a:p>
          <a:p>
            <a:pPr marL="285750" indent="-285750">
              <a:buClr>
                <a:srgbClr val="000000"/>
              </a:buClr>
              <a:buSzPts val="1800"/>
              <a:buFont typeface="Arial"/>
              <a:buChar char="•"/>
              <a:defRPr sz="1800">
                <a:latin typeface="Calibri"/>
                <a:ea typeface="Calibri"/>
                <a:cs typeface="Calibri"/>
                <a:sym typeface="Calibri"/>
              </a:defRPr>
            </a:pPr>
            <a:r>
              <a:t>n_neighbors: 5</a:t>
            </a:r>
          </a:p>
          <a:p>
            <a:pPr marL="285750" indent="-285750">
              <a:buClr>
                <a:srgbClr val="000000"/>
              </a:buClr>
              <a:buSzPts val="1800"/>
              <a:buFont typeface="Arial"/>
              <a:buChar char="•"/>
              <a:defRPr sz="1800">
                <a:latin typeface="Calibri"/>
                <a:ea typeface="Calibri"/>
                <a:cs typeface="Calibri"/>
                <a:sym typeface="Calibri"/>
              </a:defRPr>
            </a:pPr>
            <a:r>
              <a:t>p: 2</a:t>
            </a:r>
          </a:p>
          <a:p>
            <a:pPr marL="285750" indent="-285750">
              <a:buClr>
                <a:srgbClr val="000000"/>
              </a:buClr>
              <a:buSzPts val="1800"/>
              <a:buFont typeface="Arial"/>
              <a:buChar char="•"/>
              <a:defRPr sz="1800">
                <a:latin typeface="Calibri"/>
                <a:ea typeface="Calibri"/>
                <a:cs typeface="Calibri"/>
                <a:sym typeface="Calibri"/>
              </a:defRPr>
            </a:pPr>
            <a:r>
              <a:t>weights: "uniform"</a:t>
            </a:r>
          </a:p>
        </p:txBody>
      </p:sp>
      <p:sp>
        <p:nvSpPr>
          <p:cNvPr id="149" name="Google Shape;133;p22"/>
          <p:cNvSpPr txBox="1"/>
          <p:nvPr/>
        </p:nvSpPr>
        <p:spPr>
          <a:xfrm>
            <a:off x="4148501" y="2274839"/>
            <a:ext cx="3894995" cy="2377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1800">
                <a:latin typeface="Calibri"/>
                <a:ea typeface="Calibri"/>
                <a:cs typeface="Calibri"/>
                <a:sym typeface="Calibri"/>
              </a:defRPr>
            </a:pPr>
            <a:r>
              <a:t>LDA (Linear Discriminant Analysis):</a:t>
            </a:r>
          </a:p>
          <a:p>
            <a:pPr marL="285750" indent="-285750">
              <a:buClr>
                <a:srgbClr val="000000"/>
              </a:buClr>
              <a:buSzPts val="1800"/>
              <a:buFont typeface="Arial"/>
              <a:buChar char="•"/>
              <a:defRPr sz="1800">
                <a:latin typeface="Calibri"/>
                <a:ea typeface="Calibri"/>
                <a:cs typeface="Calibri"/>
                <a:sym typeface="Calibri"/>
              </a:defRPr>
            </a:pPr>
            <a:r>
              <a:t>covariance_estimator: "None"</a:t>
            </a:r>
          </a:p>
          <a:p>
            <a:pPr marL="285750" indent="-285750">
              <a:buClr>
                <a:srgbClr val="000000"/>
              </a:buClr>
              <a:buSzPts val="1800"/>
              <a:buFont typeface="Arial"/>
              <a:buChar char="•"/>
              <a:defRPr sz="1800">
                <a:latin typeface="Calibri"/>
                <a:ea typeface="Calibri"/>
                <a:cs typeface="Calibri"/>
                <a:sym typeface="Calibri"/>
              </a:defRPr>
            </a:pPr>
            <a:r>
              <a:t>n_components: "None"</a:t>
            </a:r>
          </a:p>
          <a:p>
            <a:pPr marL="285750" indent="-285750">
              <a:buClr>
                <a:srgbClr val="000000"/>
              </a:buClr>
              <a:buSzPts val="1800"/>
              <a:buFont typeface="Arial"/>
              <a:buChar char="•"/>
              <a:defRPr sz="1800">
                <a:latin typeface="Calibri"/>
                <a:ea typeface="Calibri"/>
                <a:cs typeface="Calibri"/>
                <a:sym typeface="Calibri"/>
              </a:defRPr>
            </a:pPr>
            <a:r>
              <a:t>priors: "None"</a:t>
            </a:r>
          </a:p>
          <a:p>
            <a:pPr marL="285750" indent="-285750">
              <a:buClr>
                <a:srgbClr val="000000"/>
              </a:buClr>
              <a:buSzPts val="1800"/>
              <a:buFont typeface="Arial"/>
              <a:buChar char="•"/>
              <a:defRPr sz="1800">
                <a:latin typeface="Calibri"/>
                <a:ea typeface="Calibri"/>
                <a:cs typeface="Calibri"/>
                <a:sym typeface="Calibri"/>
              </a:defRPr>
            </a:pPr>
            <a:r>
              <a:t>shrinkage: "None"</a:t>
            </a:r>
          </a:p>
          <a:p>
            <a:pPr marL="285750" indent="-285750">
              <a:buClr>
                <a:srgbClr val="000000"/>
              </a:buClr>
              <a:buSzPts val="1800"/>
              <a:buFont typeface="Arial"/>
              <a:buChar char="•"/>
              <a:defRPr sz="1800">
                <a:latin typeface="Calibri"/>
                <a:ea typeface="Calibri"/>
                <a:cs typeface="Calibri"/>
                <a:sym typeface="Calibri"/>
              </a:defRPr>
            </a:pPr>
            <a:r>
              <a:t>solver: "svd"</a:t>
            </a:r>
          </a:p>
          <a:p>
            <a:pPr marL="285750" indent="-285750">
              <a:buClr>
                <a:srgbClr val="000000"/>
              </a:buClr>
              <a:buSzPts val="1800"/>
              <a:buFont typeface="Arial"/>
              <a:buChar char="•"/>
              <a:defRPr sz="1800">
                <a:latin typeface="Calibri"/>
                <a:ea typeface="Calibri"/>
                <a:cs typeface="Calibri"/>
                <a:sym typeface="Calibri"/>
              </a:defRPr>
            </a:pPr>
            <a:r>
              <a:t>store_covariance: "False"</a:t>
            </a:r>
          </a:p>
          <a:p>
            <a:pPr marL="285750" indent="-285750">
              <a:buClr>
                <a:srgbClr val="000000"/>
              </a:buClr>
              <a:buSzPts val="1800"/>
              <a:buFont typeface="Arial"/>
              <a:buChar char="•"/>
              <a:defRPr sz="1800">
                <a:latin typeface="Calibri"/>
                <a:ea typeface="Calibri"/>
                <a:cs typeface="Calibri"/>
                <a:sym typeface="Calibri"/>
              </a:defRPr>
            </a:pPr>
            <a:r>
              <a:t>tolerance: 0.0001f</a:t>
            </a:r>
          </a:p>
        </p:txBody>
      </p:sp>
      <p:sp>
        <p:nvSpPr>
          <p:cNvPr id="150" name="Google Shape;134;p22"/>
          <p:cNvSpPr txBox="1"/>
          <p:nvPr/>
        </p:nvSpPr>
        <p:spPr>
          <a:xfrm>
            <a:off x="8466990" y="2314406"/>
            <a:ext cx="2705229" cy="625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1800">
                <a:latin typeface="Calibri"/>
                <a:ea typeface="Calibri"/>
                <a:cs typeface="Calibri"/>
                <a:sym typeface="Calibri"/>
              </a:defRPr>
            </a:pPr>
            <a:r>
              <a:t>LR (Linear Regression):</a:t>
            </a:r>
          </a:p>
          <a:p>
            <a:pPr marL="285750" indent="-285750">
              <a:buClr>
                <a:srgbClr val="000000"/>
              </a:buClr>
              <a:buSzPts val="1800"/>
              <a:buFont typeface="Arial"/>
              <a:buChar char="•"/>
              <a:defRPr sz="1800">
                <a:latin typeface="Calibri"/>
                <a:ea typeface="Calibri"/>
                <a:cs typeface="Calibri"/>
                <a:sym typeface="Calibri"/>
              </a:defRPr>
            </a:pPr>
            <a:r>
              <a:t>Default settings retained</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53" name="Google Shape;131;p22"/>
          <p:cNvSpPr txBox="1"/>
          <p:nvPr/>
        </p:nvSpPr>
        <p:spPr>
          <a:xfrm>
            <a:off x="677103" y="370557"/>
            <a:ext cx="8900529" cy="63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1 </a:t>
            </a:r>
            <a:r>
              <a:rPr>
                <a:latin typeface="Helvetica Neue"/>
                <a:ea typeface="Helvetica Neue"/>
                <a:cs typeface="Helvetica Neue"/>
                <a:sym typeface="Helvetica Neue"/>
              </a:rPr>
              <a:t>: </a:t>
            </a:r>
            <a:r>
              <a:rPr sz="2400" b="0">
                <a:latin typeface="Calibri"/>
                <a:ea typeface="Calibri"/>
                <a:cs typeface="Calibri"/>
                <a:sym typeface="Calibri"/>
              </a:rPr>
              <a:t>Synthetic Financial Datasets for Fraud Detection</a:t>
            </a:r>
          </a:p>
        </p:txBody>
      </p:sp>
      <p:sp>
        <p:nvSpPr>
          <p:cNvPr id="154" name="Google Shape;132;p22"/>
          <p:cNvSpPr txBox="1"/>
          <p:nvPr/>
        </p:nvSpPr>
        <p:spPr>
          <a:xfrm>
            <a:off x="677101" y="1399453"/>
            <a:ext cx="6008353"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Classification report:</a:t>
            </a:r>
          </a:p>
        </p:txBody>
      </p:sp>
      <p:sp>
        <p:nvSpPr>
          <p:cNvPr id="155" name="Google Shape;133;p22"/>
          <p:cNvSpPr txBox="1"/>
          <p:nvPr/>
        </p:nvSpPr>
        <p:spPr>
          <a:xfrm>
            <a:off x="6095998" y="2385872"/>
            <a:ext cx="3894998"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LDA (Linear Discriminant Analysis):</a:t>
            </a:r>
          </a:p>
        </p:txBody>
      </p:sp>
      <p:sp>
        <p:nvSpPr>
          <p:cNvPr id="156" name="Google Shape;134;p22"/>
          <p:cNvSpPr txBox="1"/>
          <p:nvPr/>
        </p:nvSpPr>
        <p:spPr>
          <a:xfrm>
            <a:off x="677104" y="5038695"/>
            <a:ext cx="2705226"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LR (Linear Regression):</a:t>
            </a:r>
          </a:p>
        </p:txBody>
      </p:sp>
      <p:pic>
        <p:nvPicPr>
          <p:cNvPr id="157" name="Picture 4" descr="Picture 4"/>
          <p:cNvPicPr>
            <a:picLocks noChangeAspect="1"/>
          </p:cNvPicPr>
          <p:nvPr/>
        </p:nvPicPr>
        <p:blipFill>
          <a:blip r:embed="rId3"/>
          <a:stretch>
            <a:fillRect/>
          </a:stretch>
        </p:blipFill>
        <p:spPr>
          <a:xfrm>
            <a:off x="677104" y="2755163"/>
            <a:ext cx="4434402" cy="1676163"/>
          </a:xfrm>
          <a:prstGeom prst="rect">
            <a:avLst/>
          </a:prstGeom>
          <a:ln w="12700">
            <a:miter lim="400000"/>
          </a:ln>
        </p:spPr>
      </p:pic>
      <p:pic>
        <p:nvPicPr>
          <p:cNvPr id="158" name="Picture 6" descr="Picture 6"/>
          <p:cNvPicPr>
            <a:picLocks noChangeAspect="1"/>
          </p:cNvPicPr>
          <p:nvPr/>
        </p:nvPicPr>
        <p:blipFill>
          <a:blip r:embed="rId4"/>
          <a:stretch>
            <a:fillRect/>
          </a:stretch>
        </p:blipFill>
        <p:spPr>
          <a:xfrm>
            <a:off x="677104" y="5407986"/>
            <a:ext cx="4800633" cy="899031"/>
          </a:xfrm>
          <a:prstGeom prst="rect">
            <a:avLst/>
          </a:prstGeom>
          <a:ln w="12700">
            <a:miter lim="400000"/>
          </a:ln>
        </p:spPr>
      </p:pic>
      <p:sp>
        <p:nvSpPr>
          <p:cNvPr id="159" name="Google Shape;133;p22"/>
          <p:cNvSpPr txBox="1"/>
          <p:nvPr/>
        </p:nvSpPr>
        <p:spPr>
          <a:xfrm>
            <a:off x="677103" y="2387955"/>
            <a:ext cx="3202578"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KNN (K-Nearest Neighbors):</a:t>
            </a:r>
          </a:p>
        </p:txBody>
      </p:sp>
      <p:pic>
        <p:nvPicPr>
          <p:cNvPr id="160" name="Picture 2" descr="Picture 2"/>
          <p:cNvPicPr>
            <a:picLocks noChangeAspect="1"/>
          </p:cNvPicPr>
          <p:nvPr/>
        </p:nvPicPr>
        <p:blipFill>
          <a:blip r:embed="rId5"/>
          <a:stretch>
            <a:fillRect/>
          </a:stretch>
        </p:blipFill>
        <p:spPr>
          <a:xfrm>
            <a:off x="6095998" y="2930382"/>
            <a:ext cx="4258270" cy="1629003"/>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63" name="Google Shape;131;p22"/>
          <p:cNvSpPr txBox="1"/>
          <p:nvPr/>
        </p:nvSpPr>
        <p:spPr>
          <a:xfrm>
            <a:off x="471341" y="370556"/>
            <a:ext cx="8993170"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2: </a:t>
            </a:r>
            <a:r>
              <a:rPr sz="2400" b="0">
                <a:latin typeface="Calibri"/>
                <a:ea typeface="Calibri"/>
                <a:cs typeface="Calibri"/>
                <a:sym typeface="Calibri"/>
              </a:rPr>
              <a:t>Credit Card Transaction fraud Detection  Dataset</a:t>
            </a:r>
          </a:p>
        </p:txBody>
      </p:sp>
      <p:sp>
        <p:nvSpPr>
          <p:cNvPr id="164" name="Rectangle 1"/>
          <p:cNvSpPr txBox="1"/>
          <p:nvPr/>
        </p:nvSpPr>
        <p:spPr>
          <a:xfrm>
            <a:off x="520201" y="1787662"/>
            <a:ext cx="10374384" cy="3475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b="1">
                <a:latin typeface="+mj-lt"/>
                <a:ea typeface="+mj-ea"/>
                <a:cs typeface="+mj-cs"/>
                <a:sym typeface="Arial"/>
              </a:defRPr>
            </a:pPr>
            <a:r>
              <a:t>Data cleaning and Data preprocessing:</a:t>
            </a:r>
          </a:p>
          <a:p>
            <a:pPr>
              <a:defRPr sz="1600" b="1">
                <a:latin typeface="Calibri"/>
                <a:ea typeface="Calibri"/>
                <a:cs typeface="Calibri"/>
                <a:sym typeface="Calibri"/>
              </a:defRPr>
            </a:pPr>
            <a:endParaRPr/>
          </a:p>
          <a:p>
            <a:pPr marL="285750" indent="-285750" algn="just">
              <a:buClr>
                <a:srgbClr val="000000"/>
              </a:buClr>
              <a:buSzPts val="1600"/>
              <a:buFont typeface="Arial"/>
              <a:buChar char="•"/>
              <a:defRPr sz="1600">
                <a:latin typeface="Calibri"/>
                <a:ea typeface="Calibri"/>
                <a:cs typeface="Calibri"/>
                <a:sym typeface="Calibri"/>
              </a:defRPr>
            </a:pPr>
            <a:r>
              <a:t>No missing values were found in the dataset .</a:t>
            </a:r>
          </a:p>
          <a:p>
            <a:pPr marL="285750" indent="-285750" algn="just">
              <a:buClr>
                <a:srgbClr val="000000"/>
              </a:buClr>
              <a:buSzPts val="1600"/>
              <a:buFont typeface="Arial"/>
              <a:buChar char="•"/>
              <a:defRPr sz="1600">
                <a:latin typeface="Calibri"/>
                <a:ea typeface="Calibri"/>
                <a:cs typeface="Calibri"/>
                <a:sym typeface="Calibri"/>
              </a:defRPr>
            </a:pPr>
            <a:r>
              <a:t>Categorical columns ("merchant", "category", "first", "last", "gender", "street", "job", "trans_num", "city", "state", and "dob") were converted into numerical data.</a:t>
            </a:r>
          </a:p>
          <a:p>
            <a:pPr algn="just">
              <a:defRPr sz="1600">
                <a:latin typeface="+mj-lt"/>
                <a:ea typeface="+mj-ea"/>
                <a:cs typeface="+mj-cs"/>
                <a:sym typeface="Arial"/>
              </a:defRPr>
            </a:pPr>
            <a:endParaRPr/>
          </a:p>
          <a:p>
            <a:pPr>
              <a:defRPr sz="1600" b="1">
                <a:latin typeface="+mj-lt"/>
                <a:ea typeface="+mj-ea"/>
                <a:cs typeface="+mj-cs"/>
                <a:sym typeface="Arial"/>
              </a:defRPr>
            </a:pPr>
            <a:r>
              <a:t>Models used :</a:t>
            </a:r>
          </a:p>
          <a:p>
            <a:pPr>
              <a:defRPr sz="1600" b="1">
                <a:latin typeface="Calibri"/>
                <a:ea typeface="Calibri"/>
                <a:cs typeface="Calibri"/>
                <a:sym typeface="Calibri"/>
              </a:defRPr>
            </a:pPr>
            <a:endParaRPr/>
          </a:p>
          <a:p>
            <a:pPr marL="285750" indent="-285750">
              <a:buClr>
                <a:srgbClr val="000000"/>
              </a:buClr>
              <a:buSzPts val="1600"/>
              <a:buFont typeface="Arial"/>
              <a:buChar char="•"/>
              <a:defRPr sz="1600">
                <a:latin typeface="Calibri"/>
                <a:ea typeface="Calibri"/>
                <a:cs typeface="Calibri"/>
                <a:sym typeface="Calibri"/>
              </a:defRPr>
            </a:pPr>
            <a:r>
              <a:t>KNN (K-Nearest Neighbors), LDA (Linear Discriminant Analysis), and LR (Linear Regression) predictive models .</a:t>
            </a:r>
          </a:p>
          <a:p>
            <a:pPr>
              <a:defRPr sz="1600">
                <a:latin typeface="+mj-lt"/>
                <a:ea typeface="+mj-ea"/>
                <a:cs typeface="+mj-cs"/>
                <a:sym typeface="Arial"/>
              </a:defRPr>
            </a:pPr>
            <a:endParaRPr/>
          </a:p>
          <a:p>
            <a:pPr>
              <a:defRPr sz="1600" b="1">
                <a:latin typeface="+mj-lt"/>
                <a:ea typeface="+mj-ea"/>
                <a:cs typeface="+mj-cs"/>
                <a:sym typeface="Arial"/>
              </a:defRPr>
            </a:pPr>
            <a:r>
              <a:t>Training set and Test set :</a:t>
            </a:r>
          </a:p>
          <a:p>
            <a:pPr>
              <a:defRPr sz="1600" b="1">
                <a:latin typeface="Calibri"/>
                <a:ea typeface="Calibri"/>
                <a:cs typeface="Calibri"/>
                <a:sym typeface="Calibri"/>
              </a:defRPr>
            </a:pPr>
            <a:endParaRPr/>
          </a:p>
          <a:p>
            <a:pPr marL="285750" indent="-285750">
              <a:buClr>
                <a:srgbClr val="000000"/>
              </a:buClr>
              <a:buSzPts val="1600"/>
              <a:buFont typeface="Arial"/>
              <a:buChar char="•"/>
              <a:defRPr sz="1600">
                <a:latin typeface="Calibri"/>
                <a:ea typeface="Calibri"/>
                <a:cs typeface="Calibri"/>
                <a:sym typeface="Calibri"/>
              </a:defRPr>
            </a:pPr>
            <a:r>
              <a:t>Partitioned all datasets into training data (80%) and test data (20%) .</a:t>
            </a:r>
          </a:p>
          <a:p>
            <a:pPr marL="285750" indent="-285750">
              <a:buClr>
                <a:srgbClr val="000000"/>
              </a:buClr>
              <a:buSzPts val="1600"/>
              <a:buFont typeface="Arial"/>
              <a:buChar char="•"/>
              <a:defRPr sz="1600">
                <a:latin typeface="Calibri"/>
                <a:ea typeface="Calibri"/>
                <a:cs typeface="Calibri"/>
                <a:sym typeface="Calibri"/>
              </a:defRPr>
            </a:pPr>
            <a:r>
              <a:t>Employed Stratified K-Fold cross-validation with a fold value of 5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67" name="Google Shape;131;p22"/>
          <p:cNvSpPr txBox="1"/>
          <p:nvPr/>
        </p:nvSpPr>
        <p:spPr>
          <a:xfrm>
            <a:off x="677103" y="370557"/>
            <a:ext cx="8900529"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2: </a:t>
            </a:r>
            <a:r>
              <a:rPr sz="2400" b="0">
                <a:latin typeface="Calibri"/>
                <a:ea typeface="Calibri"/>
                <a:cs typeface="Calibri"/>
                <a:sym typeface="Calibri"/>
              </a:rPr>
              <a:t>Credit Card Transaction fraud Detection  Dataset</a:t>
            </a:r>
          </a:p>
        </p:txBody>
      </p:sp>
      <p:sp>
        <p:nvSpPr>
          <p:cNvPr id="168" name="Google Shape;134;p22"/>
          <p:cNvSpPr txBox="1"/>
          <p:nvPr/>
        </p:nvSpPr>
        <p:spPr>
          <a:xfrm>
            <a:off x="637768" y="2306095"/>
            <a:ext cx="4111716" cy="2669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a:latin typeface="+mj-lt"/>
                <a:ea typeface="+mj-ea"/>
                <a:cs typeface="+mj-cs"/>
                <a:sym typeface="Arial"/>
              </a:defRPr>
            </a:pPr>
            <a:r>
              <a:t>1.</a:t>
            </a:r>
            <a:r>
              <a:rPr sz="1800">
                <a:latin typeface="Calibri"/>
                <a:ea typeface="Calibri"/>
                <a:cs typeface="Calibri"/>
                <a:sym typeface="Calibri"/>
              </a:rPr>
              <a:t>KNN ( K-Nearest Neighbors)</a:t>
            </a:r>
          </a:p>
          <a:p>
            <a:pPr marL="285750" indent="-285750">
              <a:buClr>
                <a:srgbClr val="000000"/>
              </a:buClr>
              <a:buSzPts val="1800"/>
              <a:buFont typeface="Arial"/>
              <a:buChar char="•"/>
              <a:defRPr sz="1800">
                <a:latin typeface="Calibri"/>
                <a:ea typeface="Calibri"/>
                <a:cs typeface="Calibri"/>
                <a:sym typeface="Calibri"/>
              </a:defRPr>
            </a:pPr>
            <a:r>
              <a:t>algorithm: "auto"</a:t>
            </a:r>
          </a:p>
          <a:p>
            <a:pPr marL="285750" indent="-285750">
              <a:buClr>
                <a:srgbClr val="000000"/>
              </a:buClr>
              <a:buSzPts val="1800"/>
              <a:buFont typeface="Arial"/>
              <a:buChar char="•"/>
              <a:defRPr sz="1800">
                <a:latin typeface="Calibri"/>
                <a:ea typeface="Calibri"/>
                <a:cs typeface="Calibri"/>
                <a:sym typeface="Calibri"/>
              </a:defRPr>
            </a:pPr>
            <a:r>
              <a:t>leaf size: 30</a:t>
            </a:r>
          </a:p>
          <a:p>
            <a:pPr marL="285750" indent="-285750">
              <a:buClr>
                <a:srgbClr val="000000"/>
              </a:buClr>
              <a:buSzPts val="1800"/>
              <a:buFont typeface="Arial"/>
              <a:buChar char="•"/>
              <a:defRPr sz="1800">
                <a:latin typeface="Calibri"/>
                <a:ea typeface="Calibri"/>
                <a:cs typeface="Calibri"/>
                <a:sym typeface="Calibri"/>
              </a:defRPr>
            </a:pPr>
            <a:r>
              <a:t>metric: "minkowski"</a:t>
            </a:r>
          </a:p>
          <a:p>
            <a:pPr marL="285750" indent="-285750">
              <a:buClr>
                <a:srgbClr val="000000"/>
              </a:buClr>
              <a:buSzPts val="1800"/>
              <a:buFont typeface="Arial"/>
              <a:buChar char="•"/>
              <a:defRPr sz="1800">
                <a:latin typeface="Calibri"/>
                <a:ea typeface="Calibri"/>
                <a:cs typeface="Calibri"/>
                <a:sym typeface="Calibri"/>
              </a:defRPr>
            </a:pPr>
            <a:r>
              <a:t>metric_params: "None"</a:t>
            </a:r>
          </a:p>
          <a:p>
            <a:pPr marL="285750" indent="-285750">
              <a:buClr>
                <a:srgbClr val="000000"/>
              </a:buClr>
              <a:buSzPts val="1800"/>
              <a:buFont typeface="Arial"/>
              <a:buChar char="•"/>
              <a:defRPr sz="1800">
                <a:latin typeface="Calibri"/>
                <a:ea typeface="Calibri"/>
                <a:cs typeface="Calibri"/>
                <a:sym typeface="Calibri"/>
              </a:defRPr>
            </a:pPr>
            <a:r>
              <a:t>n_jobs: -1</a:t>
            </a:r>
          </a:p>
          <a:p>
            <a:pPr marL="285750" indent="-285750">
              <a:buClr>
                <a:srgbClr val="000000"/>
              </a:buClr>
              <a:buSzPts val="1800"/>
              <a:buFont typeface="Arial"/>
              <a:buChar char="•"/>
              <a:defRPr sz="1800">
                <a:latin typeface="Calibri"/>
                <a:ea typeface="Calibri"/>
                <a:cs typeface="Calibri"/>
                <a:sym typeface="Calibri"/>
              </a:defRPr>
            </a:pPr>
            <a:r>
              <a:t>n_neighbors: 5</a:t>
            </a:r>
          </a:p>
          <a:p>
            <a:pPr marL="285750" indent="-285750">
              <a:buClr>
                <a:srgbClr val="000000"/>
              </a:buClr>
              <a:buSzPts val="1800"/>
              <a:buFont typeface="Arial"/>
              <a:buChar char="•"/>
              <a:defRPr sz="1800">
                <a:latin typeface="Calibri"/>
                <a:ea typeface="Calibri"/>
                <a:cs typeface="Calibri"/>
                <a:sym typeface="Calibri"/>
              </a:defRPr>
            </a:pPr>
            <a:r>
              <a:t>p: 2</a:t>
            </a:r>
          </a:p>
          <a:p>
            <a:pPr marL="285750" indent="-285750">
              <a:buClr>
                <a:srgbClr val="000000"/>
              </a:buClr>
              <a:buSzPts val="1800"/>
              <a:buFont typeface="Arial"/>
              <a:buChar char="•"/>
              <a:defRPr sz="1800">
                <a:latin typeface="Calibri"/>
                <a:ea typeface="Calibri"/>
                <a:cs typeface="Calibri"/>
                <a:sym typeface="Calibri"/>
              </a:defRPr>
            </a:pPr>
            <a:r>
              <a:t>weights: "uniform"</a:t>
            </a:r>
          </a:p>
        </p:txBody>
      </p:sp>
      <p:sp>
        <p:nvSpPr>
          <p:cNvPr id="169" name="Rectangle 2"/>
          <p:cNvSpPr txBox="1"/>
          <p:nvPr/>
        </p:nvSpPr>
        <p:spPr>
          <a:xfrm>
            <a:off x="4202941" y="2306096"/>
            <a:ext cx="3368198" cy="26698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800">
                <a:latin typeface="Calibri"/>
                <a:ea typeface="Calibri"/>
                <a:cs typeface="Calibri"/>
                <a:sym typeface="Calibri"/>
              </a:defRPr>
            </a:pPr>
            <a:r>
              <a:t>2.LDA (Linear Discriminant Analysis):</a:t>
            </a:r>
          </a:p>
          <a:p>
            <a:pPr marL="285750" indent="-285750">
              <a:buClr>
                <a:srgbClr val="000000"/>
              </a:buClr>
              <a:buSzPts val="1800"/>
              <a:buFont typeface="Arial"/>
              <a:buChar char="•"/>
              <a:defRPr sz="1800">
                <a:latin typeface="Calibri"/>
                <a:ea typeface="Calibri"/>
                <a:cs typeface="Calibri"/>
                <a:sym typeface="Calibri"/>
              </a:defRPr>
            </a:pPr>
            <a:r>
              <a:t>covariance_estimator: "None"</a:t>
            </a:r>
          </a:p>
          <a:p>
            <a:pPr marL="285750" indent="-285750">
              <a:buClr>
                <a:srgbClr val="000000"/>
              </a:buClr>
              <a:buSzPts val="1800"/>
              <a:buFont typeface="Arial"/>
              <a:buChar char="•"/>
              <a:defRPr sz="1800">
                <a:latin typeface="Calibri"/>
                <a:ea typeface="Calibri"/>
                <a:cs typeface="Calibri"/>
                <a:sym typeface="Calibri"/>
              </a:defRPr>
            </a:pPr>
            <a:r>
              <a:t>n_components: "None"</a:t>
            </a:r>
          </a:p>
          <a:p>
            <a:pPr marL="285750" indent="-285750">
              <a:buClr>
                <a:srgbClr val="000000"/>
              </a:buClr>
              <a:buSzPts val="1800"/>
              <a:buFont typeface="Arial"/>
              <a:buChar char="•"/>
              <a:defRPr sz="1800">
                <a:latin typeface="Calibri"/>
                <a:ea typeface="Calibri"/>
                <a:cs typeface="Calibri"/>
                <a:sym typeface="Calibri"/>
              </a:defRPr>
            </a:pPr>
            <a:r>
              <a:t>priors: "None"</a:t>
            </a:r>
          </a:p>
          <a:p>
            <a:pPr marL="285750" indent="-285750">
              <a:buClr>
                <a:srgbClr val="000000"/>
              </a:buClr>
              <a:buSzPts val="1800"/>
              <a:buFont typeface="Arial"/>
              <a:buChar char="•"/>
              <a:defRPr sz="1800">
                <a:latin typeface="Calibri"/>
                <a:ea typeface="Calibri"/>
                <a:cs typeface="Calibri"/>
                <a:sym typeface="Calibri"/>
              </a:defRPr>
            </a:pPr>
            <a:r>
              <a:t>shrinkage: "None"</a:t>
            </a:r>
          </a:p>
          <a:p>
            <a:pPr marL="285750" indent="-285750">
              <a:buClr>
                <a:srgbClr val="000000"/>
              </a:buClr>
              <a:buSzPts val="1800"/>
              <a:buFont typeface="Arial"/>
              <a:buChar char="•"/>
              <a:defRPr sz="1800">
                <a:latin typeface="Calibri"/>
                <a:ea typeface="Calibri"/>
                <a:cs typeface="Calibri"/>
                <a:sym typeface="Calibri"/>
              </a:defRPr>
            </a:pPr>
            <a:r>
              <a:t>solver: "svd"</a:t>
            </a:r>
          </a:p>
          <a:p>
            <a:pPr marL="285750" indent="-285750">
              <a:buClr>
                <a:srgbClr val="000000"/>
              </a:buClr>
              <a:buSzPts val="1800"/>
              <a:buFont typeface="Arial"/>
              <a:buChar char="•"/>
              <a:defRPr sz="1800">
                <a:latin typeface="Calibri"/>
                <a:ea typeface="Calibri"/>
                <a:cs typeface="Calibri"/>
                <a:sym typeface="Calibri"/>
              </a:defRPr>
            </a:pPr>
            <a:r>
              <a:t>store_covariance: "False"</a:t>
            </a:r>
          </a:p>
          <a:p>
            <a:pPr marL="285750" indent="-285750">
              <a:buClr>
                <a:srgbClr val="000000"/>
              </a:buClr>
              <a:buSzPts val="1800"/>
              <a:buFont typeface="Arial"/>
              <a:buChar char="•"/>
              <a:defRPr sz="1800">
                <a:latin typeface="Calibri"/>
                <a:ea typeface="Calibri"/>
                <a:cs typeface="Calibri"/>
                <a:sym typeface="Calibri"/>
              </a:defRPr>
            </a:pPr>
            <a:r>
              <a:t>tolerance: 0.0001f</a:t>
            </a:r>
          </a:p>
        </p:txBody>
      </p:sp>
      <p:sp>
        <p:nvSpPr>
          <p:cNvPr id="170" name="TextBox 5"/>
          <p:cNvSpPr txBox="1"/>
          <p:nvPr/>
        </p:nvSpPr>
        <p:spPr>
          <a:xfrm>
            <a:off x="8314652" y="2306096"/>
            <a:ext cx="2609397" cy="917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800">
                <a:latin typeface="Calibri"/>
                <a:ea typeface="Calibri"/>
                <a:cs typeface="Calibri"/>
                <a:sym typeface="Calibri"/>
              </a:defRPr>
            </a:pPr>
            <a:r>
              <a:t>3.LR (Linear Regression):</a:t>
            </a:r>
          </a:p>
          <a:p>
            <a:pPr marL="285750" indent="-285750">
              <a:buClr>
                <a:srgbClr val="000000"/>
              </a:buClr>
              <a:buSzPts val="1800"/>
              <a:buFont typeface="Arial"/>
              <a:buChar char="•"/>
              <a:defRPr sz="1800">
                <a:latin typeface="Calibri"/>
                <a:ea typeface="Calibri"/>
                <a:cs typeface="Calibri"/>
                <a:sym typeface="Calibri"/>
              </a:defRPr>
            </a:pPr>
            <a:r>
              <a:t>Default settings retained</a:t>
            </a:r>
          </a:p>
        </p:txBody>
      </p:sp>
      <p:sp>
        <p:nvSpPr>
          <p:cNvPr id="171" name="TextBox 7"/>
          <p:cNvSpPr txBox="1"/>
          <p:nvPr/>
        </p:nvSpPr>
        <p:spPr>
          <a:xfrm>
            <a:off x="683487" y="1837071"/>
            <a:ext cx="2994382" cy="3330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800">
                <a:latin typeface="Calibri"/>
                <a:ea typeface="Calibri"/>
                <a:cs typeface="Calibri"/>
                <a:sym typeface="Calibri"/>
              </a:defRPr>
            </a:lvl1pPr>
          </a:lstStyle>
          <a:p>
            <a:r>
              <a:t>Models used: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74" name="Google Shape;131;p22"/>
          <p:cNvSpPr txBox="1"/>
          <p:nvPr/>
        </p:nvSpPr>
        <p:spPr>
          <a:xfrm>
            <a:off x="677103" y="370558"/>
            <a:ext cx="8900529" cy="764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2</a:t>
            </a:r>
            <a:r>
              <a:rPr sz="4800"/>
              <a:t>: </a:t>
            </a:r>
            <a:r>
              <a:rPr sz="2400" b="0">
                <a:latin typeface="Calibri"/>
                <a:ea typeface="Calibri"/>
                <a:cs typeface="Calibri"/>
                <a:sym typeface="Calibri"/>
              </a:rPr>
              <a:t>Credit Card Transaction fraud Detection  Dataset</a:t>
            </a:r>
          </a:p>
        </p:txBody>
      </p:sp>
      <p:sp>
        <p:nvSpPr>
          <p:cNvPr id="175" name="Google Shape;132;p22"/>
          <p:cNvSpPr txBox="1"/>
          <p:nvPr/>
        </p:nvSpPr>
        <p:spPr>
          <a:xfrm>
            <a:off x="677101" y="1399453"/>
            <a:ext cx="6008353"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Classification report:</a:t>
            </a:r>
          </a:p>
        </p:txBody>
      </p:sp>
      <p:sp>
        <p:nvSpPr>
          <p:cNvPr id="176" name="Google Shape;133;p22"/>
          <p:cNvSpPr txBox="1"/>
          <p:nvPr/>
        </p:nvSpPr>
        <p:spPr>
          <a:xfrm>
            <a:off x="6095998" y="2385872"/>
            <a:ext cx="3894998"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LDA (Linear Discriminant Analysis):</a:t>
            </a:r>
          </a:p>
        </p:txBody>
      </p:sp>
      <p:sp>
        <p:nvSpPr>
          <p:cNvPr id="177" name="Google Shape;134;p22"/>
          <p:cNvSpPr txBox="1"/>
          <p:nvPr/>
        </p:nvSpPr>
        <p:spPr>
          <a:xfrm>
            <a:off x="677104" y="5038695"/>
            <a:ext cx="2705226"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LR (Linear Regression):</a:t>
            </a:r>
          </a:p>
        </p:txBody>
      </p:sp>
      <p:sp>
        <p:nvSpPr>
          <p:cNvPr id="178" name="Google Shape;133;p22"/>
          <p:cNvSpPr txBox="1"/>
          <p:nvPr/>
        </p:nvSpPr>
        <p:spPr>
          <a:xfrm>
            <a:off x="677103" y="2387955"/>
            <a:ext cx="3202578"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KNN (K-Nearest Neighbors):</a:t>
            </a:r>
          </a:p>
        </p:txBody>
      </p:sp>
      <p:pic>
        <p:nvPicPr>
          <p:cNvPr id="179" name="Picture 2" descr="Picture 2"/>
          <p:cNvPicPr>
            <a:picLocks noChangeAspect="1"/>
          </p:cNvPicPr>
          <p:nvPr/>
        </p:nvPicPr>
        <p:blipFill>
          <a:blip r:embed="rId3"/>
          <a:stretch>
            <a:fillRect/>
          </a:stretch>
        </p:blipFill>
        <p:spPr>
          <a:xfrm>
            <a:off x="677104" y="2755163"/>
            <a:ext cx="4590466" cy="1678391"/>
          </a:xfrm>
          <a:prstGeom prst="rect">
            <a:avLst/>
          </a:prstGeom>
          <a:ln w="12700">
            <a:miter lim="400000"/>
          </a:ln>
        </p:spPr>
      </p:pic>
      <p:pic>
        <p:nvPicPr>
          <p:cNvPr id="180" name="Picture 5" descr="Picture 5"/>
          <p:cNvPicPr>
            <a:picLocks noChangeAspect="1"/>
          </p:cNvPicPr>
          <p:nvPr/>
        </p:nvPicPr>
        <p:blipFill>
          <a:blip r:embed="rId4"/>
          <a:stretch>
            <a:fillRect/>
          </a:stretch>
        </p:blipFill>
        <p:spPr>
          <a:xfrm>
            <a:off x="6096000" y="2740180"/>
            <a:ext cx="4590466" cy="1690461"/>
          </a:xfrm>
          <a:prstGeom prst="rect">
            <a:avLst/>
          </a:prstGeom>
          <a:ln w="12700">
            <a:miter lim="400000"/>
          </a:ln>
        </p:spPr>
      </p:pic>
      <p:pic>
        <p:nvPicPr>
          <p:cNvPr id="181" name="Picture 12" descr="Picture 12"/>
          <p:cNvPicPr>
            <a:picLocks noChangeAspect="1"/>
          </p:cNvPicPr>
          <p:nvPr/>
        </p:nvPicPr>
        <p:blipFill>
          <a:blip r:embed="rId5"/>
          <a:stretch>
            <a:fillRect/>
          </a:stretch>
        </p:blipFill>
        <p:spPr>
          <a:xfrm>
            <a:off x="677104" y="5603499"/>
            <a:ext cx="5163271" cy="819267"/>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Google Shape;130;p22" descr="Google Shape;130;p22"/>
          <p:cNvPicPr>
            <a:picLocks noChangeAspect="1"/>
          </p:cNvPicPr>
          <p:nvPr/>
        </p:nvPicPr>
        <p:blipFill>
          <a:blip r:embed="rId2"/>
          <a:stretch>
            <a:fillRect/>
          </a:stretch>
        </p:blipFill>
        <p:spPr>
          <a:xfrm>
            <a:off x="9577630" y="313995"/>
            <a:ext cx="2143031" cy="488364"/>
          </a:xfrm>
          <a:prstGeom prst="rect">
            <a:avLst/>
          </a:prstGeom>
          <a:ln w="12700">
            <a:miter lim="400000"/>
          </a:ln>
        </p:spPr>
      </p:pic>
      <p:sp>
        <p:nvSpPr>
          <p:cNvPr id="184" name="TextBox 2"/>
          <p:cNvSpPr txBox="1"/>
          <p:nvPr/>
        </p:nvSpPr>
        <p:spPr>
          <a:xfrm>
            <a:off x="3469063" y="2507530"/>
            <a:ext cx="4986781" cy="1094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6600">
                <a:solidFill>
                  <a:srgbClr val="FF0000"/>
                </a:solidFill>
                <a:latin typeface="Adobe Gothic Std B"/>
                <a:ea typeface="Adobe Gothic Std B"/>
                <a:cs typeface="Adobe Gothic Std B"/>
                <a:sym typeface="Adobe Gothic Std B"/>
              </a:defRPr>
            </a:lvl1pPr>
          </a:lstStyle>
          <a:p>
            <a:r>
              <a:t>REVIEW-02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Google Shape;58;p12" descr="Google Shape;58;p1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92" name="Google Shape;59;p12"/>
          <p:cNvSpPr txBox="1"/>
          <p:nvPr/>
        </p:nvSpPr>
        <p:spPr>
          <a:xfrm>
            <a:off x="776478" y="1016991"/>
            <a:ext cx="2815537"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Outline</a:t>
            </a:r>
          </a:p>
        </p:txBody>
      </p:sp>
      <p:sp>
        <p:nvSpPr>
          <p:cNvPr id="93" name="Google Shape;60;p12"/>
          <p:cNvSpPr txBox="1"/>
          <p:nvPr/>
        </p:nvSpPr>
        <p:spPr>
          <a:xfrm>
            <a:off x="955569" y="1499724"/>
            <a:ext cx="10280862" cy="39764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marL="285750" indent="-285750">
              <a:lnSpc>
                <a:spcPct val="150000"/>
              </a:lnSpc>
              <a:buClr>
                <a:srgbClr val="000000"/>
              </a:buClr>
              <a:buSzPts val="2400"/>
              <a:buFont typeface="Arial"/>
              <a:buChar char="•"/>
              <a:defRPr sz="2400">
                <a:latin typeface="Times New Roman"/>
                <a:ea typeface="Times New Roman"/>
                <a:cs typeface="Times New Roman"/>
                <a:sym typeface="Times New Roman"/>
              </a:defRPr>
            </a:pPr>
            <a:r>
              <a:t>Base paper details </a:t>
            </a:r>
          </a:p>
          <a:p>
            <a:pPr marL="285750" indent="-285750">
              <a:lnSpc>
                <a:spcPct val="150000"/>
              </a:lnSpc>
              <a:buClr>
                <a:srgbClr val="000000"/>
              </a:buClr>
              <a:buSzPts val="2400"/>
              <a:buFont typeface="Arial"/>
              <a:buChar char="•"/>
              <a:defRPr sz="2400">
                <a:latin typeface="Times New Roman"/>
                <a:ea typeface="Times New Roman"/>
                <a:cs typeface="Times New Roman"/>
                <a:sym typeface="Times New Roman"/>
              </a:defRPr>
            </a:pPr>
            <a:r>
              <a:t>Abstract</a:t>
            </a:r>
          </a:p>
          <a:p>
            <a:pPr marL="285750" indent="-285750">
              <a:lnSpc>
                <a:spcPct val="150000"/>
              </a:lnSpc>
              <a:buClr>
                <a:srgbClr val="000000"/>
              </a:buClr>
              <a:buSzPts val="2400"/>
              <a:buFont typeface="Arial"/>
              <a:buChar char="•"/>
              <a:defRPr sz="2400">
                <a:latin typeface="Times New Roman"/>
                <a:ea typeface="Times New Roman"/>
                <a:cs typeface="Times New Roman"/>
                <a:sym typeface="Times New Roman"/>
              </a:defRPr>
            </a:pPr>
            <a:r>
              <a:t> Problem statement</a:t>
            </a:r>
          </a:p>
          <a:p>
            <a:pPr marL="285750" indent="-285750">
              <a:lnSpc>
                <a:spcPct val="150000"/>
              </a:lnSpc>
              <a:buClr>
                <a:srgbClr val="000000"/>
              </a:buClr>
              <a:buSzPts val="2400"/>
              <a:buFont typeface="Arial"/>
              <a:buChar char="•"/>
              <a:defRPr sz="2400">
                <a:latin typeface="Times New Roman"/>
                <a:ea typeface="Times New Roman"/>
                <a:cs typeface="Times New Roman"/>
                <a:sym typeface="Times New Roman"/>
              </a:defRPr>
            </a:pPr>
            <a:r>
              <a:t>Literature Review</a:t>
            </a:r>
            <a:endParaRPr sz="1800">
              <a:latin typeface="Calibri"/>
              <a:ea typeface="Calibri"/>
              <a:cs typeface="Calibri"/>
              <a:sym typeface="Calibri"/>
            </a:endParaRPr>
          </a:p>
          <a:p>
            <a:pPr marL="285750" indent="-285750">
              <a:lnSpc>
                <a:spcPct val="150000"/>
              </a:lnSpc>
              <a:buClr>
                <a:srgbClr val="000000"/>
              </a:buClr>
              <a:buSzPts val="2400"/>
              <a:buFont typeface="Arial"/>
              <a:buChar char="•"/>
              <a:defRPr sz="2400">
                <a:latin typeface="Times New Roman"/>
                <a:ea typeface="Times New Roman"/>
                <a:cs typeface="Times New Roman"/>
                <a:sym typeface="Times New Roman"/>
              </a:defRPr>
            </a:pPr>
            <a:r>
              <a:t>Proposed Framework</a:t>
            </a:r>
          </a:p>
          <a:p>
            <a:pPr marL="285750" indent="-285750">
              <a:lnSpc>
                <a:spcPct val="150000"/>
              </a:lnSpc>
              <a:buClr>
                <a:srgbClr val="000000"/>
              </a:buClr>
              <a:buSzPts val="2400"/>
              <a:buFont typeface="Arial"/>
              <a:buChar char="•"/>
              <a:defRPr sz="2400">
                <a:latin typeface="Times New Roman"/>
                <a:ea typeface="Times New Roman"/>
                <a:cs typeface="Times New Roman"/>
                <a:sym typeface="Times New Roman"/>
              </a:defRPr>
            </a:pPr>
            <a:r>
              <a:t>Dataset description</a:t>
            </a:r>
            <a:endParaRPr sz="1800">
              <a:latin typeface="Calibri"/>
              <a:ea typeface="Calibri"/>
              <a:cs typeface="Calibri"/>
              <a:sym typeface="Calibri"/>
            </a:endParaRPr>
          </a:p>
          <a:p>
            <a:pPr marL="285750" indent="-285750">
              <a:lnSpc>
                <a:spcPct val="150000"/>
              </a:lnSpc>
              <a:buClr>
                <a:srgbClr val="000000"/>
              </a:buClr>
              <a:buSzPts val="2400"/>
              <a:buFont typeface="Arial"/>
              <a:buChar char="•"/>
              <a:defRPr sz="2400">
                <a:latin typeface="Times New Roman"/>
                <a:ea typeface="Times New Roman"/>
                <a:cs typeface="Times New Roman"/>
                <a:sym typeface="Times New Roman"/>
              </a:defRPr>
            </a:pPr>
            <a:r>
              <a:t>Tentative Timeline</a:t>
            </a:r>
          </a:p>
          <a:p>
            <a:pPr marL="285750" indent="-285750">
              <a:lnSpc>
                <a:spcPct val="150000"/>
              </a:lnSpc>
              <a:buClr>
                <a:srgbClr val="000000"/>
              </a:buClr>
              <a:buSzPts val="2400"/>
              <a:buFont typeface="Arial"/>
              <a:buChar char="•"/>
              <a:defRPr sz="2400">
                <a:latin typeface="Times New Roman"/>
                <a:ea typeface="Times New Roman"/>
                <a:cs typeface="Times New Roman"/>
                <a:sym typeface="Times New Roman"/>
              </a:defRPr>
            </a:pPr>
            <a:r>
              <a:t>Thank you</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 name="Google Shape;123;p21" descr="Google Shape;123;p21"/>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87" name="Google Shape;124;p21"/>
          <p:cNvSpPr txBox="1"/>
          <p:nvPr/>
        </p:nvSpPr>
        <p:spPr>
          <a:xfrm>
            <a:off x="677103" y="370555"/>
            <a:ext cx="8900529" cy="6369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1 </a:t>
            </a:r>
            <a:r>
              <a:rPr>
                <a:latin typeface="Helvetica Neue"/>
                <a:ea typeface="Helvetica Neue"/>
                <a:cs typeface="Helvetica Neue"/>
                <a:sym typeface="Helvetica Neue"/>
              </a:rPr>
              <a:t>: </a:t>
            </a:r>
            <a:r>
              <a:rPr sz="2400" b="0">
                <a:latin typeface="Helvetica Neue"/>
                <a:ea typeface="Helvetica Neue"/>
                <a:cs typeface="Helvetica Neue"/>
                <a:sym typeface="Helvetica Neue"/>
              </a:rPr>
              <a:t>Synthetic Financial Datasets for Fraud Detection</a:t>
            </a:r>
          </a:p>
        </p:txBody>
      </p:sp>
      <p:pic>
        <p:nvPicPr>
          <p:cNvPr id="188" name="Picture 2" descr="Picture 2"/>
          <p:cNvPicPr>
            <a:picLocks noChangeAspect="1"/>
          </p:cNvPicPr>
          <p:nvPr/>
        </p:nvPicPr>
        <p:blipFill>
          <a:blip r:embed="rId3"/>
          <a:stretch>
            <a:fillRect/>
          </a:stretch>
        </p:blipFill>
        <p:spPr>
          <a:xfrm>
            <a:off x="551718" y="2008625"/>
            <a:ext cx="3035544" cy="2840751"/>
          </a:xfrm>
          <a:prstGeom prst="rect">
            <a:avLst/>
          </a:prstGeom>
          <a:ln w="12700">
            <a:miter lim="400000"/>
          </a:ln>
        </p:spPr>
      </p:pic>
      <p:pic>
        <p:nvPicPr>
          <p:cNvPr id="189" name="Picture 4" descr="Picture 4"/>
          <p:cNvPicPr>
            <a:picLocks noChangeAspect="1"/>
          </p:cNvPicPr>
          <p:nvPr/>
        </p:nvPicPr>
        <p:blipFill>
          <a:blip r:embed="rId4"/>
          <a:srcRect b="44608"/>
          <a:stretch>
            <a:fillRect/>
          </a:stretch>
        </p:blipFill>
        <p:spPr>
          <a:xfrm>
            <a:off x="4072401" y="1692519"/>
            <a:ext cx="7799483" cy="3231175"/>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Google Shape;123;p21" descr="Google Shape;123;p21"/>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92" name="Google Shape;124;p21"/>
          <p:cNvSpPr txBox="1"/>
          <p:nvPr/>
        </p:nvSpPr>
        <p:spPr>
          <a:xfrm>
            <a:off x="677103" y="370555"/>
            <a:ext cx="8900529" cy="6369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1 </a:t>
            </a:r>
            <a:r>
              <a:rPr>
                <a:latin typeface="Helvetica Neue"/>
                <a:ea typeface="Helvetica Neue"/>
                <a:cs typeface="Helvetica Neue"/>
                <a:sym typeface="Helvetica Neue"/>
              </a:rPr>
              <a:t>: </a:t>
            </a:r>
            <a:r>
              <a:rPr sz="2400" b="0">
                <a:latin typeface="Helvetica Neue"/>
                <a:ea typeface="Helvetica Neue"/>
                <a:cs typeface="Helvetica Neue"/>
                <a:sym typeface="Helvetica Neue"/>
              </a:rPr>
              <a:t>Synthetic Financial Datasets for Fraud Detection</a:t>
            </a:r>
          </a:p>
        </p:txBody>
      </p:sp>
      <p:pic>
        <p:nvPicPr>
          <p:cNvPr id="193" name="Picture 4" descr="Picture 4"/>
          <p:cNvPicPr>
            <a:picLocks noChangeAspect="1"/>
          </p:cNvPicPr>
          <p:nvPr/>
        </p:nvPicPr>
        <p:blipFill>
          <a:blip r:embed="rId3"/>
          <a:srcRect t="54906" r="226" b="26"/>
          <a:stretch>
            <a:fillRect/>
          </a:stretch>
        </p:blipFill>
        <p:spPr>
          <a:xfrm>
            <a:off x="1364412" y="2219293"/>
            <a:ext cx="7781857" cy="2620108"/>
          </a:xfrm>
          <a:prstGeom prst="rect">
            <a:avLst/>
          </a:prstGeom>
          <a:ln w="12700">
            <a:miter lim="400000"/>
          </a:ln>
        </p:spPr>
      </p:pic>
      <p:pic>
        <p:nvPicPr>
          <p:cNvPr id="194" name="Picture 3" descr="Picture 3"/>
          <p:cNvPicPr>
            <a:picLocks noChangeAspect="1"/>
          </p:cNvPicPr>
          <p:nvPr/>
        </p:nvPicPr>
        <p:blipFill>
          <a:blip r:embed="rId4"/>
          <a:stretch>
            <a:fillRect/>
          </a:stretch>
        </p:blipFill>
        <p:spPr>
          <a:xfrm>
            <a:off x="4072401" y="1755494"/>
            <a:ext cx="1686161" cy="295317"/>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97" name="Google Shape;131;p22"/>
          <p:cNvSpPr txBox="1"/>
          <p:nvPr/>
        </p:nvSpPr>
        <p:spPr>
          <a:xfrm>
            <a:off x="471341" y="370556"/>
            <a:ext cx="8993170"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2: </a:t>
            </a:r>
            <a:r>
              <a:rPr sz="2400" b="0">
                <a:latin typeface="Calibri"/>
                <a:ea typeface="Calibri"/>
                <a:cs typeface="Calibri"/>
                <a:sym typeface="Calibri"/>
              </a:rPr>
              <a:t>Credit Card Transaction fraud Detection  Dataset</a:t>
            </a:r>
          </a:p>
        </p:txBody>
      </p:sp>
      <p:pic>
        <p:nvPicPr>
          <p:cNvPr id="198" name="Picture 2" descr="Picture 2"/>
          <p:cNvPicPr>
            <a:picLocks noChangeAspect="1"/>
          </p:cNvPicPr>
          <p:nvPr/>
        </p:nvPicPr>
        <p:blipFill>
          <a:blip r:embed="rId3"/>
          <a:stretch>
            <a:fillRect/>
          </a:stretch>
        </p:blipFill>
        <p:spPr>
          <a:xfrm>
            <a:off x="438583" y="1730241"/>
            <a:ext cx="3629026" cy="3444050"/>
          </a:xfrm>
          <a:prstGeom prst="rect">
            <a:avLst/>
          </a:prstGeom>
          <a:ln w="12700">
            <a:miter lim="400000"/>
          </a:ln>
        </p:spPr>
      </p:pic>
      <p:pic>
        <p:nvPicPr>
          <p:cNvPr id="199" name="Picture 4" descr="Picture 4"/>
          <p:cNvPicPr>
            <a:picLocks noChangeAspect="1"/>
          </p:cNvPicPr>
          <p:nvPr/>
        </p:nvPicPr>
        <p:blipFill>
          <a:blip r:embed="rId4"/>
          <a:stretch>
            <a:fillRect/>
          </a:stretch>
        </p:blipFill>
        <p:spPr>
          <a:xfrm>
            <a:off x="4306127" y="1820908"/>
            <a:ext cx="3355968" cy="3444050"/>
          </a:xfrm>
          <a:prstGeom prst="rect">
            <a:avLst/>
          </a:prstGeom>
          <a:ln w="12700">
            <a:miter lim="400000"/>
          </a:ln>
        </p:spPr>
      </p:pic>
      <p:pic>
        <p:nvPicPr>
          <p:cNvPr id="200" name="Picture 6" descr="Picture 6"/>
          <p:cNvPicPr>
            <a:picLocks noChangeAspect="1"/>
          </p:cNvPicPr>
          <p:nvPr/>
        </p:nvPicPr>
        <p:blipFill>
          <a:blip r:embed="rId5"/>
          <a:stretch>
            <a:fillRect/>
          </a:stretch>
        </p:blipFill>
        <p:spPr>
          <a:xfrm>
            <a:off x="7900613" y="1837405"/>
            <a:ext cx="3744507" cy="3444947"/>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03" name="Google Shape;131;p22"/>
          <p:cNvSpPr txBox="1"/>
          <p:nvPr/>
        </p:nvSpPr>
        <p:spPr>
          <a:xfrm>
            <a:off x="471341" y="370556"/>
            <a:ext cx="8993170"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2: </a:t>
            </a:r>
            <a:r>
              <a:rPr sz="2400" b="0">
                <a:latin typeface="Calibri"/>
                <a:ea typeface="Calibri"/>
                <a:cs typeface="Calibri"/>
                <a:sym typeface="Calibri"/>
              </a:rPr>
              <a:t>Credit Card Transaction fraud Detection  Dataset</a:t>
            </a:r>
          </a:p>
        </p:txBody>
      </p:sp>
      <p:pic>
        <p:nvPicPr>
          <p:cNvPr id="204" name="Picture 2" descr="Picture 2"/>
          <p:cNvPicPr>
            <a:picLocks noChangeAspect="1"/>
          </p:cNvPicPr>
          <p:nvPr/>
        </p:nvPicPr>
        <p:blipFill>
          <a:blip r:embed="rId3"/>
          <a:stretch>
            <a:fillRect/>
          </a:stretch>
        </p:blipFill>
        <p:spPr>
          <a:xfrm>
            <a:off x="2836765" y="1254649"/>
            <a:ext cx="5072324" cy="5321138"/>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07" name="Google Shape;131;p22"/>
          <p:cNvSpPr txBox="1"/>
          <p:nvPr/>
        </p:nvSpPr>
        <p:spPr>
          <a:xfrm>
            <a:off x="471341" y="370556"/>
            <a:ext cx="8993170"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3: </a:t>
            </a:r>
            <a:r>
              <a:rPr sz="2400" b="0">
                <a:latin typeface="Calibri"/>
                <a:ea typeface="Calibri"/>
                <a:cs typeface="Calibri"/>
                <a:sym typeface="Calibri"/>
              </a:rPr>
              <a:t>Credit Card Transaction fraud Detection  Dataset</a:t>
            </a:r>
          </a:p>
        </p:txBody>
      </p:sp>
      <p:sp>
        <p:nvSpPr>
          <p:cNvPr id="208" name="Rectangle 1"/>
          <p:cNvSpPr txBox="1"/>
          <p:nvPr/>
        </p:nvSpPr>
        <p:spPr>
          <a:xfrm>
            <a:off x="520201" y="1787662"/>
            <a:ext cx="10374384" cy="3475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b="1">
                <a:latin typeface="+mj-lt"/>
                <a:ea typeface="+mj-ea"/>
                <a:cs typeface="+mj-cs"/>
                <a:sym typeface="Arial"/>
              </a:defRPr>
            </a:pPr>
            <a:r>
              <a:t>Data cleaning and Data preprocessing:</a:t>
            </a:r>
          </a:p>
          <a:p>
            <a:pPr>
              <a:defRPr sz="1600" b="1">
                <a:latin typeface="Calibri"/>
                <a:ea typeface="Calibri"/>
                <a:cs typeface="Calibri"/>
                <a:sym typeface="Calibri"/>
              </a:defRPr>
            </a:pPr>
            <a:endParaRPr/>
          </a:p>
          <a:p>
            <a:pPr marL="285750" indent="-285750" algn="just">
              <a:buClr>
                <a:srgbClr val="000000"/>
              </a:buClr>
              <a:buSzPts val="1600"/>
              <a:buFont typeface="Arial"/>
              <a:buChar char="•"/>
              <a:defRPr sz="1600">
                <a:latin typeface="Calibri"/>
                <a:ea typeface="Calibri"/>
                <a:cs typeface="Calibri"/>
                <a:sym typeface="Calibri"/>
              </a:defRPr>
            </a:pPr>
            <a:r>
              <a:t>No missing values were found in the dataset .</a:t>
            </a:r>
          </a:p>
          <a:p>
            <a:pPr marL="285750" indent="-285750" algn="just">
              <a:buClr>
                <a:srgbClr val="000000"/>
              </a:buClr>
              <a:buSzPts val="1600"/>
              <a:buFont typeface="Arial"/>
              <a:buChar char="•"/>
              <a:defRPr sz="1600">
                <a:latin typeface="Calibri"/>
                <a:ea typeface="Calibri"/>
                <a:cs typeface="Calibri"/>
                <a:sym typeface="Calibri"/>
              </a:defRPr>
            </a:pPr>
            <a:r>
              <a:t>Categorical columns gender”, “car”, “reality”, “income_type”, “education_type”, “house_type”, and “family_type were converted into numerical data.</a:t>
            </a:r>
          </a:p>
          <a:p>
            <a:pPr algn="just">
              <a:defRPr sz="1600">
                <a:latin typeface="+mj-lt"/>
                <a:ea typeface="+mj-ea"/>
                <a:cs typeface="+mj-cs"/>
                <a:sym typeface="Arial"/>
              </a:defRPr>
            </a:pPr>
            <a:endParaRPr/>
          </a:p>
          <a:p>
            <a:pPr>
              <a:defRPr sz="1600" b="1">
                <a:latin typeface="+mj-lt"/>
                <a:ea typeface="+mj-ea"/>
                <a:cs typeface="+mj-cs"/>
                <a:sym typeface="Arial"/>
              </a:defRPr>
            </a:pPr>
            <a:r>
              <a:t>Models used :</a:t>
            </a:r>
          </a:p>
          <a:p>
            <a:pPr>
              <a:defRPr sz="1600" b="1">
                <a:latin typeface="Calibri"/>
                <a:ea typeface="Calibri"/>
                <a:cs typeface="Calibri"/>
                <a:sym typeface="Calibri"/>
              </a:defRPr>
            </a:pPr>
            <a:endParaRPr/>
          </a:p>
          <a:p>
            <a:pPr marL="285750" indent="-285750">
              <a:buClr>
                <a:srgbClr val="000000"/>
              </a:buClr>
              <a:buSzPts val="1600"/>
              <a:buFont typeface="Arial"/>
              <a:buChar char="•"/>
              <a:defRPr sz="1600">
                <a:latin typeface="Calibri"/>
                <a:ea typeface="Calibri"/>
                <a:cs typeface="Calibri"/>
                <a:sym typeface="Calibri"/>
              </a:defRPr>
            </a:pPr>
            <a:r>
              <a:t>KNN (K-Nearest Neighbors), LDA (Linear Discriminant Analysis), and LR (Linear Regression) predictive models .</a:t>
            </a:r>
          </a:p>
          <a:p>
            <a:pPr>
              <a:defRPr sz="1600">
                <a:latin typeface="+mj-lt"/>
                <a:ea typeface="+mj-ea"/>
                <a:cs typeface="+mj-cs"/>
                <a:sym typeface="Arial"/>
              </a:defRPr>
            </a:pPr>
            <a:endParaRPr/>
          </a:p>
          <a:p>
            <a:pPr>
              <a:defRPr sz="1600" b="1">
                <a:latin typeface="+mj-lt"/>
                <a:ea typeface="+mj-ea"/>
                <a:cs typeface="+mj-cs"/>
                <a:sym typeface="Arial"/>
              </a:defRPr>
            </a:pPr>
            <a:r>
              <a:t>Training set and Test set :</a:t>
            </a:r>
          </a:p>
          <a:p>
            <a:pPr>
              <a:defRPr sz="1600" b="1">
                <a:latin typeface="Calibri"/>
                <a:ea typeface="Calibri"/>
                <a:cs typeface="Calibri"/>
                <a:sym typeface="Calibri"/>
              </a:defRPr>
            </a:pPr>
            <a:endParaRPr/>
          </a:p>
          <a:p>
            <a:pPr marL="285750" indent="-285750">
              <a:buClr>
                <a:srgbClr val="000000"/>
              </a:buClr>
              <a:buSzPts val="1600"/>
              <a:buFont typeface="Arial"/>
              <a:buChar char="•"/>
              <a:defRPr sz="1600">
                <a:latin typeface="Calibri"/>
                <a:ea typeface="Calibri"/>
                <a:cs typeface="Calibri"/>
                <a:sym typeface="Calibri"/>
              </a:defRPr>
            </a:pPr>
            <a:r>
              <a:t>Partitioned all datasets into training data (80%) and test data (20%) .</a:t>
            </a:r>
          </a:p>
          <a:p>
            <a:pPr marL="285750" indent="-285750">
              <a:buClr>
                <a:srgbClr val="000000"/>
              </a:buClr>
              <a:buSzPts val="1600"/>
              <a:buFont typeface="Arial"/>
              <a:buChar char="•"/>
              <a:defRPr sz="1600">
                <a:latin typeface="Calibri"/>
                <a:ea typeface="Calibri"/>
                <a:cs typeface="Calibri"/>
                <a:sym typeface="Calibri"/>
              </a:defRPr>
            </a:pPr>
            <a:r>
              <a:t>Employed Stratified K-Fold cross-validation with a fold value of 5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11" name="Google Shape;131;p22"/>
          <p:cNvSpPr txBox="1"/>
          <p:nvPr/>
        </p:nvSpPr>
        <p:spPr>
          <a:xfrm>
            <a:off x="677103" y="370557"/>
            <a:ext cx="8900529"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3: </a:t>
            </a:r>
            <a:r>
              <a:rPr sz="2400" b="0">
                <a:latin typeface="Calibri"/>
                <a:ea typeface="Calibri"/>
                <a:cs typeface="Calibri"/>
                <a:sym typeface="Calibri"/>
              </a:rPr>
              <a:t>Credit Card Transaction fraud Detection  Dataset</a:t>
            </a:r>
          </a:p>
        </p:txBody>
      </p:sp>
      <p:sp>
        <p:nvSpPr>
          <p:cNvPr id="212" name="Google Shape;134;p22"/>
          <p:cNvSpPr txBox="1"/>
          <p:nvPr/>
        </p:nvSpPr>
        <p:spPr>
          <a:xfrm>
            <a:off x="637768" y="2306095"/>
            <a:ext cx="4111716" cy="2669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a:latin typeface="+mj-lt"/>
                <a:ea typeface="+mj-ea"/>
                <a:cs typeface="+mj-cs"/>
                <a:sym typeface="Arial"/>
              </a:defRPr>
            </a:pPr>
            <a:r>
              <a:t>1.</a:t>
            </a:r>
            <a:r>
              <a:rPr sz="1800">
                <a:latin typeface="Calibri"/>
                <a:ea typeface="Calibri"/>
                <a:cs typeface="Calibri"/>
                <a:sym typeface="Calibri"/>
              </a:rPr>
              <a:t>KNN ( K-Nearest Neighbors)</a:t>
            </a:r>
          </a:p>
          <a:p>
            <a:pPr marL="285750" indent="-285750">
              <a:buClr>
                <a:srgbClr val="000000"/>
              </a:buClr>
              <a:buSzPts val="1800"/>
              <a:buFont typeface="Arial"/>
              <a:buChar char="•"/>
              <a:defRPr sz="1800">
                <a:latin typeface="Calibri"/>
                <a:ea typeface="Calibri"/>
                <a:cs typeface="Calibri"/>
                <a:sym typeface="Calibri"/>
              </a:defRPr>
            </a:pPr>
            <a:r>
              <a:t>algorithm: "auto"</a:t>
            </a:r>
          </a:p>
          <a:p>
            <a:pPr marL="285750" indent="-285750">
              <a:buClr>
                <a:srgbClr val="000000"/>
              </a:buClr>
              <a:buSzPts val="1800"/>
              <a:buFont typeface="Arial"/>
              <a:buChar char="•"/>
              <a:defRPr sz="1800">
                <a:latin typeface="Calibri"/>
                <a:ea typeface="Calibri"/>
                <a:cs typeface="Calibri"/>
                <a:sym typeface="Calibri"/>
              </a:defRPr>
            </a:pPr>
            <a:r>
              <a:t>leaf size: 30</a:t>
            </a:r>
          </a:p>
          <a:p>
            <a:pPr marL="285750" indent="-285750">
              <a:buClr>
                <a:srgbClr val="000000"/>
              </a:buClr>
              <a:buSzPts val="1800"/>
              <a:buFont typeface="Arial"/>
              <a:buChar char="•"/>
              <a:defRPr sz="1800">
                <a:latin typeface="Calibri"/>
                <a:ea typeface="Calibri"/>
                <a:cs typeface="Calibri"/>
                <a:sym typeface="Calibri"/>
              </a:defRPr>
            </a:pPr>
            <a:r>
              <a:t>metric: "minkowski"</a:t>
            </a:r>
          </a:p>
          <a:p>
            <a:pPr marL="285750" indent="-285750">
              <a:buClr>
                <a:srgbClr val="000000"/>
              </a:buClr>
              <a:buSzPts val="1800"/>
              <a:buFont typeface="Arial"/>
              <a:buChar char="•"/>
              <a:defRPr sz="1800">
                <a:latin typeface="Calibri"/>
                <a:ea typeface="Calibri"/>
                <a:cs typeface="Calibri"/>
                <a:sym typeface="Calibri"/>
              </a:defRPr>
            </a:pPr>
            <a:r>
              <a:t>metric_params: "None"</a:t>
            </a:r>
          </a:p>
          <a:p>
            <a:pPr marL="285750" indent="-285750">
              <a:buClr>
                <a:srgbClr val="000000"/>
              </a:buClr>
              <a:buSzPts val="1800"/>
              <a:buFont typeface="Arial"/>
              <a:buChar char="•"/>
              <a:defRPr sz="1800">
                <a:latin typeface="Calibri"/>
                <a:ea typeface="Calibri"/>
                <a:cs typeface="Calibri"/>
                <a:sym typeface="Calibri"/>
              </a:defRPr>
            </a:pPr>
            <a:r>
              <a:t>n_jobs: -1</a:t>
            </a:r>
          </a:p>
          <a:p>
            <a:pPr marL="285750" indent="-285750">
              <a:buClr>
                <a:srgbClr val="000000"/>
              </a:buClr>
              <a:buSzPts val="1800"/>
              <a:buFont typeface="Arial"/>
              <a:buChar char="•"/>
              <a:defRPr sz="1800">
                <a:latin typeface="Calibri"/>
                <a:ea typeface="Calibri"/>
                <a:cs typeface="Calibri"/>
                <a:sym typeface="Calibri"/>
              </a:defRPr>
            </a:pPr>
            <a:r>
              <a:t>n_neighbors: 5</a:t>
            </a:r>
          </a:p>
          <a:p>
            <a:pPr marL="285750" indent="-285750">
              <a:buClr>
                <a:srgbClr val="000000"/>
              </a:buClr>
              <a:buSzPts val="1800"/>
              <a:buFont typeface="Arial"/>
              <a:buChar char="•"/>
              <a:defRPr sz="1800">
                <a:latin typeface="Calibri"/>
                <a:ea typeface="Calibri"/>
                <a:cs typeface="Calibri"/>
                <a:sym typeface="Calibri"/>
              </a:defRPr>
            </a:pPr>
            <a:r>
              <a:t>p: 2</a:t>
            </a:r>
          </a:p>
          <a:p>
            <a:pPr marL="285750" indent="-285750">
              <a:buClr>
                <a:srgbClr val="000000"/>
              </a:buClr>
              <a:buSzPts val="1800"/>
              <a:buFont typeface="Arial"/>
              <a:buChar char="•"/>
              <a:defRPr sz="1800">
                <a:latin typeface="Calibri"/>
                <a:ea typeface="Calibri"/>
                <a:cs typeface="Calibri"/>
                <a:sym typeface="Calibri"/>
              </a:defRPr>
            </a:pPr>
            <a:r>
              <a:t>weights: "uniform"</a:t>
            </a:r>
          </a:p>
        </p:txBody>
      </p:sp>
      <p:sp>
        <p:nvSpPr>
          <p:cNvPr id="213" name="Rectangle 2"/>
          <p:cNvSpPr txBox="1"/>
          <p:nvPr/>
        </p:nvSpPr>
        <p:spPr>
          <a:xfrm>
            <a:off x="4202941" y="2306096"/>
            <a:ext cx="3368198" cy="26698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800">
                <a:latin typeface="Calibri"/>
                <a:ea typeface="Calibri"/>
                <a:cs typeface="Calibri"/>
                <a:sym typeface="Calibri"/>
              </a:defRPr>
            </a:pPr>
            <a:r>
              <a:t>2.LDA (Linear Discriminant Analysis):</a:t>
            </a:r>
          </a:p>
          <a:p>
            <a:pPr marL="285750" indent="-285750">
              <a:buClr>
                <a:srgbClr val="000000"/>
              </a:buClr>
              <a:buSzPts val="1800"/>
              <a:buFont typeface="Arial"/>
              <a:buChar char="•"/>
              <a:defRPr sz="1800">
                <a:latin typeface="Calibri"/>
                <a:ea typeface="Calibri"/>
                <a:cs typeface="Calibri"/>
                <a:sym typeface="Calibri"/>
              </a:defRPr>
            </a:pPr>
            <a:r>
              <a:t>covariance_estimator: "None"</a:t>
            </a:r>
          </a:p>
          <a:p>
            <a:pPr marL="285750" indent="-285750">
              <a:buClr>
                <a:srgbClr val="000000"/>
              </a:buClr>
              <a:buSzPts val="1800"/>
              <a:buFont typeface="Arial"/>
              <a:buChar char="•"/>
              <a:defRPr sz="1800">
                <a:latin typeface="Calibri"/>
                <a:ea typeface="Calibri"/>
                <a:cs typeface="Calibri"/>
                <a:sym typeface="Calibri"/>
              </a:defRPr>
            </a:pPr>
            <a:r>
              <a:t>n_components: "None"</a:t>
            </a:r>
          </a:p>
          <a:p>
            <a:pPr marL="285750" indent="-285750">
              <a:buClr>
                <a:srgbClr val="000000"/>
              </a:buClr>
              <a:buSzPts val="1800"/>
              <a:buFont typeface="Arial"/>
              <a:buChar char="•"/>
              <a:defRPr sz="1800">
                <a:latin typeface="Calibri"/>
                <a:ea typeface="Calibri"/>
                <a:cs typeface="Calibri"/>
                <a:sym typeface="Calibri"/>
              </a:defRPr>
            </a:pPr>
            <a:r>
              <a:t>priors: "None"</a:t>
            </a:r>
          </a:p>
          <a:p>
            <a:pPr marL="285750" indent="-285750">
              <a:buClr>
                <a:srgbClr val="000000"/>
              </a:buClr>
              <a:buSzPts val="1800"/>
              <a:buFont typeface="Arial"/>
              <a:buChar char="•"/>
              <a:defRPr sz="1800">
                <a:latin typeface="Calibri"/>
                <a:ea typeface="Calibri"/>
                <a:cs typeface="Calibri"/>
                <a:sym typeface="Calibri"/>
              </a:defRPr>
            </a:pPr>
            <a:r>
              <a:t>shrinkage: "None"</a:t>
            </a:r>
          </a:p>
          <a:p>
            <a:pPr marL="285750" indent="-285750">
              <a:buClr>
                <a:srgbClr val="000000"/>
              </a:buClr>
              <a:buSzPts val="1800"/>
              <a:buFont typeface="Arial"/>
              <a:buChar char="•"/>
              <a:defRPr sz="1800">
                <a:latin typeface="Calibri"/>
                <a:ea typeface="Calibri"/>
                <a:cs typeface="Calibri"/>
                <a:sym typeface="Calibri"/>
              </a:defRPr>
            </a:pPr>
            <a:r>
              <a:t>solver: "svd"</a:t>
            </a:r>
          </a:p>
          <a:p>
            <a:pPr marL="285750" indent="-285750">
              <a:buClr>
                <a:srgbClr val="000000"/>
              </a:buClr>
              <a:buSzPts val="1800"/>
              <a:buFont typeface="Arial"/>
              <a:buChar char="•"/>
              <a:defRPr sz="1800">
                <a:latin typeface="Calibri"/>
                <a:ea typeface="Calibri"/>
                <a:cs typeface="Calibri"/>
                <a:sym typeface="Calibri"/>
              </a:defRPr>
            </a:pPr>
            <a:r>
              <a:t>store_covariance: "False"</a:t>
            </a:r>
          </a:p>
          <a:p>
            <a:pPr marL="285750" indent="-285750">
              <a:buClr>
                <a:srgbClr val="000000"/>
              </a:buClr>
              <a:buSzPts val="1800"/>
              <a:buFont typeface="Arial"/>
              <a:buChar char="•"/>
              <a:defRPr sz="1800">
                <a:latin typeface="Calibri"/>
                <a:ea typeface="Calibri"/>
                <a:cs typeface="Calibri"/>
                <a:sym typeface="Calibri"/>
              </a:defRPr>
            </a:pPr>
            <a:r>
              <a:t>tolerance: 0.0001f</a:t>
            </a:r>
          </a:p>
        </p:txBody>
      </p:sp>
      <p:sp>
        <p:nvSpPr>
          <p:cNvPr id="214" name="TextBox 5"/>
          <p:cNvSpPr txBox="1"/>
          <p:nvPr/>
        </p:nvSpPr>
        <p:spPr>
          <a:xfrm>
            <a:off x="8314652" y="2306096"/>
            <a:ext cx="2609397" cy="917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800">
                <a:latin typeface="Calibri"/>
                <a:ea typeface="Calibri"/>
                <a:cs typeface="Calibri"/>
                <a:sym typeface="Calibri"/>
              </a:defRPr>
            </a:pPr>
            <a:r>
              <a:t>3.LR (Linear Regression):</a:t>
            </a:r>
          </a:p>
          <a:p>
            <a:pPr marL="285750" indent="-285750">
              <a:buClr>
                <a:srgbClr val="000000"/>
              </a:buClr>
              <a:buSzPts val="1800"/>
              <a:buFont typeface="Arial"/>
              <a:buChar char="•"/>
              <a:defRPr sz="1800">
                <a:latin typeface="Calibri"/>
                <a:ea typeface="Calibri"/>
                <a:cs typeface="Calibri"/>
                <a:sym typeface="Calibri"/>
              </a:defRPr>
            </a:pPr>
            <a:r>
              <a:t>Default settings retained</a:t>
            </a:r>
          </a:p>
        </p:txBody>
      </p:sp>
      <p:sp>
        <p:nvSpPr>
          <p:cNvPr id="215" name="TextBox 7"/>
          <p:cNvSpPr txBox="1"/>
          <p:nvPr/>
        </p:nvSpPr>
        <p:spPr>
          <a:xfrm>
            <a:off x="683487" y="1837071"/>
            <a:ext cx="2994382" cy="3330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800">
                <a:latin typeface="Calibri"/>
                <a:ea typeface="Calibri"/>
                <a:cs typeface="Calibri"/>
                <a:sym typeface="Calibri"/>
              </a:defRPr>
            </a:lvl1pPr>
          </a:lstStyle>
          <a:p>
            <a:r>
              <a:t>Models used:</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18" name="Google Shape;131;p22"/>
          <p:cNvSpPr txBox="1"/>
          <p:nvPr/>
        </p:nvSpPr>
        <p:spPr>
          <a:xfrm>
            <a:off x="677103" y="370557"/>
            <a:ext cx="8900529"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3: </a:t>
            </a:r>
            <a:r>
              <a:rPr sz="2400" b="0">
                <a:latin typeface="Calibri"/>
                <a:ea typeface="Calibri"/>
                <a:cs typeface="Calibri"/>
                <a:sym typeface="Calibri"/>
              </a:rPr>
              <a:t>Credit Card Transaction fraud Detection  Dataset</a:t>
            </a:r>
          </a:p>
        </p:txBody>
      </p:sp>
      <p:sp>
        <p:nvSpPr>
          <p:cNvPr id="219" name="TextBox 7"/>
          <p:cNvSpPr txBox="1"/>
          <p:nvPr/>
        </p:nvSpPr>
        <p:spPr>
          <a:xfrm>
            <a:off x="576853" y="1067757"/>
            <a:ext cx="4243460" cy="333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800">
                <a:latin typeface="Calibri"/>
                <a:ea typeface="Calibri"/>
                <a:cs typeface="Calibri"/>
                <a:sym typeface="Calibri"/>
              </a:defRPr>
            </a:lvl1pPr>
          </a:lstStyle>
          <a:p>
            <a:r>
              <a:t>Detailed Description about the dataset :</a:t>
            </a:r>
          </a:p>
        </p:txBody>
      </p:sp>
      <p:graphicFrame>
        <p:nvGraphicFramePr>
          <p:cNvPr id="220" name="Table 1"/>
          <p:cNvGraphicFramePr/>
          <p:nvPr/>
        </p:nvGraphicFramePr>
        <p:xfrm>
          <a:off x="633925" y="1800723"/>
          <a:ext cx="4129313" cy="4577406"/>
        </p:xfrm>
        <a:graphic>
          <a:graphicData uri="http://schemas.openxmlformats.org/drawingml/2006/table">
            <a:tbl>
              <a:tblPr firstRow="1" firstCol="1" bandRow="1">
                <a:tableStyleId>{4C3C2611-4C71-4FC5-86AE-919BDF0F9419}</a:tableStyleId>
              </a:tblPr>
              <a:tblGrid>
                <a:gridCol w="296878">
                  <a:extLst>
                    <a:ext uri="{9D8B030D-6E8A-4147-A177-3AD203B41FA5}">
                      <a16:colId xmlns:a16="http://schemas.microsoft.com/office/drawing/2014/main" val="20000"/>
                    </a:ext>
                  </a:extLst>
                </a:gridCol>
                <a:gridCol w="1187515">
                  <a:extLst>
                    <a:ext uri="{9D8B030D-6E8A-4147-A177-3AD203B41FA5}">
                      <a16:colId xmlns:a16="http://schemas.microsoft.com/office/drawing/2014/main" val="20001"/>
                    </a:ext>
                  </a:extLst>
                </a:gridCol>
                <a:gridCol w="674724">
                  <a:extLst>
                    <a:ext uri="{9D8B030D-6E8A-4147-A177-3AD203B41FA5}">
                      <a16:colId xmlns:a16="http://schemas.microsoft.com/office/drawing/2014/main" val="20002"/>
                    </a:ext>
                  </a:extLst>
                </a:gridCol>
                <a:gridCol w="1349448">
                  <a:extLst>
                    <a:ext uri="{9D8B030D-6E8A-4147-A177-3AD203B41FA5}">
                      <a16:colId xmlns:a16="http://schemas.microsoft.com/office/drawing/2014/main" val="20003"/>
                    </a:ext>
                  </a:extLst>
                </a:gridCol>
                <a:gridCol w="620746">
                  <a:extLst>
                    <a:ext uri="{9D8B030D-6E8A-4147-A177-3AD203B41FA5}">
                      <a16:colId xmlns:a16="http://schemas.microsoft.com/office/drawing/2014/main" val="20004"/>
                    </a:ext>
                  </a:extLst>
                </a:gridCol>
              </a:tblGrid>
              <a:tr h="220933">
                <a:tc>
                  <a:txBody>
                    <a:bodyPr/>
                    <a:lstStyle/>
                    <a:p>
                      <a:pPr>
                        <a:defRPr sz="1800" b="0">
                          <a:solidFill>
                            <a:srgbClr val="000000"/>
                          </a:solidFill>
                        </a:defRPr>
                      </a:pPr>
                      <a:r>
                        <a:rPr sz="1200" b="1">
                          <a:solidFill>
                            <a:srgbClr val="FFFFFF"/>
                          </a:solidFill>
                          <a:sym typeface="Arial"/>
                        </a:rPr>
                        <a:t>#   </a:t>
                      </a:r>
                    </a:p>
                  </a:txBody>
                  <a:tcPr marL="0" marR="0" marT="0" marB="0" horzOverflow="overflow"/>
                </a:tc>
                <a:tc>
                  <a:txBody>
                    <a:bodyPr/>
                    <a:lstStyle/>
                    <a:p>
                      <a:pPr>
                        <a:defRPr sz="1800" b="0">
                          <a:solidFill>
                            <a:srgbClr val="000000"/>
                          </a:solidFill>
                        </a:defRPr>
                      </a:pPr>
                      <a:r>
                        <a:rPr sz="1200" b="1">
                          <a:solidFill>
                            <a:srgbClr val="FFFFFF"/>
                          </a:solidFill>
                          <a:sym typeface="Arial"/>
                        </a:rPr>
                        <a:t>Column    </a:t>
                      </a:r>
                    </a:p>
                  </a:txBody>
                  <a:tcPr marL="0" marR="0" marT="0" marB="0" horzOverflow="overflow"/>
                </a:tc>
                <a:tc>
                  <a:txBody>
                    <a:bodyPr/>
                    <a:lstStyle/>
                    <a:p>
                      <a:pPr>
                        <a:defRPr sz="1800" b="0">
                          <a:solidFill>
                            <a:srgbClr val="000000"/>
                          </a:solidFill>
                        </a:defRPr>
                      </a:pPr>
                      <a:r>
                        <a:rPr sz="1200" b="1">
                          <a:solidFill>
                            <a:srgbClr val="FFFFFF"/>
                          </a:solidFill>
                          <a:sym typeface="Arial"/>
                        </a:rPr>
                        <a:t>      </a:t>
                      </a:r>
                    </a:p>
                  </a:txBody>
                  <a:tcPr marL="0" marR="0" marT="0" marB="0" horzOverflow="overflow"/>
                </a:tc>
                <a:tc>
                  <a:txBody>
                    <a:bodyPr/>
                    <a:lstStyle/>
                    <a:p>
                      <a:pPr>
                        <a:defRPr sz="1800" b="0">
                          <a:solidFill>
                            <a:srgbClr val="000000"/>
                          </a:solidFill>
                        </a:defRPr>
                      </a:pPr>
                      <a:r>
                        <a:rPr sz="1200" b="1">
                          <a:solidFill>
                            <a:srgbClr val="FFFFFF"/>
                          </a:solidFill>
                          <a:sym typeface="Arial"/>
                        </a:rPr>
                        <a:t>Non-Null Count  </a:t>
                      </a:r>
                    </a:p>
                  </a:txBody>
                  <a:tcPr marL="0" marR="0" marT="0" marB="0" horzOverflow="overflow"/>
                </a:tc>
                <a:tc>
                  <a:txBody>
                    <a:bodyPr/>
                    <a:lstStyle/>
                    <a:p>
                      <a:pPr>
                        <a:defRPr sz="1800" b="0">
                          <a:solidFill>
                            <a:srgbClr val="000000"/>
                          </a:solidFill>
                        </a:defRPr>
                      </a:pPr>
                      <a:r>
                        <a:rPr sz="1200" b="1">
                          <a:solidFill>
                            <a:srgbClr val="FFFFFF"/>
                          </a:solidFill>
                          <a:sym typeface="Arial"/>
                        </a:rPr>
                        <a:t>Dtype  </a:t>
                      </a:r>
                    </a:p>
                  </a:txBody>
                  <a:tcPr marL="0" marR="0" marT="0" marB="0" horzOverflow="overflow"/>
                </a:tc>
                <a:extLst>
                  <a:ext uri="{0D108BD9-81ED-4DB2-BD59-A6C34878D82A}">
                    <a16:rowId xmlns:a16="http://schemas.microsoft.com/office/drawing/2014/main" val="10000"/>
                  </a:ext>
                </a:extLst>
              </a:tr>
              <a:tr h="220933">
                <a:tc>
                  <a:txBody>
                    <a:bodyPr/>
                    <a:lstStyle/>
                    <a:p>
                      <a:pPr>
                        <a:defRPr>
                          <a:sym typeface="Arial"/>
                        </a:defRPr>
                      </a:pPr>
                      <a:endParaRPr/>
                    </a:p>
                  </a:txBody>
                  <a:tcPr marL="0" marR="0" marT="0" marB="0" horzOverflow="overflow"/>
                </a:tc>
                <a:tc>
                  <a:txBody>
                    <a:bodyPr/>
                    <a:lstStyle/>
                    <a:p>
                      <a:pPr>
                        <a:defRPr>
                          <a:sym typeface="Arial"/>
                        </a:defRPr>
                      </a:pPr>
                      <a:endParaRPr/>
                    </a:p>
                  </a:txBody>
                  <a:tcPr marL="0" marR="0" marT="0" marB="0" horzOverflow="overflow"/>
                </a:tc>
                <a:tc>
                  <a:txBody>
                    <a:bodyPr/>
                    <a:lstStyle/>
                    <a:p>
                      <a:pPr>
                        <a:defRPr>
                          <a:sym typeface="Arial"/>
                        </a:defRPr>
                      </a:pPr>
                      <a:endParaRPr/>
                    </a:p>
                  </a:txBody>
                  <a:tcPr marL="0" marR="0" marT="0" marB="0" horzOverflow="overflow"/>
                </a:tc>
                <a:tc>
                  <a:txBody>
                    <a:bodyPr/>
                    <a:lstStyle/>
                    <a:p>
                      <a:pPr>
                        <a:defRPr>
                          <a:sym typeface="Arial"/>
                        </a:defRPr>
                      </a:pPr>
                      <a:endParaRPr/>
                    </a:p>
                  </a:txBody>
                  <a:tcPr marL="0" marR="0" marT="0" marB="0" horzOverflow="overflow"/>
                </a:tc>
                <a:tc>
                  <a:txBody>
                    <a:bodyPr/>
                    <a:lstStyle/>
                    <a:p>
                      <a:pPr>
                        <a:defRPr>
                          <a:sym typeface="Arial"/>
                        </a:defRPr>
                      </a:pPr>
                      <a:endParaRPr/>
                    </a:p>
                  </a:txBody>
                  <a:tcPr marL="0" marR="0" marT="0" marB="0" horzOverflow="overflow"/>
                </a:tc>
                <a:extLst>
                  <a:ext uri="{0D108BD9-81ED-4DB2-BD59-A6C34878D82A}">
                    <a16:rowId xmlns:a16="http://schemas.microsoft.com/office/drawing/2014/main" val="10001"/>
                  </a:ext>
                </a:extLst>
              </a:tr>
              <a:tr h="206777">
                <a:tc>
                  <a:txBody>
                    <a:bodyPr/>
                    <a:lstStyle/>
                    <a:p>
                      <a:pPr>
                        <a:defRPr sz="1800" b="0">
                          <a:solidFill>
                            <a:srgbClr val="000000"/>
                          </a:solidFill>
                        </a:defRPr>
                      </a:pPr>
                      <a:r>
                        <a:rPr sz="1200" b="1">
                          <a:solidFill>
                            <a:srgbClr val="FFFFFF"/>
                          </a:solidFill>
                          <a:sym typeface="Arial"/>
                        </a:rPr>
                        <a:t>0</a:t>
                      </a:r>
                    </a:p>
                  </a:txBody>
                  <a:tcPr marL="0" marR="0" marT="0" marB="0" horzOverflow="overflow"/>
                </a:tc>
                <a:tc>
                  <a:txBody>
                    <a:bodyPr/>
                    <a:lstStyle/>
                    <a:p>
                      <a:pPr algn="l">
                        <a:defRPr sz="1800"/>
                      </a:pPr>
                      <a:r>
                        <a:rPr sz="1200">
                          <a:sym typeface="Arial"/>
                        </a:rPr>
                        <a:t> Unnamed: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02"/>
                  </a:ext>
                </a:extLst>
              </a:tr>
              <a:tr h="206777">
                <a:tc>
                  <a:txBody>
                    <a:bodyPr/>
                    <a:lstStyle/>
                    <a:p>
                      <a:pPr>
                        <a:defRPr sz="1800" b="0">
                          <a:solidFill>
                            <a:srgbClr val="000000"/>
                          </a:solidFill>
                        </a:defRPr>
                      </a:pPr>
                      <a:r>
                        <a:rPr sz="1200" b="1">
                          <a:solidFill>
                            <a:srgbClr val="FFFFFF"/>
                          </a:solidFill>
                          <a:sym typeface="Arial"/>
                        </a:rPr>
                        <a:t>1</a:t>
                      </a:r>
                    </a:p>
                  </a:txBody>
                  <a:tcPr marL="0" marR="0" marT="0" marB="0" horzOverflow="overflow"/>
                </a:tc>
                <a:tc>
                  <a:txBody>
                    <a:bodyPr/>
                    <a:lstStyle/>
                    <a:p>
                      <a:pPr algn="l">
                        <a:defRPr sz="1800"/>
                      </a:pPr>
                      <a:r>
                        <a:rPr sz="1200">
                          <a:sym typeface="Arial"/>
                        </a:rPr>
                        <a:t> ID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03"/>
                  </a:ext>
                </a:extLst>
              </a:tr>
              <a:tr h="206777">
                <a:tc>
                  <a:txBody>
                    <a:bodyPr/>
                    <a:lstStyle/>
                    <a:p>
                      <a:pPr>
                        <a:defRPr sz="1800" b="0">
                          <a:solidFill>
                            <a:srgbClr val="000000"/>
                          </a:solidFill>
                        </a:defRPr>
                      </a:pPr>
                      <a:r>
                        <a:rPr sz="1200" b="1">
                          <a:solidFill>
                            <a:srgbClr val="FFFFFF"/>
                          </a:solidFill>
                          <a:sym typeface="Arial"/>
                        </a:rPr>
                        <a:t>2</a:t>
                      </a:r>
                    </a:p>
                  </a:txBody>
                  <a:tcPr marL="0" marR="0" marT="0" marB="0" horzOverflow="overflow"/>
                </a:tc>
                <a:tc>
                  <a:txBody>
                    <a:bodyPr/>
                    <a:lstStyle/>
                    <a:p>
                      <a:pPr algn="l">
                        <a:defRPr sz="1800"/>
                      </a:pPr>
                      <a:r>
                        <a:rPr sz="1200">
                          <a:sym typeface="Arial"/>
                        </a:rPr>
                        <a:t> GENDER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04"/>
                  </a:ext>
                </a:extLst>
              </a:tr>
              <a:tr h="206777">
                <a:tc>
                  <a:txBody>
                    <a:bodyPr/>
                    <a:lstStyle/>
                    <a:p>
                      <a:pPr>
                        <a:defRPr sz="1800" b="0">
                          <a:solidFill>
                            <a:srgbClr val="000000"/>
                          </a:solidFill>
                        </a:defRPr>
                      </a:pPr>
                      <a:r>
                        <a:rPr sz="1200" b="1">
                          <a:solidFill>
                            <a:srgbClr val="FFFFFF"/>
                          </a:solidFill>
                          <a:sym typeface="Arial"/>
                        </a:rPr>
                        <a:t>3</a:t>
                      </a:r>
                    </a:p>
                  </a:txBody>
                  <a:tcPr marL="0" marR="0" marT="0" marB="0" horzOverflow="overflow"/>
                </a:tc>
                <a:tc>
                  <a:txBody>
                    <a:bodyPr/>
                    <a:lstStyle/>
                    <a:p>
                      <a:pPr algn="l">
                        <a:defRPr sz="1800"/>
                      </a:pPr>
                      <a:r>
                        <a:rPr sz="1200">
                          <a:sym typeface="Arial"/>
                        </a:rPr>
                        <a:t> CAR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05"/>
                  </a:ext>
                </a:extLst>
              </a:tr>
              <a:tr h="206777">
                <a:tc>
                  <a:txBody>
                    <a:bodyPr/>
                    <a:lstStyle/>
                    <a:p>
                      <a:pPr>
                        <a:defRPr sz="1800" b="0">
                          <a:solidFill>
                            <a:srgbClr val="000000"/>
                          </a:solidFill>
                        </a:defRPr>
                      </a:pPr>
                      <a:r>
                        <a:rPr sz="1200" b="1">
                          <a:solidFill>
                            <a:srgbClr val="FFFFFF"/>
                          </a:solidFill>
                          <a:sym typeface="Arial"/>
                        </a:rPr>
                        <a:t>4</a:t>
                      </a:r>
                    </a:p>
                  </a:txBody>
                  <a:tcPr marL="0" marR="0" marT="0" marB="0" horzOverflow="overflow"/>
                </a:tc>
                <a:tc>
                  <a:txBody>
                    <a:bodyPr/>
                    <a:lstStyle/>
                    <a:p>
                      <a:pPr algn="l">
                        <a:defRPr sz="1800"/>
                      </a:pPr>
                      <a:r>
                        <a:rPr sz="1200">
                          <a:sym typeface="Arial"/>
                        </a:rPr>
                        <a:t> REALITY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06"/>
                  </a:ext>
                </a:extLst>
              </a:tr>
              <a:tr h="206777">
                <a:tc>
                  <a:txBody>
                    <a:bodyPr/>
                    <a:lstStyle/>
                    <a:p>
                      <a:pPr>
                        <a:defRPr sz="1800" b="0">
                          <a:solidFill>
                            <a:srgbClr val="000000"/>
                          </a:solidFill>
                        </a:defRPr>
                      </a:pPr>
                      <a:r>
                        <a:rPr sz="1200" b="1">
                          <a:solidFill>
                            <a:srgbClr val="FFFFFF"/>
                          </a:solidFill>
                          <a:sym typeface="Arial"/>
                        </a:rPr>
                        <a:t>5</a:t>
                      </a:r>
                    </a:p>
                  </a:txBody>
                  <a:tcPr marL="0" marR="0" marT="0" marB="0" horzOverflow="overflow"/>
                </a:tc>
                <a:tc>
                  <a:txBody>
                    <a:bodyPr/>
                    <a:lstStyle/>
                    <a:p>
                      <a:pPr algn="l">
                        <a:defRPr sz="1800"/>
                      </a:pPr>
                      <a:r>
                        <a:rPr sz="1200">
                          <a:sym typeface="Arial"/>
                        </a:rPr>
                        <a:t> NO_OF_CHI</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07"/>
                  </a:ext>
                </a:extLst>
              </a:tr>
              <a:tr h="206777">
                <a:tc>
                  <a:txBody>
                    <a:bodyPr/>
                    <a:lstStyle/>
                    <a:p>
                      <a:pPr>
                        <a:defRPr sz="1800" b="0">
                          <a:solidFill>
                            <a:srgbClr val="000000"/>
                          </a:solidFill>
                        </a:defRPr>
                      </a:pPr>
                      <a:r>
                        <a:rPr sz="1200" b="1">
                          <a:solidFill>
                            <a:srgbClr val="FFFFFF"/>
                          </a:solidFill>
                          <a:sym typeface="Arial"/>
                        </a:rPr>
                        <a:t>6</a:t>
                      </a:r>
                    </a:p>
                  </a:txBody>
                  <a:tcPr marL="0" marR="0" marT="0" marB="0" horzOverflow="overflow"/>
                </a:tc>
                <a:tc>
                  <a:txBody>
                    <a:bodyPr/>
                    <a:lstStyle/>
                    <a:p>
                      <a:pPr algn="l">
                        <a:defRPr sz="1800"/>
                      </a:pPr>
                      <a:r>
                        <a:rPr sz="1200">
                          <a:sym typeface="Arial"/>
                        </a:rPr>
                        <a:t> INCOME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float64</a:t>
                      </a:r>
                    </a:p>
                  </a:txBody>
                  <a:tcPr marL="0" marR="0" marT="0" marB="0" horzOverflow="overflow"/>
                </a:tc>
                <a:extLst>
                  <a:ext uri="{0D108BD9-81ED-4DB2-BD59-A6C34878D82A}">
                    <a16:rowId xmlns:a16="http://schemas.microsoft.com/office/drawing/2014/main" val="10008"/>
                  </a:ext>
                </a:extLst>
              </a:tr>
              <a:tr h="206777">
                <a:tc>
                  <a:txBody>
                    <a:bodyPr/>
                    <a:lstStyle/>
                    <a:p>
                      <a:pPr>
                        <a:defRPr sz="1800" b="0">
                          <a:solidFill>
                            <a:srgbClr val="000000"/>
                          </a:solidFill>
                        </a:defRPr>
                      </a:pPr>
                      <a:r>
                        <a:rPr sz="1200" b="1">
                          <a:solidFill>
                            <a:srgbClr val="FFFFFF"/>
                          </a:solidFill>
                          <a:sym typeface="Arial"/>
                        </a:rPr>
                        <a:t>7</a:t>
                      </a:r>
                    </a:p>
                  </a:txBody>
                  <a:tcPr marL="0" marR="0" marT="0" marB="0" horzOverflow="overflow"/>
                </a:tc>
                <a:tc>
                  <a:txBody>
                    <a:bodyPr/>
                    <a:lstStyle/>
                    <a:p>
                      <a:pPr algn="l">
                        <a:defRPr sz="1800"/>
                      </a:pPr>
                      <a:r>
                        <a:rPr sz="1200">
                          <a:sym typeface="Arial"/>
                        </a:rPr>
                        <a:t> INCOME_TY</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09"/>
                  </a:ext>
                </a:extLst>
              </a:tr>
              <a:tr h="206777">
                <a:tc>
                  <a:txBody>
                    <a:bodyPr/>
                    <a:lstStyle/>
                    <a:p>
                      <a:pPr>
                        <a:defRPr sz="1800" b="0">
                          <a:solidFill>
                            <a:srgbClr val="000000"/>
                          </a:solidFill>
                        </a:defRPr>
                      </a:pPr>
                      <a:r>
                        <a:rPr sz="1200" b="1">
                          <a:solidFill>
                            <a:srgbClr val="FFFFFF"/>
                          </a:solidFill>
                          <a:sym typeface="Arial"/>
                        </a:rPr>
                        <a:t>8</a:t>
                      </a:r>
                    </a:p>
                  </a:txBody>
                  <a:tcPr marL="0" marR="0" marT="0" marB="0" horzOverflow="overflow"/>
                </a:tc>
                <a:tc>
                  <a:txBody>
                    <a:bodyPr/>
                    <a:lstStyle/>
                    <a:p>
                      <a:pPr algn="l">
                        <a:defRPr sz="1800"/>
                      </a:pPr>
                      <a:r>
                        <a:rPr sz="1200">
                          <a:sym typeface="Arial"/>
                        </a:rPr>
                        <a:t> EDUCATION</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10"/>
                  </a:ext>
                </a:extLst>
              </a:tr>
              <a:tr h="206777">
                <a:tc>
                  <a:txBody>
                    <a:bodyPr/>
                    <a:lstStyle/>
                    <a:p>
                      <a:pPr>
                        <a:defRPr sz="1800" b="0">
                          <a:solidFill>
                            <a:srgbClr val="000000"/>
                          </a:solidFill>
                        </a:defRPr>
                      </a:pPr>
                      <a:r>
                        <a:rPr sz="1200" b="1">
                          <a:solidFill>
                            <a:srgbClr val="FFFFFF"/>
                          </a:solidFill>
                          <a:sym typeface="Arial"/>
                        </a:rPr>
                        <a:t>9</a:t>
                      </a:r>
                    </a:p>
                  </a:txBody>
                  <a:tcPr marL="0" marR="0" marT="0" marB="0" horzOverflow="overflow"/>
                </a:tc>
                <a:tc>
                  <a:txBody>
                    <a:bodyPr/>
                    <a:lstStyle/>
                    <a:p>
                      <a:pPr algn="l">
                        <a:defRPr sz="1800"/>
                      </a:pPr>
                      <a:r>
                        <a:rPr sz="1200">
                          <a:sym typeface="Arial"/>
                        </a:rPr>
                        <a:t> FAMILY_TY</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11"/>
                  </a:ext>
                </a:extLst>
              </a:tr>
              <a:tr h="206777">
                <a:tc>
                  <a:txBody>
                    <a:bodyPr/>
                    <a:lstStyle/>
                    <a:p>
                      <a:pPr>
                        <a:defRPr sz="1800" b="0">
                          <a:solidFill>
                            <a:srgbClr val="000000"/>
                          </a:solidFill>
                        </a:defRPr>
                      </a:pPr>
                      <a:r>
                        <a:rPr sz="1200" b="1">
                          <a:solidFill>
                            <a:srgbClr val="FFFFFF"/>
                          </a:solidFill>
                          <a:sym typeface="Arial"/>
                        </a:rPr>
                        <a:t>10</a:t>
                      </a:r>
                    </a:p>
                  </a:txBody>
                  <a:tcPr marL="0" marR="0" marT="0" marB="0" horzOverflow="overflow"/>
                </a:tc>
                <a:tc>
                  <a:txBody>
                    <a:bodyPr/>
                    <a:lstStyle/>
                    <a:p>
                      <a:pPr algn="l">
                        <a:defRPr sz="1800"/>
                      </a:pPr>
                      <a:r>
                        <a:rPr sz="1200">
                          <a:sym typeface="Arial"/>
                        </a:rPr>
                        <a:t> HOUSE_TYP</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12"/>
                  </a:ext>
                </a:extLst>
              </a:tr>
              <a:tr h="206777">
                <a:tc>
                  <a:txBody>
                    <a:bodyPr/>
                    <a:lstStyle/>
                    <a:p>
                      <a:pPr>
                        <a:defRPr sz="1800" b="0">
                          <a:solidFill>
                            <a:srgbClr val="000000"/>
                          </a:solidFill>
                        </a:defRPr>
                      </a:pPr>
                      <a:r>
                        <a:rPr sz="1200" b="1">
                          <a:solidFill>
                            <a:srgbClr val="FFFFFF"/>
                          </a:solidFill>
                          <a:sym typeface="Arial"/>
                        </a:rPr>
                        <a:t>11</a:t>
                      </a:r>
                    </a:p>
                  </a:txBody>
                  <a:tcPr marL="0" marR="0" marT="0" marB="0" horzOverflow="overflow"/>
                </a:tc>
                <a:tc>
                  <a:txBody>
                    <a:bodyPr/>
                    <a:lstStyle/>
                    <a:p>
                      <a:pPr algn="l">
                        <a:defRPr sz="1800"/>
                      </a:pPr>
                      <a:r>
                        <a:rPr sz="1200">
                          <a:sym typeface="Arial"/>
                        </a:rPr>
                        <a:t> FLAG_MOBI</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3"/>
                  </a:ext>
                </a:extLst>
              </a:tr>
              <a:tr h="206777">
                <a:tc>
                  <a:txBody>
                    <a:bodyPr/>
                    <a:lstStyle/>
                    <a:p>
                      <a:pPr>
                        <a:defRPr sz="1800" b="0">
                          <a:solidFill>
                            <a:srgbClr val="000000"/>
                          </a:solidFill>
                        </a:defRPr>
                      </a:pPr>
                      <a:r>
                        <a:rPr sz="1200" b="1">
                          <a:solidFill>
                            <a:srgbClr val="FFFFFF"/>
                          </a:solidFill>
                          <a:sym typeface="Arial"/>
                        </a:rPr>
                        <a:t>12</a:t>
                      </a:r>
                    </a:p>
                  </a:txBody>
                  <a:tcPr marL="0" marR="0" marT="0" marB="0" horzOverflow="overflow"/>
                </a:tc>
                <a:tc>
                  <a:txBody>
                    <a:bodyPr/>
                    <a:lstStyle/>
                    <a:p>
                      <a:pPr algn="l">
                        <a:defRPr sz="1800"/>
                      </a:pPr>
                      <a:r>
                        <a:rPr sz="1200">
                          <a:sym typeface="Arial"/>
                        </a:rPr>
                        <a:t> WORK_PHON</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4"/>
                  </a:ext>
                </a:extLst>
              </a:tr>
              <a:tr h="206777">
                <a:tc>
                  <a:txBody>
                    <a:bodyPr/>
                    <a:lstStyle/>
                    <a:p>
                      <a:pPr>
                        <a:defRPr sz="1800" b="0">
                          <a:solidFill>
                            <a:srgbClr val="000000"/>
                          </a:solidFill>
                        </a:defRPr>
                      </a:pPr>
                      <a:r>
                        <a:rPr sz="1200" b="1">
                          <a:solidFill>
                            <a:srgbClr val="FFFFFF"/>
                          </a:solidFill>
                          <a:sym typeface="Arial"/>
                        </a:rPr>
                        <a:t>13</a:t>
                      </a:r>
                    </a:p>
                  </a:txBody>
                  <a:tcPr marL="0" marR="0" marT="0" marB="0" horzOverflow="overflow"/>
                </a:tc>
                <a:tc>
                  <a:txBody>
                    <a:bodyPr/>
                    <a:lstStyle/>
                    <a:p>
                      <a:pPr algn="l">
                        <a:defRPr sz="1800"/>
                      </a:pPr>
                      <a:r>
                        <a:rPr sz="1200">
                          <a:sym typeface="Arial"/>
                        </a:rPr>
                        <a:t> PHONE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5"/>
                  </a:ext>
                </a:extLst>
              </a:tr>
              <a:tr h="206777">
                <a:tc>
                  <a:txBody>
                    <a:bodyPr/>
                    <a:lstStyle/>
                    <a:p>
                      <a:pPr>
                        <a:defRPr sz="1800" b="0">
                          <a:solidFill>
                            <a:srgbClr val="000000"/>
                          </a:solidFill>
                        </a:defRPr>
                      </a:pPr>
                      <a:r>
                        <a:rPr sz="1200" b="1">
                          <a:solidFill>
                            <a:srgbClr val="FFFFFF"/>
                          </a:solidFill>
                          <a:sym typeface="Arial"/>
                        </a:rPr>
                        <a:t>14</a:t>
                      </a:r>
                    </a:p>
                  </a:txBody>
                  <a:tcPr marL="0" marR="0" marT="0" marB="0" horzOverflow="overflow"/>
                </a:tc>
                <a:tc>
                  <a:txBody>
                    <a:bodyPr/>
                    <a:lstStyle/>
                    <a:p>
                      <a:pPr algn="l">
                        <a:defRPr sz="1800"/>
                      </a:pPr>
                      <a:r>
                        <a:rPr sz="1200">
                          <a:sym typeface="Arial"/>
                        </a:rPr>
                        <a:t> E_MAIL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6"/>
                  </a:ext>
                </a:extLst>
              </a:tr>
              <a:tr h="206777">
                <a:tc>
                  <a:txBody>
                    <a:bodyPr/>
                    <a:lstStyle/>
                    <a:p>
                      <a:pPr>
                        <a:defRPr sz="1800" b="0">
                          <a:solidFill>
                            <a:srgbClr val="000000"/>
                          </a:solidFill>
                        </a:defRPr>
                      </a:pPr>
                      <a:r>
                        <a:rPr sz="1200" b="1">
                          <a:solidFill>
                            <a:srgbClr val="FFFFFF"/>
                          </a:solidFill>
                          <a:sym typeface="Arial"/>
                        </a:rPr>
                        <a:t>15</a:t>
                      </a:r>
                    </a:p>
                  </a:txBody>
                  <a:tcPr marL="0" marR="0" marT="0" marB="0" horzOverflow="overflow"/>
                </a:tc>
                <a:tc>
                  <a:txBody>
                    <a:bodyPr/>
                    <a:lstStyle/>
                    <a:p>
                      <a:pPr algn="l">
                        <a:defRPr sz="1800"/>
                      </a:pPr>
                      <a:r>
                        <a:rPr sz="1200">
                          <a:sym typeface="Arial"/>
                        </a:rPr>
                        <a:t> FAMILY SI</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float64</a:t>
                      </a:r>
                    </a:p>
                  </a:txBody>
                  <a:tcPr marL="0" marR="0" marT="0" marB="0" horzOverflow="overflow"/>
                </a:tc>
                <a:extLst>
                  <a:ext uri="{0D108BD9-81ED-4DB2-BD59-A6C34878D82A}">
                    <a16:rowId xmlns:a16="http://schemas.microsoft.com/office/drawing/2014/main" val="10017"/>
                  </a:ext>
                </a:extLst>
              </a:tr>
              <a:tr h="206777">
                <a:tc>
                  <a:txBody>
                    <a:bodyPr/>
                    <a:lstStyle/>
                    <a:p>
                      <a:pPr>
                        <a:defRPr sz="1800" b="0">
                          <a:solidFill>
                            <a:srgbClr val="000000"/>
                          </a:solidFill>
                        </a:defRPr>
                      </a:pPr>
                      <a:r>
                        <a:rPr sz="1200" b="1">
                          <a:solidFill>
                            <a:srgbClr val="FFFFFF"/>
                          </a:solidFill>
                          <a:sym typeface="Arial"/>
                        </a:rPr>
                        <a:t>16</a:t>
                      </a:r>
                    </a:p>
                  </a:txBody>
                  <a:tcPr marL="0" marR="0" marT="0" marB="0" horzOverflow="overflow"/>
                </a:tc>
                <a:tc>
                  <a:txBody>
                    <a:bodyPr/>
                    <a:lstStyle/>
                    <a:p>
                      <a:pPr algn="l">
                        <a:defRPr sz="1800"/>
                      </a:pPr>
                      <a:r>
                        <a:rPr sz="1200">
                          <a:sym typeface="Arial"/>
                        </a:rPr>
                        <a:t> BEGIN_MON</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8"/>
                  </a:ext>
                </a:extLst>
              </a:tr>
              <a:tr h="206777">
                <a:tc>
                  <a:txBody>
                    <a:bodyPr/>
                    <a:lstStyle/>
                    <a:p>
                      <a:pPr>
                        <a:defRPr sz="1800" b="0">
                          <a:solidFill>
                            <a:srgbClr val="000000"/>
                          </a:solidFill>
                        </a:defRPr>
                      </a:pPr>
                      <a:r>
                        <a:rPr sz="1200" b="1">
                          <a:solidFill>
                            <a:srgbClr val="FFFFFF"/>
                          </a:solidFill>
                          <a:sym typeface="Arial"/>
                        </a:rPr>
                        <a:t>17</a:t>
                      </a:r>
                    </a:p>
                  </a:txBody>
                  <a:tcPr marL="0" marR="0" marT="0" marB="0" horzOverflow="overflow"/>
                </a:tc>
                <a:tc>
                  <a:txBody>
                    <a:bodyPr/>
                    <a:lstStyle/>
                    <a:p>
                      <a:pPr algn="l">
                        <a:defRPr sz="1800"/>
                      </a:pPr>
                      <a:r>
                        <a:rPr sz="1200">
                          <a:sym typeface="Arial"/>
                        </a:rPr>
                        <a:t> AGE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9"/>
                  </a:ext>
                </a:extLst>
              </a:tr>
              <a:tr h="206777">
                <a:tc>
                  <a:txBody>
                    <a:bodyPr/>
                    <a:lstStyle/>
                    <a:p>
                      <a:pPr>
                        <a:defRPr sz="1800" b="0">
                          <a:solidFill>
                            <a:srgbClr val="000000"/>
                          </a:solidFill>
                        </a:defRPr>
                      </a:pPr>
                      <a:r>
                        <a:rPr sz="1200" b="1">
                          <a:solidFill>
                            <a:srgbClr val="FFFFFF"/>
                          </a:solidFill>
                          <a:sym typeface="Arial"/>
                        </a:rPr>
                        <a:t>18</a:t>
                      </a:r>
                    </a:p>
                  </a:txBody>
                  <a:tcPr marL="0" marR="0" marT="0" marB="0" horzOverflow="overflow"/>
                </a:tc>
                <a:tc>
                  <a:txBody>
                    <a:bodyPr/>
                    <a:lstStyle/>
                    <a:p>
                      <a:pPr algn="l">
                        <a:defRPr sz="1800"/>
                      </a:pPr>
                      <a:r>
                        <a:rPr sz="1200">
                          <a:sym typeface="Arial"/>
                        </a:rPr>
                        <a:t> YEARS_EMP</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20"/>
                  </a:ext>
                </a:extLst>
              </a:tr>
              <a:tr h="206777">
                <a:tc>
                  <a:txBody>
                    <a:bodyPr/>
                    <a:lstStyle/>
                    <a:p>
                      <a:pPr>
                        <a:defRPr sz="1800" b="0">
                          <a:solidFill>
                            <a:srgbClr val="000000"/>
                          </a:solidFill>
                        </a:defRPr>
                      </a:pPr>
                      <a:r>
                        <a:rPr sz="1200" b="1">
                          <a:solidFill>
                            <a:srgbClr val="FFFFFF"/>
                          </a:solidFill>
                          <a:sym typeface="Arial"/>
                        </a:rPr>
                        <a:t>19</a:t>
                      </a:r>
                    </a:p>
                  </a:txBody>
                  <a:tcPr marL="0" marR="0" marT="0" marB="0" horzOverflow="overflow"/>
                </a:tc>
                <a:tc>
                  <a:txBody>
                    <a:bodyPr/>
                    <a:lstStyle/>
                    <a:p>
                      <a:pPr algn="l">
                        <a:defRPr sz="1800"/>
                      </a:pPr>
                      <a:r>
                        <a:rPr sz="1200">
                          <a:sym typeface="Arial"/>
                        </a:rPr>
                        <a:t> TARGET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21"/>
                  </a:ext>
                </a:extLst>
              </a:tr>
            </a:tbl>
          </a:graphicData>
        </a:graphic>
      </p:graphicFrame>
      <p:pic>
        <p:nvPicPr>
          <p:cNvPr id="221" name="Screenshot 2024-04-09 at 09.50.53.png" descr="Screenshot 2024-04-09 at 09.50.53.png"/>
          <p:cNvPicPr>
            <a:picLocks noChangeAspect="1"/>
          </p:cNvPicPr>
          <p:nvPr/>
        </p:nvPicPr>
        <p:blipFill>
          <a:blip r:embed="rId3"/>
          <a:stretch>
            <a:fillRect/>
          </a:stretch>
        </p:blipFill>
        <p:spPr>
          <a:xfrm>
            <a:off x="5635425" y="1732896"/>
            <a:ext cx="5770594" cy="4713070"/>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24" name="Google Shape;131;p22"/>
          <p:cNvSpPr txBox="1"/>
          <p:nvPr/>
        </p:nvSpPr>
        <p:spPr>
          <a:xfrm>
            <a:off x="677103" y="370557"/>
            <a:ext cx="8900529"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3: </a:t>
            </a:r>
            <a:r>
              <a:rPr sz="2400" b="0">
                <a:latin typeface="Calibri"/>
                <a:ea typeface="Calibri"/>
                <a:cs typeface="Calibri"/>
                <a:sym typeface="Calibri"/>
              </a:rPr>
              <a:t>Credit Card Transaction fraud Detection  Dataset</a:t>
            </a:r>
          </a:p>
        </p:txBody>
      </p:sp>
      <p:sp>
        <p:nvSpPr>
          <p:cNvPr id="225" name="TextBox 7"/>
          <p:cNvSpPr txBox="1"/>
          <p:nvPr/>
        </p:nvSpPr>
        <p:spPr>
          <a:xfrm>
            <a:off x="3615197" y="1042008"/>
            <a:ext cx="4243461" cy="333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800">
                <a:latin typeface="Calibri"/>
                <a:ea typeface="Calibri"/>
                <a:cs typeface="Calibri"/>
                <a:sym typeface="Calibri"/>
              </a:defRPr>
            </a:lvl1pPr>
          </a:lstStyle>
          <a:p>
            <a:r>
              <a:t>Detailed Description about the dataset :</a:t>
            </a:r>
          </a:p>
        </p:txBody>
      </p:sp>
      <p:graphicFrame>
        <p:nvGraphicFramePr>
          <p:cNvPr id="226" name="Table 1"/>
          <p:cNvGraphicFramePr/>
          <p:nvPr/>
        </p:nvGraphicFramePr>
        <p:xfrm>
          <a:off x="633925" y="1800723"/>
          <a:ext cx="4129311" cy="4577406"/>
        </p:xfrm>
        <a:graphic>
          <a:graphicData uri="http://schemas.openxmlformats.org/drawingml/2006/table">
            <a:tbl>
              <a:tblPr firstRow="1" firstCol="1" bandRow="1">
                <a:tableStyleId>{4C3C2611-4C71-4FC5-86AE-919BDF0F9419}</a:tableStyleId>
              </a:tblPr>
              <a:tblGrid>
                <a:gridCol w="296878">
                  <a:extLst>
                    <a:ext uri="{9D8B030D-6E8A-4147-A177-3AD203B41FA5}">
                      <a16:colId xmlns:a16="http://schemas.microsoft.com/office/drawing/2014/main" val="20000"/>
                    </a:ext>
                  </a:extLst>
                </a:gridCol>
                <a:gridCol w="1187515">
                  <a:extLst>
                    <a:ext uri="{9D8B030D-6E8A-4147-A177-3AD203B41FA5}">
                      <a16:colId xmlns:a16="http://schemas.microsoft.com/office/drawing/2014/main" val="20001"/>
                    </a:ext>
                  </a:extLst>
                </a:gridCol>
                <a:gridCol w="674724">
                  <a:extLst>
                    <a:ext uri="{9D8B030D-6E8A-4147-A177-3AD203B41FA5}">
                      <a16:colId xmlns:a16="http://schemas.microsoft.com/office/drawing/2014/main" val="20002"/>
                    </a:ext>
                  </a:extLst>
                </a:gridCol>
                <a:gridCol w="1349448">
                  <a:extLst>
                    <a:ext uri="{9D8B030D-6E8A-4147-A177-3AD203B41FA5}">
                      <a16:colId xmlns:a16="http://schemas.microsoft.com/office/drawing/2014/main" val="20003"/>
                    </a:ext>
                  </a:extLst>
                </a:gridCol>
                <a:gridCol w="620746">
                  <a:extLst>
                    <a:ext uri="{9D8B030D-6E8A-4147-A177-3AD203B41FA5}">
                      <a16:colId xmlns:a16="http://schemas.microsoft.com/office/drawing/2014/main" val="20004"/>
                    </a:ext>
                  </a:extLst>
                </a:gridCol>
              </a:tblGrid>
              <a:tr h="220933">
                <a:tc>
                  <a:txBody>
                    <a:bodyPr/>
                    <a:lstStyle/>
                    <a:p>
                      <a:pPr>
                        <a:defRPr sz="1800" b="0">
                          <a:solidFill>
                            <a:srgbClr val="000000"/>
                          </a:solidFill>
                        </a:defRPr>
                      </a:pPr>
                      <a:r>
                        <a:rPr sz="1200" b="1">
                          <a:solidFill>
                            <a:srgbClr val="FFFFFF"/>
                          </a:solidFill>
                          <a:sym typeface="Arial"/>
                        </a:rPr>
                        <a:t>#   </a:t>
                      </a:r>
                    </a:p>
                  </a:txBody>
                  <a:tcPr marL="0" marR="0" marT="0" marB="0" horzOverflow="overflow"/>
                </a:tc>
                <a:tc>
                  <a:txBody>
                    <a:bodyPr/>
                    <a:lstStyle/>
                    <a:p>
                      <a:pPr>
                        <a:defRPr sz="1800" b="0">
                          <a:solidFill>
                            <a:srgbClr val="000000"/>
                          </a:solidFill>
                        </a:defRPr>
                      </a:pPr>
                      <a:r>
                        <a:rPr sz="1200" b="1">
                          <a:solidFill>
                            <a:srgbClr val="FFFFFF"/>
                          </a:solidFill>
                          <a:sym typeface="Arial"/>
                        </a:rPr>
                        <a:t>Column    </a:t>
                      </a:r>
                    </a:p>
                  </a:txBody>
                  <a:tcPr marL="0" marR="0" marT="0" marB="0" horzOverflow="overflow"/>
                </a:tc>
                <a:tc>
                  <a:txBody>
                    <a:bodyPr/>
                    <a:lstStyle/>
                    <a:p>
                      <a:pPr>
                        <a:defRPr sz="1800" b="0">
                          <a:solidFill>
                            <a:srgbClr val="000000"/>
                          </a:solidFill>
                        </a:defRPr>
                      </a:pPr>
                      <a:r>
                        <a:rPr sz="1200" b="1">
                          <a:solidFill>
                            <a:srgbClr val="FFFFFF"/>
                          </a:solidFill>
                          <a:sym typeface="Arial"/>
                        </a:rPr>
                        <a:t>      </a:t>
                      </a:r>
                    </a:p>
                  </a:txBody>
                  <a:tcPr marL="0" marR="0" marT="0" marB="0" horzOverflow="overflow"/>
                </a:tc>
                <a:tc>
                  <a:txBody>
                    <a:bodyPr/>
                    <a:lstStyle/>
                    <a:p>
                      <a:pPr>
                        <a:defRPr sz="1800" b="0">
                          <a:solidFill>
                            <a:srgbClr val="000000"/>
                          </a:solidFill>
                        </a:defRPr>
                      </a:pPr>
                      <a:r>
                        <a:rPr sz="1200" b="1">
                          <a:solidFill>
                            <a:srgbClr val="FFFFFF"/>
                          </a:solidFill>
                          <a:sym typeface="Arial"/>
                        </a:rPr>
                        <a:t>Non-Null Count  </a:t>
                      </a:r>
                    </a:p>
                  </a:txBody>
                  <a:tcPr marL="0" marR="0" marT="0" marB="0" horzOverflow="overflow"/>
                </a:tc>
                <a:tc>
                  <a:txBody>
                    <a:bodyPr/>
                    <a:lstStyle/>
                    <a:p>
                      <a:pPr>
                        <a:defRPr sz="1800" b="0">
                          <a:solidFill>
                            <a:srgbClr val="000000"/>
                          </a:solidFill>
                        </a:defRPr>
                      </a:pPr>
                      <a:r>
                        <a:rPr sz="1200" b="1">
                          <a:solidFill>
                            <a:srgbClr val="FFFFFF"/>
                          </a:solidFill>
                          <a:sym typeface="Arial"/>
                        </a:rPr>
                        <a:t>Dtype  </a:t>
                      </a:r>
                    </a:p>
                  </a:txBody>
                  <a:tcPr marL="0" marR="0" marT="0" marB="0" horzOverflow="overflow"/>
                </a:tc>
                <a:extLst>
                  <a:ext uri="{0D108BD9-81ED-4DB2-BD59-A6C34878D82A}">
                    <a16:rowId xmlns:a16="http://schemas.microsoft.com/office/drawing/2014/main" val="10000"/>
                  </a:ext>
                </a:extLst>
              </a:tr>
              <a:tr h="220933">
                <a:tc>
                  <a:txBody>
                    <a:bodyPr/>
                    <a:lstStyle/>
                    <a:p>
                      <a:pPr>
                        <a:defRPr>
                          <a:sym typeface="Arial"/>
                        </a:defRPr>
                      </a:pPr>
                      <a:endParaRPr/>
                    </a:p>
                  </a:txBody>
                  <a:tcPr marL="0" marR="0" marT="0" marB="0" horzOverflow="overflow"/>
                </a:tc>
                <a:tc>
                  <a:txBody>
                    <a:bodyPr/>
                    <a:lstStyle/>
                    <a:p>
                      <a:pPr>
                        <a:defRPr>
                          <a:sym typeface="Arial"/>
                        </a:defRPr>
                      </a:pPr>
                      <a:endParaRPr/>
                    </a:p>
                  </a:txBody>
                  <a:tcPr marL="0" marR="0" marT="0" marB="0" horzOverflow="overflow"/>
                </a:tc>
                <a:tc>
                  <a:txBody>
                    <a:bodyPr/>
                    <a:lstStyle/>
                    <a:p>
                      <a:pPr>
                        <a:defRPr>
                          <a:sym typeface="Arial"/>
                        </a:defRPr>
                      </a:pPr>
                      <a:endParaRPr/>
                    </a:p>
                  </a:txBody>
                  <a:tcPr marL="0" marR="0" marT="0" marB="0" horzOverflow="overflow"/>
                </a:tc>
                <a:tc>
                  <a:txBody>
                    <a:bodyPr/>
                    <a:lstStyle/>
                    <a:p>
                      <a:pPr>
                        <a:defRPr>
                          <a:sym typeface="Arial"/>
                        </a:defRPr>
                      </a:pPr>
                      <a:endParaRPr/>
                    </a:p>
                  </a:txBody>
                  <a:tcPr marL="0" marR="0" marT="0" marB="0" horzOverflow="overflow"/>
                </a:tc>
                <a:tc>
                  <a:txBody>
                    <a:bodyPr/>
                    <a:lstStyle/>
                    <a:p>
                      <a:pPr>
                        <a:defRPr>
                          <a:sym typeface="Arial"/>
                        </a:defRPr>
                      </a:pPr>
                      <a:endParaRPr/>
                    </a:p>
                  </a:txBody>
                  <a:tcPr marL="0" marR="0" marT="0" marB="0" horzOverflow="overflow"/>
                </a:tc>
                <a:extLst>
                  <a:ext uri="{0D108BD9-81ED-4DB2-BD59-A6C34878D82A}">
                    <a16:rowId xmlns:a16="http://schemas.microsoft.com/office/drawing/2014/main" val="10001"/>
                  </a:ext>
                </a:extLst>
              </a:tr>
              <a:tr h="206777">
                <a:tc>
                  <a:txBody>
                    <a:bodyPr/>
                    <a:lstStyle/>
                    <a:p>
                      <a:pPr>
                        <a:defRPr sz="1800" b="0">
                          <a:solidFill>
                            <a:srgbClr val="000000"/>
                          </a:solidFill>
                        </a:defRPr>
                      </a:pPr>
                      <a:r>
                        <a:rPr sz="1200" b="1">
                          <a:solidFill>
                            <a:srgbClr val="FFFFFF"/>
                          </a:solidFill>
                          <a:sym typeface="Arial"/>
                        </a:rPr>
                        <a:t>0</a:t>
                      </a:r>
                    </a:p>
                  </a:txBody>
                  <a:tcPr marL="0" marR="0" marT="0" marB="0" horzOverflow="overflow"/>
                </a:tc>
                <a:tc>
                  <a:txBody>
                    <a:bodyPr/>
                    <a:lstStyle/>
                    <a:p>
                      <a:pPr algn="l">
                        <a:defRPr sz="1800"/>
                      </a:pPr>
                      <a:r>
                        <a:rPr sz="1200">
                          <a:sym typeface="Arial"/>
                        </a:rPr>
                        <a:t> Unnamed: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02"/>
                  </a:ext>
                </a:extLst>
              </a:tr>
              <a:tr h="206777">
                <a:tc>
                  <a:txBody>
                    <a:bodyPr/>
                    <a:lstStyle/>
                    <a:p>
                      <a:pPr>
                        <a:defRPr sz="1800" b="0">
                          <a:solidFill>
                            <a:srgbClr val="000000"/>
                          </a:solidFill>
                        </a:defRPr>
                      </a:pPr>
                      <a:r>
                        <a:rPr sz="1200" b="1">
                          <a:solidFill>
                            <a:srgbClr val="FFFFFF"/>
                          </a:solidFill>
                          <a:sym typeface="Arial"/>
                        </a:rPr>
                        <a:t>1</a:t>
                      </a:r>
                    </a:p>
                  </a:txBody>
                  <a:tcPr marL="0" marR="0" marT="0" marB="0" horzOverflow="overflow"/>
                </a:tc>
                <a:tc>
                  <a:txBody>
                    <a:bodyPr/>
                    <a:lstStyle/>
                    <a:p>
                      <a:pPr algn="l">
                        <a:defRPr sz="1800"/>
                      </a:pPr>
                      <a:r>
                        <a:rPr sz="1200">
                          <a:sym typeface="Arial"/>
                        </a:rPr>
                        <a:t> ID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03"/>
                  </a:ext>
                </a:extLst>
              </a:tr>
              <a:tr h="206777">
                <a:tc>
                  <a:txBody>
                    <a:bodyPr/>
                    <a:lstStyle/>
                    <a:p>
                      <a:pPr>
                        <a:defRPr sz="1800" b="0">
                          <a:solidFill>
                            <a:srgbClr val="000000"/>
                          </a:solidFill>
                        </a:defRPr>
                      </a:pPr>
                      <a:r>
                        <a:rPr sz="1200" b="1">
                          <a:solidFill>
                            <a:srgbClr val="FFFFFF"/>
                          </a:solidFill>
                          <a:sym typeface="Arial"/>
                        </a:rPr>
                        <a:t>2</a:t>
                      </a:r>
                    </a:p>
                  </a:txBody>
                  <a:tcPr marL="0" marR="0" marT="0" marB="0" horzOverflow="overflow"/>
                </a:tc>
                <a:tc>
                  <a:txBody>
                    <a:bodyPr/>
                    <a:lstStyle/>
                    <a:p>
                      <a:pPr algn="l">
                        <a:defRPr sz="1800"/>
                      </a:pPr>
                      <a:r>
                        <a:rPr sz="1200">
                          <a:sym typeface="Arial"/>
                        </a:rPr>
                        <a:t> GENDER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04"/>
                  </a:ext>
                </a:extLst>
              </a:tr>
              <a:tr h="206777">
                <a:tc>
                  <a:txBody>
                    <a:bodyPr/>
                    <a:lstStyle/>
                    <a:p>
                      <a:pPr>
                        <a:defRPr sz="1800" b="0">
                          <a:solidFill>
                            <a:srgbClr val="000000"/>
                          </a:solidFill>
                        </a:defRPr>
                      </a:pPr>
                      <a:r>
                        <a:rPr sz="1200" b="1">
                          <a:solidFill>
                            <a:srgbClr val="FFFFFF"/>
                          </a:solidFill>
                          <a:sym typeface="Arial"/>
                        </a:rPr>
                        <a:t>3</a:t>
                      </a:r>
                    </a:p>
                  </a:txBody>
                  <a:tcPr marL="0" marR="0" marT="0" marB="0" horzOverflow="overflow"/>
                </a:tc>
                <a:tc>
                  <a:txBody>
                    <a:bodyPr/>
                    <a:lstStyle/>
                    <a:p>
                      <a:pPr algn="l">
                        <a:defRPr sz="1800"/>
                      </a:pPr>
                      <a:r>
                        <a:rPr sz="1200">
                          <a:sym typeface="Arial"/>
                        </a:rPr>
                        <a:t> CAR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05"/>
                  </a:ext>
                </a:extLst>
              </a:tr>
              <a:tr h="206777">
                <a:tc>
                  <a:txBody>
                    <a:bodyPr/>
                    <a:lstStyle/>
                    <a:p>
                      <a:pPr>
                        <a:defRPr sz="1800" b="0">
                          <a:solidFill>
                            <a:srgbClr val="000000"/>
                          </a:solidFill>
                        </a:defRPr>
                      </a:pPr>
                      <a:r>
                        <a:rPr sz="1200" b="1">
                          <a:solidFill>
                            <a:srgbClr val="FFFFFF"/>
                          </a:solidFill>
                          <a:sym typeface="Arial"/>
                        </a:rPr>
                        <a:t>4</a:t>
                      </a:r>
                    </a:p>
                  </a:txBody>
                  <a:tcPr marL="0" marR="0" marT="0" marB="0" horzOverflow="overflow"/>
                </a:tc>
                <a:tc>
                  <a:txBody>
                    <a:bodyPr/>
                    <a:lstStyle/>
                    <a:p>
                      <a:pPr algn="l">
                        <a:defRPr sz="1800"/>
                      </a:pPr>
                      <a:r>
                        <a:rPr sz="1200">
                          <a:sym typeface="Arial"/>
                        </a:rPr>
                        <a:t> REALITY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06"/>
                  </a:ext>
                </a:extLst>
              </a:tr>
              <a:tr h="206777">
                <a:tc>
                  <a:txBody>
                    <a:bodyPr/>
                    <a:lstStyle/>
                    <a:p>
                      <a:pPr>
                        <a:defRPr sz="1800" b="0">
                          <a:solidFill>
                            <a:srgbClr val="000000"/>
                          </a:solidFill>
                        </a:defRPr>
                      </a:pPr>
                      <a:r>
                        <a:rPr sz="1200" b="1">
                          <a:solidFill>
                            <a:srgbClr val="FFFFFF"/>
                          </a:solidFill>
                          <a:sym typeface="Arial"/>
                        </a:rPr>
                        <a:t>5</a:t>
                      </a:r>
                    </a:p>
                  </a:txBody>
                  <a:tcPr marL="0" marR="0" marT="0" marB="0" horzOverflow="overflow"/>
                </a:tc>
                <a:tc>
                  <a:txBody>
                    <a:bodyPr/>
                    <a:lstStyle/>
                    <a:p>
                      <a:pPr algn="l">
                        <a:defRPr sz="1800"/>
                      </a:pPr>
                      <a:r>
                        <a:rPr sz="1200">
                          <a:sym typeface="Arial"/>
                        </a:rPr>
                        <a:t> NO_OF_CHI</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07"/>
                  </a:ext>
                </a:extLst>
              </a:tr>
              <a:tr h="206777">
                <a:tc>
                  <a:txBody>
                    <a:bodyPr/>
                    <a:lstStyle/>
                    <a:p>
                      <a:pPr>
                        <a:defRPr sz="1800" b="0">
                          <a:solidFill>
                            <a:srgbClr val="000000"/>
                          </a:solidFill>
                        </a:defRPr>
                      </a:pPr>
                      <a:r>
                        <a:rPr sz="1200" b="1">
                          <a:solidFill>
                            <a:srgbClr val="FFFFFF"/>
                          </a:solidFill>
                          <a:sym typeface="Arial"/>
                        </a:rPr>
                        <a:t>6</a:t>
                      </a:r>
                    </a:p>
                  </a:txBody>
                  <a:tcPr marL="0" marR="0" marT="0" marB="0" horzOverflow="overflow"/>
                </a:tc>
                <a:tc>
                  <a:txBody>
                    <a:bodyPr/>
                    <a:lstStyle/>
                    <a:p>
                      <a:pPr algn="l">
                        <a:defRPr sz="1800"/>
                      </a:pPr>
                      <a:r>
                        <a:rPr sz="1200">
                          <a:sym typeface="Arial"/>
                        </a:rPr>
                        <a:t> INCOME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float64</a:t>
                      </a:r>
                    </a:p>
                  </a:txBody>
                  <a:tcPr marL="0" marR="0" marT="0" marB="0" horzOverflow="overflow"/>
                </a:tc>
                <a:extLst>
                  <a:ext uri="{0D108BD9-81ED-4DB2-BD59-A6C34878D82A}">
                    <a16:rowId xmlns:a16="http://schemas.microsoft.com/office/drawing/2014/main" val="10008"/>
                  </a:ext>
                </a:extLst>
              </a:tr>
              <a:tr h="206777">
                <a:tc>
                  <a:txBody>
                    <a:bodyPr/>
                    <a:lstStyle/>
                    <a:p>
                      <a:pPr>
                        <a:defRPr sz="1800" b="0">
                          <a:solidFill>
                            <a:srgbClr val="000000"/>
                          </a:solidFill>
                        </a:defRPr>
                      </a:pPr>
                      <a:r>
                        <a:rPr sz="1200" b="1">
                          <a:solidFill>
                            <a:srgbClr val="FFFFFF"/>
                          </a:solidFill>
                          <a:sym typeface="Arial"/>
                        </a:rPr>
                        <a:t>7</a:t>
                      </a:r>
                    </a:p>
                  </a:txBody>
                  <a:tcPr marL="0" marR="0" marT="0" marB="0" horzOverflow="overflow"/>
                </a:tc>
                <a:tc>
                  <a:txBody>
                    <a:bodyPr/>
                    <a:lstStyle/>
                    <a:p>
                      <a:pPr algn="l">
                        <a:defRPr sz="1800"/>
                      </a:pPr>
                      <a:r>
                        <a:rPr sz="1200">
                          <a:sym typeface="Arial"/>
                        </a:rPr>
                        <a:t> INCOME_TY</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09"/>
                  </a:ext>
                </a:extLst>
              </a:tr>
              <a:tr h="206777">
                <a:tc>
                  <a:txBody>
                    <a:bodyPr/>
                    <a:lstStyle/>
                    <a:p>
                      <a:pPr>
                        <a:defRPr sz="1800" b="0">
                          <a:solidFill>
                            <a:srgbClr val="000000"/>
                          </a:solidFill>
                        </a:defRPr>
                      </a:pPr>
                      <a:r>
                        <a:rPr sz="1200" b="1">
                          <a:solidFill>
                            <a:srgbClr val="FFFFFF"/>
                          </a:solidFill>
                          <a:sym typeface="Arial"/>
                        </a:rPr>
                        <a:t>8</a:t>
                      </a:r>
                    </a:p>
                  </a:txBody>
                  <a:tcPr marL="0" marR="0" marT="0" marB="0" horzOverflow="overflow"/>
                </a:tc>
                <a:tc>
                  <a:txBody>
                    <a:bodyPr/>
                    <a:lstStyle/>
                    <a:p>
                      <a:pPr algn="l">
                        <a:defRPr sz="1800"/>
                      </a:pPr>
                      <a:r>
                        <a:rPr sz="1200">
                          <a:sym typeface="Arial"/>
                        </a:rPr>
                        <a:t> EDUCATION</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10"/>
                  </a:ext>
                </a:extLst>
              </a:tr>
              <a:tr h="206777">
                <a:tc>
                  <a:txBody>
                    <a:bodyPr/>
                    <a:lstStyle/>
                    <a:p>
                      <a:pPr>
                        <a:defRPr sz="1800" b="0">
                          <a:solidFill>
                            <a:srgbClr val="000000"/>
                          </a:solidFill>
                        </a:defRPr>
                      </a:pPr>
                      <a:r>
                        <a:rPr sz="1200" b="1">
                          <a:solidFill>
                            <a:srgbClr val="FFFFFF"/>
                          </a:solidFill>
                          <a:sym typeface="Arial"/>
                        </a:rPr>
                        <a:t>9</a:t>
                      </a:r>
                    </a:p>
                  </a:txBody>
                  <a:tcPr marL="0" marR="0" marT="0" marB="0" horzOverflow="overflow"/>
                </a:tc>
                <a:tc>
                  <a:txBody>
                    <a:bodyPr/>
                    <a:lstStyle/>
                    <a:p>
                      <a:pPr algn="l">
                        <a:defRPr sz="1800"/>
                      </a:pPr>
                      <a:r>
                        <a:rPr sz="1200">
                          <a:sym typeface="Arial"/>
                        </a:rPr>
                        <a:t> FAMILY_TY</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11"/>
                  </a:ext>
                </a:extLst>
              </a:tr>
              <a:tr h="206777">
                <a:tc>
                  <a:txBody>
                    <a:bodyPr/>
                    <a:lstStyle/>
                    <a:p>
                      <a:pPr>
                        <a:defRPr sz="1800" b="0">
                          <a:solidFill>
                            <a:srgbClr val="000000"/>
                          </a:solidFill>
                        </a:defRPr>
                      </a:pPr>
                      <a:r>
                        <a:rPr sz="1200" b="1">
                          <a:solidFill>
                            <a:srgbClr val="FFFFFF"/>
                          </a:solidFill>
                          <a:sym typeface="Arial"/>
                        </a:rPr>
                        <a:t>10</a:t>
                      </a:r>
                    </a:p>
                  </a:txBody>
                  <a:tcPr marL="0" marR="0" marT="0" marB="0" horzOverflow="overflow"/>
                </a:tc>
                <a:tc>
                  <a:txBody>
                    <a:bodyPr/>
                    <a:lstStyle/>
                    <a:p>
                      <a:pPr algn="l">
                        <a:defRPr sz="1800"/>
                      </a:pPr>
                      <a:r>
                        <a:rPr sz="1200">
                          <a:sym typeface="Arial"/>
                        </a:rPr>
                        <a:t> HOUSE_TYP</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object </a:t>
                      </a:r>
                    </a:p>
                  </a:txBody>
                  <a:tcPr marL="0" marR="0" marT="0" marB="0" horzOverflow="overflow"/>
                </a:tc>
                <a:extLst>
                  <a:ext uri="{0D108BD9-81ED-4DB2-BD59-A6C34878D82A}">
                    <a16:rowId xmlns:a16="http://schemas.microsoft.com/office/drawing/2014/main" val="10012"/>
                  </a:ext>
                </a:extLst>
              </a:tr>
              <a:tr h="206777">
                <a:tc>
                  <a:txBody>
                    <a:bodyPr/>
                    <a:lstStyle/>
                    <a:p>
                      <a:pPr>
                        <a:defRPr sz="1800" b="0">
                          <a:solidFill>
                            <a:srgbClr val="000000"/>
                          </a:solidFill>
                        </a:defRPr>
                      </a:pPr>
                      <a:r>
                        <a:rPr sz="1200" b="1">
                          <a:solidFill>
                            <a:srgbClr val="FFFFFF"/>
                          </a:solidFill>
                          <a:sym typeface="Arial"/>
                        </a:rPr>
                        <a:t>11</a:t>
                      </a:r>
                    </a:p>
                  </a:txBody>
                  <a:tcPr marL="0" marR="0" marT="0" marB="0" horzOverflow="overflow"/>
                </a:tc>
                <a:tc>
                  <a:txBody>
                    <a:bodyPr/>
                    <a:lstStyle/>
                    <a:p>
                      <a:pPr algn="l">
                        <a:defRPr sz="1800"/>
                      </a:pPr>
                      <a:r>
                        <a:rPr sz="1200">
                          <a:sym typeface="Arial"/>
                        </a:rPr>
                        <a:t> FLAG_MOBI</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3"/>
                  </a:ext>
                </a:extLst>
              </a:tr>
              <a:tr h="206777">
                <a:tc>
                  <a:txBody>
                    <a:bodyPr/>
                    <a:lstStyle/>
                    <a:p>
                      <a:pPr>
                        <a:defRPr sz="1800" b="0">
                          <a:solidFill>
                            <a:srgbClr val="000000"/>
                          </a:solidFill>
                        </a:defRPr>
                      </a:pPr>
                      <a:r>
                        <a:rPr sz="1200" b="1">
                          <a:solidFill>
                            <a:srgbClr val="FFFFFF"/>
                          </a:solidFill>
                          <a:sym typeface="Arial"/>
                        </a:rPr>
                        <a:t>12</a:t>
                      </a:r>
                    </a:p>
                  </a:txBody>
                  <a:tcPr marL="0" marR="0" marT="0" marB="0" horzOverflow="overflow"/>
                </a:tc>
                <a:tc>
                  <a:txBody>
                    <a:bodyPr/>
                    <a:lstStyle/>
                    <a:p>
                      <a:pPr algn="l">
                        <a:defRPr sz="1800"/>
                      </a:pPr>
                      <a:r>
                        <a:rPr sz="1200">
                          <a:sym typeface="Arial"/>
                        </a:rPr>
                        <a:t> WORK_PHON</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4"/>
                  </a:ext>
                </a:extLst>
              </a:tr>
              <a:tr h="206777">
                <a:tc>
                  <a:txBody>
                    <a:bodyPr/>
                    <a:lstStyle/>
                    <a:p>
                      <a:pPr>
                        <a:defRPr sz="1800" b="0">
                          <a:solidFill>
                            <a:srgbClr val="000000"/>
                          </a:solidFill>
                        </a:defRPr>
                      </a:pPr>
                      <a:r>
                        <a:rPr sz="1200" b="1">
                          <a:solidFill>
                            <a:srgbClr val="FFFFFF"/>
                          </a:solidFill>
                          <a:sym typeface="Arial"/>
                        </a:rPr>
                        <a:t>13</a:t>
                      </a:r>
                    </a:p>
                  </a:txBody>
                  <a:tcPr marL="0" marR="0" marT="0" marB="0" horzOverflow="overflow"/>
                </a:tc>
                <a:tc>
                  <a:txBody>
                    <a:bodyPr/>
                    <a:lstStyle/>
                    <a:p>
                      <a:pPr algn="l">
                        <a:defRPr sz="1800"/>
                      </a:pPr>
                      <a:r>
                        <a:rPr sz="1200">
                          <a:sym typeface="Arial"/>
                        </a:rPr>
                        <a:t> PHONE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5"/>
                  </a:ext>
                </a:extLst>
              </a:tr>
              <a:tr h="206777">
                <a:tc>
                  <a:txBody>
                    <a:bodyPr/>
                    <a:lstStyle/>
                    <a:p>
                      <a:pPr>
                        <a:defRPr sz="1800" b="0">
                          <a:solidFill>
                            <a:srgbClr val="000000"/>
                          </a:solidFill>
                        </a:defRPr>
                      </a:pPr>
                      <a:r>
                        <a:rPr sz="1200" b="1">
                          <a:solidFill>
                            <a:srgbClr val="FFFFFF"/>
                          </a:solidFill>
                          <a:sym typeface="Arial"/>
                        </a:rPr>
                        <a:t>14</a:t>
                      </a:r>
                    </a:p>
                  </a:txBody>
                  <a:tcPr marL="0" marR="0" marT="0" marB="0" horzOverflow="overflow"/>
                </a:tc>
                <a:tc>
                  <a:txBody>
                    <a:bodyPr/>
                    <a:lstStyle/>
                    <a:p>
                      <a:pPr algn="l">
                        <a:defRPr sz="1800"/>
                      </a:pPr>
                      <a:r>
                        <a:rPr sz="1200">
                          <a:sym typeface="Arial"/>
                        </a:rPr>
                        <a:t> E_MAIL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6"/>
                  </a:ext>
                </a:extLst>
              </a:tr>
              <a:tr h="206777">
                <a:tc>
                  <a:txBody>
                    <a:bodyPr/>
                    <a:lstStyle/>
                    <a:p>
                      <a:pPr>
                        <a:defRPr sz="1800" b="0">
                          <a:solidFill>
                            <a:srgbClr val="000000"/>
                          </a:solidFill>
                        </a:defRPr>
                      </a:pPr>
                      <a:r>
                        <a:rPr sz="1200" b="1">
                          <a:solidFill>
                            <a:srgbClr val="FFFFFF"/>
                          </a:solidFill>
                          <a:sym typeface="Arial"/>
                        </a:rPr>
                        <a:t>15</a:t>
                      </a:r>
                    </a:p>
                  </a:txBody>
                  <a:tcPr marL="0" marR="0" marT="0" marB="0" horzOverflow="overflow"/>
                </a:tc>
                <a:tc>
                  <a:txBody>
                    <a:bodyPr/>
                    <a:lstStyle/>
                    <a:p>
                      <a:pPr algn="l">
                        <a:defRPr sz="1800"/>
                      </a:pPr>
                      <a:r>
                        <a:rPr sz="1200">
                          <a:sym typeface="Arial"/>
                        </a:rPr>
                        <a:t> FAMILY SI</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float64</a:t>
                      </a:r>
                    </a:p>
                  </a:txBody>
                  <a:tcPr marL="0" marR="0" marT="0" marB="0" horzOverflow="overflow"/>
                </a:tc>
                <a:extLst>
                  <a:ext uri="{0D108BD9-81ED-4DB2-BD59-A6C34878D82A}">
                    <a16:rowId xmlns:a16="http://schemas.microsoft.com/office/drawing/2014/main" val="10017"/>
                  </a:ext>
                </a:extLst>
              </a:tr>
              <a:tr h="206777">
                <a:tc>
                  <a:txBody>
                    <a:bodyPr/>
                    <a:lstStyle/>
                    <a:p>
                      <a:pPr>
                        <a:defRPr sz="1800" b="0">
                          <a:solidFill>
                            <a:srgbClr val="000000"/>
                          </a:solidFill>
                        </a:defRPr>
                      </a:pPr>
                      <a:r>
                        <a:rPr sz="1200" b="1">
                          <a:solidFill>
                            <a:srgbClr val="FFFFFF"/>
                          </a:solidFill>
                          <a:sym typeface="Arial"/>
                        </a:rPr>
                        <a:t>16</a:t>
                      </a:r>
                    </a:p>
                  </a:txBody>
                  <a:tcPr marL="0" marR="0" marT="0" marB="0" horzOverflow="overflow"/>
                </a:tc>
                <a:tc>
                  <a:txBody>
                    <a:bodyPr/>
                    <a:lstStyle/>
                    <a:p>
                      <a:pPr algn="l">
                        <a:defRPr sz="1800"/>
                      </a:pPr>
                      <a:r>
                        <a:rPr sz="1200">
                          <a:sym typeface="Arial"/>
                        </a:rPr>
                        <a:t> BEGIN_MON</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8"/>
                  </a:ext>
                </a:extLst>
              </a:tr>
              <a:tr h="206777">
                <a:tc>
                  <a:txBody>
                    <a:bodyPr/>
                    <a:lstStyle/>
                    <a:p>
                      <a:pPr>
                        <a:defRPr sz="1800" b="0">
                          <a:solidFill>
                            <a:srgbClr val="000000"/>
                          </a:solidFill>
                        </a:defRPr>
                      </a:pPr>
                      <a:r>
                        <a:rPr sz="1200" b="1">
                          <a:solidFill>
                            <a:srgbClr val="FFFFFF"/>
                          </a:solidFill>
                          <a:sym typeface="Arial"/>
                        </a:rPr>
                        <a:t>17</a:t>
                      </a:r>
                    </a:p>
                  </a:txBody>
                  <a:tcPr marL="0" marR="0" marT="0" marB="0" horzOverflow="overflow"/>
                </a:tc>
                <a:tc>
                  <a:txBody>
                    <a:bodyPr/>
                    <a:lstStyle/>
                    <a:p>
                      <a:pPr algn="l">
                        <a:defRPr sz="1800"/>
                      </a:pPr>
                      <a:r>
                        <a:rPr sz="1200">
                          <a:sym typeface="Arial"/>
                        </a:rPr>
                        <a:t> AGE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19"/>
                  </a:ext>
                </a:extLst>
              </a:tr>
              <a:tr h="206777">
                <a:tc>
                  <a:txBody>
                    <a:bodyPr/>
                    <a:lstStyle/>
                    <a:p>
                      <a:pPr>
                        <a:defRPr sz="1800" b="0">
                          <a:solidFill>
                            <a:srgbClr val="000000"/>
                          </a:solidFill>
                        </a:defRPr>
                      </a:pPr>
                      <a:r>
                        <a:rPr sz="1200" b="1">
                          <a:solidFill>
                            <a:srgbClr val="FFFFFF"/>
                          </a:solidFill>
                          <a:sym typeface="Arial"/>
                        </a:rPr>
                        <a:t>18</a:t>
                      </a:r>
                    </a:p>
                  </a:txBody>
                  <a:tcPr marL="0" marR="0" marT="0" marB="0" horzOverflow="overflow"/>
                </a:tc>
                <a:tc>
                  <a:txBody>
                    <a:bodyPr/>
                    <a:lstStyle/>
                    <a:p>
                      <a:pPr algn="l">
                        <a:defRPr sz="1800"/>
                      </a:pPr>
                      <a:r>
                        <a:rPr sz="1200">
                          <a:sym typeface="Arial"/>
                        </a:rPr>
                        <a:t> YEARS_EMP</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20"/>
                  </a:ext>
                </a:extLst>
              </a:tr>
              <a:tr h="206777">
                <a:tc>
                  <a:txBody>
                    <a:bodyPr/>
                    <a:lstStyle/>
                    <a:p>
                      <a:pPr>
                        <a:defRPr sz="1800" b="0">
                          <a:solidFill>
                            <a:srgbClr val="000000"/>
                          </a:solidFill>
                        </a:defRPr>
                      </a:pPr>
                      <a:r>
                        <a:rPr sz="1200" b="1">
                          <a:solidFill>
                            <a:srgbClr val="FFFFFF"/>
                          </a:solidFill>
                          <a:sym typeface="Arial"/>
                        </a:rPr>
                        <a:t>19</a:t>
                      </a:r>
                    </a:p>
                  </a:txBody>
                  <a:tcPr marL="0" marR="0" marT="0" marB="0" horzOverflow="overflow"/>
                </a:tc>
                <a:tc>
                  <a:txBody>
                    <a:bodyPr/>
                    <a:lstStyle/>
                    <a:p>
                      <a:pPr algn="l">
                        <a:defRPr sz="1800"/>
                      </a:pPr>
                      <a:r>
                        <a:rPr sz="1200">
                          <a:sym typeface="Arial"/>
                        </a:rPr>
                        <a:t> TARGET   </a:t>
                      </a:r>
                    </a:p>
                  </a:txBody>
                  <a:tcPr marL="0" marR="0" marT="0" marB="0" horzOverflow="overflow"/>
                </a:tc>
                <a:tc>
                  <a:txBody>
                    <a:bodyPr/>
                    <a:lstStyle/>
                    <a:p>
                      <a:pPr>
                        <a:defRPr>
                          <a:sym typeface="Arial"/>
                        </a:defRPr>
                      </a:pPr>
                      <a:endParaRPr/>
                    </a:p>
                  </a:txBody>
                  <a:tcPr marL="0" marR="0" marT="0" marB="0" horzOverflow="overflow"/>
                </a:tc>
                <a:tc>
                  <a:txBody>
                    <a:bodyPr/>
                    <a:lstStyle/>
                    <a:p>
                      <a:pPr>
                        <a:defRPr sz="1800"/>
                      </a:pPr>
                      <a:r>
                        <a:rPr sz="1200">
                          <a:sym typeface="Arial"/>
                        </a:rPr>
                        <a:t> 25134 non-null </a:t>
                      </a:r>
                    </a:p>
                  </a:txBody>
                  <a:tcPr marL="0" marR="0" marT="0" marB="0" horzOverflow="overflow"/>
                </a:tc>
                <a:tc>
                  <a:txBody>
                    <a:bodyPr/>
                    <a:lstStyle/>
                    <a:p>
                      <a:pPr>
                        <a:defRPr sz="1800"/>
                      </a:pPr>
                      <a:r>
                        <a:rPr sz="1200">
                          <a:sym typeface="Arial"/>
                        </a:rPr>
                        <a:t> int64 </a:t>
                      </a:r>
                    </a:p>
                  </a:txBody>
                  <a:tcPr marL="0" marR="0" marT="0" marB="0" horzOverflow="overflow"/>
                </a:tc>
                <a:extLst>
                  <a:ext uri="{0D108BD9-81ED-4DB2-BD59-A6C34878D82A}">
                    <a16:rowId xmlns:a16="http://schemas.microsoft.com/office/drawing/2014/main" val="10021"/>
                  </a:ext>
                </a:extLst>
              </a:tr>
            </a:tbl>
          </a:graphicData>
        </a:graphic>
      </p:graphicFrame>
      <p:pic>
        <p:nvPicPr>
          <p:cNvPr id="227" name="Screenshot 2024-04-10 at 08.46.37.png" descr="Screenshot 2024-04-10 at 08.46.37.png"/>
          <p:cNvPicPr>
            <a:picLocks noChangeAspect="1"/>
          </p:cNvPicPr>
          <p:nvPr/>
        </p:nvPicPr>
        <p:blipFill>
          <a:blip r:embed="rId3"/>
          <a:stretch>
            <a:fillRect/>
          </a:stretch>
        </p:blipFill>
        <p:spPr>
          <a:xfrm>
            <a:off x="5275089" y="1860246"/>
            <a:ext cx="7352518" cy="4458361"/>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30" name="Google Shape;131;p22"/>
          <p:cNvSpPr txBox="1"/>
          <p:nvPr/>
        </p:nvSpPr>
        <p:spPr>
          <a:xfrm>
            <a:off x="677103" y="370557"/>
            <a:ext cx="8900529" cy="6053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3: </a:t>
            </a:r>
            <a:r>
              <a:rPr sz="2400" b="0">
                <a:latin typeface="Calibri"/>
                <a:ea typeface="Calibri"/>
                <a:cs typeface="Calibri"/>
                <a:sym typeface="Calibri"/>
              </a:rPr>
              <a:t>Credit Card Transaction fraud Detection  Dataset</a:t>
            </a:r>
          </a:p>
        </p:txBody>
      </p:sp>
      <p:sp>
        <p:nvSpPr>
          <p:cNvPr id="231" name="TextBox 7"/>
          <p:cNvSpPr txBox="1"/>
          <p:nvPr/>
        </p:nvSpPr>
        <p:spPr>
          <a:xfrm>
            <a:off x="692721" y="1355918"/>
            <a:ext cx="4243461" cy="333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800">
                <a:latin typeface="Calibri"/>
                <a:ea typeface="Calibri"/>
                <a:cs typeface="Calibri"/>
                <a:sym typeface="Calibri"/>
              </a:defRPr>
            </a:lvl1pPr>
          </a:lstStyle>
          <a:p>
            <a:r>
              <a:t>Feature Importance :</a:t>
            </a:r>
          </a:p>
        </p:txBody>
      </p:sp>
      <p:pic>
        <p:nvPicPr>
          <p:cNvPr id="232" name="Screenshot 2024-04-10 at 08.48.05.png" descr="Screenshot 2024-04-10 at 08.48.05.png"/>
          <p:cNvPicPr>
            <a:picLocks noChangeAspect="1"/>
          </p:cNvPicPr>
          <p:nvPr/>
        </p:nvPicPr>
        <p:blipFill>
          <a:blip r:embed="rId3"/>
          <a:stretch>
            <a:fillRect/>
          </a:stretch>
        </p:blipFill>
        <p:spPr>
          <a:xfrm>
            <a:off x="-79730" y="2068989"/>
            <a:ext cx="6413978" cy="3927939"/>
          </a:xfrm>
          <a:prstGeom prst="rect">
            <a:avLst/>
          </a:prstGeom>
          <a:ln w="12700">
            <a:miter lim="400000"/>
          </a:ln>
        </p:spPr>
      </p:pic>
      <p:sp>
        <p:nvSpPr>
          <p:cNvPr id="233" name="EDUCATION_TYPE: 0.53974…"/>
          <p:cNvSpPr txBox="1"/>
          <p:nvPr/>
        </p:nvSpPr>
        <p:spPr>
          <a:xfrm>
            <a:off x="6808441" y="1940971"/>
            <a:ext cx="3442272" cy="39522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defTabSz="457200">
              <a:defRPr>
                <a:latin typeface="Menlo Regular"/>
                <a:ea typeface="Menlo Regular"/>
                <a:cs typeface="Menlo Regular"/>
                <a:sym typeface="Menlo Regular"/>
              </a:defRPr>
            </a:pPr>
            <a:r>
              <a:t>EDUCATION_TYPE: 0.53974</a:t>
            </a:r>
          </a:p>
          <a:p>
            <a:pPr defTabSz="457200">
              <a:defRPr>
                <a:latin typeface="Menlo Regular"/>
                <a:ea typeface="Menlo Regular"/>
                <a:cs typeface="Menlo Regular"/>
                <a:sym typeface="Menlo Regular"/>
              </a:defRPr>
            </a:pPr>
            <a:r>
              <a:t>NO_OF_CHILD: 0.30016</a:t>
            </a:r>
          </a:p>
          <a:p>
            <a:pPr defTabSz="457200">
              <a:defRPr>
                <a:latin typeface="Menlo Regular"/>
                <a:ea typeface="Menlo Regular"/>
                <a:cs typeface="Menlo Regular"/>
                <a:sym typeface="Menlo Regular"/>
              </a:defRPr>
            </a:pPr>
            <a:r>
              <a:t>Unnamed: 0: 0.13839</a:t>
            </a:r>
          </a:p>
          <a:p>
            <a:pPr defTabSz="457200">
              <a:defRPr>
                <a:latin typeface="Menlo Regular"/>
                <a:ea typeface="Menlo Regular"/>
                <a:cs typeface="Menlo Regular"/>
                <a:sym typeface="Menlo Regular"/>
              </a:defRPr>
            </a:pPr>
            <a:r>
              <a:t>E_MAIL: 0.0028</a:t>
            </a:r>
          </a:p>
          <a:p>
            <a:pPr defTabSz="457200">
              <a:defRPr>
                <a:latin typeface="Menlo Regular"/>
                <a:ea typeface="Menlo Regular"/>
                <a:cs typeface="Menlo Regular"/>
                <a:sym typeface="Menlo Regular"/>
              </a:defRPr>
            </a:pPr>
            <a:r>
              <a:t>WORK_PHONE: 0.00224</a:t>
            </a:r>
          </a:p>
          <a:p>
            <a:pPr defTabSz="457200">
              <a:defRPr>
                <a:latin typeface="Menlo Regular"/>
                <a:ea typeface="Menlo Regular"/>
                <a:cs typeface="Menlo Regular"/>
                <a:sym typeface="Menlo Regular"/>
              </a:defRPr>
            </a:pPr>
            <a:r>
              <a:t>HOUSE_TYPE: 0.0022</a:t>
            </a:r>
          </a:p>
          <a:p>
            <a:pPr defTabSz="457200">
              <a:defRPr>
                <a:latin typeface="Menlo Regular"/>
                <a:ea typeface="Menlo Regular"/>
                <a:cs typeface="Menlo Regular"/>
                <a:sym typeface="Menlo Regular"/>
              </a:defRPr>
            </a:pPr>
            <a:r>
              <a:t>CAR: 0.00199</a:t>
            </a:r>
          </a:p>
          <a:p>
            <a:pPr defTabSz="457200">
              <a:defRPr>
                <a:latin typeface="Menlo Regular"/>
                <a:ea typeface="Menlo Regular"/>
                <a:cs typeface="Menlo Regular"/>
                <a:sym typeface="Menlo Regular"/>
              </a:defRPr>
            </a:pPr>
            <a:r>
              <a:t>FAMILY_TYPE: 0.00191</a:t>
            </a:r>
          </a:p>
          <a:p>
            <a:pPr defTabSz="457200">
              <a:defRPr>
                <a:latin typeface="Menlo Regular"/>
                <a:ea typeface="Menlo Regular"/>
                <a:cs typeface="Menlo Regular"/>
                <a:sym typeface="Menlo Regular"/>
              </a:defRPr>
            </a:pPr>
            <a:r>
              <a:t>GENDER: 0.00154</a:t>
            </a:r>
          </a:p>
          <a:p>
            <a:pPr defTabSz="457200">
              <a:defRPr>
                <a:latin typeface="Menlo Regular"/>
                <a:ea typeface="Menlo Regular"/>
                <a:cs typeface="Menlo Regular"/>
                <a:sym typeface="Menlo Regular"/>
              </a:defRPr>
            </a:pPr>
            <a:r>
              <a:t>INCOME_TYPE: 0.00115</a:t>
            </a:r>
          </a:p>
          <a:p>
            <a:pPr defTabSz="457200">
              <a:defRPr>
                <a:latin typeface="Menlo Regular"/>
                <a:ea typeface="Menlo Regular"/>
                <a:cs typeface="Menlo Regular"/>
                <a:sym typeface="Menlo Regular"/>
              </a:defRPr>
            </a:pPr>
            <a:r>
              <a:t>REALITY: 0.00109</a:t>
            </a:r>
          </a:p>
          <a:p>
            <a:pPr defTabSz="457200">
              <a:defRPr>
                <a:latin typeface="Menlo Regular"/>
                <a:ea typeface="Menlo Regular"/>
                <a:cs typeface="Menlo Regular"/>
                <a:sym typeface="Menlo Regular"/>
              </a:defRPr>
            </a:pPr>
            <a:r>
              <a:t>ID: 0.00104</a:t>
            </a:r>
          </a:p>
          <a:p>
            <a:pPr defTabSz="457200">
              <a:defRPr>
                <a:latin typeface="Menlo Regular"/>
                <a:ea typeface="Menlo Regular"/>
                <a:cs typeface="Menlo Regular"/>
                <a:sym typeface="Menlo Regular"/>
              </a:defRPr>
            </a:pPr>
            <a:r>
              <a:t>FLAG_MOBIL: 0.00102</a:t>
            </a:r>
          </a:p>
          <a:p>
            <a:pPr defTabSz="457200">
              <a:defRPr>
                <a:latin typeface="Menlo Regular"/>
                <a:ea typeface="Menlo Regular"/>
                <a:cs typeface="Menlo Regular"/>
                <a:sym typeface="Menlo Regular"/>
              </a:defRPr>
            </a:pPr>
            <a:r>
              <a:t>FAMILY SIZE: 0.00092</a:t>
            </a:r>
          </a:p>
          <a:p>
            <a:pPr defTabSz="457200">
              <a:defRPr>
                <a:latin typeface="Menlo Regular"/>
                <a:ea typeface="Menlo Regular"/>
                <a:cs typeface="Menlo Regular"/>
                <a:sym typeface="Menlo Regular"/>
              </a:defRPr>
            </a:pPr>
            <a:r>
              <a:t>YEARS_EMPLOYED: 0.00089</a:t>
            </a:r>
          </a:p>
          <a:p>
            <a:pPr defTabSz="457200">
              <a:defRPr>
                <a:latin typeface="Menlo Regular"/>
                <a:ea typeface="Menlo Regular"/>
                <a:cs typeface="Menlo Regular"/>
                <a:sym typeface="Menlo Regular"/>
              </a:defRPr>
            </a:pPr>
            <a:r>
              <a:t>AGE: 0.00081</a:t>
            </a:r>
          </a:p>
          <a:p>
            <a:pPr defTabSz="457200">
              <a:defRPr>
                <a:latin typeface="Menlo Regular"/>
                <a:ea typeface="Menlo Regular"/>
                <a:cs typeface="Menlo Regular"/>
                <a:sym typeface="Menlo Regular"/>
              </a:defRPr>
            </a:pPr>
            <a:r>
              <a:t>BEGIN_MONTH: 0.0008</a:t>
            </a:r>
          </a:p>
          <a:p>
            <a:pPr defTabSz="457200">
              <a:defRPr>
                <a:latin typeface="Menlo Regular"/>
                <a:ea typeface="Menlo Regular"/>
                <a:cs typeface="Menlo Regular"/>
                <a:sym typeface="Menlo Regular"/>
              </a:defRPr>
            </a:pPr>
            <a:r>
              <a:t>PHONE: 0.00072</a:t>
            </a:r>
          </a:p>
          <a:p>
            <a:pPr defTabSz="457200">
              <a:defRPr>
                <a:latin typeface="Menlo Regular"/>
                <a:ea typeface="Menlo Regular"/>
                <a:cs typeface="Menlo Regular"/>
                <a:sym typeface="Menlo Regular"/>
              </a:defRPr>
            </a:pPr>
            <a:r>
              <a:t>INCOME: 0.00058</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36" name="Google Shape;131;p22"/>
          <p:cNvSpPr txBox="1"/>
          <p:nvPr/>
        </p:nvSpPr>
        <p:spPr>
          <a:xfrm>
            <a:off x="677103" y="370557"/>
            <a:ext cx="8900529" cy="764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3</a:t>
            </a:r>
            <a:r>
              <a:rPr sz="4800"/>
              <a:t>:</a:t>
            </a:r>
            <a:r>
              <a:rPr sz="2300" b="0"/>
              <a:t>Credit-card-Fraud Detection Imbalanced Dataset </a:t>
            </a:r>
          </a:p>
        </p:txBody>
      </p:sp>
      <p:sp>
        <p:nvSpPr>
          <p:cNvPr id="237" name="Google Shape;132;p22"/>
          <p:cNvSpPr txBox="1"/>
          <p:nvPr/>
        </p:nvSpPr>
        <p:spPr>
          <a:xfrm>
            <a:off x="677101" y="1399453"/>
            <a:ext cx="6008353"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Classification report:</a:t>
            </a:r>
          </a:p>
        </p:txBody>
      </p:sp>
      <p:sp>
        <p:nvSpPr>
          <p:cNvPr id="238" name="Google Shape;133;p22"/>
          <p:cNvSpPr txBox="1"/>
          <p:nvPr/>
        </p:nvSpPr>
        <p:spPr>
          <a:xfrm>
            <a:off x="6095997" y="2244254"/>
            <a:ext cx="3894999"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LDA (Linear Discriminant Analysis):</a:t>
            </a:r>
          </a:p>
        </p:txBody>
      </p:sp>
      <p:sp>
        <p:nvSpPr>
          <p:cNvPr id="239" name="Google Shape;134;p22"/>
          <p:cNvSpPr txBox="1"/>
          <p:nvPr/>
        </p:nvSpPr>
        <p:spPr>
          <a:xfrm>
            <a:off x="677104" y="5038695"/>
            <a:ext cx="2705226"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LR (Linear Regression):</a:t>
            </a:r>
          </a:p>
        </p:txBody>
      </p:sp>
      <p:sp>
        <p:nvSpPr>
          <p:cNvPr id="240" name="Google Shape;133;p22"/>
          <p:cNvSpPr txBox="1"/>
          <p:nvPr/>
        </p:nvSpPr>
        <p:spPr>
          <a:xfrm>
            <a:off x="664228" y="2244253"/>
            <a:ext cx="3202579" cy="333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KNN (K-Nearest Neighbors):</a:t>
            </a:r>
          </a:p>
        </p:txBody>
      </p:sp>
      <p:pic>
        <p:nvPicPr>
          <p:cNvPr id="241" name="Screenshot 2024-04-10 at 08.53.43.png" descr="Screenshot 2024-04-10 at 08.53.43.png"/>
          <p:cNvPicPr>
            <a:picLocks noChangeAspect="1"/>
          </p:cNvPicPr>
          <p:nvPr/>
        </p:nvPicPr>
        <p:blipFill>
          <a:blip r:embed="rId3"/>
          <a:stretch>
            <a:fillRect/>
          </a:stretch>
        </p:blipFill>
        <p:spPr>
          <a:xfrm>
            <a:off x="423683" y="2908246"/>
            <a:ext cx="7004413" cy="1689704"/>
          </a:xfrm>
          <a:prstGeom prst="rect">
            <a:avLst/>
          </a:prstGeom>
          <a:ln w="12700">
            <a:miter lim="400000"/>
          </a:ln>
        </p:spPr>
      </p:pic>
      <p:pic>
        <p:nvPicPr>
          <p:cNvPr id="242" name="Screenshot 2024-04-10 at 08.54.43.png" descr="Screenshot 2024-04-10 at 08.54.43.png"/>
          <p:cNvPicPr>
            <a:picLocks noChangeAspect="1"/>
          </p:cNvPicPr>
          <p:nvPr/>
        </p:nvPicPr>
        <p:blipFill>
          <a:blip r:embed="rId4"/>
          <a:stretch>
            <a:fillRect/>
          </a:stretch>
        </p:blipFill>
        <p:spPr>
          <a:xfrm>
            <a:off x="6389753" y="2832961"/>
            <a:ext cx="6113451" cy="1840274"/>
          </a:xfrm>
          <a:prstGeom prst="rect">
            <a:avLst/>
          </a:prstGeom>
          <a:ln w="12700">
            <a:miter lim="400000"/>
          </a:ln>
        </p:spPr>
      </p:pic>
      <p:pic>
        <p:nvPicPr>
          <p:cNvPr id="243" name="Screenshot 2024-04-10 at 08.55.31.png" descr="Screenshot 2024-04-10 at 08.55.31.png"/>
          <p:cNvPicPr>
            <a:picLocks noChangeAspect="1"/>
          </p:cNvPicPr>
          <p:nvPr/>
        </p:nvPicPr>
        <p:blipFill>
          <a:blip r:embed="rId5"/>
          <a:stretch>
            <a:fillRect/>
          </a:stretch>
        </p:blipFill>
        <p:spPr>
          <a:xfrm>
            <a:off x="760277" y="5631779"/>
            <a:ext cx="5842001" cy="60960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Google Shape;65;p13" descr="Google Shape;65;p13"/>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96" name="Google Shape;66;p13"/>
          <p:cNvSpPr txBox="1"/>
          <p:nvPr/>
        </p:nvSpPr>
        <p:spPr>
          <a:xfrm>
            <a:off x="773663" y="858918"/>
            <a:ext cx="3375097"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Base Paper Details</a:t>
            </a:r>
          </a:p>
        </p:txBody>
      </p:sp>
      <p:sp>
        <p:nvSpPr>
          <p:cNvPr id="97" name="Google Shape;67;p13"/>
          <p:cNvSpPr txBox="1"/>
          <p:nvPr/>
        </p:nvSpPr>
        <p:spPr>
          <a:xfrm>
            <a:off x="773662" y="1532897"/>
            <a:ext cx="9875486" cy="296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marL="342900" indent="-342900">
              <a:lnSpc>
                <a:spcPct val="150000"/>
              </a:lnSpc>
              <a:buClr>
                <a:srgbClr val="000000"/>
              </a:buClr>
              <a:buSzPts val="2000"/>
              <a:buFont typeface="Arial"/>
              <a:buChar char="•"/>
              <a:defRPr sz="2000">
                <a:latin typeface="Times New Roman"/>
                <a:ea typeface="Times New Roman"/>
                <a:cs typeface="Times New Roman"/>
                <a:sym typeface="Times New Roman"/>
              </a:defRPr>
            </a:pPr>
            <a:r>
              <a:t>Title: Credit Card Fraud Detection: An Improved Strategy for High Recall Using KNN, LDA, and Linear Regression</a:t>
            </a:r>
          </a:p>
          <a:p>
            <a:pPr marL="342900" indent="-342900">
              <a:lnSpc>
                <a:spcPct val="150000"/>
              </a:lnSpc>
              <a:buClr>
                <a:srgbClr val="000000"/>
              </a:buClr>
              <a:buSzPts val="2000"/>
              <a:buFont typeface="Arial"/>
              <a:buChar char="•"/>
              <a:defRPr sz="2000">
                <a:latin typeface="Times New Roman"/>
                <a:ea typeface="Times New Roman"/>
                <a:cs typeface="Times New Roman"/>
                <a:sym typeface="Times New Roman"/>
              </a:defRPr>
            </a:pPr>
            <a:r>
              <a:t>Authors: Jiwon Chung and KyunghoLee</a:t>
            </a:r>
          </a:p>
          <a:p>
            <a:pPr marL="342900" indent="-342900">
              <a:lnSpc>
                <a:spcPct val="150000"/>
              </a:lnSpc>
              <a:buClr>
                <a:srgbClr val="000000"/>
              </a:buClr>
              <a:buSzPts val="2000"/>
              <a:buFont typeface="Arial"/>
              <a:buChar char="•"/>
              <a:defRPr sz="2000">
                <a:latin typeface="Times New Roman"/>
                <a:ea typeface="Times New Roman"/>
                <a:cs typeface="Times New Roman"/>
                <a:sym typeface="Times New Roman"/>
              </a:defRPr>
            </a:pPr>
            <a:r>
              <a:t>Year of Publication: 2023</a:t>
            </a:r>
          </a:p>
          <a:p>
            <a:pPr marL="342900" indent="-342900">
              <a:lnSpc>
                <a:spcPct val="150000"/>
              </a:lnSpc>
              <a:buClr>
                <a:srgbClr val="000000"/>
              </a:buClr>
              <a:buSzPts val="2000"/>
              <a:buFont typeface="Arial"/>
              <a:buChar char="•"/>
              <a:defRPr sz="2000">
                <a:latin typeface="Times New Roman"/>
                <a:ea typeface="Times New Roman"/>
                <a:cs typeface="Times New Roman"/>
                <a:sym typeface="Times New Roman"/>
              </a:defRPr>
            </a:pPr>
            <a:r>
              <a:t>Journal name: Sensors</a:t>
            </a:r>
          </a:p>
          <a:p>
            <a:pPr marL="342900" indent="-342900">
              <a:lnSpc>
                <a:spcPct val="150000"/>
              </a:lnSpc>
              <a:buClr>
                <a:srgbClr val="000000"/>
              </a:buClr>
              <a:buSzPts val="2000"/>
              <a:buFont typeface="Arial"/>
              <a:buChar char="•"/>
              <a:defRPr sz="2000">
                <a:latin typeface="Times New Roman"/>
                <a:ea typeface="Times New Roman"/>
                <a:cs typeface="Times New Roman"/>
                <a:sym typeface="Times New Roman"/>
              </a:defRPr>
            </a:pPr>
            <a:r>
              <a:t>Index : SCIE</a:t>
            </a:r>
          </a:p>
          <a:p>
            <a:pPr marL="342900" indent="-342900">
              <a:lnSpc>
                <a:spcPct val="150000"/>
              </a:lnSpc>
              <a:buClr>
                <a:srgbClr val="000000"/>
              </a:buClr>
              <a:buSzPts val="2000"/>
              <a:buFont typeface="Arial"/>
              <a:buChar char="•"/>
              <a:defRPr sz="2000">
                <a:latin typeface="Times New Roman"/>
                <a:ea typeface="Times New Roman"/>
                <a:cs typeface="Times New Roman"/>
                <a:sym typeface="Times New Roman"/>
              </a:defRPr>
            </a:pPr>
            <a:r>
              <a:t>Link : </a:t>
            </a:r>
            <a:r>
              <a:rPr u="sng">
                <a:solidFill>
                  <a:srgbClr val="0000FF"/>
                </a:solidFill>
                <a:uFill>
                  <a:solidFill>
                    <a:srgbClr val="0000FF"/>
                  </a:solidFill>
                </a:uFill>
                <a:hlinkClick r:id="rId3"/>
              </a:rPr>
              <a:t>https://www.mdpi.com/1424-8220/23/18/7788</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Google Shape;123;p21" descr="Google Shape;123;p21"/>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46" name="Google Shape;125;p21"/>
          <p:cNvSpPr txBox="1"/>
          <p:nvPr/>
        </p:nvSpPr>
        <p:spPr>
          <a:xfrm>
            <a:off x="677101" y="958620"/>
            <a:ext cx="11043554" cy="49786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1600" b="1">
                <a:latin typeface="+mj-lt"/>
                <a:ea typeface="+mj-ea"/>
                <a:cs typeface="+mj-cs"/>
                <a:sym typeface="Arial"/>
              </a:defRPr>
            </a:pPr>
            <a:r>
              <a:t>Data cleaning and Data preprocessing:</a:t>
            </a:r>
          </a:p>
          <a:p>
            <a:pPr marL="285750" indent="-285750" algn="just">
              <a:buClr>
                <a:srgbClr val="000000"/>
              </a:buClr>
              <a:buSzPts val="1600"/>
              <a:buFont typeface="Arial"/>
              <a:buChar char="•"/>
              <a:defRPr sz="1600">
                <a:latin typeface="Calibri"/>
                <a:ea typeface="Calibri"/>
                <a:cs typeface="Calibri"/>
                <a:sym typeface="Calibri"/>
              </a:defRPr>
            </a:pPr>
            <a:r>
              <a:t>Exclude columns surpassing the median missing value.</a:t>
            </a:r>
          </a:p>
          <a:p>
            <a:pPr marL="285750" indent="-285750" algn="just">
              <a:buClr>
                <a:srgbClr val="000000"/>
              </a:buClr>
              <a:buSzPts val="1600"/>
              <a:buFont typeface="Arial"/>
              <a:buChar char="•"/>
              <a:defRPr sz="1600">
                <a:latin typeface="Calibri"/>
                <a:ea typeface="Calibri"/>
                <a:cs typeface="Calibri"/>
                <a:sym typeface="Calibri"/>
              </a:defRPr>
            </a:pPr>
            <a:r>
              <a:t>Impute missing values for remaining columns using respective column medians.</a:t>
            </a:r>
          </a:p>
          <a:p>
            <a:pPr marL="285750" indent="-285750" algn="just">
              <a:buClr>
                <a:srgbClr val="000000"/>
              </a:buClr>
              <a:buSzPts val="1600"/>
              <a:buFont typeface="Arial"/>
              <a:buChar char="•"/>
              <a:defRPr sz="1600">
                <a:latin typeface="Calibri"/>
                <a:ea typeface="Calibri"/>
                <a:cs typeface="Calibri"/>
                <a:sym typeface="Calibri"/>
              </a:defRPr>
            </a:pPr>
            <a:r>
              <a:t>Proportion of Fraud Cases:</a:t>
            </a:r>
          </a:p>
          <a:p>
            <a:pPr lvl="3" algn="just">
              <a:defRPr sz="1600">
                <a:latin typeface="Calibri"/>
                <a:ea typeface="Calibri"/>
                <a:cs typeface="Calibri"/>
                <a:sym typeface="Calibri"/>
              </a:defRPr>
            </a:pPr>
            <a:r>
              <a:t>	Dataset's proportion of fraud cases stands at 3.5%.</a:t>
            </a:r>
          </a:p>
          <a:p>
            <a:pPr lvl="3" algn="just">
              <a:defRPr sz="1600">
                <a:latin typeface="Calibri"/>
                <a:ea typeface="Calibri"/>
                <a:cs typeface="Calibri"/>
                <a:sym typeface="Calibri"/>
              </a:defRPr>
            </a:pPr>
            <a:endParaRPr/>
          </a:p>
          <a:p>
            <a:pPr lvl="3" algn="just">
              <a:defRPr sz="1600" b="1">
                <a:latin typeface="Calibri"/>
                <a:ea typeface="Calibri"/>
                <a:cs typeface="Calibri"/>
                <a:sym typeface="Calibri"/>
              </a:defRPr>
            </a:pPr>
            <a:r>
              <a:t>Statistical analysis on missing values distribution:</a:t>
            </a:r>
          </a:p>
          <a:p>
            <a:pPr marL="285750" lvl="3" indent="-285750" algn="just">
              <a:buClr>
                <a:srgbClr val="000000"/>
              </a:buClr>
              <a:buSzPts val="1600"/>
              <a:buFont typeface="Arial"/>
              <a:buChar char="•"/>
              <a:defRPr sz="1600">
                <a:latin typeface="Calibri"/>
                <a:ea typeface="Calibri"/>
                <a:cs typeface="Calibri"/>
                <a:sym typeface="Calibri"/>
              </a:defRPr>
            </a:pPr>
            <a:r>
              <a:t>Upper 25th percentile: 460,110 missing values</a:t>
            </a:r>
          </a:p>
          <a:p>
            <a:pPr marL="285750" lvl="3" indent="-285750" algn="just">
              <a:buClr>
                <a:srgbClr val="000000"/>
              </a:buClr>
              <a:buSzPts val="1600"/>
              <a:buFont typeface="Arial"/>
              <a:buChar char="•"/>
              <a:defRPr sz="1600">
                <a:latin typeface="Calibri"/>
                <a:ea typeface="Calibri"/>
                <a:cs typeface="Calibri"/>
                <a:sym typeface="Calibri"/>
              </a:defRPr>
            </a:pPr>
            <a:r>
              <a:t>Median: 168,969 missing values</a:t>
            </a:r>
          </a:p>
          <a:p>
            <a:pPr marL="285750" lvl="3" indent="-285750" algn="just">
              <a:buClr>
                <a:srgbClr val="000000"/>
              </a:buClr>
              <a:buSzPts val="1600"/>
              <a:buFont typeface="Arial"/>
              <a:buChar char="•"/>
              <a:defRPr sz="1600">
                <a:latin typeface="Calibri"/>
                <a:ea typeface="Calibri"/>
                <a:cs typeface="Calibri"/>
                <a:sym typeface="Calibri"/>
              </a:defRPr>
            </a:pPr>
            <a:r>
              <a:t>Lower 25th percentile: 1,269 missing values</a:t>
            </a:r>
          </a:p>
          <a:p>
            <a:pPr marL="285750" lvl="3" indent="-285750" algn="just">
              <a:buClr>
                <a:srgbClr val="000000"/>
              </a:buClr>
              <a:buSzPts val="1600"/>
              <a:buFont typeface="Arial"/>
              <a:buChar char="•"/>
              <a:defRPr sz="1600">
                <a:latin typeface="Calibri"/>
                <a:ea typeface="Calibri"/>
                <a:cs typeface="Calibri"/>
                <a:sym typeface="Calibri"/>
              </a:defRPr>
            </a:pPr>
            <a:endParaRPr/>
          </a:p>
          <a:p>
            <a:pPr>
              <a:defRPr sz="1600" b="1">
                <a:solidFill>
                  <a:srgbClr val="202124"/>
                </a:solidFill>
                <a:latin typeface="+mj-lt"/>
                <a:ea typeface="+mj-ea"/>
                <a:cs typeface="+mj-cs"/>
                <a:sym typeface="Arial"/>
              </a:defRPr>
            </a:pPr>
            <a:r>
              <a:t>Categorical Features - Transaction</a:t>
            </a:r>
          </a:p>
          <a:p>
            <a:pPr marL="285750" indent="-285750">
              <a:buSzPct val="100000"/>
              <a:buFont typeface="Arial"/>
              <a:buChar char="•"/>
              <a:defRPr sz="1600">
                <a:solidFill>
                  <a:srgbClr val="3C4043"/>
                </a:solidFill>
                <a:latin typeface="+mj-lt"/>
                <a:ea typeface="+mj-ea"/>
                <a:cs typeface="+mj-cs"/>
                <a:sym typeface="Arial"/>
              </a:defRPr>
            </a:pPr>
            <a:r>
              <a:t>ProductCD</a:t>
            </a:r>
          </a:p>
          <a:p>
            <a:pPr marL="285750" indent="-285750">
              <a:buSzPct val="100000"/>
              <a:buFont typeface="Arial"/>
              <a:buChar char="•"/>
              <a:defRPr sz="1600">
                <a:solidFill>
                  <a:srgbClr val="3C4043"/>
                </a:solidFill>
                <a:latin typeface="+mj-lt"/>
                <a:ea typeface="+mj-ea"/>
                <a:cs typeface="+mj-cs"/>
                <a:sym typeface="Arial"/>
              </a:defRPr>
            </a:pPr>
            <a:r>
              <a:t>card1 - card6</a:t>
            </a:r>
          </a:p>
          <a:p>
            <a:pPr marL="285750" indent="-285750">
              <a:buSzPct val="100000"/>
              <a:buFont typeface="Arial"/>
              <a:buChar char="•"/>
              <a:defRPr sz="1600">
                <a:solidFill>
                  <a:srgbClr val="3C4043"/>
                </a:solidFill>
                <a:latin typeface="+mj-lt"/>
                <a:ea typeface="+mj-ea"/>
                <a:cs typeface="+mj-cs"/>
                <a:sym typeface="Arial"/>
              </a:defRPr>
            </a:pPr>
            <a:r>
              <a:t>addr1, addr2</a:t>
            </a:r>
          </a:p>
          <a:p>
            <a:pPr marL="285750" indent="-285750">
              <a:buSzPct val="100000"/>
              <a:buFont typeface="Arial"/>
              <a:buChar char="•"/>
              <a:defRPr sz="1600">
                <a:solidFill>
                  <a:srgbClr val="3C4043"/>
                </a:solidFill>
                <a:latin typeface="+mj-lt"/>
                <a:ea typeface="+mj-ea"/>
                <a:cs typeface="+mj-cs"/>
                <a:sym typeface="Arial"/>
              </a:defRPr>
            </a:pPr>
            <a:r>
              <a:t>P_emaildomain</a:t>
            </a:r>
          </a:p>
          <a:p>
            <a:pPr marL="285750" indent="-285750">
              <a:buSzPct val="100000"/>
              <a:buFont typeface="Arial"/>
              <a:buChar char="•"/>
              <a:defRPr sz="1600">
                <a:solidFill>
                  <a:srgbClr val="3C4043"/>
                </a:solidFill>
                <a:latin typeface="+mj-lt"/>
                <a:ea typeface="+mj-ea"/>
                <a:cs typeface="+mj-cs"/>
                <a:sym typeface="Arial"/>
              </a:defRPr>
            </a:pPr>
            <a:r>
              <a:t>R_emaildomain</a:t>
            </a:r>
          </a:p>
          <a:p>
            <a:pPr marL="285750" indent="-285750">
              <a:buSzPct val="100000"/>
              <a:buFont typeface="Arial"/>
              <a:buChar char="•"/>
              <a:defRPr sz="1600">
                <a:solidFill>
                  <a:srgbClr val="3C4043"/>
                </a:solidFill>
                <a:latin typeface="+mj-lt"/>
                <a:ea typeface="+mj-ea"/>
                <a:cs typeface="+mj-cs"/>
                <a:sym typeface="Arial"/>
              </a:defRPr>
            </a:pPr>
            <a:r>
              <a:t>M1 - M9</a:t>
            </a:r>
          </a:p>
        </p:txBody>
      </p:sp>
      <p:sp>
        <p:nvSpPr>
          <p:cNvPr id="247" name="Google Shape;131;p22"/>
          <p:cNvSpPr txBox="1"/>
          <p:nvPr/>
        </p:nvSpPr>
        <p:spPr>
          <a:xfrm>
            <a:off x="677101" y="127666"/>
            <a:ext cx="8900529" cy="764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4</a:t>
            </a:r>
            <a:r>
              <a:rPr sz="4800"/>
              <a:t>:</a:t>
            </a:r>
            <a:r>
              <a:rPr sz="2300"/>
              <a:t> </a:t>
            </a:r>
            <a:r>
              <a:rPr sz="2300" b="0"/>
              <a:t>IEEE-CIS Fraud Detection</a:t>
            </a:r>
          </a:p>
        </p:txBody>
      </p:sp>
      <p:sp>
        <p:nvSpPr>
          <p:cNvPr id="248" name="Rectangle 1"/>
          <p:cNvSpPr/>
          <p:nvPr/>
        </p:nvSpPr>
        <p:spPr>
          <a:xfrm>
            <a:off x="-6318" y="90099"/>
            <a:ext cx="12701" cy="277001"/>
          </a:xfrm>
          <a:prstGeom prst="rect">
            <a:avLst/>
          </a:prstGeom>
          <a:solidFill>
            <a:srgbClr val="F1F3F4"/>
          </a:solidFill>
          <a:ln w="12700">
            <a:miter lim="400000"/>
          </a:ln>
        </p:spPr>
        <p:txBody>
          <a:bodyPr lIns="45718" tIns="45718" rIns="45718" bIns="45718" anchor="ctr"/>
          <a:lstStyle/>
          <a:p>
            <a:pPr>
              <a:defRPr sz="1800">
                <a:latin typeface="+mj-lt"/>
                <a:ea typeface="+mj-ea"/>
                <a:cs typeface="+mj-cs"/>
                <a:sym typeface="Arial"/>
              </a:defRPr>
            </a:pPr>
            <a:endParaRPr/>
          </a:p>
        </p:txBody>
      </p:sp>
      <p:sp>
        <p:nvSpPr>
          <p:cNvPr id="249" name="Rectangle 2"/>
          <p:cNvSpPr/>
          <p:nvPr/>
        </p:nvSpPr>
        <p:spPr>
          <a:xfrm>
            <a:off x="146082" y="242499"/>
            <a:ext cx="12701" cy="277001"/>
          </a:xfrm>
          <a:prstGeom prst="rect">
            <a:avLst/>
          </a:prstGeom>
          <a:solidFill>
            <a:srgbClr val="F1F3F4"/>
          </a:solidFill>
          <a:ln w="12700">
            <a:miter lim="400000"/>
          </a:ln>
        </p:spPr>
        <p:txBody>
          <a:bodyPr lIns="45718" tIns="45718" rIns="45718" bIns="45718" anchor="ctr"/>
          <a:lstStyle/>
          <a:p>
            <a:pPr>
              <a:defRPr sz="1800">
                <a:latin typeface="+mj-lt"/>
                <a:ea typeface="+mj-ea"/>
                <a:cs typeface="+mj-cs"/>
                <a:sym typeface="Arial"/>
              </a:defRPr>
            </a:pPr>
            <a:endParaRPr/>
          </a:p>
        </p:txBody>
      </p:sp>
      <p:sp>
        <p:nvSpPr>
          <p:cNvPr id="250" name="Rectangle 4"/>
          <p:cNvSpPr/>
          <p:nvPr/>
        </p:nvSpPr>
        <p:spPr>
          <a:xfrm>
            <a:off x="-6318" y="90099"/>
            <a:ext cx="12701" cy="277001"/>
          </a:xfrm>
          <a:prstGeom prst="rect">
            <a:avLst/>
          </a:prstGeom>
          <a:solidFill>
            <a:srgbClr val="F1F3F4"/>
          </a:solidFill>
          <a:ln w="12700">
            <a:miter lim="400000"/>
          </a:ln>
        </p:spPr>
        <p:txBody>
          <a:bodyPr lIns="45718" tIns="45718" rIns="45718" bIns="45718" anchor="ctr"/>
          <a:lstStyle/>
          <a:p>
            <a:pPr>
              <a:defRPr sz="1800">
                <a:latin typeface="+mj-lt"/>
                <a:ea typeface="+mj-ea"/>
                <a:cs typeface="+mj-cs"/>
                <a:sym typeface="Arial"/>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Google Shape;123;p21" descr="Google Shape;123;p21"/>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53" name="Google Shape;125;p21"/>
          <p:cNvSpPr txBox="1"/>
          <p:nvPr/>
        </p:nvSpPr>
        <p:spPr>
          <a:xfrm>
            <a:off x="677101" y="1607012"/>
            <a:ext cx="11043554" cy="2880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lvl="3" algn="just">
              <a:defRPr sz="1600">
                <a:latin typeface="Calibri"/>
                <a:ea typeface="Calibri"/>
                <a:cs typeface="Calibri"/>
                <a:sym typeface="Calibri"/>
              </a:defRPr>
            </a:pPr>
            <a:endParaRPr/>
          </a:p>
          <a:p>
            <a:pPr lvl="3" algn="just">
              <a:defRPr sz="1600" b="1">
                <a:latin typeface="Calibri"/>
                <a:ea typeface="Calibri"/>
                <a:cs typeface="Calibri"/>
                <a:sym typeface="Calibri"/>
              </a:defRPr>
            </a:pPr>
            <a:r>
              <a:t>Models used :</a:t>
            </a:r>
          </a:p>
          <a:p>
            <a:pPr marL="285750" indent="-285750">
              <a:buClr>
                <a:srgbClr val="000000"/>
              </a:buClr>
              <a:buSzPts val="1600"/>
              <a:buFont typeface="Arial"/>
              <a:buChar char="•"/>
              <a:defRPr sz="1600">
                <a:latin typeface="Calibri"/>
                <a:ea typeface="Calibri"/>
                <a:cs typeface="Calibri"/>
                <a:sym typeface="Calibri"/>
              </a:defRPr>
            </a:pPr>
            <a:r>
              <a:t>KNN (K-Nearest Neighbors),</a:t>
            </a:r>
          </a:p>
          <a:p>
            <a:pPr marL="285750" indent="-285750">
              <a:buClr>
                <a:srgbClr val="000000"/>
              </a:buClr>
              <a:buSzPts val="1600"/>
              <a:buFont typeface="Arial"/>
              <a:buChar char="•"/>
              <a:defRPr sz="1600">
                <a:latin typeface="Calibri"/>
                <a:ea typeface="Calibri"/>
                <a:cs typeface="Calibri"/>
                <a:sym typeface="Calibri"/>
              </a:defRPr>
            </a:pPr>
            <a:r>
              <a:t> LDA (Linear Discriminant Analysis)</a:t>
            </a:r>
          </a:p>
          <a:p>
            <a:pPr marL="285750" indent="-285750">
              <a:buClr>
                <a:srgbClr val="000000"/>
              </a:buClr>
              <a:buSzPts val="1600"/>
              <a:buFont typeface="Arial"/>
              <a:buChar char="•"/>
              <a:defRPr sz="1600">
                <a:latin typeface="Calibri"/>
                <a:ea typeface="Calibri"/>
                <a:cs typeface="Calibri"/>
                <a:sym typeface="Calibri"/>
              </a:defRPr>
            </a:pPr>
            <a:r>
              <a:t>LR (Linear Regression) predictive models .</a:t>
            </a:r>
          </a:p>
          <a:p>
            <a:pPr>
              <a:defRPr sz="1800">
                <a:latin typeface="Calibri"/>
                <a:ea typeface="Calibri"/>
                <a:cs typeface="Calibri"/>
                <a:sym typeface="Calibri"/>
              </a:defRPr>
            </a:pPr>
            <a:endParaRPr/>
          </a:p>
          <a:p>
            <a:pPr>
              <a:defRPr sz="1600" b="1">
                <a:latin typeface="+mj-lt"/>
                <a:ea typeface="+mj-ea"/>
                <a:cs typeface="+mj-cs"/>
                <a:sym typeface="Arial"/>
              </a:defRPr>
            </a:pPr>
            <a:r>
              <a:t>Training set and Test set :</a:t>
            </a:r>
          </a:p>
          <a:p>
            <a:pPr>
              <a:defRPr sz="1600" b="1">
                <a:latin typeface="+mj-lt"/>
                <a:ea typeface="+mj-ea"/>
                <a:cs typeface="+mj-cs"/>
                <a:sym typeface="Arial"/>
              </a:defRPr>
            </a:pPr>
            <a:endParaRPr/>
          </a:p>
          <a:p>
            <a:pPr marL="285750" indent="-285750">
              <a:buClr>
                <a:srgbClr val="000000"/>
              </a:buClr>
              <a:buSzPts val="1600"/>
              <a:buFont typeface="Arial"/>
              <a:buChar char="•"/>
              <a:defRPr sz="1600">
                <a:latin typeface="Calibri"/>
                <a:ea typeface="Calibri"/>
                <a:cs typeface="Calibri"/>
                <a:sym typeface="Calibri"/>
              </a:defRPr>
            </a:pPr>
            <a:r>
              <a:t>Partitioned all datasets into training data (80%) and test data (20%) before feeding them into the algorithm.</a:t>
            </a:r>
          </a:p>
          <a:p>
            <a:pPr marL="285750" indent="-285750">
              <a:buClr>
                <a:srgbClr val="000000"/>
              </a:buClr>
              <a:buSzPts val="1600"/>
              <a:buFont typeface="Arial"/>
              <a:buChar char="•"/>
              <a:defRPr sz="1600">
                <a:latin typeface="Calibri"/>
                <a:ea typeface="Calibri"/>
                <a:cs typeface="Calibri"/>
                <a:sym typeface="Calibri"/>
              </a:defRPr>
            </a:pPr>
            <a:r>
              <a:t>Employed Stratified K-Fold cross-validation with a fold value of 5 to enhance the robustness of our methodology and maintain consistent model performance</a:t>
            </a:r>
            <a:r>
              <a:rPr sz="1800">
                <a:latin typeface="+mj-lt"/>
                <a:ea typeface="+mj-ea"/>
                <a:cs typeface="+mj-cs"/>
                <a:sym typeface="Arial"/>
              </a:rPr>
              <a:t>.</a:t>
            </a:r>
          </a:p>
        </p:txBody>
      </p:sp>
      <p:sp>
        <p:nvSpPr>
          <p:cNvPr id="254" name="Google Shape;131;p22"/>
          <p:cNvSpPr txBox="1"/>
          <p:nvPr/>
        </p:nvSpPr>
        <p:spPr>
          <a:xfrm>
            <a:off x="677101" y="127666"/>
            <a:ext cx="8900529" cy="764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4</a:t>
            </a:r>
            <a:r>
              <a:rPr sz="4800"/>
              <a:t>:</a:t>
            </a:r>
            <a:r>
              <a:rPr sz="2300"/>
              <a:t> </a:t>
            </a:r>
            <a:r>
              <a:rPr sz="2300" b="0"/>
              <a:t>IEEE-CIS Fraud Detection</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Google Shape;123;p21" descr="Google Shape;123;p21"/>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57" name="Google Shape;131;p22"/>
          <p:cNvSpPr txBox="1"/>
          <p:nvPr/>
        </p:nvSpPr>
        <p:spPr>
          <a:xfrm>
            <a:off x="677101" y="127666"/>
            <a:ext cx="8900529" cy="764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4</a:t>
            </a:r>
            <a:r>
              <a:rPr sz="4800"/>
              <a:t>:</a:t>
            </a:r>
            <a:r>
              <a:rPr sz="2300"/>
              <a:t> </a:t>
            </a:r>
            <a:r>
              <a:rPr sz="2300" b="0"/>
              <a:t>IEEE-CIS Fraud Detection</a:t>
            </a:r>
          </a:p>
        </p:txBody>
      </p:sp>
      <p:pic>
        <p:nvPicPr>
          <p:cNvPr id="258" name="Picture 3" descr="Picture 3"/>
          <p:cNvPicPr>
            <a:picLocks noChangeAspect="1"/>
          </p:cNvPicPr>
          <p:nvPr/>
        </p:nvPicPr>
        <p:blipFill>
          <a:blip r:embed="rId3"/>
          <a:stretch>
            <a:fillRect/>
          </a:stretch>
        </p:blipFill>
        <p:spPr>
          <a:xfrm>
            <a:off x="677101" y="1201509"/>
            <a:ext cx="3238501" cy="3314701"/>
          </a:xfrm>
          <a:prstGeom prst="rect">
            <a:avLst/>
          </a:prstGeom>
          <a:ln w="12700">
            <a:miter lim="400000"/>
          </a:ln>
        </p:spPr>
      </p:pic>
      <p:pic>
        <p:nvPicPr>
          <p:cNvPr id="259" name="Picture 5" descr="Picture 5"/>
          <p:cNvPicPr>
            <a:picLocks noChangeAspect="1"/>
          </p:cNvPicPr>
          <p:nvPr/>
        </p:nvPicPr>
        <p:blipFill>
          <a:blip r:embed="rId4"/>
          <a:srcRect b="35803"/>
          <a:stretch>
            <a:fillRect/>
          </a:stretch>
        </p:blipFill>
        <p:spPr>
          <a:xfrm>
            <a:off x="4601914" y="1201510"/>
            <a:ext cx="7224254" cy="5049821"/>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 name="Google Shape;123;p21" descr="Google Shape;123;p21"/>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62" name="Google Shape;131;p22"/>
          <p:cNvSpPr txBox="1"/>
          <p:nvPr/>
        </p:nvSpPr>
        <p:spPr>
          <a:xfrm>
            <a:off x="677101" y="127666"/>
            <a:ext cx="8900529" cy="764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4</a:t>
            </a:r>
            <a:r>
              <a:rPr sz="4800"/>
              <a:t>:</a:t>
            </a:r>
            <a:r>
              <a:rPr sz="2300"/>
              <a:t> </a:t>
            </a:r>
            <a:r>
              <a:rPr sz="2300" b="0"/>
              <a:t>IEEE-CIS Fraud Detection</a:t>
            </a:r>
          </a:p>
        </p:txBody>
      </p:sp>
      <p:pic>
        <p:nvPicPr>
          <p:cNvPr id="263" name="Picture 5" descr="Picture 5"/>
          <p:cNvPicPr>
            <a:picLocks noChangeAspect="1"/>
          </p:cNvPicPr>
          <p:nvPr/>
        </p:nvPicPr>
        <p:blipFill>
          <a:blip r:embed="rId3"/>
          <a:srcRect l="122" t="63972" b="148"/>
          <a:stretch>
            <a:fillRect/>
          </a:stretch>
        </p:blipFill>
        <p:spPr>
          <a:xfrm>
            <a:off x="2483872" y="2341543"/>
            <a:ext cx="7215441" cy="2822332"/>
          </a:xfrm>
          <a:prstGeom prst="rect">
            <a:avLst/>
          </a:prstGeom>
          <a:ln w="12700">
            <a:miter lim="400000"/>
          </a:ln>
        </p:spPr>
      </p:pic>
      <p:pic>
        <p:nvPicPr>
          <p:cNvPr id="264" name="Picture 4" descr="Picture 4"/>
          <p:cNvPicPr>
            <a:picLocks noChangeAspect="1"/>
          </p:cNvPicPr>
          <p:nvPr/>
        </p:nvPicPr>
        <p:blipFill>
          <a:blip r:embed="rId4"/>
          <a:stretch>
            <a:fillRect/>
          </a:stretch>
        </p:blipFill>
        <p:spPr>
          <a:xfrm>
            <a:off x="4709200" y="1694125"/>
            <a:ext cx="2562584" cy="419159"/>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67" name="Google Shape;134;p22"/>
          <p:cNvSpPr txBox="1"/>
          <p:nvPr/>
        </p:nvSpPr>
        <p:spPr>
          <a:xfrm>
            <a:off x="637768" y="2306095"/>
            <a:ext cx="4111716" cy="2669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a:latin typeface="+mj-lt"/>
                <a:ea typeface="+mj-ea"/>
                <a:cs typeface="+mj-cs"/>
                <a:sym typeface="Arial"/>
              </a:defRPr>
            </a:pPr>
            <a:r>
              <a:t>1.</a:t>
            </a:r>
            <a:r>
              <a:rPr sz="1800">
                <a:latin typeface="Calibri"/>
                <a:ea typeface="Calibri"/>
                <a:cs typeface="Calibri"/>
                <a:sym typeface="Calibri"/>
              </a:rPr>
              <a:t>KNN ( K-Nearest Neighbors)</a:t>
            </a:r>
          </a:p>
          <a:p>
            <a:pPr marL="285750" indent="-285750">
              <a:buClr>
                <a:srgbClr val="000000"/>
              </a:buClr>
              <a:buSzPts val="1800"/>
              <a:buFont typeface="Arial"/>
              <a:buChar char="•"/>
              <a:defRPr sz="1800">
                <a:latin typeface="Calibri"/>
                <a:ea typeface="Calibri"/>
                <a:cs typeface="Calibri"/>
                <a:sym typeface="Calibri"/>
              </a:defRPr>
            </a:pPr>
            <a:r>
              <a:t>algorithm: "auto"</a:t>
            </a:r>
          </a:p>
          <a:p>
            <a:pPr marL="285750" indent="-285750">
              <a:buClr>
                <a:srgbClr val="000000"/>
              </a:buClr>
              <a:buSzPts val="1800"/>
              <a:buFont typeface="Arial"/>
              <a:buChar char="•"/>
              <a:defRPr sz="1800">
                <a:latin typeface="Calibri"/>
                <a:ea typeface="Calibri"/>
                <a:cs typeface="Calibri"/>
                <a:sym typeface="Calibri"/>
              </a:defRPr>
            </a:pPr>
            <a:r>
              <a:t>leaf size: 30</a:t>
            </a:r>
          </a:p>
          <a:p>
            <a:pPr marL="285750" indent="-285750">
              <a:buClr>
                <a:srgbClr val="000000"/>
              </a:buClr>
              <a:buSzPts val="1800"/>
              <a:buFont typeface="Arial"/>
              <a:buChar char="•"/>
              <a:defRPr sz="1800">
                <a:latin typeface="Calibri"/>
                <a:ea typeface="Calibri"/>
                <a:cs typeface="Calibri"/>
                <a:sym typeface="Calibri"/>
              </a:defRPr>
            </a:pPr>
            <a:r>
              <a:t>metric: "minkowski"</a:t>
            </a:r>
          </a:p>
          <a:p>
            <a:pPr marL="285750" indent="-285750">
              <a:buClr>
                <a:srgbClr val="000000"/>
              </a:buClr>
              <a:buSzPts val="1800"/>
              <a:buFont typeface="Arial"/>
              <a:buChar char="•"/>
              <a:defRPr sz="1800">
                <a:latin typeface="Calibri"/>
                <a:ea typeface="Calibri"/>
                <a:cs typeface="Calibri"/>
                <a:sym typeface="Calibri"/>
              </a:defRPr>
            </a:pPr>
            <a:r>
              <a:t>metric_params: "None"</a:t>
            </a:r>
          </a:p>
          <a:p>
            <a:pPr marL="285750" indent="-285750">
              <a:buClr>
                <a:srgbClr val="000000"/>
              </a:buClr>
              <a:buSzPts val="1800"/>
              <a:buFont typeface="Arial"/>
              <a:buChar char="•"/>
              <a:defRPr sz="1800">
                <a:latin typeface="Calibri"/>
                <a:ea typeface="Calibri"/>
                <a:cs typeface="Calibri"/>
                <a:sym typeface="Calibri"/>
              </a:defRPr>
            </a:pPr>
            <a:r>
              <a:t>n_jobs: -1</a:t>
            </a:r>
          </a:p>
          <a:p>
            <a:pPr marL="285750" indent="-285750">
              <a:buClr>
                <a:srgbClr val="000000"/>
              </a:buClr>
              <a:buSzPts val="1800"/>
              <a:buFont typeface="Arial"/>
              <a:buChar char="•"/>
              <a:defRPr sz="1800">
                <a:latin typeface="Calibri"/>
                <a:ea typeface="Calibri"/>
                <a:cs typeface="Calibri"/>
                <a:sym typeface="Calibri"/>
              </a:defRPr>
            </a:pPr>
            <a:r>
              <a:t>n_neighbors: 5</a:t>
            </a:r>
          </a:p>
          <a:p>
            <a:pPr marL="285750" indent="-285750">
              <a:buClr>
                <a:srgbClr val="000000"/>
              </a:buClr>
              <a:buSzPts val="1800"/>
              <a:buFont typeface="Arial"/>
              <a:buChar char="•"/>
              <a:defRPr sz="1800">
                <a:latin typeface="Calibri"/>
                <a:ea typeface="Calibri"/>
                <a:cs typeface="Calibri"/>
                <a:sym typeface="Calibri"/>
              </a:defRPr>
            </a:pPr>
            <a:r>
              <a:t>p: 2</a:t>
            </a:r>
          </a:p>
          <a:p>
            <a:pPr marL="285750" indent="-285750">
              <a:buClr>
                <a:srgbClr val="000000"/>
              </a:buClr>
              <a:buSzPts val="1800"/>
              <a:buFont typeface="Arial"/>
              <a:buChar char="•"/>
              <a:defRPr sz="1800">
                <a:latin typeface="Calibri"/>
                <a:ea typeface="Calibri"/>
                <a:cs typeface="Calibri"/>
                <a:sym typeface="Calibri"/>
              </a:defRPr>
            </a:pPr>
            <a:r>
              <a:t>weights: "uniform"</a:t>
            </a:r>
          </a:p>
        </p:txBody>
      </p:sp>
      <p:sp>
        <p:nvSpPr>
          <p:cNvPr id="268" name="Rectangle 2"/>
          <p:cNvSpPr txBox="1"/>
          <p:nvPr/>
        </p:nvSpPr>
        <p:spPr>
          <a:xfrm>
            <a:off x="4202941" y="2306096"/>
            <a:ext cx="3368198" cy="26698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800">
                <a:latin typeface="Calibri"/>
                <a:ea typeface="Calibri"/>
                <a:cs typeface="Calibri"/>
                <a:sym typeface="Calibri"/>
              </a:defRPr>
            </a:pPr>
            <a:r>
              <a:t>2.LDA (Linear Discriminant Analysis):</a:t>
            </a:r>
          </a:p>
          <a:p>
            <a:pPr marL="285750" indent="-285750">
              <a:buClr>
                <a:srgbClr val="000000"/>
              </a:buClr>
              <a:buSzPts val="1800"/>
              <a:buFont typeface="Arial"/>
              <a:buChar char="•"/>
              <a:defRPr sz="1800">
                <a:latin typeface="Calibri"/>
                <a:ea typeface="Calibri"/>
                <a:cs typeface="Calibri"/>
                <a:sym typeface="Calibri"/>
              </a:defRPr>
            </a:pPr>
            <a:r>
              <a:t>covariance_estimator: "None"</a:t>
            </a:r>
          </a:p>
          <a:p>
            <a:pPr marL="285750" indent="-285750">
              <a:buClr>
                <a:srgbClr val="000000"/>
              </a:buClr>
              <a:buSzPts val="1800"/>
              <a:buFont typeface="Arial"/>
              <a:buChar char="•"/>
              <a:defRPr sz="1800">
                <a:latin typeface="Calibri"/>
                <a:ea typeface="Calibri"/>
                <a:cs typeface="Calibri"/>
                <a:sym typeface="Calibri"/>
              </a:defRPr>
            </a:pPr>
            <a:r>
              <a:t>n_components: "None"</a:t>
            </a:r>
          </a:p>
          <a:p>
            <a:pPr marL="285750" indent="-285750">
              <a:buClr>
                <a:srgbClr val="000000"/>
              </a:buClr>
              <a:buSzPts val="1800"/>
              <a:buFont typeface="Arial"/>
              <a:buChar char="•"/>
              <a:defRPr sz="1800">
                <a:latin typeface="Calibri"/>
                <a:ea typeface="Calibri"/>
                <a:cs typeface="Calibri"/>
                <a:sym typeface="Calibri"/>
              </a:defRPr>
            </a:pPr>
            <a:r>
              <a:t>priors: "None"</a:t>
            </a:r>
          </a:p>
          <a:p>
            <a:pPr marL="285750" indent="-285750">
              <a:buClr>
                <a:srgbClr val="000000"/>
              </a:buClr>
              <a:buSzPts val="1800"/>
              <a:buFont typeface="Arial"/>
              <a:buChar char="•"/>
              <a:defRPr sz="1800">
                <a:latin typeface="Calibri"/>
                <a:ea typeface="Calibri"/>
                <a:cs typeface="Calibri"/>
                <a:sym typeface="Calibri"/>
              </a:defRPr>
            </a:pPr>
            <a:r>
              <a:t>shrinkage: "None"</a:t>
            </a:r>
          </a:p>
          <a:p>
            <a:pPr marL="285750" indent="-285750">
              <a:buClr>
                <a:srgbClr val="000000"/>
              </a:buClr>
              <a:buSzPts val="1800"/>
              <a:buFont typeface="Arial"/>
              <a:buChar char="•"/>
              <a:defRPr sz="1800">
                <a:latin typeface="Calibri"/>
                <a:ea typeface="Calibri"/>
                <a:cs typeface="Calibri"/>
                <a:sym typeface="Calibri"/>
              </a:defRPr>
            </a:pPr>
            <a:r>
              <a:t>solver: "svd"</a:t>
            </a:r>
          </a:p>
          <a:p>
            <a:pPr marL="285750" indent="-285750">
              <a:buClr>
                <a:srgbClr val="000000"/>
              </a:buClr>
              <a:buSzPts val="1800"/>
              <a:buFont typeface="Arial"/>
              <a:buChar char="•"/>
              <a:defRPr sz="1800">
                <a:latin typeface="Calibri"/>
                <a:ea typeface="Calibri"/>
                <a:cs typeface="Calibri"/>
                <a:sym typeface="Calibri"/>
              </a:defRPr>
            </a:pPr>
            <a:r>
              <a:t>store_covariance: "False"</a:t>
            </a:r>
          </a:p>
          <a:p>
            <a:pPr marL="285750" indent="-285750">
              <a:buClr>
                <a:srgbClr val="000000"/>
              </a:buClr>
              <a:buSzPts val="1800"/>
              <a:buFont typeface="Arial"/>
              <a:buChar char="•"/>
              <a:defRPr sz="1800">
                <a:latin typeface="Calibri"/>
                <a:ea typeface="Calibri"/>
                <a:cs typeface="Calibri"/>
                <a:sym typeface="Calibri"/>
              </a:defRPr>
            </a:pPr>
            <a:r>
              <a:t>tolerance: 0.0001f</a:t>
            </a:r>
          </a:p>
        </p:txBody>
      </p:sp>
      <p:sp>
        <p:nvSpPr>
          <p:cNvPr id="269" name="TextBox 5"/>
          <p:cNvSpPr txBox="1"/>
          <p:nvPr/>
        </p:nvSpPr>
        <p:spPr>
          <a:xfrm>
            <a:off x="8314652" y="2306096"/>
            <a:ext cx="2609397" cy="917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800">
                <a:latin typeface="Calibri"/>
                <a:ea typeface="Calibri"/>
                <a:cs typeface="Calibri"/>
                <a:sym typeface="Calibri"/>
              </a:defRPr>
            </a:pPr>
            <a:r>
              <a:t>3.LR (Linear Regression):</a:t>
            </a:r>
          </a:p>
          <a:p>
            <a:pPr marL="285750" indent="-285750">
              <a:buClr>
                <a:srgbClr val="000000"/>
              </a:buClr>
              <a:buSzPts val="1800"/>
              <a:buFont typeface="Arial"/>
              <a:buChar char="•"/>
              <a:defRPr sz="1800">
                <a:latin typeface="Calibri"/>
                <a:ea typeface="Calibri"/>
                <a:cs typeface="Calibri"/>
                <a:sym typeface="Calibri"/>
              </a:defRPr>
            </a:pPr>
            <a:r>
              <a:t>Default settings retained</a:t>
            </a:r>
          </a:p>
        </p:txBody>
      </p:sp>
      <p:sp>
        <p:nvSpPr>
          <p:cNvPr id="270" name="TextBox 7"/>
          <p:cNvSpPr txBox="1"/>
          <p:nvPr/>
        </p:nvSpPr>
        <p:spPr>
          <a:xfrm>
            <a:off x="683487" y="1837071"/>
            <a:ext cx="2994382" cy="3330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800">
                <a:latin typeface="Calibri"/>
                <a:ea typeface="Calibri"/>
                <a:cs typeface="Calibri"/>
                <a:sym typeface="Calibri"/>
              </a:defRPr>
            </a:lvl1pPr>
          </a:lstStyle>
          <a:p>
            <a:r>
              <a:t>Models used:</a:t>
            </a:r>
          </a:p>
        </p:txBody>
      </p:sp>
      <p:sp>
        <p:nvSpPr>
          <p:cNvPr id="271" name="Google Shape;131;p22"/>
          <p:cNvSpPr txBox="1"/>
          <p:nvPr/>
        </p:nvSpPr>
        <p:spPr>
          <a:xfrm>
            <a:off x="683488" y="336075"/>
            <a:ext cx="8900529" cy="764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4</a:t>
            </a:r>
            <a:r>
              <a:rPr sz="4800"/>
              <a:t>:</a:t>
            </a:r>
            <a:r>
              <a:rPr sz="2300"/>
              <a:t> </a:t>
            </a:r>
            <a:r>
              <a:rPr sz="2300" b="0"/>
              <a:t>IEEE-CIS Fraud Detection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74" name="Google Shape;131;p22"/>
          <p:cNvSpPr txBox="1"/>
          <p:nvPr/>
        </p:nvSpPr>
        <p:spPr>
          <a:xfrm>
            <a:off x="677103" y="370556"/>
            <a:ext cx="8900529" cy="7640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a:defRPr sz="3600" b="1">
                <a:solidFill>
                  <a:srgbClr val="FF0000"/>
                </a:solidFill>
                <a:latin typeface="Times New Roman"/>
                <a:ea typeface="Times New Roman"/>
                <a:cs typeface="Times New Roman"/>
                <a:sym typeface="Times New Roman"/>
              </a:defRPr>
            </a:pPr>
            <a:r>
              <a:t>Dataset 4</a:t>
            </a:r>
            <a:r>
              <a:rPr sz="4800"/>
              <a:t>: </a:t>
            </a:r>
            <a:r>
              <a:t>IEEE_CISFraudDetection</a:t>
            </a:r>
          </a:p>
        </p:txBody>
      </p:sp>
      <p:sp>
        <p:nvSpPr>
          <p:cNvPr id="275" name="Google Shape;132;p22"/>
          <p:cNvSpPr txBox="1"/>
          <p:nvPr/>
        </p:nvSpPr>
        <p:spPr>
          <a:xfrm>
            <a:off x="677101" y="1399453"/>
            <a:ext cx="6008353"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Classification report:</a:t>
            </a:r>
          </a:p>
        </p:txBody>
      </p:sp>
      <p:sp>
        <p:nvSpPr>
          <p:cNvPr id="276" name="Google Shape;133;p22"/>
          <p:cNvSpPr txBox="1"/>
          <p:nvPr/>
        </p:nvSpPr>
        <p:spPr>
          <a:xfrm>
            <a:off x="6095998" y="2385872"/>
            <a:ext cx="3894998"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LDA (Linear Discriminant Analysis):</a:t>
            </a:r>
          </a:p>
        </p:txBody>
      </p:sp>
      <p:sp>
        <p:nvSpPr>
          <p:cNvPr id="277" name="Google Shape;134;p22"/>
          <p:cNvSpPr txBox="1"/>
          <p:nvPr/>
        </p:nvSpPr>
        <p:spPr>
          <a:xfrm>
            <a:off x="677104" y="5038695"/>
            <a:ext cx="2705226"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LR (Linear Regression):</a:t>
            </a:r>
          </a:p>
        </p:txBody>
      </p:sp>
      <p:sp>
        <p:nvSpPr>
          <p:cNvPr id="278" name="Google Shape;133;p22"/>
          <p:cNvSpPr txBox="1"/>
          <p:nvPr/>
        </p:nvSpPr>
        <p:spPr>
          <a:xfrm>
            <a:off x="677103" y="2387955"/>
            <a:ext cx="3202578" cy="333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1800">
                <a:latin typeface="Calibri"/>
                <a:ea typeface="Calibri"/>
                <a:cs typeface="Calibri"/>
                <a:sym typeface="Calibri"/>
              </a:defRPr>
            </a:lvl1pPr>
          </a:lstStyle>
          <a:p>
            <a:r>
              <a:t>KNN (K-Nearest Neighbors):</a:t>
            </a:r>
          </a:p>
        </p:txBody>
      </p:sp>
      <p:pic>
        <p:nvPicPr>
          <p:cNvPr id="279" name="Picture 4" descr="Picture 4"/>
          <p:cNvPicPr>
            <a:picLocks noChangeAspect="1"/>
          </p:cNvPicPr>
          <p:nvPr/>
        </p:nvPicPr>
        <p:blipFill>
          <a:blip r:embed="rId3"/>
          <a:stretch>
            <a:fillRect/>
          </a:stretch>
        </p:blipFill>
        <p:spPr>
          <a:xfrm>
            <a:off x="677103" y="2849116"/>
            <a:ext cx="4743309" cy="1651818"/>
          </a:xfrm>
          <a:prstGeom prst="rect">
            <a:avLst/>
          </a:prstGeom>
          <a:ln w="12700">
            <a:miter lim="400000"/>
          </a:ln>
        </p:spPr>
      </p:pic>
      <p:pic>
        <p:nvPicPr>
          <p:cNvPr id="280" name="Picture 5" descr="Picture 5"/>
          <p:cNvPicPr>
            <a:picLocks noChangeAspect="1"/>
          </p:cNvPicPr>
          <p:nvPr/>
        </p:nvPicPr>
        <p:blipFill>
          <a:blip r:embed="rId4"/>
          <a:stretch>
            <a:fillRect/>
          </a:stretch>
        </p:blipFill>
        <p:spPr>
          <a:xfrm>
            <a:off x="6095998" y="2834115"/>
            <a:ext cx="5522329" cy="2166280"/>
          </a:xfrm>
          <a:prstGeom prst="rect">
            <a:avLst/>
          </a:prstGeom>
          <a:ln w="12700">
            <a:miter lim="400000"/>
          </a:ln>
        </p:spPr>
      </p:pic>
      <p:pic>
        <p:nvPicPr>
          <p:cNvPr id="281" name="Picture 6" descr="Picture 6"/>
          <p:cNvPicPr>
            <a:picLocks noChangeAspect="1"/>
          </p:cNvPicPr>
          <p:nvPr/>
        </p:nvPicPr>
        <p:blipFill>
          <a:blip r:embed="rId5"/>
          <a:stretch>
            <a:fillRect/>
          </a:stretch>
        </p:blipFill>
        <p:spPr>
          <a:xfrm>
            <a:off x="557262" y="5568012"/>
            <a:ext cx="6446855" cy="787197"/>
          </a:xfrm>
          <a:prstGeom prst="rect">
            <a:avLst/>
          </a:prstGeom>
          <a:ln w="12700">
            <a:miter lim="400000"/>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00" name="TextBox 4"/>
          <p:cNvSpPr txBox="1"/>
          <p:nvPr/>
        </p:nvSpPr>
        <p:spPr>
          <a:xfrm>
            <a:off x="626176" y="858918"/>
            <a:ext cx="8027631" cy="11836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ALGORITHM CLASSIFICATION REPORT</a:t>
            </a:r>
          </a:p>
        </p:txBody>
      </p:sp>
      <p:sp>
        <p:nvSpPr>
          <p:cNvPr id="301" name="TextBox 5"/>
          <p:cNvSpPr txBox="1"/>
          <p:nvPr/>
        </p:nvSpPr>
        <p:spPr>
          <a:xfrm>
            <a:off x="626177" y="2231943"/>
            <a:ext cx="2876806" cy="523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800">
                <a:latin typeface="+mj-lt"/>
                <a:ea typeface="+mj-ea"/>
                <a:cs typeface="+mj-cs"/>
                <a:sym typeface="Arial"/>
              </a:defRPr>
            </a:lvl1pPr>
          </a:lstStyle>
          <a:p>
            <a:r>
              <a:rPr dirty="0"/>
              <a:t>DATASET-</a:t>
            </a:r>
            <a:r>
              <a:rPr lang="en-IN" dirty="0"/>
              <a:t>1</a:t>
            </a:r>
            <a:endParaRPr dirty="0"/>
          </a:p>
        </p:txBody>
      </p:sp>
      <p:pic>
        <p:nvPicPr>
          <p:cNvPr id="2" name="Picture 6" descr="Picture 6">
            <a:extLst>
              <a:ext uri="{FF2B5EF4-FFF2-40B4-BE49-F238E27FC236}">
                <a16:creationId xmlns:a16="http://schemas.microsoft.com/office/drawing/2014/main" id="{E252FC2D-BCCC-D58C-24BB-504C6DCC3F58}"/>
              </a:ext>
            </a:extLst>
          </p:cNvPr>
          <p:cNvPicPr>
            <a:picLocks noChangeAspect="1"/>
          </p:cNvPicPr>
          <p:nvPr/>
        </p:nvPicPr>
        <p:blipFill>
          <a:blip r:embed="rId3"/>
          <a:srcRect t="4804"/>
          <a:stretch>
            <a:fillRect/>
          </a:stretch>
        </p:blipFill>
        <p:spPr>
          <a:xfrm>
            <a:off x="626176" y="3211618"/>
            <a:ext cx="5040000" cy="1742832"/>
          </a:xfrm>
          <a:prstGeom prst="rect">
            <a:avLst/>
          </a:prstGeom>
          <a:ln w="12700">
            <a:miter lim="400000"/>
          </a:ln>
        </p:spPr>
      </p:pic>
      <p:pic>
        <p:nvPicPr>
          <p:cNvPr id="287" name="Picture 4" descr="Picture 4"/>
          <p:cNvPicPr>
            <a:picLocks noChangeAspect="1"/>
          </p:cNvPicPr>
          <p:nvPr/>
        </p:nvPicPr>
        <p:blipFill>
          <a:blip r:embed="rId4"/>
          <a:stretch>
            <a:fillRect/>
          </a:stretch>
        </p:blipFill>
        <p:spPr>
          <a:xfrm>
            <a:off x="6853807" y="3211618"/>
            <a:ext cx="3600000" cy="1296001"/>
          </a:xfrm>
          <a:prstGeom prst="rect">
            <a:avLst/>
          </a:prstGeom>
          <a:ln w="12700">
            <a:miter lim="400000"/>
          </a:ln>
        </p:spPr>
      </p:pic>
    </p:spTree>
    <p:extLst>
      <p:ext uri="{BB962C8B-B14F-4D97-AF65-F5344CB8AC3E}">
        <p14:creationId xmlns:p14="http://schemas.microsoft.com/office/powerpoint/2010/main" val="2224217001"/>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00" name="TextBox 4"/>
          <p:cNvSpPr txBox="1"/>
          <p:nvPr/>
        </p:nvSpPr>
        <p:spPr>
          <a:xfrm>
            <a:off x="626176" y="858918"/>
            <a:ext cx="8027631" cy="1183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ALGORITHM CLASSIFICATION REPORT</a:t>
            </a:r>
          </a:p>
        </p:txBody>
      </p:sp>
      <p:sp>
        <p:nvSpPr>
          <p:cNvPr id="301" name="TextBox 5"/>
          <p:cNvSpPr txBox="1"/>
          <p:nvPr/>
        </p:nvSpPr>
        <p:spPr>
          <a:xfrm>
            <a:off x="626177" y="2231943"/>
            <a:ext cx="2876806" cy="523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a:latin typeface="+mj-lt"/>
                <a:ea typeface="+mj-ea"/>
                <a:cs typeface="+mj-cs"/>
                <a:sym typeface="Arial"/>
              </a:defRPr>
            </a:lvl1pPr>
          </a:lstStyle>
          <a:p>
            <a:r>
              <a:rPr dirty="0"/>
              <a:t>DATASET-</a:t>
            </a:r>
            <a:r>
              <a:rPr lang="en-IN" dirty="0"/>
              <a:t>2</a:t>
            </a:r>
            <a:endParaRPr dirty="0"/>
          </a:p>
        </p:txBody>
      </p:sp>
      <p:pic>
        <p:nvPicPr>
          <p:cNvPr id="6" name="Picture 5">
            <a:extLst>
              <a:ext uri="{FF2B5EF4-FFF2-40B4-BE49-F238E27FC236}">
                <a16:creationId xmlns:a16="http://schemas.microsoft.com/office/drawing/2014/main" id="{3F4A8F41-2CC3-9AC7-4A8D-A79C7A34BBF8}"/>
              </a:ext>
            </a:extLst>
          </p:cNvPr>
          <p:cNvPicPr>
            <a:picLocks noChangeAspect="1"/>
          </p:cNvPicPr>
          <p:nvPr/>
        </p:nvPicPr>
        <p:blipFill>
          <a:blip r:embed="rId3"/>
          <a:stretch>
            <a:fillRect/>
          </a:stretch>
        </p:blipFill>
        <p:spPr>
          <a:xfrm>
            <a:off x="626175" y="3189058"/>
            <a:ext cx="5040000" cy="1805714"/>
          </a:xfrm>
          <a:prstGeom prst="rect">
            <a:avLst/>
          </a:prstGeom>
        </p:spPr>
      </p:pic>
      <p:pic>
        <p:nvPicPr>
          <p:cNvPr id="8" name="Picture 7">
            <a:extLst>
              <a:ext uri="{FF2B5EF4-FFF2-40B4-BE49-F238E27FC236}">
                <a16:creationId xmlns:a16="http://schemas.microsoft.com/office/drawing/2014/main" id="{D4F98CFC-E1D7-2B44-B0C5-BCCB2416695E}"/>
              </a:ext>
            </a:extLst>
          </p:cNvPr>
          <p:cNvPicPr>
            <a:picLocks noChangeAspect="1"/>
          </p:cNvPicPr>
          <p:nvPr/>
        </p:nvPicPr>
        <p:blipFill>
          <a:blip r:embed="rId4"/>
          <a:stretch>
            <a:fillRect/>
          </a:stretch>
        </p:blipFill>
        <p:spPr>
          <a:xfrm>
            <a:off x="7777630" y="3189058"/>
            <a:ext cx="3600000" cy="1483333"/>
          </a:xfrm>
          <a:prstGeom prst="rect">
            <a:avLst/>
          </a:prstGeom>
        </p:spPr>
      </p:pic>
    </p:spTree>
    <p:extLst>
      <p:ext uri="{BB962C8B-B14F-4D97-AF65-F5344CB8AC3E}">
        <p14:creationId xmlns:p14="http://schemas.microsoft.com/office/powerpoint/2010/main" val="400638381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295" name="TextBox 4"/>
          <p:cNvSpPr txBox="1"/>
          <p:nvPr/>
        </p:nvSpPr>
        <p:spPr>
          <a:xfrm>
            <a:off x="626176" y="858918"/>
            <a:ext cx="8461265" cy="1183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ALGORITHM CLASSIFICATION REPORT</a:t>
            </a:r>
          </a:p>
        </p:txBody>
      </p:sp>
      <p:sp>
        <p:nvSpPr>
          <p:cNvPr id="296" name="TextBox 5"/>
          <p:cNvSpPr txBox="1"/>
          <p:nvPr/>
        </p:nvSpPr>
        <p:spPr>
          <a:xfrm>
            <a:off x="626177" y="2231943"/>
            <a:ext cx="2876806" cy="486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a:latin typeface="+mj-lt"/>
                <a:ea typeface="+mj-ea"/>
                <a:cs typeface="+mj-cs"/>
                <a:sym typeface="Arial"/>
              </a:defRPr>
            </a:lvl1pPr>
          </a:lstStyle>
          <a:p>
            <a:r>
              <a:t>DATASET-3</a:t>
            </a:r>
          </a:p>
        </p:txBody>
      </p:sp>
      <p:pic>
        <p:nvPicPr>
          <p:cNvPr id="9" name="Picture 8">
            <a:extLst>
              <a:ext uri="{FF2B5EF4-FFF2-40B4-BE49-F238E27FC236}">
                <a16:creationId xmlns:a16="http://schemas.microsoft.com/office/drawing/2014/main" id="{7F48FE73-B604-7B1D-E9FF-540CEE98B7DB}"/>
              </a:ext>
            </a:extLst>
          </p:cNvPr>
          <p:cNvPicPr>
            <a:picLocks noChangeAspect="1"/>
          </p:cNvPicPr>
          <p:nvPr/>
        </p:nvPicPr>
        <p:blipFill>
          <a:blip r:embed="rId3"/>
          <a:stretch>
            <a:fillRect/>
          </a:stretch>
        </p:blipFill>
        <p:spPr>
          <a:xfrm>
            <a:off x="626176" y="3228125"/>
            <a:ext cx="5040000" cy="1823460"/>
          </a:xfrm>
          <a:prstGeom prst="rect">
            <a:avLst/>
          </a:prstGeom>
        </p:spPr>
      </p:pic>
      <p:pic>
        <p:nvPicPr>
          <p:cNvPr id="11" name="Picture 10">
            <a:extLst>
              <a:ext uri="{FF2B5EF4-FFF2-40B4-BE49-F238E27FC236}">
                <a16:creationId xmlns:a16="http://schemas.microsoft.com/office/drawing/2014/main" id="{3C2295C6-CE59-9DEA-D361-602EF28DA590}"/>
              </a:ext>
            </a:extLst>
          </p:cNvPr>
          <p:cNvPicPr>
            <a:picLocks noChangeAspect="1"/>
          </p:cNvPicPr>
          <p:nvPr/>
        </p:nvPicPr>
        <p:blipFill>
          <a:blip r:embed="rId4"/>
          <a:stretch>
            <a:fillRect/>
          </a:stretch>
        </p:blipFill>
        <p:spPr>
          <a:xfrm>
            <a:off x="7049145" y="3228125"/>
            <a:ext cx="3600000" cy="1413084"/>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00" name="TextBox 4"/>
          <p:cNvSpPr txBox="1"/>
          <p:nvPr/>
        </p:nvSpPr>
        <p:spPr>
          <a:xfrm>
            <a:off x="626176" y="858918"/>
            <a:ext cx="8027631" cy="11836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ALGORITHM CLASSIFICATION REPORT</a:t>
            </a:r>
          </a:p>
        </p:txBody>
      </p:sp>
      <p:sp>
        <p:nvSpPr>
          <p:cNvPr id="301" name="TextBox 5"/>
          <p:cNvSpPr txBox="1"/>
          <p:nvPr/>
        </p:nvSpPr>
        <p:spPr>
          <a:xfrm>
            <a:off x="626177" y="2231943"/>
            <a:ext cx="2876806" cy="486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a:latin typeface="+mj-lt"/>
                <a:ea typeface="+mj-ea"/>
                <a:cs typeface="+mj-cs"/>
                <a:sym typeface="Arial"/>
              </a:defRPr>
            </a:lvl1pPr>
          </a:lstStyle>
          <a:p>
            <a:r>
              <a:t>DATASET-4</a:t>
            </a:r>
          </a:p>
        </p:txBody>
      </p:sp>
      <p:pic>
        <p:nvPicPr>
          <p:cNvPr id="7" name="Picture 6">
            <a:extLst>
              <a:ext uri="{FF2B5EF4-FFF2-40B4-BE49-F238E27FC236}">
                <a16:creationId xmlns:a16="http://schemas.microsoft.com/office/drawing/2014/main" id="{05E7DC3B-AB1B-9AE1-96E7-E17A3B9BD601}"/>
              </a:ext>
            </a:extLst>
          </p:cNvPr>
          <p:cNvPicPr>
            <a:picLocks noChangeAspect="1"/>
          </p:cNvPicPr>
          <p:nvPr/>
        </p:nvPicPr>
        <p:blipFill>
          <a:blip r:embed="rId3"/>
          <a:stretch>
            <a:fillRect/>
          </a:stretch>
        </p:blipFill>
        <p:spPr>
          <a:xfrm>
            <a:off x="626176" y="3300674"/>
            <a:ext cx="5040000" cy="1830621"/>
          </a:xfrm>
          <a:prstGeom prst="rect">
            <a:avLst/>
          </a:prstGeom>
        </p:spPr>
      </p:pic>
      <p:pic>
        <p:nvPicPr>
          <p:cNvPr id="9" name="Picture 8">
            <a:extLst>
              <a:ext uri="{FF2B5EF4-FFF2-40B4-BE49-F238E27FC236}">
                <a16:creationId xmlns:a16="http://schemas.microsoft.com/office/drawing/2014/main" id="{D5022675-0953-7F13-F44C-68CBC8236820}"/>
              </a:ext>
            </a:extLst>
          </p:cNvPr>
          <p:cNvPicPr>
            <a:picLocks noChangeAspect="1"/>
          </p:cNvPicPr>
          <p:nvPr/>
        </p:nvPicPr>
        <p:blipFill>
          <a:blip r:embed="rId4"/>
          <a:stretch>
            <a:fillRect/>
          </a:stretch>
        </p:blipFill>
        <p:spPr>
          <a:xfrm>
            <a:off x="7406624" y="3300674"/>
            <a:ext cx="3600000" cy="1375472"/>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Google Shape;72;p14" descr="Google Shape;72;p14"/>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00" name="Google Shape;73;p14"/>
          <p:cNvSpPr txBox="1"/>
          <p:nvPr/>
        </p:nvSpPr>
        <p:spPr>
          <a:xfrm>
            <a:off x="773663" y="597308"/>
            <a:ext cx="3375097"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Abstract</a:t>
            </a:r>
          </a:p>
        </p:txBody>
      </p:sp>
      <p:sp>
        <p:nvSpPr>
          <p:cNvPr id="101" name="Google Shape;74;p14"/>
          <p:cNvSpPr txBox="1"/>
          <p:nvPr/>
        </p:nvSpPr>
        <p:spPr>
          <a:xfrm>
            <a:off x="773665" y="1120528"/>
            <a:ext cx="10513460" cy="48752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just">
              <a:lnSpc>
                <a:spcPct val="150000"/>
              </a:lnSpc>
              <a:defRPr sz="1800">
                <a:latin typeface="Calibri"/>
                <a:ea typeface="Calibri"/>
                <a:cs typeface="Calibri"/>
                <a:sym typeface="Calibri"/>
              </a:defRPr>
            </a:lvl1pPr>
          </a:lstStyle>
          <a:p>
            <a:r>
              <a:t>Fraud involves criminal deception and false representations to gain an unfair advantage, particularly amplified by the growth in online transactions and technologies. The widespread use of online transaction systems and IoT devices has increased transaction volumes, heightening the risk of fraudulent activities. Given the prevalence of fraud, there is an urgent call for effective fraud detection systems. In general, fraud detection can be categorized into two types: misuse detection and anomaly detection. Misuse detection involves the use of machine learning-based classification models to distinguish between fraudulent and legitimate transactions. On the other hand, anomaly detection establishes a baseline from sequential records to define the characteristics of a typical transaction and creates a distinctive profile for it. We proposed a strategy for misuse detection that utilizes a combination of K-nearest neighbor (KNN), linear discriminant analysis (LDA), and linear regression (LR) models. Then we enhance the results with few modifications. The features extracted using this strategy demonstrated recall scores higher values across four tested fraud datasets. As a result, this approach surpasses other methods that rely on single machine learning models, particularly in terms of recall.</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05" name="TextBox 4"/>
          <p:cNvSpPr txBox="1"/>
          <p:nvPr/>
        </p:nvSpPr>
        <p:spPr>
          <a:xfrm>
            <a:off x="677100" y="267099"/>
            <a:ext cx="8306645" cy="637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Comparison between models </a:t>
            </a:r>
          </a:p>
        </p:txBody>
      </p:sp>
      <p:pic>
        <p:nvPicPr>
          <p:cNvPr id="10" name="Picture 9">
            <a:extLst>
              <a:ext uri="{FF2B5EF4-FFF2-40B4-BE49-F238E27FC236}">
                <a16:creationId xmlns:a16="http://schemas.microsoft.com/office/drawing/2014/main" id="{886ED6BE-76FF-4FEC-70F3-08DBBA630047}"/>
              </a:ext>
            </a:extLst>
          </p:cNvPr>
          <p:cNvPicPr>
            <a:picLocks noChangeAspect="1"/>
          </p:cNvPicPr>
          <p:nvPr/>
        </p:nvPicPr>
        <p:blipFill rotWithShape="1">
          <a:blip r:embed="rId3"/>
          <a:srcRect t="18125"/>
          <a:stretch/>
        </p:blipFill>
        <p:spPr>
          <a:xfrm>
            <a:off x="3411415" y="3780052"/>
            <a:ext cx="4939158" cy="1390466"/>
          </a:xfrm>
          <a:prstGeom prst="rect">
            <a:avLst/>
          </a:prstGeom>
        </p:spPr>
      </p:pic>
      <p:pic>
        <p:nvPicPr>
          <p:cNvPr id="12" name="Picture 11">
            <a:extLst>
              <a:ext uri="{FF2B5EF4-FFF2-40B4-BE49-F238E27FC236}">
                <a16:creationId xmlns:a16="http://schemas.microsoft.com/office/drawing/2014/main" id="{B5090A3B-B9F2-95C4-FEA1-A118B8437C0A}"/>
              </a:ext>
            </a:extLst>
          </p:cNvPr>
          <p:cNvPicPr>
            <a:picLocks noChangeAspect="1"/>
          </p:cNvPicPr>
          <p:nvPr/>
        </p:nvPicPr>
        <p:blipFill>
          <a:blip r:embed="rId4"/>
          <a:stretch>
            <a:fillRect/>
          </a:stretch>
        </p:blipFill>
        <p:spPr>
          <a:xfrm>
            <a:off x="3411415" y="1869854"/>
            <a:ext cx="4939158" cy="1733521"/>
          </a:xfrm>
          <a:prstGeom prst="rect">
            <a:avLst/>
          </a:prstGeom>
        </p:spPr>
      </p:pic>
      <p:pic>
        <p:nvPicPr>
          <p:cNvPr id="14" name="Picture 13">
            <a:extLst>
              <a:ext uri="{FF2B5EF4-FFF2-40B4-BE49-F238E27FC236}">
                <a16:creationId xmlns:a16="http://schemas.microsoft.com/office/drawing/2014/main" id="{FD0763CA-00E4-6E86-52A9-FD40EFED7622}"/>
              </a:ext>
            </a:extLst>
          </p:cNvPr>
          <p:cNvPicPr>
            <a:picLocks noChangeAspect="1"/>
          </p:cNvPicPr>
          <p:nvPr/>
        </p:nvPicPr>
        <p:blipFill>
          <a:blip r:embed="rId5"/>
          <a:stretch>
            <a:fillRect/>
          </a:stretch>
        </p:blipFill>
        <p:spPr>
          <a:xfrm>
            <a:off x="2352957" y="1869854"/>
            <a:ext cx="1058458" cy="1735872"/>
          </a:xfrm>
          <a:prstGeom prst="rect">
            <a:avLst/>
          </a:prstGeom>
        </p:spPr>
      </p:pic>
      <p:pic>
        <p:nvPicPr>
          <p:cNvPr id="16" name="Picture 15">
            <a:extLst>
              <a:ext uri="{FF2B5EF4-FFF2-40B4-BE49-F238E27FC236}">
                <a16:creationId xmlns:a16="http://schemas.microsoft.com/office/drawing/2014/main" id="{5E796781-4FA2-B3C1-D1E8-5D91733C6633}"/>
              </a:ext>
            </a:extLst>
          </p:cNvPr>
          <p:cNvPicPr>
            <a:picLocks noChangeAspect="1"/>
          </p:cNvPicPr>
          <p:nvPr/>
        </p:nvPicPr>
        <p:blipFill>
          <a:blip r:embed="rId6"/>
          <a:stretch>
            <a:fillRect/>
          </a:stretch>
        </p:blipFill>
        <p:spPr>
          <a:xfrm>
            <a:off x="2352957" y="3603375"/>
            <a:ext cx="538450" cy="1416972"/>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05" name="TextBox 4"/>
          <p:cNvSpPr txBox="1"/>
          <p:nvPr/>
        </p:nvSpPr>
        <p:spPr>
          <a:xfrm>
            <a:off x="677100" y="267099"/>
            <a:ext cx="8306645" cy="637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Comparison between models </a:t>
            </a:r>
          </a:p>
        </p:txBody>
      </p:sp>
      <p:pic>
        <p:nvPicPr>
          <p:cNvPr id="9" name="Picture 8">
            <a:extLst>
              <a:ext uri="{FF2B5EF4-FFF2-40B4-BE49-F238E27FC236}">
                <a16:creationId xmlns:a16="http://schemas.microsoft.com/office/drawing/2014/main" id="{0B5614D7-5E15-CE49-E42E-E3FBECB5E7AB}"/>
              </a:ext>
            </a:extLst>
          </p:cNvPr>
          <p:cNvPicPr>
            <a:picLocks noChangeAspect="1"/>
          </p:cNvPicPr>
          <p:nvPr/>
        </p:nvPicPr>
        <p:blipFill>
          <a:blip r:embed="rId3"/>
          <a:stretch>
            <a:fillRect/>
          </a:stretch>
        </p:blipFill>
        <p:spPr>
          <a:xfrm>
            <a:off x="3411415" y="1835365"/>
            <a:ext cx="4939200" cy="1768010"/>
          </a:xfrm>
          <a:prstGeom prst="rect">
            <a:avLst/>
          </a:prstGeom>
        </p:spPr>
      </p:pic>
      <p:pic>
        <p:nvPicPr>
          <p:cNvPr id="3" name="Picture 2">
            <a:extLst>
              <a:ext uri="{FF2B5EF4-FFF2-40B4-BE49-F238E27FC236}">
                <a16:creationId xmlns:a16="http://schemas.microsoft.com/office/drawing/2014/main" id="{CA44083F-166C-0FC4-D8E5-C0297E4056F4}"/>
              </a:ext>
            </a:extLst>
          </p:cNvPr>
          <p:cNvPicPr>
            <a:picLocks noChangeAspect="1"/>
          </p:cNvPicPr>
          <p:nvPr/>
        </p:nvPicPr>
        <p:blipFill>
          <a:blip r:embed="rId4"/>
          <a:stretch>
            <a:fillRect/>
          </a:stretch>
        </p:blipFill>
        <p:spPr>
          <a:xfrm>
            <a:off x="2210832" y="1830015"/>
            <a:ext cx="940579" cy="1598985"/>
          </a:xfrm>
          <a:prstGeom prst="rect">
            <a:avLst/>
          </a:prstGeom>
        </p:spPr>
      </p:pic>
      <p:pic>
        <p:nvPicPr>
          <p:cNvPr id="5" name="Picture 4">
            <a:extLst>
              <a:ext uri="{FF2B5EF4-FFF2-40B4-BE49-F238E27FC236}">
                <a16:creationId xmlns:a16="http://schemas.microsoft.com/office/drawing/2014/main" id="{EE7F7CCD-12EE-CE91-B505-35B540E0AD67}"/>
              </a:ext>
            </a:extLst>
          </p:cNvPr>
          <p:cNvPicPr>
            <a:picLocks noChangeAspect="1"/>
          </p:cNvPicPr>
          <p:nvPr/>
        </p:nvPicPr>
        <p:blipFill>
          <a:blip r:embed="rId5"/>
          <a:stretch>
            <a:fillRect/>
          </a:stretch>
        </p:blipFill>
        <p:spPr>
          <a:xfrm>
            <a:off x="2217633" y="3780052"/>
            <a:ext cx="463488" cy="1390465"/>
          </a:xfrm>
          <a:prstGeom prst="rect">
            <a:avLst/>
          </a:prstGeom>
        </p:spPr>
      </p:pic>
      <p:pic>
        <p:nvPicPr>
          <p:cNvPr id="7" name="Picture 6">
            <a:extLst>
              <a:ext uri="{FF2B5EF4-FFF2-40B4-BE49-F238E27FC236}">
                <a16:creationId xmlns:a16="http://schemas.microsoft.com/office/drawing/2014/main" id="{F257B170-CAEB-B0C0-A499-AC3FBC8E6613}"/>
              </a:ext>
            </a:extLst>
          </p:cNvPr>
          <p:cNvPicPr>
            <a:picLocks noChangeAspect="1"/>
          </p:cNvPicPr>
          <p:nvPr/>
        </p:nvPicPr>
        <p:blipFill rotWithShape="1">
          <a:blip r:embed="rId6"/>
          <a:srcRect t="18724"/>
          <a:stretch/>
        </p:blipFill>
        <p:spPr>
          <a:xfrm>
            <a:off x="3411415" y="3838871"/>
            <a:ext cx="4939200" cy="1390465"/>
          </a:xfrm>
          <a:prstGeom prst="rect">
            <a:avLst/>
          </a:prstGeom>
        </p:spPr>
      </p:pic>
    </p:spTree>
    <p:extLst>
      <p:ext uri="{BB962C8B-B14F-4D97-AF65-F5344CB8AC3E}">
        <p14:creationId xmlns:p14="http://schemas.microsoft.com/office/powerpoint/2010/main" val="3684003170"/>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11" name="TextBox 4"/>
          <p:cNvSpPr txBox="1"/>
          <p:nvPr/>
        </p:nvSpPr>
        <p:spPr>
          <a:xfrm>
            <a:off x="626176" y="858918"/>
            <a:ext cx="8027631" cy="637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NOVELTY</a:t>
            </a:r>
          </a:p>
        </p:txBody>
      </p:sp>
      <p:sp>
        <p:nvSpPr>
          <p:cNvPr id="312" name="TextBox 3"/>
          <p:cNvSpPr txBox="1"/>
          <p:nvPr/>
        </p:nvSpPr>
        <p:spPr>
          <a:xfrm>
            <a:off x="626178" y="1531987"/>
            <a:ext cx="10163724" cy="49074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457200" indent="-457200">
              <a:buSzPct val="100000"/>
              <a:buFont typeface="Arial"/>
              <a:buChar char="•"/>
              <a:defRPr sz="2800" b="1">
                <a:latin typeface="+mj-lt"/>
                <a:ea typeface="+mj-ea"/>
                <a:cs typeface="+mj-cs"/>
                <a:sym typeface="Arial"/>
              </a:defRPr>
            </a:pPr>
            <a:r>
              <a:t>SMOTE (Synthetic Minority Over-sampling Technique)</a:t>
            </a:r>
          </a:p>
          <a:p>
            <a:pPr>
              <a:defRPr sz="2800" b="1">
                <a:latin typeface="+mj-lt"/>
                <a:ea typeface="+mj-ea"/>
                <a:cs typeface="+mj-cs"/>
                <a:sym typeface="Arial"/>
              </a:defRPr>
            </a:pPr>
            <a:r>
              <a:t>                  </a:t>
            </a:r>
            <a:r>
              <a:rPr sz="2400" b="0"/>
              <a:t>To Address the Class Imbalance in datasets</a:t>
            </a:r>
          </a:p>
          <a:p>
            <a:pPr>
              <a:defRPr sz="2400" b="1">
                <a:latin typeface="+mj-lt"/>
                <a:ea typeface="+mj-ea"/>
                <a:cs typeface="+mj-cs"/>
                <a:sym typeface="Arial"/>
              </a:defRPr>
            </a:pPr>
            <a:r>
              <a:t>                     </a:t>
            </a:r>
            <a:endParaRPr sz="2800"/>
          </a:p>
          <a:p>
            <a:pPr marL="457200" indent="-457200">
              <a:buSzPct val="100000"/>
              <a:buFont typeface="Arial"/>
              <a:buChar char="•"/>
              <a:defRPr sz="2800" b="1">
                <a:latin typeface="+mj-lt"/>
                <a:ea typeface="+mj-ea"/>
                <a:cs typeface="+mj-cs"/>
                <a:sym typeface="Arial"/>
              </a:defRPr>
            </a:pPr>
            <a:r>
              <a:t>New Algorithm</a:t>
            </a:r>
          </a:p>
          <a:p>
            <a:pPr>
              <a:defRPr sz="2800" b="1">
                <a:latin typeface="+mj-lt"/>
                <a:ea typeface="+mj-ea"/>
                <a:cs typeface="+mj-cs"/>
                <a:sym typeface="Arial"/>
              </a:defRPr>
            </a:pPr>
            <a:r>
              <a:t>               </a:t>
            </a:r>
            <a:r>
              <a:rPr sz="2400" b="0"/>
              <a:t>    Input: PKNN = Predicted Value from KNN</a:t>
            </a:r>
          </a:p>
          <a:p>
            <a:pPr>
              <a:defRPr sz="2400" b="1">
                <a:latin typeface="+mj-lt"/>
                <a:ea typeface="+mj-ea"/>
                <a:cs typeface="+mj-cs"/>
                <a:sym typeface="Arial"/>
              </a:defRPr>
            </a:pPr>
            <a:r>
              <a:t>                                </a:t>
            </a:r>
            <a:r>
              <a:rPr b="0"/>
              <a:t>PLDA = Predicted Value from LDA</a:t>
            </a:r>
          </a:p>
          <a:p>
            <a:pPr>
              <a:defRPr sz="2400" b="1">
                <a:latin typeface="+mj-lt"/>
                <a:ea typeface="+mj-ea"/>
                <a:cs typeface="+mj-cs"/>
                <a:sym typeface="Arial"/>
              </a:defRPr>
            </a:pPr>
            <a:r>
              <a:t>                                </a:t>
            </a:r>
            <a:r>
              <a:rPr b="0"/>
              <a:t>PLR = Predicted Value from LR</a:t>
            </a:r>
          </a:p>
          <a:p>
            <a:pPr>
              <a:defRPr sz="2400" b="1">
                <a:latin typeface="+mj-lt"/>
                <a:ea typeface="+mj-ea"/>
                <a:cs typeface="+mj-cs"/>
                <a:sym typeface="Arial"/>
              </a:defRPr>
            </a:pPr>
            <a:r>
              <a:t>                      </a:t>
            </a:r>
            <a:r>
              <a:rPr b="0"/>
              <a:t>Output: POR = Predicted Value from Algorithm</a:t>
            </a:r>
          </a:p>
          <a:p>
            <a:pPr>
              <a:defRPr sz="2400">
                <a:latin typeface="+mj-lt"/>
                <a:ea typeface="+mj-ea"/>
                <a:cs typeface="+mj-cs"/>
                <a:sym typeface="Arial"/>
              </a:defRPr>
            </a:pPr>
            <a:r>
              <a:t>                      From i = 0 to length of Dataset</a:t>
            </a:r>
          </a:p>
          <a:p>
            <a:pPr>
              <a:defRPr sz="2400">
                <a:latin typeface="+mj-lt"/>
                <a:ea typeface="+mj-ea"/>
                <a:cs typeface="+mj-cs"/>
                <a:sym typeface="Arial"/>
              </a:defRPr>
            </a:pPr>
            <a:r>
              <a:t>			</a:t>
            </a:r>
            <a:r>
              <a:rPr u="sng"/>
              <a:t>avg = (PKNN[i]+PLDA[i]+PLR[i])/3</a:t>
            </a:r>
          </a:p>
          <a:p>
            <a:pPr>
              <a:defRPr sz="2400">
                <a:latin typeface="+mj-lt"/>
                <a:ea typeface="+mj-ea"/>
                <a:cs typeface="+mj-cs"/>
                <a:sym typeface="Arial"/>
              </a:defRPr>
            </a:pPr>
            <a:r>
              <a:t>			</a:t>
            </a:r>
            <a:r>
              <a:rPr u="sng"/>
              <a:t>if avg &gt; threshold(0.43)</a:t>
            </a:r>
          </a:p>
          <a:p>
            <a:pPr>
              <a:defRPr sz="2400">
                <a:latin typeface="+mj-lt"/>
                <a:ea typeface="+mj-ea"/>
                <a:cs typeface="+mj-cs"/>
                <a:sym typeface="Arial"/>
              </a:defRPr>
            </a:pPr>
            <a:r>
              <a:t>				POR[i]=1</a:t>
            </a:r>
          </a:p>
          <a:p>
            <a:pPr>
              <a:defRPr sz="2400">
                <a:latin typeface="+mj-lt"/>
                <a:ea typeface="+mj-ea"/>
                <a:cs typeface="+mj-cs"/>
                <a:sym typeface="Arial"/>
              </a:defRPr>
            </a:pPr>
            <a:r>
              <a:t>			else POR[i] = 0</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15" name="Google Shape;133;p22"/>
          <p:cNvSpPr txBox="1"/>
          <p:nvPr/>
        </p:nvSpPr>
        <p:spPr>
          <a:xfrm>
            <a:off x="677103" y="2387955"/>
            <a:ext cx="3202578" cy="549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600">
                <a:latin typeface="Calibri"/>
                <a:ea typeface="Calibri"/>
                <a:cs typeface="Calibri"/>
                <a:sym typeface="Calibri"/>
              </a:defRPr>
            </a:lvl1pPr>
          </a:lstStyle>
          <a:p>
            <a:r>
              <a:t>DATASET-2</a:t>
            </a:r>
          </a:p>
        </p:txBody>
      </p:sp>
      <p:sp>
        <p:nvSpPr>
          <p:cNvPr id="316" name="TextBox 4"/>
          <p:cNvSpPr txBox="1"/>
          <p:nvPr/>
        </p:nvSpPr>
        <p:spPr>
          <a:xfrm>
            <a:off x="626176" y="858918"/>
            <a:ext cx="8027631" cy="637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NOVELTY</a:t>
            </a:r>
          </a:p>
        </p:txBody>
      </p:sp>
      <p:sp>
        <p:nvSpPr>
          <p:cNvPr id="317" name="TextBox 3"/>
          <p:cNvSpPr txBox="1"/>
          <p:nvPr/>
        </p:nvSpPr>
        <p:spPr>
          <a:xfrm>
            <a:off x="626178" y="1531987"/>
            <a:ext cx="10163724" cy="486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b="1">
                <a:latin typeface="+mj-lt"/>
                <a:ea typeface="+mj-ea"/>
                <a:cs typeface="+mj-cs"/>
                <a:sym typeface="Arial"/>
              </a:defRPr>
            </a:lvl1pPr>
          </a:lstStyle>
          <a:p>
            <a:r>
              <a:t>RESULTS FROM THE NEW ALGORITHM:</a:t>
            </a:r>
          </a:p>
        </p:txBody>
      </p:sp>
      <p:pic>
        <p:nvPicPr>
          <p:cNvPr id="318" name="Picture 1" descr="Picture 1"/>
          <p:cNvPicPr>
            <a:picLocks noChangeAspect="1"/>
          </p:cNvPicPr>
          <p:nvPr/>
        </p:nvPicPr>
        <p:blipFill>
          <a:blip r:embed="rId3"/>
          <a:stretch>
            <a:fillRect/>
          </a:stretch>
        </p:blipFill>
        <p:spPr>
          <a:xfrm>
            <a:off x="697804" y="2941161"/>
            <a:ext cx="5040000" cy="1728838"/>
          </a:xfrm>
          <a:prstGeom prst="rect">
            <a:avLst/>
          </a:prstGeom>
          <a:ln w="12700">
            <a:miter lim="400000"/>
          </a:ln>
        </p:spPr>
      </p:pic>
      <p:pic>
        <p:nvPicPr>
          <p:cNvPr id="3" name="Picture 2">
            <a:extLst>
              <a:ext uri="{FF2B5EF4-FFF2-40B4-BE49-F238E27FC236}">
                <a16:creationId xmlns:a16="http://schemas.microsoft.com/office/drawing/2014/main" id="{9B5CFF45-B67A-AEB1-168B-CD2A4804BC0E}"/>
              </a:ext>
            </a:extLst>
          </p:cNvPr>
          <p:cNvPicPr>
            <a:picLocks noChangeAspect="1"/>
          </p:cNvPicPr>
          <p:nvPr/>
        </p:nvPicPr>
        <p:blipFill>
          <a:blip r:embed="rId4"/>
          <a:stretch>
            <a:fillRect/>
          </a:stretch>
        </p:blipFill>
        <p:spPr>
          <a:xfrm>
            <a:off x="7777630" y="2937248"/>
            <a:ext cx="3600000" cy="1339534"/>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15" name="Google Shape;133;p22"/>
          <p:cNvSpPr txBox="1"/>
          <p:nvPr/>
        </p:nvSpPr>
        <p:spPr>
          <a:xfrm>
            <a:off x="677103" y="2387955"/>
            <a:ext cx="3202578" cy="646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9" tIns="45699" rIns="45699" bIns="45699">
            <a:spAutoFit/>
          </a:bodyPr>
          <a:lstStyle>
            <a:lvl1pPr>
              <a:defRPr sz="3600">
                <a:latin typeface="Calibri"/>
                <a:ea typeface="Calibri"/>
                <a:cs typeface="Calibri"/>
                <a:sym typeface="Calibri"/>
              </a:defRPr>
            </a:lvl1pPr>
          </a:lstStyle>
          <a:p>
            <a:r>
              <a:rPr dirty="0"/>
              <a:t>DATASET-</a:t>
            </a:r>
            <a:r>
              <a:rPr lang="en-IN" dirty="0"/>
              <a:t>3</a:t>
            </a:r>
            <a:endParaRPr dirty="0"/>
          </a:p>
        </p:txBody>
      </p:sp>
      <p:sp>
        <p:nvSpPr>
          <p:cNvPr id="316" name="TextBox 4"/>
          <p:cNvSpPr txBox="1"/>
          <p:nvPr/>
        </p:nvSpPr>
        <p:spPr>
          <a:xfrm>
            <a:off x="626176" y="858918"/>
            <a:ext cx="8027631" cy="6375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NOVELTY</a:t>
            </a:r>
          </a:p>
        </p:txBody>
      </p:sp>
      <p:sp>
        <p:nvSpPr>
          <p:cNvPr id="317" name="TextBox 3"/>
          <p:cNvSpPr txBox="1"/>
          <p:nvPr/>
        </p:nvSpPr>
        <p:spPr>
          <a:xfrm>
            <a:off x="626178" y="1531987"/>
            <a:ext cx="10163724" cy="486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800" b="1">
                <a:latin typeface="+mj-lt"/>
                <a:ea typeface="+mj-ea"/>
                <a:cs typeface="+mj-cs"/>
                <a:sym typeface="Arial"/>
              </a:defRPr>
            </a:lvl1pPr>
          </a:lstStyle>
          <a:p>
            <a:r>
              <a:t>RESULTS FROM THE NEW ALGORITHM:</a:t>
            </a:r>
          </a:p>
        </p:txBody>
      </p:sp>
      <p:pic>
        <p:nvPicPr>
          <p:cNvPr id="3" name="Picture 2">
            <a:extLst>
              <a:ext uri="{FF2B5EF4-FFF2-40B4-BE49-F238E27FC236}">
                <a16:creationId xmlns:a16="http://schemas.microsoft.com/office/drawing/2014/main" id="{71C0B6E7-876A-D3D2-002D-7E2C5CA030A2}"/>
              </a:ext>
            </a:extLst>
          </p:cNvPr>
          <p:cNvPicPr>
            <a:picLocks noChangeAspect="1"/>
          </p:cNvPicPr>
          <p:nvPr/>
        </p:nvPicPr>
        <p:blipFill>
          <a:blip r:embed="rId3"/>
          <a:stretch>
            <a:fillRect/>
          </a:stretch>
        </p:blipFill>
        <p:spPr>
          <a:xfrm>
            <a:off x="677103" y="3627817"/>
            <a:ext cx="5040000" cy="1898630"/>
          </a:xfrm>
          <a:prstGeom prst="rect">
            <a:avLst/>
          </a:prstGeom>
        </p:spPr>
      </p:pic>
      <p:pic>
        <p:nvPicPr>
          <p:cNvPr id="5" name="Picture 4">
            <a:extLst>
              <a:ext uri="{FF2B5EF4-FFF2-40B4-BE49-F238E27FC236}">
                <a16:creationId xmlns:a16="http://schemas.microsoft.com/office/drawing/2014/main" id="{D515F53B-403C-A4E4-C631-F17E1A94E635}"/>
              </a:ext>
            </a:extLst>
          </p:cNvPr>
          <p:cNvPicPr>
            <a:picLocks noChangeAspect="1"/>
          </p:cNvPicPr>
          <p:nvPr/>
        </p:nvPicPr>
        <p:blipFill>
          <a:blip r:embed="rId4"/>
          <a:stretch>
            <a:fillRect/>
          </a:stretch>
        </p:blipFill>
        <p:spPr>
          <a:xfrm>
            <a:off x="7434488" y="3627817"/>
            <a:ext cx="3600000" cy="1474285"/>
          </a:xfrm>
          <a:prstGeom prst="rect">
            <a:avLst/>
          </a:prstGeom>
        </p:spPr>
      </p:pic>
    </p:spTree>
    <p:extLst>
      <p:ext uri="{BB962C8B-B14F-4D97-AF65-F5344CB8AC3E}">
        <p14:creationId xmlns:p14="http://schemas.microsoft.com/office/powerpoint/2010/main" val="2856249925"/>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15" name="Google Shape;133;p22"/>
          <p:cNvSpPr txBox="1"/>
          <p:nvPr/>
        </p:nvSpPr>
        <p:spPr>
          <a:xfrm>
            <a:off x="677103" y="2387955"/>
            <a:ext cx="3202578" cy="6462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3600">
                <a:latin typeface="Calibri"/>
                <a:ea typeface="Calibri"/>
                <a:cs typeface="Calibri"/>
                <a:sym typeface="Calibri"/>
              </a:defRPr>
            </a:lvl1pPr>
          </a:lstStyle>
          <a:p>
            <a:r>
              <a:rPr dirty="0"/>
              <a:t>DATASET-</a:t>
            </a:r>
            <a:r>
              <a:rPr lang="en-IN" dirty="0"/>
              <a:t>4</a:t>
            </a:r>
            <a:endParaRPr dirty="0"/>
          </a:p>
        </p:txBody>
      </p:sp>
      <p:sp>
        <p:nvSpPr>
          <p:cNvPr id="316" name="TextBox 4"/>
          <p:cNvSpPr txBox="1"/>
          <p:nvPr/>
        </p:nvSpPr>
        <p:spPr>
          <a:xfrm>
            <a:off x="626176" y="858918"/>
            <a:ext cx="8027631" cy="637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t>NOVELTY</a:t>
            </a:r>
          </a:p>
        </p:txBody>
      </p:sp>
      <p:sp>
        <p:nvSpPr>
          <p:cNvPr id="317" name="TextBox 3"/>
          <p:cNvSpPr txBox="1"/>
          <p:nvPr/>
        </p:nvSpPr>
        <p:spPr>
          <a:xfrm>
            <a:off x="626178" y="1531987"/>
            <a:ext cx="10163724" cy="486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b="1">
                <a:latin typeface="+mj-lt"/>
                <a:ea typeface="+mj-ea"/>
                <a:cs typeface="+mj-cs"/>
                <a:sym typeface="Arial"/>
              </a:defRPr>
            </a:lvl1pPr>
          </a:lstStyle>
          <a:p>
            <a:r>
              <a:t>RESULTS FROM THE NEW ALGORITHM:</a:t>
            </a:r>
          </a:p>
        </p:txBody>
      </p:sp>
      <p:pic>
        <p:nvPicPr>
          <p:cNvPr id="4" name="Picture 3">
            <a:extLst>
              <a:ext uri="{FF2B5EF4-FFF2-40B4-BE49-F238E27FC236}">
                <a16:creationId xmlns:a16="http://schemas.microsoft.com/office/drawing/2014/main" id="{6DC5D826-753E-740E-7797-496374BCB823}"/>
              </a:ext>
            </a:extLst>
          </p:cNvPr>
          <p:cNvPicPr>
            <a:picLocks noChangeAspect="1"/>
          </p:cNvPicPr>
          <p:nvPr/>
        </p:nvPicPr>
        <p:blipFill>
          <a:blip r:embed="rId3"/>
          <a:stretch>
            <a:fillRect/>
          </a:stretch>
        </p:blipFill>
        <p:spPr>
          <a:xfrm>
            <a:off x="626176" y="3489111"/>
            <a:ext cx="5040000" cy="1836902"/>
          </a:xfrm>
          <a:prstGeom prst="rect">
            <a:avLst/>
          </a:prstGeom>
        </p:spPr>
      </p:pic>
      <p:pic>
        <p:nvPicPr>
          <p:cNvPr id="7" name="Picture 6">
            <a:extLst>
              <a:ext uri="{FF2B5EF4-FFF2-40B4-BE49-F238E27FC236}">
                <a16:creationId xmlns:a16="http://schemas.microsoft.com/office/drawing/2014/main" id="{56D7A89A-558F-7501-C83D-398DB9BC2D79}"/>
              </a:ext>
            </a:extLst>
          </p:cNvPr>
          <p:cNvPicPr>
            <a:picLocks noChangeAspect="1"/>
          </p:cNvPicPr>
          <p:nvPr/>
        </p:nvPicPr>
        <p:blipFill>
          <a:blip r:embed="rId4"/>
          <a:stretch>
            <a:fillRect/>
          </a:stretch>
        </p:blipFill>
        <p:spPr>
          <a:xfrm>
            <a:off x="7189902" y="3429000"/>
            <a:ext cx="3600000" cy="1312150"/>
          </a:xfrm>
          <a:prstGeom prst="rect">
            <a:avLst/>
          </a:prstGeom>
        </p:spPr>
      </p:pic>
    </p:spTree>
    <p:extLst>
      <p:ext uri="{BB962C8B-B14F-4D97-AF65-F5344CB8AC3E}">
        <p14:creationId xmlns:p14="http://schemas.microsoft.com/office/powerpoint/2010/main" val="26507280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16" name="TextBox 4"/>
          <p:cNvSpPr txBox="1"/>
          <p:nvPr/>
        </p:nvSpPr>
        <p:spPr>
          <a:xfrm>
            <a:off x="626176" y="858918"/>
            <a:ext cx="8027631" cy="6463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rPr lang="en-IN" dirty="0"/>
              <a:t>Comparison with other models</a:t>
            </a:r>
          </a:p>
        </p:txBody>
      </p:sp>
      <p:sp>
        <p:nvSpPr>
          <p:cNvPr id="317" name="TextBox 3"/>
          <p:cNvSpPr txBox="1"/>
          <p:nvPr/>
        </p:nvSpPr>
        <p:spPr>
          <a:xfrm>
            <a:off x="626178" y="1531987"/>
            <a:ext cx="10163724" cy="523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800" b="1">
                <a:latin typeface="+mj-lt"/>
                <a:ea typeface="+mj-ea"/>
                <a:cs typeface="+mj-cs"/>
                <a:sym typeface="Arial"/>
              </a:defRPr>
            </a:lvl1pPr>
          </a:lstStyle>
          <a:p>
            <a:endParaRPr dirty="0"/>
          </a:p>
        </p:txBody>
      </p:sp>
      <p:pic>
        <p:nvPicPr>
          <p:cNvPr id="9" name="Picture 8">
            <a:extLst>
              <a:ext uri="{FF2B5EF4-FFF2-40B4-BE49-F238E27FC236}">
                <a16:creationId xmlns:a16="http://schemas.microsoft.com/office/drawing/2014/main" id="{65E3AB2F-C284-9507-1F5C-2991AFFC9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1945"/>
            <a:ext cx="5040000" cy="3989696"/>
          </a:xfrm>
          <a:prstGeom prst="rect">
            <a:avLst/>
          </a:prstGeom>
        </p:spPr>
      </p:pic>
      <p:pic>
        <p:nvPicPr>
          <p:cNvPr id="11" name="Picture 10">
            <a:extLst>
              <a:ext uri="{FF2B5EF4-FFF2-40B4-BE49-F238E27FC236}">
                <a16:creationId xmlns:a16="http://schemas.microsoft.com/office/drawing/2014/main" id="{B1FA1867-92CD-9FC5-FC3F-AF2C17011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927" y="2055203"/>
            <a:ext cx="5040000" cy="3989696"/>
          </a:xfrm>
          <a:prstGeom prst="rect">
            <a:avLst/>
          </a:prstGeom>
        </p:spPr>
      </p:pic>
    </p:spTree>
    <p:extLst>
      <p:ext uri="{BB962C8B-B14F-4D97-AF65-F5344CB8AC3E}">
        <p14:creationId xmlns:p14="http://schemas.microsoft.com/office/powerpoint/2010/main" val="137910016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16" name="TextBox 4"/>
          <p:cNvSpPr txBox="1"/>
          <p:nvPr/>
        </p:nvSpPr>
        <p:spPr>
          <a:xfrm>
            <a:off x="626176" y="858918"/>
            <a:ext cx="8027631" cy="64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rPr lang="en-IN" dirty="0"/>
              <a:t>Comparison with other models</a:t>
            </a:r>
          </a:p>
        </p:txBody>
      </p:sp>
      <p:sp>
        <p:nvSpPr>
          <p:cNvPr id="317" name="TextBox 3"/>
          <p:cNvSpPr txBox="1"/>
          <p:nvPr/>
        </p:nvSpPr>
        <p:spPr>
          <a:xfrm>
            <a:off x="626178" y="1531987"/>
            <a:ext cx="10163724" cy="523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b="1">
                <a:latin typeface="+mj-lt"/>
                <a:ea typeface="+mj-ea"/>
                <a:cs typeface="+mj-cs"/>
                <a:sym typeface="Arial"/>
              </a:defRPr>
            </a:lvl1pPr>
          </a:lstStyle>
          <a:p>
            <a:endParaRPr dirty="0"/>
          </a:p>
        </p:txBody>
      </p:sp>
      <p:pic>
        <p:nvPicPr>
          <p:cNvPr id="3" name="Picture 2">
            <a:extLst>
              <a:ext uri="{FF2B5EF4-FFF2-40B4-BE49-F238E27FC236}">
                <a16:creationId xmlns:a16="http://schemas.microsoft.com/office/drawing/2014/main" id="{31263525-9B11-1763-7664-B54F15448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307" y="2081945"/>
            <a:ext cx="5040000" cy="3989697"/>
          </a:xfrm>
          <a:prstGeom prst="rect">
            <a:avLst/>
          </a:prstGeom>
        </p:spPr>
      </p:pic>
      <p:pic>
        <p:nvPicPr>
          <p:cNvPr id="6" name="Picture 5">
            <a:extLst>
              <a:ext uri="{FF2B5EF4-FFF2-40B4-BE49-F238E27FC236}">
                <a16:creationId xmlns:a16="http://schemas.microsoft.com/office/drawing/2014/main" id="{D6696879-2424-E9F4-333A-AE7F4A7B0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81945"/>
            <a:ext cx="5040000" cy="3989696"/>
          </a:xfrm>
          <a:prstGeom prst="rect">
            <a:avLst/>
          </a:prstGeom>
        </p:spPr>
      </p:pic>
    </p:spTree>
    <p:extLst>
      <p:ext uri="{BB962C8B-B14F-4D97-AF65-F5344CB8AC3E}">
        <p14:creationId xmlns:p14="http://schemas.microsoft.com/office/powerpoint/2010/main" val="3323179013"/>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16" name="TextBox 4"/>
          <p:cNvSpPr txBox="1"/>
          <p:nvPr/>
        </p:nvSpPr>
        <p:spPr>
          <a:xfrm>
            <a:off x="626176" y="858918"/>
            <a:ext cx="8027631" cy="6463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rPr lang="en-IN" dirty="0"/>
              <a:t>Our implementation and Base paper </a:t>
            </a:r>
          </a:p>
        </p:txBody>
      </p:sp>
      <p:sp>
        <p:nvSpPr>
          <p:cNvPr id="317" name="TextBox 3"/>
          <p:cNvSpPr txBox="1"/>
          <p:nvPr/>
        </p:nvSpPr>
        <p:spPr>
          <a:xfrm>
            <a:off x="626178" y="1531987"/>
            <a:ext cx="10163724" cy="523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defRPr sz="2800" b="1">
                <a:latin typeface="+mj-lt"/>
                <a:ea typeface="+mj-ea"/>
                <a:cs typeface="+mj-cs"/>
                <a:sym typeface="Arial"/>
              </a:defRPr>
            </a:lvl1pPr>
          </a:lstStyle>
          <a:p>
            <a:endParaRPr dirty="0"/>
          </a:p>
        </p:txBody>
      </p:sp>
      <p:pic>
        <p:nvPicPr>
          <p:cNvPr id="4" name="Picture 3">
            <a:extLst>
              <a:ext uri="{FF2B5EF4-FFF2-40B4-BE49-F238E27FC236}">
                <a16:creationId xmlns:a16="http://schemas.microsoft.com/office/drawing/2014/main" id="{87EA67A5-15B9-6C32-2E5B-5CAEDAA6589F}"/>
              </a:ext>
            </a:extLst>
          </p:cNvPr>
          <p:cNvPicPr>
            <a:picLocks noChangeAspect="1"/>
          </p:cNvPicPr>
          <p:nvPr/>
        </p:nvPicPr>
        <p:blipFill rotWithShape="1">
          <a:blip r:embed="rId3"/>
          <a:srcRect b="44413"/>
          <a:stretch/>
        </p:blipFill>
        <p:spPr>
          <a:xfrm>
            <a:off x="1524861" y="2055203"/>
            <a:ext cx="4324954" cy="3447308"/>
          </a:xfrm>
          <a:prstGeom prst="rect">
            <a:avLst/>
          </a:prstGeom>
        </p:spPr>
      </p:pic>
      <p:pic>
        <p:nvPicPr>
          <p:cNvPr id="7" name="Picture 6">
            <a:extLst>
              <a:ext uri="{FF2B5EF4-FFF2-40B4-BE49-F238E27FC236}">
                <a16:creationId xmlns:a16="http://schemas.microsoft.com/office/drawing/2014/main" id="{F5F372AF-6D7D-281D-F2A4-FCC636E5F35C}"/>
              </a:ext>
            </a:extLst>
          </p:cNvPr>
          <p:cNvPicPr>
            <a:picLocks noChangeAspect="1"/>
          </p:cNvPicPr>
          <p:nvPr/>
        </p:nvPicPr>
        <p:blipFill rotWithShape="1">
          <a:blip r:embed="rId3"/>
          <a:srcRect t="55671"/>
          <a:stretch/>
        </p:blipFill>
        <p:spPr>
          <a:xfrm>
            <a:off x="6561669" y="2753383"/>
            <a:ext cx="4324954" cy="2749128"/>
          </a:xfrm>
          <a:prstGeom prst="rect">
            <a:avLst/>
          </a:prstGeom>
        </p:spPr>
      </p:pic>
      <p:pic>
        <p:nvPicPr>
          <p:cNvPr id="9" name="Picture 8">
            <a:extLst>
              <a:ext uri="{FF2B5EF4-FFF2-40B4-BE49-F238E27FC236}">
                <a16:creationId xmlns:a16="http://schemas.microsoft.com/office/drawing/2014/main" id="{4B5B5073-2E52-CD4D-FF48-2A00CD297239}"/>
              </a:ext>
            </a:extLst>
          </p:cNvPr>
          <p:cNvPicPr>
            <a:picLocks noChangeAspect="1"/>
          </p:cNvPicPr>
          <p:nvPr/>
        </p:nvPicPr>
        <p:blipFill rotWithShape="1">
          <a:blip r:embed="rId3"/>
          <a:srcRect b="92125"/>
          <a:stretch/>
        </p:blipFill>
        <p:spPr>
          <a:xfrm>
            <a:off x="6561669" y="2265022"/>
            <a:ext cx="4324954" cy="488361"/>
          </a:xfrm>
          <a:prstGeom prst="rect">
            <a:avLst/>
          </a:prstGeom>
        </p:spPr>
      </p:pic>
    </p:spTree>
    <p:extLst>
      <p:ext uri="{BB962C8B-B14F-4D97-AF65-F5344CB8AC3E}">
        <p14:creationId xmlns:p14="http://schemas.microsoft.com/office/powerpoint/2010/main" val="332057817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16" name="TextBox 4"/>
          <p:cNvSpPr txBox="1"/>
          <p:nvPr/>
        </p:nvSpPr>
        <p:spPr>
          <a:xfrm>
            <a:off x="626176" y="858918"/>
            <a:ext cx="8027631" cy="64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600">
                <a:solidFill>
                  <a:srgbClr val="FF0000"/>
                </a:solidFill>
                <a:latin typeface="Adobe Gothic Std B"/>
                <a:ea typeface="Adobe Gothic Std B"/>
                <a:cs typeface="Adobe Gothic Std B"/>
                <a:sym typeface="Adobe Gothic Std B"/>
              </a:defRPr>
            </a:lvl1pPr>
          </a:lstStyle>
          <a:p>
            <a:r>
              <a:rPr lang="en-IN" dirty="0"/>
              <a:t>Why SMOTE</a:t>
            </a:r>
          </a:p>
        </p:txBody>
      </p:sp>
      <p:sp>
        <p:nvSpPr>
          <p:cNvPr id="317" name="TextBox 3"/>
          <p:cNvSpPr txBox="1"/>
          <p:nvPr/>
        </p:nvSpPr>
        <p:spPr>
          <a:xfrm>
            <a:off x="626178" y="1531987"/>
            <a:ext cx="10163724" cy="523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800" b="1">
                <a:latin typeface="+mj-lt"/>
                <a:ea typeface="+mj-ea"/>
                <a:cs typeface="+mj-cs"/>
                <a:sym typeface="Arial"/>
              </a:defRPr>
            </a:lvl1pPr>
          </a:lstStyle>
          <a:p>
            <a:endParaRPr dirty="0"/>
          </a:p>
        </p:txBody>
      </p:sp>
      <p:pic>
        <p:nvPicPr>
          <p:cNvPr id="6" name="Picture 5">
            <a:extLst>
              <a:ext uri="{FF2B5EF4-FFF2-40B4-BE49-F238E27FC236}">
                <a16:creationId xmlns:a16="http://schemas.microsoft.com/office/drawing/2014/main" id="{BDEFFD64-9060-ADFF-D1F8-70CCF160E57B}"/>
              </a:ext>
            </a:extLst>
          </p:cNvPr>
          <p:cNvPicPr>
            <a:picLocks noChangeAspect="1"/>
          </p:cNvPicPr>
          <p:nvPr/>
        </p:nvPicPr>
        <p:blipFill>
          <a:blip r:embed="rId3"/>
          <a:stretch>
            <a:fillRect/>
          </a:stretch>
        </p:blipFill>
        <p:spPr>
          <a:xfrm>
            <a:off x="2682020" y="1619910"/>
            <a:ext cx="5635504" cy="4461101"/>
          </a:xfrm>
          <a:prstGeom prst="rect">
            <a:avLst/>
          </a:prstGeom>
        </p:spPr>
      </p:pic>
    </p:spTree>
    <p:extLst>
      <p:ext uri="{BB962C8B-B14F-4D97-AF65-F5344CB8AC3E}">
        <p14:creationId xmlns:p14="http://schemas.microsoft.com/office/powerpoint/2010/main" val="346350399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Google Shape;79;p15" descr="Google Shape;79;p15"/>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04" name="Google Shape;80;p15"/>
          <p:cNvSpPr txBox="1"/>
          <p:nvPr/>
        </p:nvSpPr>
        <p:spPr>
          <a:xfrm>
            <a:off x="696972" y="589009"/>
            <a:ext cx="3443330"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Problem statement:</a:t>
            </a:r>
          </a:p>
        </p:txBody>
      </p:sp>
      <p:sp>
        <p:nvSpPr>
          <p:cNvPr id="105" name="Google Shape;81;p15"/>
          <p:cNvSpPr txBox="1"/>
          <p:nvPr/>
        </p:nvSpPr>
        <p:spPr>
          <a:xfrm>
            <a:off x="922603" y="1208202"/>
            <a:ext cx="10798056" cy="44224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marL="285750" indent="-285750" algn="just">
              <a:buClr>
                <a:srgbClr val="000000"/>
              </a:buClr>
              <a:buSzPts val="1800"/>
              <a:buFont typeface="Arial"/>
              <a:buChar char="•"/>
              <a:defRPr sz="1800">
                <a:latin typeface="Calibri"/>
                <a:ea typeface="Calibri"/>
                <a:cs typeface="Calibri"/>
                <a:sym typeface="Calibri"/>
              </a:defRPr>
            </a:pPr>
            <a:r>
              <a:t>Surge in electronic commerce and widespread use of Internet of Things (IoT) devices have heightened concerns about fraudulent credit card transactions.</a:t>
            </a:r>
          </a:p>
          <a:p>
            <a:pPr marL="285750" indent="-285750" algn="just">
              <a:buClr>
                <a:srgbClr val="000000"/>
              </a:buClr>
              <a:buSzPts val="1800"/>
              <a:buFont typeface="Arial"/>
              <a:buChar char="•"/>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Existing detection methods often lack the sensitivity needed to accurately identify fraudulent activities, resulting in financial losses for businesses and individuals.</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There is a pressing need for an improved algorithm leveraging advancements in machine learning to enhance credit card fraud detection.</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The algorithm should be designed to achieve high sensitivity in detecting fraudulent transactions.</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Additional logic should be incorporated into the algorithm to further enhance detection accuracy.</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The solution aims to address the evolving landscape of credit card fraud in the digital era, ensuring better protection for consumers and businesses alike.</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 name="Google Shape;130;p22" descr="Google Shape;130;p22"/>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21" name="TextBox 2"/>
          <p:cNvSpPr txBox="1"/>
          <p:nvPr/>
        </p:nvSpPr>
        <p:spPr>
          <a:xfrm>
            <a:off x="1186764" y="1601622"/>
            <a:ext cx="6004562" cy="17982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lnSpc>
                <a:spcPct val="150000"/>
              </a:lnSpc>
              <a:buSzPct val="100000"/>
              <a:buFont typeface="Arial"/>
              <a:buChar char="•"/>
              <a:defRPr>
                <a:latin typeface="+mj-lt"/>
                <a:ea typeface="+mj-ea"/>
                <a:cs typeface="+mj-cs"/>
                <a:sym typeface="Arial"/>
              </a:defRPr>
            </a:pPr>
            <a:r>
              <a:t>Central Processing Unit: Ryzen 5 4600h 3.0 GHz</a:t>
            </a:r>
          </a:p>
          <a:p>
            <a:pPr marL="285750" indent="-285750">
              <a:lnSpc>
                <a:spcPct val="150000"/>
              </a:lnSpc>
              <a:buSzPct val="100000"/>
              <a:buFont typeface="Arial"/>
              <a:buChar char="•"/>
              <a:defRPr>
                <a:latin typeface="+mj-lt"/>
                <a:ea typeface="+mj-ea"/>
                <a:cs typeface="+mj-cs"/>
                <a:sym typeface="Arial"/>
              </a:defRPr>
            </a:pPr>
            <a:r>
              <a:t>Random Access Memory: DDR4 8.0 GB</a:t>
            </a:r>
          </a:p>
          <a:p>
            <a:pPr marL="285750" indent="-285750">
              <a:lnSpc>
                <a:spcPct val="150000"/>
              </a:lnSpc>
              <a:buSzPct val="100000"/>
              <a:buFont typeface="Arial"/>
              <a:buChar char="•"/>
              <a:defRPr>
                <a:latin typeface="+mj-lt"/>
                <a:ea typeface="+mj-ea"/>
                <a:cs typeface="+mj-cs"/>
                <a:sym typeface="Arial"/>
              </a:defRPr>
            </a:pPr>
            <a:r>
              <a:t>JupyterNotebook </a:t>
            </a:r>
          </a:p>
          <a:p>
            <a:pPr marL="285750" indent="-285750">
              <a:lnSpc>
                <a:spcPct val="150000"/>
              </a:lnSpc>
              <a:buSzPct val="100000"/>
              <a:buFont typeface="Arial"/>
              <a:buChar char="•"/>
              <a:defRPr>
                <a:latin typeface="+mj-lt"/>
                <a:ea typeface="+mj-ea"/>
                <a:cs typeface="+mj-cs"/>
                <a:sym typeface="Arial"/>
              </a:defRPr>
            </a:pPr>
            <a:r>
              <a:t>Pandas </a:t>
            </a:r>
          </a:p>
          <a:p>
            <a:pPr marL="285750" indent="-285750">
              <a:lnSpc>
                <a:spcPct val="150000"/>
              </a:lnSpc>
              <a:buSzPct val="100000"/>
              <a:buFont typeface="Arial"/>
              <a:buChar char="•"/>
              <a:defRPr>
                <a:latin typeface="+mj-lt"/>
                <a:ea typeface="+mj-ea"/>
                <a:cs typeface="+mj-cs"/>
                <a:sym typeface="Arial"/>
              </a:defRPr>
            </a:pPr>
            <a:r>
              <a:t>Python 3.11</a:t>
            </a:r>
          </a:p>
          <a:p>
            <a:pPr marL="285750" indent="-285750">
              <a:lnSpc>
                <a:spcPct val="150000"/>
              </a:lnSpc>
              <a:buSzPct val="100000"/>
              <a:buFont typeface="Arial"/>
              <a:buChar char="•"/>
              <a:defRPr>
                <a:latin typeface="+mj-lt"/>
                <a:ea typeface="+mj-ea"/>
                <a:cs typeface="+mj-cs"/>
                <a:sym typeface="Arial"/>
              </a:defRPr>
            </a:pPr>
            <a:r>
              <a:t>Scikit-learn </a:t>
            </a:r>
          </a:p>
        </p:txBody>
      </p:sp>
      <p:sp>
        <p:nvSpPr>
          <p:cNvPr id="322" name="TextBox 4"/>
          <p:cNvSpPr txBox="1"/>
          <p:nvPr/>
        </p:nvSpPr>
        <p:spPr>
          <a:xfrm>
            <a:off x="1077350" y="693701"/>
            <a:ext cx="6004562" cy="5440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200" b="1">
                <a:solidFill>
                  <a:srgbClr val="FF0000"/>
                </a:solidFill>
                <a:latin typeface="Times New Roman"/>
                <a:ea typeface="Times New Roman"/>
                <a:cs typeface="Times New Roman"/>
                <a:sym typeface="Times New Roman"/>
              </a:defRPr>
            </a:lvl1pPr>
          </a:lstStyle>
          <a:p>
            <a:r>
              <a:t>Hardware and Software Setup :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4" name="Google Shape;155;p25" descr="Google Shape;155;p25"/>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325" name="Google Shape;156;p25"/>
          <p:cNvSpPr txBox="1"/>
          <p:nvPr/>
        </p:nvSpPr>
        <p:spPr>
          <a:xfrm>
            <a:off x="1629187" y="3013499"/>
            <a:ext cx="8933624" cy="764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lgn="ctr">
              <a:defRPr sz="4800" b="1">
                <a:solidFill>
                  <a:srgbClr val="FF0000"/>
                </a:solidFill>
                <a:latin typeface="Times New Roman"/>
                <a:ea typeface="Times New Roman"/>
                <a:cs typeface="Times New Roman"/>
                <a:sym typeface="Times New Roman"/>
              </a:defRPr>
            </a:lvl1pPr>
          </a:lstStyle>
          <a:p>
            <a:r>
              <a:t>Thank You</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Google Shape;86;p16" descr="Google Shape;86;p16"/>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08" name="Google Shape;87;p16"/>
          <p:cNvSpPr txBox="1"/>
          <p:nvPr/>
        </p:nvSpPr>
        <p:spPr>
          <a:xfrm>
            <a:off x="1013564" y="614738"/>
            <a:ext cx="4317480"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Solution Approach:</a:t>
            </a:r>
          </a:p>
        </p:txBody>
      </p:sp>
      <p:sp>
        <p:nvSpPr>
          <p:cNvPr id="109" name="Google Shape;88;p16"/>
          <p:cNvSpPr txBox="1"/>
          <p:nvPr/>
        </p:nvSpPr>
        <p:spPr>
          <a:xfrm>
            <a:off x="926016" y="1473655"/>
            <a:ext cx="10066240" cy="44224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p>
            <a:pPr marL="285750" indent="-285750" algn="just">
              <a:buClr>
                <a:srgbClr val="000000"/>
              </a:buClr>
              <a:buSzPts val="1800"/>
              <a:buFont typeface="Arial"/>
              <a:buChar char="•"/>
              <a:defRPr sz="1800">
                <a:latin typeface="Calibri"/>
                <a:ea typeface="Calibri"/>
                <a:cs typeface="Calibri"/>
                <a:sym typeface="Calibri"/>
              </a:defRPr>
            </a:pPr>
            <a:r>
              <a:t>Proposed solution integrates three machine learning models: K-nearest neighbor, linear discriminant analysis, and linear regression.</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Aims to leverage strengths of these models to extract relevant features from credit card transactions and enhance fraud detection accuracy.</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Integration of conditional statements (e.g., "IF", "THEN") and operators (e.g., "&gt;", "&lt;") refines results, enhancing sensitivity of detection process.</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Comprehensive evaluation across multiple fraud datasets demonstrates superior performance compared to single-model approaches.</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Achieves high recall rates, contributing to improved detection of fraudulent transactions.</a:t>
            </a:r>
          </a:p>
          <a:p>
            <a:pPr indent="114300" algn="just">
              <a:defRPr sz="1800">
                <a:latin typeface="Calibri"/>
                <a:ea typeface="Calibri"/>
                <a:cs typeface="Calibri"/>
                <a:sym typeface="Calibri"/>
              </a:defRPr>
            </a:pPr>
            <a:endParaRPr/>
          </a:p>
          <a:p>
            <a:pPr marL="285750" indent="-285750" algn="just">
              <a:buClr>
                <a:srgbClr val="000000"/>
              </a:buClr>
              <a:buSzPts val="1800"/>
              <a:buFont typeface="Arial"/>
              <a:buChar char="•"/>
              <a:defRPr sz="1800">
                <a:latin typeface="Calibri"/>
                <a:ea typeface="Calibri"/>
                <a:cs typeface="Calibri"/>
                <a:sym typeface="Calibri"/>
              </a:defRPr>
            </a:pPr>
            <a:r>
              <a:t>Contributes to mitigating risks associated with electronic commerce and IoT-based transactions.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Google Shape;93;p17" descr="Google Shape;93;p17"/>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12" name="Google Shape;94;p17"/>
          <p:cNvSpPr txBox="1"/>
          <p:nvPr/>
        </p:nvSpPr>
        <p:spPr>
          <a:xfrm>
            <a:off x="887495" y="614738"/>
            <a:ext cx="3443330"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Literature Survey</a:t>
            </a:r>
          </a:p>
        </p:txBody>
      </p:sp>
      <p:sp>
        <p:nvSpPr>
          <p:cNvPr id="113" name="TextBox 2"/>
          <p:cNvSpPr txBox="1"/>
          <p:nvPr/>
        </p:nvSpPr>
        <p:spPr>
          <a:xfrm>
            <a:off x="887492" y="1311689"/>
            <a:ext cx="8840970" cy="21253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342900" indent="-342900">
              <a:buSzPct val="100000"/>
              <a:buFont typeface="Arial"/>
              <a:buChar char="•"/>
              <a:defRPr sz="2000">
                <a:latin typeface="Times New Roman"/>
                <a:ea typeface="Times New Roman"/>
                <a:cs typeface="Times New Roman"/>
                <a:sym typeface="Times New Roman"/>
              </a:defRPr>
            </a:pPr>
            <a:r>
              <a:t>Title: </a:t>
            </a:r>
            <a:r>
              <a:rPr sz="1800"/>
              <a:t>Transaction Fraud Detection Based on Total Order Relation and Behavior   Diversity</a:t>
            </a:r>
          </a:p>
          <a:p>
            <a:pPr marL="285750" indent="-285750">
              <a:buSzPct val="100000"/>
              <a:buFont typeface="Arial"/>
              <a:buChar char="•"/>
              <a:defRPr sz="1800">
                <a:latin typeface="Times New Roman"/>
                <a:ea typeface="Times New Roman"/>
                <a:cs typeface="Times New Roman"/>
                <a:sym typeface="Times New Roman"/>
              </a:defRPr>
            </a:pPr>
            <a:r>
              <a:t> Author: </a:t>
            </a:r>
            <a:r>
              <a:rPr sz="2000"/>
              <a:t>Lutao Zheng</a:t>
            </a:r>
          </a:p>
          <a:p>
            <a:pPr marL="342900" indent="-342900">
              <a:buSzPct val="100000"/>
              <a:buFont typeface="Arial"/>
              <a:buChar char="•"/>
              <a:defRPr sz="2000">
                <a:latin typeface="Times New Roman"/>
                <a:ea typeface="Times New Roman"/>
                <a:cs typeface="Times New Roman"/>
                <a:sym typeface="Times New Roman"/>
              </a:defRPr>
            </a:pPr>
            <a:r>
              <a:t>Models used: Logical Graph of Behaviour Profile (LGBP)</a:t>
            </a:r>
          </a:p>
          <a:p>
            <a:pPr marL="342900" indent="-342900">
              <a:buSzPct val="100000"/>
              <a:buFont typeface="Arial"/>
              <a:buChar char="•"/>
              <a:defRPr sz="2000">
                <a:latin typeface="Times New Roman"/>
                <a:ea typeface="Times New Roman"/>
                <a:cs typeface="Times New Roman"/>
                <a:sym typeface="Times New Roman"/>
              </a:defRPr>
            </a:pPr>
            <a:r>
              <a:t>Advantages: OM overcomes the shortcoming of Markov chain models since it                       characterizes the diversity of user behaviors</a:t>
            </a:r>
          </a:p>
          <a:p>
            <a:pPr marL="342900" indent="-342900">
              <a:buSzPct val="100000"/>
              <a:buFont typeface="Arial"/>
              <a:buChar char="•"/>
              <a:defRPr sz="2000">
                <a:latin typeface="Times New Roman"/>
                <a:ea typeface="Times New Roman"/>
                <a:cs typeface="Times New Roman"/>
                <a:sym typeface="Times New Roman"/>
              </a:defRPr>
            </a:pPr>
            <a:r>
              <a:t>Disadvantages:  For high stability group (HS) </a:t>
            </a:r>
            <a:r>
              <a:rPr sz="1400">
                <a:latin typeface="+mj-lt"/>
                <a:ea typeface="+mj-ea"/>
                <a:cs typeface="+mj-cs"/>
                <a:sym typeface="Arial"/>
              </a:rPr>
              <a:t> </a:t>
            </a:r>
            <a:r>
              <a:t>SM method is better than ours since SM is based on Markov chain, and thus is more suitable for the stable case</a:t>
            </a:r>
          </a:p>
        </p:txBody>
      </p:sp>
      <p:sp>
        <p:nvSpPr>
          <p:cNvPr id="114" name="Rectangle 3"/>
          <p:cNvSpPr txBox="1"/>
          <p:nvPr/>
        </p:nvSpPr>
        <p:spPr>
          <a:xfrm>
            <a:off x="849255" y="3772677"/>
            <a:ext cx="9097440" cy="24174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342900" indent="-342900">
              <a:buSzPct val="100000"/>
              <a:buFont typeface="Arial"/>
              <a:buChar char="•"/>
              <a:defRPr sz="2000">
                <a:latin typeface="Times New Roman"/>
                <a:ea typeface="Times New Roman"/>
                <a:cs typeface="Times New Roman"/>
                <a:sym typeface="Times New Roman"/>
              </a:defRPr>
            </a:pPr>
            <a:r>
              <a:t>Title: Improved competitive learning neural networks for network intrusion and fraud detection</a:t>
            </a:r>
          </a:p>
          <a:p>
            <a:pPr marL="285750" indent="-285750">
              <a:buSzPct val="100000"/>
              <a:buFont typeface="Arial"/>
              <a:buChar char="•"/>
              <a:defRPr sz="2000">
                <a:latin typeface="Times New Roman"/>
                <a:ea typeface="Times New Roman"/>
                <a:cs typeface="Times New Roman"/>
                <a:sym typeface="Times New Roman"/>
              </a:defRPr>
            </a:pPr>
            <a:r>
              <a:t> Author: John Zhong Lei</a:t>
            </a:r>
          </a:p>
          <a:p>
            <a:pPr marL="285750" indent="-285750">
              <a:buSzPct val="100000"/>
              <a:buFont typeface="Arial"/>
              <a:buChar char="•"/>
              <a:defRPr sz="2000">
                <a:latin typeface="Times New Roman"/>
                <a:ea typeface="Times New Roman"/>
                <a:cs typeface="Times New Roman"/>
                <a:sym typeface="Times New Roman"/>
              </a:defRPr>
            </a:pPr>
            <a:r>
              <a:t> Models used: improved competitive learning network (ICLN), supervised improved competitive learning network (SICLN)</a:t>
            </a:r>
          </a:p>
          <a:p>
            <a:pPr marL="285750" indent="-285750">
              <a:buSzPct val="100000"/>
              <a:buFont typeface="Arial"/>
              <a:buChar char="•"/>
              <a:defRPr sz="2000">
                <a:latin typeface="Times New Roman"/>
                <a:ea typeface="Times New Roman"/>
                <a:cs typeface="Times New Roman"/>
                <a:sym typeface="Times New Roman"/>
              </a:defRPr>
            </a:pPr>
            <a:r>
              <a:t>Advantages: Achieves low misclassification rate in solving classification problems and  is able to deal with both labeled and unlabeled data  </a:t>
            </a:r>
          </a:p>
          <a:p>
            <a:pPr marL="342900" indent="-342900">
              <a:buSzPct val="100000"/>
              <a:buFont typeface="Arial"/>
              <a:buChar char="•"/>
              <a:defRPr sz="2000">
                <a:latin typeface="Times New Roman"/>
                <a:ea typeface="Times New Roman"/>
                <a:cs typeface="Times New Roman"/>
                <a:sym typeface="Times New Roman"/>
              </a:defRPr>
            </a:pPr>
            <a:r>
              <a:t>Disadvantages: The current SICLN does not guarantee avoiding local optimization</a:t>
            </a:r>
          </a:p>
        </p:txBody>
      </p:sp>
      <p:sp>
        <p:nvSpPr>
          <p:cNvPr id="115" name="TextBox 4"/>
          <p:cNvSpPr txBox="1"/>
          <p:nvPr/>
        </p:nvSpPr>
        <p:spPr>
          <a:xfrm>
            <a:off x="507630" y="1311689"/>
            <a:ext cx="295907" cy="3727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000">
                <a:latin typeface="Times New Roman"/>
                <a:ea typeface="Times New Roman"/>
                <a:cs typeface="Times New Roman"/>
                <a:sym typeface="Times New Roman"/>
              </a:defRPr>
            </a:lvl1pPr>
          </a:lstStyle>
          <a:p>
            <a:r>
              <a:t>1.</a:t>
            </a:r>
          </a:p>
        </p:txBody>
      </p:sp>
      <p:sp>
        <p:nvSpPr>
          <p:cNvPr id="116" name="TextBox 5"/>
          <p:cNvSpPr txBox="1"/>
          <p:nvPr/>
        </p:nvSpPr>
        <p:spPr>
          <a:xfrm>
            <a:off x="507630" y="3772677"/>
            <a:ext cx="284223" cy="3727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000">
                <a:latin typeface="Times New Roman"/>
                <a:ea typeface="Times New Roman"/>
                <a:cs typeface="Times New Roman"/>
                <a:sym typeface="Times New Roman"/>
              </a:defRPr>
            </a:lvl1pPr>
          </a:lstStyle>
          <a:p>
            <a:r>
              <a:t>2.</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Google Shape;93;p17" descr="Google Shape;93;p17"/>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19" name="Google Shape;94;p17"/>
          <p:cNvSpPr txBox="1"/>
          <p:nvPr/>
        </p:nvSpPr>
        <p:spPr>
          <a:xfrm>
            <a:off x="887495" y="614738"/>
            <a:ext cx="3443330"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Literature Survey</a:t>
            </a:r>
          </a:p>
        </p:txBody>
      </p:sp>
      <p:sp>
        <p:nvSpPr>
          <p:cNvPr id="120" name="TextBox 2"/>
          <p:cNvSpPr txBox="1"/>
          <p:nvPr/>
        </p:nvSpPr>
        <p:spPr>
          <a:xfrm>
            <a:off x="887495" y="1428338"/>
            <a:ext cx="8840970" cy="3585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342900" indent="-342900">
              <a:buSzPct val="100000"/>
              <a:buFont typeface="Arial"/>
              <a:buChar char="•"/>
              <a:defRPr sz="2000">
                <a:latin typeface="Times New Roman"/>
                <a:ea typeface="Times New Roman"/>
                <a:cs typeface="Times New Roman"/>
                <a:sym typeface="Times New Roman"/>
              </a:defRPr>
            </a:pPr>
            <a:r>
              <a:t>Title: Teaching the Basics of KNN, LDA and Simple Perceptron Algorithms for Binary Classification Problems</a:t>
            </a:r>
          </a:p>
          <a:p>
            <a:pPr marL="285750" indent="-285750">
              <a:buSzPct val="100000"/>
              <a:buFont typeface="Arial"/>
              <a:buChar char="•"/>
              <a:defRPr sz="2000">
                <a:latin typeface="Times New Roman"/>
                <a:ea typeface="Times New Roman"/>
                <a:cs typeface="Times New Roman"/>
                <a:sym typeface="Times New Roman"/>
              </a:defRPr>
            </a:pPr>
            <a:r>
              <a:t> Author</a:t>
            </a:r>
            <a:r>
              <a:rPr sz="1800"/>
              <a:t>: </a:t>
            </a:r>
            <a:r>
              <a:t>Lopez-Bernal</a:t>
            </a:r>
          </a:p>
          <a:p>
            <a:pPr marL="285750" indent="-285750">
              <a:buSzPct val="100000"/>
              <a:buFont typeface="Arial"/>
              <a:buChar char="•"/>
              <a:defRPr sz="2000">
                <a:latin typeface="Times New Roman"/>
                <a:ea typeface="Times New Roman"/>
                <a:cs typeface="Times New Roman"/>
                <a:sym typeface="Times New Roman"/>
              </a:defRPr>
            </a:pPr>
            <a:r>
              <a:t> Models used: K-Nearest-Neighbor (KNN), Linear Discriminant Analysis (LDA),      Simple Perceptron</a:t>
            </a:r>
          </a:p>
          <a:p>
            <a:pPr marL="342900" indent="-342900">
              <a:buSzPct val="100000"/>
              <a:buFont typeface="Arial"/>
              <a:buChar char="•"/>
              <a:defRPr sz="2000">
                <a:latin typeface="Times New Roman"/>
                <a:ea typeface="Times New Roman"/>
                <a:cs typeface="Times New Roman"/>
                <a:sym typeface="Times New Roman"/>
              </a:defRPr>
            </a:pPr>
            <a:r>
              <a:t>Advantages:  KNN: Easy to understand and Implement, Fast training</a:t>
            </a:r>
          </a:p>
          <a:p>
            <a:pPr>
              <a:defRPr sz="2000">
                <a:latin typeface="Times New Roman"/>
                <a:ea typeface="Times New Roman"/>
                <a:cs typeface="Times New Roman"/>
                <a:sym typeface="Times New Roman"/>
              </a:defRPr>
            </a:pPr>
            <a:r>
              <a:t>                            LDA: Low Computation cost and easy to implement</a:t>
            </a:r>
          </a:p>
          <a:p>
            <a:pPr>
              <a:defRPr sz="2000">
                <a:latin typeface="Times New Roman"/>
                <a:ea typeface="Times New Roman"/>
                <a:cs typeface="Times New Roman"/>
                <a:sym typeface="Times New Roman"/>
              </a:defRPr>
            </a:pPr>
            <a:r>
              <a:t>                            Perceptron: Easy to train and setup </a:t>
            </a:r>
          </a:p>
          <a:p>
            <a:pPr marL="342900" indent="-342900">
              <a:buSzPct val="100000"/>
              <a:buFont typeface="Arial"/>
              <a:buChar char="•"/>
              <a:defRPr sz="2000">
                <a:latin typeface="Times New Roman"/>
                <a:ea typeface="Times New Roman"/>
                <a:cs typeface="Times New Roman"/>
                <a:sym typeface="Times New Roman"/>
              </a:defRPr>
            </a:pPr>
            <a:r>
              <a:t>Disadvantages:  KNN: High computational cost and poor run time performance</a:t>
            </a:r>
          </a:p>
          <a:p>
            <a:pPr>
              <a:defRPr sz="2000">
                <a:latin typeface="Times New Roman"/>
                <a:ea typeface="Times New Roman"/>
                <a:cs typeface="Times New Roman"/>
                <a:sym typeface="Times New Roman"/>
              </a:defRPr>
            </a:pPr>
            <a:r>
              <a:t>                                LDA: Requires normal distribution and limited to 2 class</a:t>
            </a:r>
          </a:p>
          <a:p>
            <a:pPr>
              <a:defRPr sz="2000">
                <a:latin typeface="Times New Roman"/>
                <a:ea typeface="Times New Roman"/>
                <a:cs typeface="Times New Roman"/>
                <a:sym typeface="Times New Roman"/>
              </a:defRPr>
            </a:pPr>
            <a:r>
              <a:t>                                Perceptron: Only works on linearly separable data and limited to</a:t>
            </a:r>
          </a:p>
          <a:p>
            <a:pPr>
              <a:defRPr sz="2000">
                <a:latin typeface="Times New Roman"/>
                <a:ea typeface="Times New Roman"/>
                <a:cs typeface="Times New Roman"/>
                <a:sym typeface="Times New Roman"/>
              </a:defRPr>
            </a:pPr>
            <a:r>
              <a:t>                                                    binary data                 </a:t>
            </a:r>
          </a:p>
        </p:txBody>
      </p:sp>
      <p:sp>
        <p:nvSpPr>
          <p:cNvPr id="121" name="TextBox 4"/>
          <p:cNvSpPr txBox="1"/>
          <p:nvPr/>
        </p:nvSpPr>
        <p:spPr>
          <a:xfrm>
            <a:off x="479351" y="1475473"/>
            <a:ext cx="295906" cy="3727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000">
                <a:latin typeface="Times New Roman"/>
                <a:ea typeface="Times New Roman"/>
                <a:cs typeface="Times New Roman"/>
                <a:sym typeface="Times New Roman"/>
              </a:defRPr>
            </a:lvl1pPr>
          </a:lstStyle>
          <a:p>
            <a:r>
              <a:t>3.</a:t>
            </a:r>
          </a:p>
        </p:txBody>
      </p:sp>
      <p:sp>
        <p:nvSpPr>
          <p:cNvPr id="122" name="Rectangle 1"/>
          <p:cNvSpPr/>
          <p:nvPr/>
        </p:nvSpPr>
        <p:spPr>
          <a:xfrm>
            <a:off x="-6319" y="-185563"/>
            <a:ext cx="12703" cy="277001"/>
          </a:xfrm>
          <a:prstGeom prst="rect">
            <a:avLst/>
          </a:prstGeom>
          <a:solidFill>
            <a:srgbClr val="FFFFFF"/>
          </a:solidFill>
          <a:ln w="12700">
            <a:miter lim="400000"/>
          </a:ln>
        </p:spPr>
        <p:txBody>
          <a:bodyPr lIns="45718" tIns="45718" rIns="45718" bIns="45718" anchor="ctr"/>
          <a:lstStyle/>
          <a:p>
            <a:pPr>
              <a:defRPr sz="1800">
                <a:latin typeface="+mj-lt"/>
                <a:ea typeface="+mj-ea"/>
                <a:cs typeface="+mj-cs"/>
                <a:sym typeface="Arial"/>
              </a:defRPr>
            </a:pPr>
            <a:endParaRPr/>
          </a:p>
        </p:txBody>
      </p:sp>
      <p:sp>
        <p:nvSpPr>
          <p:cNvPr id="123" name="Rectangle 2"/>
          <p:cNvSpPr/>
          <p:nvPr/>
        </p:nvSpPr>
        <p:spPr>
          <a:xfrm>
            <a:off x="1313435" y="577937"/>
            <a:ext cx="12702" cy="277001"/>
          </a:xfrm>
          <a:prstGeom prst="rect">
            <a:avLst/>
          </a:prstGeom>
          <a:solidFill>
            <a:srgbClr val="FFFFFF"/>
          </a:solidFill>
          <a:ln w="12700">
            <a:miter lim="400000"/>
          </a:ln>
        </p:spPr>
        <p:txBody>
          <a:bodyPr lIns="45718" tIns="45718" rIns="45718" bIns="45718" anchor="ctr"/>
          <a:lstStyle/>
          <a:p>
            <a:pPr>
              <a:defRPr sz="1800">
                <a:latin typeface="+mj-lt"/>
                <a:ea typeface="+mj-ea"/>
                <a:cs typeface="+mj-cs"/>
                <a:sym typeface="Arial"/>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Google Shape;101;p18" descr="Google Shape;101;p18"/>
          <p:cNvPicPr>
            <a:picLocks noChangeAspect="1"/>
          </p:cNvPicPr>
          <p:nvPr/>
        </p:nvPicPr>
        <p:blipFill>
          <a:blip r:embed="rId2"/>
          <a:stretch>
            <a:fillRect/>
          </a:stretch>
        </p:blipFill>
        <p:spPr>
          <a:xfrm>
            <a:off x="9577630" y="370558"/>
            <a:ext cx="2143031" cy="488361"/>
          </a:xfrm>
          <a:prstGeom prst="rect">
            <a:avLst/>
          </a:prstGeom>
          <a:ln w="12700">
            <a:miter lim="400000"/>
          </a:ln>
        </p:spPr>
      </p:pic>
      <p:sp>
        <p:nvSpPr>
          <p:cNvPr id="126" name="Google Shape;102;p18"/>
          <p:cNvSpPr txBox="1"/>
          <p:nvPr/>
        </p:nvSpPr>
        <p:spPr>
          <a:xfrm>
            <a:off x="821222" y="858918"/>
            <a:ext cx="3687719" cy="48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9" tIns="45699" rIns="45699" bIns="45699">
            <a:spAutoFit/>
          </a:bodyPr>
          <a:lstStyle>
            <a:lvl1pPr>
              <a:defRPr sz="2800" b="1">
                <a:solidFill>
                  <a:srgbClr val="FF0000"/>
                </a:solidFill>
                <a:latin typeface="Times New Roman"/>
                <a:ea typeface="Times New Roman"/>
                <a:cs typeface="Times New Roman"/>
                <a:sym typeface="Times New Roman"/>
              </a:defRPr>
            </a:lvl1pPr>
          </a:lstStyle>
          <a:p>
            <a:r>
              <a:t>Proposed Framework</a:t>
            </a:r>
          </a:p>
        </p:txBody>
      </p:sp>
      <p:pic>
        <p:nvPicPr>
          <p:cNvPr id="127" name="Google Shape;103;p18" descr="Google Shape;103;p18"/>
          <p:cNvPicPr>
            <a:picLocks noChangeAspect="1"/>
          </p:cNvPicPr>
          <p:nvPr/>
        </p:nvPicPr>
        <p:blipFill>
          <a:blip r:embed="rId3"/>
          <a:srcRect t="3145"/>
          <a:stretch>
            <a:fillRect/>
          </a:stretch>
        </p:blipFill>
        <p:spPr>
          <a:xfrm>
            <a:off x="703095" y="1806450"/>
            <a:ext cx="10785642" cy="4069259"/>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114</TotalTime>
  <Words>3139</Words>
  <Application>Microsoft Office PowerPoint</Application>
  <PresentationFormat>Widescreen</PresentationFormat>
  <Paragraphs>556</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dc:creator>
  <cp:lastModifiedBy>S. Kathikeyan</cp:lastModifiedBy>
  <cp:revision>3</cp:revision>
  <dcterms:modified xsi:type="dcterms:W3CDTF">2024-05-05T19:48:57Z</dcterms:modified>
</cp:coreProperties>
</file>