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Playfair Display" panose="00000500000000000000" pitchFamily="2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3a57538f7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b3a57538f7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b3a57538f7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b3a57538f7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Soil Pollution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Water Contamination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Loss of Marine Life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This is because there is not  waste management system everywhere for sanitary napkins. However the recocmmndation from LCA and analysis says that even with a proper waste management system in place, the most sustainable practices is stil not plastic sanitary naplings . It’s  the 2 following options. </a:t>
            </a: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b3a57538f7_2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b3a57538f7_2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Reserach has shownb that the best is mesntrual cup and reusable sanitary napkins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b3a57538f7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b3a57538f7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Awareness about the environmental issue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Personnalized reccommendation 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Question and answer science and their local “influencers”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Free product to try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Delivered at their home</a:t>
            </a:r>
            <a:endParaRPr sz="1800">
              <a:solidFill>
                <a:srgbClr val="5E696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b3a57538f7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b3a57538f7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b3a57538f7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b3a57538f7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b3a57538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b3a57538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E696C"/>
                </a:solidFill>
                <a:latin typeface="Lato"/>
                <a:ea typeface="Lato"/>
                <a:cs typeface="Lato"/>
                <a:sym typeface="Lato"/>
              </a:rPr>
              <a:t>Creating a movement /brand Ambassadors Verified information= trust  Free first try Delivered at your home</a:t>
            </a: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b3a57538f7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b3a57538f7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b3a57538f7_1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b3a57538f7_1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1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Period.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time to act for the environment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PERIOD.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50" y="2046325"/>
            <a:ext cx="2813675" cy="301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7175" y="2133525"/>
            <a:ext cx="2732300" cy="292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4000" y="2202700"/>
            <a:ext cx="2619100" cy="280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0049" y="1940776"/>
            <a:ext cx="2934474" cy="314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2571750" y="2145050"/>
            <a:ext cx="3863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MEET THE TEAM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163275" y="4639350"/>
            <a:ext cx="22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317913" y="4631200"/>
            <a:ext cx="22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71888" y="4579500"/>
            <a:ext cx="22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363938" y="4639350"/>
            <a:ext cx="22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6545250" y="1017450"/>
            <a:ext cx="1688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134F5C"/>
                </a:solidFill>
                <a:latin typeface="Lato"/>
                <a:ea typeface="Lato"/>
                <a:cs typeface="Lato"/>
                <a:sym typeface="Lato"/>
              </a:rPr>
              <a:t>9 billions</a:t>
            </a:r>
            <a:r>
              <a:rPr lang="en" sz="2500" b="1">
                <a:latin typeface="Lato"/>
                <a:ea typeface="Lato"/>
                <a:cs typeface="Lato"/>
                <a:sym typeface="Lato"/>
              </a:rPr>
              <a:t> </a:t>
            </a:r>
            <a:endParaRPr sz="2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3163" y="3557976"/>
            <a:ext cx="2870425" cy="14217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250" y="1689575"/>
            <a:ext cx="2053000" cy="15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505425" y="816675"/>
            <a:ext cx="3491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134F5C"/>
                </a:solidFill>
                <a:latin typeface="Lato"/>
                <a:ea typeface="Lato"/>
                <a:cs typeface="Lato"/>
                <a:sym typeface="Lato"/>
              </a:rPr>
              <a:t>3 billions </a:t>
            </a:r>
            <a:endParaRPr sz="2500">
              <a:solidFill>
                <a:srgbClr val="134F5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2576368" y="1663848"/>
            <a:ext cx="577867" cy="9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647" y="1440388"/>
            <a:ext cx="1688100" cy="177655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3481875" y="1279100"/>
            <a:ext cx="19377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134F5C"/>
                </a:solidFill>
                <a:latin typeface="Lato"/>
                <a:ea typeface="Lato"/>
                <a:cs typeface="Lato"/>
                <a:sym typeface="Lato"/>
              </a:rPr>
              <a:t>12 billions plastic pads per year in India </a:t>
            </a:r>
            <a:endParaRPr sz="2500" b="1">
              <a:solidFill>
                <a:srgbClr val="134F5C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3">
            <a:off x="5655968" y="1785448"/>
            <a:ext cx="577868" cy="9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3130241">
            <a:off x="1962193" y="3548223"/>
            <a:ext cx="577867" cy="95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2267572">
            <a:off x="6702031" y="3548223"/>
            <a:ext cx="577867" cy="95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Closing the tap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2400" y="1256996"/>
            <a:ext cx="3033525" cy="2596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0475" y="1257000"/>
            <a:ext cx="3268573" cy="2596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181100" y="3895750"/>
            <a:ext cx="3960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solidFill>
                <a:srgbClr val="134F5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559050" y="3977900"/>
            <a:ext cx="33600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134F5C"/>
                </a:solidFill>
                <a:latin typeface="Lato"/>
                <a:ea typeface="Lato"/>
                <a:cs typeface="Lato"/>
                <a:sym typeface="Lato"/>
              </a:rPr>
              <a:t>Menstrual cup</a:t>
            </a:r>
            <a:endParaRPr sz="2500" b="1">
              <a:solidFill>
                <a:srgbClr val="134F5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4979600" y="4109375"/>
            <a:ext cx="3960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rgbClr val="134F5C"/>
                </a:solidFill>
                <a:latin typeface="Lato"/>
                <a:ea typeface="Lato"/>
                <a:cs typeface="Lato"/>
                <a:sym typeface="Lato"/>
              </a:rPr>
              <a:t>Reusable sanitary napkins</a:t>
            </a:r>
            <a:endParaRPr sz="2500"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behaviors</a:t>
            </a:r>
            <a:endParaRPr/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588" y="3144663"/>
            <a:ext cx="1127625" cy="1132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1200" y="246874"/>
            <a:ext cx="2030800" cy="70148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259325" y="1413850"/>
            <a:ext cx="4936800" cy="28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500"/>
              <a:buFont typeface="Lato"/>
              <a:buChar char="●"/>
            </a:pPr>
            <a:r>
              <a:rPr lang="en" sz="2500" b="1">
                <a:solidFill>
                  <a:srgbClr val="134F5C"/>
                </a:solidFill>
                <a:latin typeface="Lato"/>
                <a:ea typeface="Lato"/>
                <a:cs typeface="Lato"/>
                <a:sym typeface="Lato"/>
              </a:rPr>
              <a:t>Unaware : negative environmental impact + the existence of alternatives</a:t>
            </a:r>
            <a:endParaRPr sz="2500" b="1">
              <a:solidFill>
                <a:srgbClr val="134F5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500"/>
              <a:buFont typeface="Lato"/>
              <a:buChar char="●"/>
            </a:pPr>
            <a:r>
              <a:rPr lang="en" sz="2500" b="1">
                <a:solidFill>
                  <a:srgbClr val="134F5C"/>
                </a:solidFill>
                <a:latin typeface="Lato"/>
                <a:ea typeface="Lato"/>
                <a:cs typeface="Lato"/>
                <a:sym typeface="Lato"/>
              </a:rPr>
              <a:t>Fear for their health and for their virginity </a:t>
            </a:r>
            <a:endParaRPr sz="2500" b="1">
              <a:solidFill>
                <a:srgbClr val="134F5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500"/>
              <a:buFont typeface="Lato"/>
              <a:buChar char="●"/>
            </a:pPr>
            <a:r>
              <a:rPr lang="en" sz="2500" b="1">
                <a:solidFill>
                  <a:srgbClr val="134F5C"/>
                </a:solidFill>
                <a:latin typeface="Lato"/>
                <a:ea typeface="Lato"/>
                <a:cs typeface="Lato"/>
                <a:sym typeface="Lato"/>
              </a:rPr>
              <a:t>Cost barrier</a:t>
            </a:r>
            <a:endParaRPr sz="2500" b="1">
              <a:solidFill>
                <a:srgbClr val="134F5C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500"/>
              <a:buFont typeface="Lato"/>
              <a:buChar char="●"/>
            </a:pPr>
            <a:r>
              <a:rPr lang="en" sz="2500" b="1">
                <a:solidFill>
                  <a:srgbClr val="134F5C"/>
                </a:solidFill>
                <a:latin typeface="Lato"/>
                <a:ea typeface="Lato"/>
                <a:cs typeface="Lato"/>
                <a:sym typeface="Lato"/>
              </a:rPr>
              <a:t>Accessibility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9115" y="1165198"/>
            <a:ext cx="1492075" cy="14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3100" y="1165208"/>
            <a:ext cx="1388900" cy="138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40224" y="3069782"/>
            <a:ext cx="1492075" cy="1282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Solution-PERIOD.  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311700" y="127492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       </a:t>
            </a:r>
            <a:r>
              <a:rPr lang="en" b="1"/>
              <a:t>   </a:t>
            </a:r>
            <a:r>
              <a:rPr lang="en" b="1" u="sng"/>
              <a:t>ONLINE PLATFORM</a:t>
            </a:r>
            <a:endParaRPr b="1" u="sng"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2"/>
          </p:nvPr>
        </p:nvSpPr>
        <p:spPr>
          <a:xfrm>
            <a:off x="4832400" y="13048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 u="sng"/>
              <a:t>OFFLINE AWARENESS</a:t>
            </a:r>
            <a:endParaRPr b="1" u="sng"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000" y="1510400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9525" y="1704975"/>
            <a:ext cx="8667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8975" y="1913850"/>
            <a:ext cx="626100" cy="6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7"/>
          <p:cNvSpPr txBox="1"/>
          <p:nvPr/>
        </p:nvSpPr>
        <p:spPr>
          <a:xfrm>
            <a:off x="449025" y="3163650"/>
            <a:ext cx="3765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Educational material on sustainable menstrual practices 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Awareness material on breaking the taboo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Test based customized solution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Access to eco-friendly menstrual product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Support to local manufacturers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066400" y="3106875"/>
            <a:ext cx="3765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Enhance Awareness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Educational sessions in community centres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Broadcasting through local influencers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Awareness sessions with men on breaking the taboo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Access to free eco-friendly products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platform Prototype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75" y="1122600"/>
            <a:ext cx="6186749" cy="34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6164025" y="1946525"/>
            <a:ext cx="25515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Lato"/>
                <a:ea typeface="Lato"/>
                <a:cs typeface="Lato"/>
                <a:sym typeface="Lato"/>
              </a:rPr>
              <a:t>Platform features</a:t>
            </a:r>
            <a:endParaRPr b="1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User-Friendly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Available in local languages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Free educational material offline/online</a:t>
            </a:r>
            <a:endParaRPr dirty="0">
              <a:latin typeface="Lato"/>
              <a:ea typeface="Lato"/>
              <a:cs typeface="Lato"/>
              <a:sym typeface="Lato"/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Journey-Online Platform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720000" y="1161525"/>
            <a:ext cx="2889600" cy="4965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Access to online platform</a:t>
            </a:r>
            <a:endParaRPr sz="12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1093250" y="1915350"/>
            <a:ext cx="1842900" cy="3663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Period.</a:t>
            </a:r>
            <a:endParaRPr sz="12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6199674" y="1581825"/>
            <a:ext cx="2112300" cy="4914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Gets access to customized available solution and educational material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6199600" y="1026375"/>
            <a:ext cx="2112300" cy="4965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Customer takes a test    </a:t>
            </a:r>
            <a:endParaRPr sz="12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3367550" y="3235050"/>
            <a:ext cx="1842900" cy="5592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Geography based </a:t>
            </a:r>
            <a:endParaRPr sz="12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Local Manufacturers</a:t>
            </a:r>
            <a:endParaRPr sz="10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300" y="3405025"/>
            <a:ext cx="1037904" cy="49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4000" y="3911700"/>
            <a:ext cx="1616675" cy="10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6199675" y="2132175"/>
            <a:ext cx="2350500" cy="4914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Customer gets free product/ link to option to buy</a:t>
            </a:r>
            <a:endParaRPr sz="1000">
              <a:solidFill>
                <a:srgbClr val="A72A1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6199600" y="2675625"/>
            <a:ext cx="2112300" cy="491400"/>
          </a:xfrm>
          <a:prstGeom prst="rect">
            <a:avLst/>
          </a:prstGeom>
          <a:noFill/>
          <a:ln w="19050" cap="flat" cmpd="sng">
            <a:solidFill>
              <a:srgbClr val="A72A1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Customer Feedback </a:t>
            </a:r>
            <a:endParaRPr sz="1200" b="1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33" name="Google Shape;133;p19"/>
          <p:cNvCxnSpPr/>
          <p:nvPr/>
        </p:nvCxnSpPr>
        <p:spPr>
          <a:xfrm rot="10800000">
            <a:off x="7430938" y="3251700"/>
            <a:ext cx="11400" cy="736200"/>
          </a:xfrm>
          <a:prstGeom prst="straightConnector1">
            <a:avLst/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med" len="med"/>
            <a:tailEnd type="triangle" w="med" len="med"/>
          </a:ln>
        </p:spPr>
      </p:cxnSp>
      <p:cxnSp>
        <p:nvCxnSpPr>
          <p:cNvPr id="134" name="Google Shape;134;p19"/>
          <p:cNvCxnSpPr>
            <a:stCxn id="131" idx="1"/>
            <a:endCxn id="135" idx="3"/>
          </p:cNvCxnSpPr>
          <p:nvPr/>
        </p:nvCxnSpPr>
        <p:spPr>
          <a:xfrm flipH="1">
            <a:off x="4799275" y="2377875"/>
            <a:ext cx="1400400" cy="498600"/>
          </a:xfrm>
          <a:prstGeom prst="straightConnector1">
            <a:avLst/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med" len="med"/>
            <a:tailEnd type="triangle" w="med" len="med"/>
          </a:ln>
        </p:spPr>
      </p:cxnSp>
      <p:cxnSp>
        <p:nvCxnSpPr>
          <p:cNvPr id="136" name="Google Shape;136;p19"/>
          <p:cNvCxnSpPr/>
          <p:nvPr/>
        </p:nvCxnSpPr>
        <p:spPr>
          <a:xfrm rot="10800000" flipH="1">
            <a:off x="3609825" y="1329825"/>
            <a:ext cx="2126400" cy="122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stealth" w="sm" len="sm"/>
          </a:ln>
        </p:spPr>
      </p:cxnSp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36075" y="1075050"/>
            <a:ext cx="424200" cy="4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 rotWithShape="1">
          <a:blip r:embed="rId6">
            <a:alphaModFix/>
          </a:blip>
          <a:srcRect b="12296"/>
          <a:stretch/>
        </p:blipFill>
        <p:spPr>
          <a:xfrm>
            <a:off x="5736075" y="1608450"/>
            <a:ext cx="424200" cy="401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87375" y="4424975"/>
            <a:ext cx="424200" cy="424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9"/>
          <p:cNvCxnSpPr/>
          <p:nvPr/>
        </p:nvCxnSpPr>
        <p:spPr>
          <a:xfrm>
            <a:off x="1883800" y="2345175"/>
            <a:ext cx="2139300" cy="52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1" name="Google Shape;14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3371" y="3519313"/>
            <a:ext cx="714379" cy="6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/>
          <p:nvPr/>
        </p:nvSpPr>
        <p:spPr>
          <a:xfrm>
            <a:off x="1491050" y="2572425"/>
            <a:ext cx="1445100" cy="69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Packaging Box having labels of both companies</a:t>
            </a:r>
            <a:endParaRPr sz="800" b="1"/>
          </a:p>
        </p:txBody>
      </p:sp>
      <p:cxnSp>
        <p:nvCxnSpPr>
          <p:cNvPr id="143" name="Google Shape;143;p19"/>
          <p:cNvCxnSpPr>
            <a:stCxn id="130" idx="3"/>
            <a:endCxn id="131" idx="3"/>
          </p:cNvCxnSpPr>
          <p:nvPr/>
        </p:nvCxnSpPr>
        <p:spPr>
          <a:xfrm rot="10800000" flipH="1">
            <a:off x="8250675" y="2377787"/>
            <a:ext cx="299400" cy="2069700"/>
          </a:xfrm>
          <a:prstGeom prst="bentConnector3">
            <a:avLst>
              <a:gd name="adj1" fmla="val 179567"/>
            </a:avLst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sm" len="sm"/>
            <a:tailEnd type="stealth" w="sm" len="sm"/>
          </a:ln>
        </p:spPr>
      </p:cxnSp>
      <p:pic>
        <p:nvPicPr>
          <p:cNvPr id="135" name="Google Shape;135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63102" y="2458389"/>
            <a:ext cx="836100" cy="836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9"/>
          <p:cNvCxnSpPr/>
          <p:nvPr/>
        </p:nvCxnSpPr>
        <p:spPr>
          <a:xfrm>
            <a:off x="5248500" y="3809450"/>
            <a:ext cx="1765200" cy="427500"/>
          </a:xfrm>
          <a:prstGeom prst="straightConnector1">
            <a:avLst/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med" len="med"/>
            <a:tailEnd type="triangle" w="med" len="med"/>
          </a:ln>
        </p:spPr>
      </p:cxnSp>
      <p:cxnSp>
        <p:nvCxnSpPr>
          <p:cNvPr id="145" name="Google Shape;145;p19"/>
          <p:cNvCxnSpPr/>
          <p:nvPr/>
        </p:nvCxnSpPr>
        <p:spPr>
          <a:xfrm rot="10800000">
            <a:off x="4672600" y="4044888"/>
            <a:ext cx="2052000" cy="631500"/>
          </a:xfrm>
          <a:prstGeom prst="straightConnector1">
            <a:avLst/>
          </a:prstGeom>
          <a:noFill/>
          <a:ln w="19050" cap="flat" cmpd="sng">
            <a:solidFill>
              <a:srgbClr val="C2C2C2"/>
            </a:solidFill>
            <a:prstDash val="solid"/>
            <a:miter lim="8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232575" y="2014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social enterprise business model</a:t>
            </a:r>
            <a:endParaRPr/>
          </a:p>
        </p:txBody>
      </p:sp>
      <p:sp>
        <p:nvSpPr>
          <p:cNvPr id="151" name="Google Shape;151;p20"/>
          <p:cNvSpPr/>
          <p:nvPr/>
        </p:nvSpPr>
        <p:spPr>
          <a:xfrm>
            <a:off x="480050" y="933750"/>
            <a:ext cx="1487700" cy="295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highlight>
                  <a:schemeClr val="accent3"/>
                </a:highlight>
              </a:rPr>
              <a:t>Key Partnership</a:t>
            </a:r>
            <a:endParaRPr sz="8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/>
              <a:t>Manufacturers of sustainable sanitary products.</a:t>
            </a:r>
            <a:endParaRPr sz="8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/>
              <a:t> </a:t>
            </a:r>
            <a:endParaRPr sz="8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/>
              <a:t>Influencers (community ambassadors, religious leaders,</a:t>
            </a:r>
            <a:endParaRPr sz="800" b="1"/>
          </a:p>
        </p:txBody>
      </p:sp>
      <p:sp>
        <p:nvSpPr>
          <p:cNvPr id="152" name="Google Shape;152;p20"/>
          <p:cNvSpPr/>
          <p:nvPr/>
        </p:nvSpPr>
        <p:spPr>
          <a:xfrm>
            <a:off x="1967750" y="933750"/>
            <a:ext cx="1487700" cy="1987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highlight>
                  <a:schemeClr val="accent3"/>
                </a:highlight>
              </a:rPr>
              <a:t>Key Activities</a:t>
            </a:r>
            <a:endParaRPr sz="8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/>
              <a:t>Build partnerships with local producers of sustainable menstrual products.</a:t>
            </a:r>
            <a:endParaRPr sz="8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/>
              <a:t>Build partnerships with local influencers</a:t>
            </a:r>
            <a:endParaRPr sz="800" b="1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/>
              <a:t>Build online platform</a:t>
            </a:r>
            <a:endParaRPr sz="8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/>
              <a:t>Market the online platform</a:t>
            </a:r>
            <a:endParaRPr sz="800" b="1"/>
          </a:p>
        </p:txBody>
      </p:sp>
      <p:sp>
        <p:nvSpPr>
          <p:cNvPr id="153" name="Google Shape;153;p20"/>
          <p:cNvSpPr/>
          <p:nvPr/>
        </p:nvSpPr>
        <p:spPr>
          <a:xfrm>
            <a:off x="3455450" y="933750"/>
            <a:ext cx="1487700" cy="295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highlight>
                  <a:schemeClr val="accent3"/>
                </a:highlight>
              </a:rPr>
              <a:t>Value proposition</a:t>
            </a:r>
            <a:endParaRPr sz="800" b="1">
              <a:highlight>
                <a:schemeClr val="accent3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Enhanced Awareness towards eco-friendly products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Easy access to eco-friendly products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Reduce the existing taboos and stigma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Enhance quality of life of menstruators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/>
              <a:t>Reduce the negative ecological impact of existing plastic based solutions on the planet</a:t>
            </a:r>
            <a:endParaRPr sz="900"/>
          </a:p>
        </p:txBody>
      </p:sp>
      <p:sp>
        <p:nvSpPr>
          <p:cNvPr id="154" name="Google Shape;154;p20"/>
          <p:cNvSpPr/>
          <p:nvPr/>
        </p:nvSpPr>
        <p:spPr>
          <a:xfrm>
            <a:off x="4943150" y="933750"/>
            <a:ext cx="1487700" cy="1187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accent3"/>
                </a:highlight>
              </a:rPr>
              <a:t>Customer relationship</a:t>
            </a:r>
            <a:endParaRPr sz="800">
              <a:highlight>
                <a:schemeClr val="accent3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Credible menstrual educational materials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Access to the most suitable sanitary product</a:t>
            </a:r>
            <a:endParaRPr sz="800">
              <a:solidFill>
                <a:srgbClr val="132E57"/>
              </a:solidFill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4943150" y="2120850"/>
            <a:ext cx="1487700" cy="1772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b="1">
                <a:highlight>
                  <a:schemeClr val="accent3"/>
                </a:highlight>
              </a:rPr>
              <a:t>Channel</a:t>
            </a:r>
            <a:endParaRPr sz="900" b="1">
              <a:highlight>
                <a:schemeClr val="accent3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b="1"/>
              <a:t>Online- education/purchase/delivery</a:t>
            </a:r>
            <a:endParaRPr sz="9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b="1"/>
              <a:t>Offline- education/purchase/delivery</a:t>
            </a:r>
            <a:endParaRPr sz="800" b="1">
              <a:solidFill>
                <a:srgbClr val="132E57"/>
              </a:solidFill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1967750" y="2920950"/>
            <a:ext cx="1487700" cy="97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b="1">
                <a:highlight>
                  <a:schemeClr val="accent3"/>
                </a:highlight>
              </a:rPr>
              <a:t>Key resources</a:t>
            </a:r>
            <a:endParaRPr sz="900" b="1">
              <a:highlight>
                <a:schemeClr val="accent3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b="1"/>
              <a:t>Access to partnership</a:t>
            </a:r>
            <a:endParaRPr sz="9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b="1"/>
              <a:t>Connection to customers</a:t>
            </a:r>
            <a:endParaRPr sz="900" b="1">
              <a:highlight>
                <a:schemeClr val="accent3"/>
              </a:highlight>
            </a:endParaRPr>
          </a:p>
        </p:txBody>
      </p:sp>
      <p:sp>
        <p:nvSpPr>
          <p:cNvPr id="157" name="Google Shape;157;p20"/>
          <p:cNvSpPr/>
          <p:nvPr/>
        </p:nvSpPr>
        <p:spPr>
          <a:xfrm>
            <a:off x="480050" y="3893225"/>
            <a:ext cx="3687600" cy="112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highlight>
                  <a:schemeClr val="accent3"/>
                </a:highlight>
              </a:rPr>
              <a:t>Cost structure</a:t>
            </a:r>
            <a:endParaRPr sz="800" b="1">
              <a:highlight>
                <a:schemeClr val="accent3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/>
              <a:t>Hosting of the online platform</a:t>
            </a:r>
            <a:endParaRPr sz="8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/>
              <a:t>Platform design cost</a:t>
            </a:r>
            <a:endParaRPr sz="8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/>
              <a:t>Offline awareness creation- influencers</a:t>
            </a:r>
            <a:endParaRPr sz="800" b="1"/>
          </a:p>
        </p:txBody>
      </p:sp>
      <p:sp>
        <p:nvSpPr>
          <p:cNvPr id="158" name="Google Shape;158;p20"/>
          <p:cNvSpPr/>
          <p:nvPr/>
        </p:nvSpPr>
        <p:spPr>
          <a:xfrm>
            <a:off x="4167650" y="3893225"/>
            <a:ext cx="3750900" cy="112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b="1">
                <a:highlight>
                  <a:schemeClr val="accent3"/>
                </a:highlight>
              </a:rPr>
              <a:t>Revenue streams</a:t>
            </a:r>
            <a:endParaRPr sz="900" b="1">
              <a:highlight>
                <a:schemeClr val="accent3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 b="1"/>
              <a:t>% of the sales after free trial</a:t>
            </a:r>
            <a:endParaRPr sz="900" b="1"/>
          </a:p>
        </p:txBody>
      </p:sp>
      <p:sp>
        <p:nvSpPr>
          <p:cNvPr id="159" name="Google Shape;159;p20"/>
          <p:cNvSpPr/>
          <p:nvPr/>
        </p:nvSpPr>
        <p:spPr>
          <a:xfrm>
            <a:off x="6430850" y="933750"/>
            <a:ext cx="1487700" cy="2959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b="1">
                <a:highlight>
                  <a:schemeClr val="accent3"/>
                </a:highlight>
              </a:rPr>
              <a:t>Customer segment</a:t>
            </a:r>
            <a:endParaRPr sz="800" b="1">
              <a:highlight>
                <a:schemeClr val="accent3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Menstruators in India who do not use sustainable menstrual products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/>
              <a:t>Teachers, educators, influencers </a:t>
            </a:r>
            <a:endParaRPr sz="9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on the SDGS</a:t>
            </a: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Contribute to target </a:t>
            </a:r>
            <a:r>
              <a:rPr lang="en" b="1"/>
              <a:t>14.7</a:t>
            </a:r>
            <a:r>
              <a:rPr lang="en"/>
              <a:t> Reduce plastic debris in rivers and oceans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Contribute to target </a:t>
            </a:r>
            <a:r>
              <a:rPr lang="en" b="1"/>
              <a:t>15.3 </a:t>
            </a:r>
            <a:r>
              <a:rPr lang="en"/>
              <a:t>Reduce the proportion of land that is degraded by sanitary waste.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6" name="Google Shape;16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798" y="4231886"/>
            <a:ext cx="707125" cy="70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9950" y="4238150"/>
            <a:ext cx="707125" cy="7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6200" y="2233825"/>
            <a:ext cx="3419775" cy="16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5100" y="4211125"/>
            <a:ext cx="707125" cy="7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72175" y="4211125"/>
            <a:ext cx="707125" cy="7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50550" y="4211125"/>
            <a:ext cx="707125" cy="70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40250" y="4211125"/>
            <a:ext cx="707125" cy="7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45818E"/>
      </a:dk1>
      <a:lt1>
        <a:srgbClr val="FFFFFF"/>
      </a:lt1>
      <a:dk2>
        <a:srgbClr val="5E696C"/>
      </a:dk2>
      <a:lt2>
        <a:srgbClr val="BFC7CA"/>
      </a:lt2>
      <a:accent1>
        <a:srgbClr val="1D839E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On-screen Show (16:9)</PresentationFormat>
  <Paragraphs>96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Playfair Display</vt:lpstr>
      <vt:lpstr>Lato</vt:lpstr>
      <vt:lpstr>Roboto</vt:lpstr>
      <vt:lpstr>Arial</vt:lpstr>
      <vt:lpstr>Coral</vt:lpstr>
      <vt:lpstr>Period.</vt:lpstr>
      <vt:lpstr>The problem</vt:lpstr>
      <vt:lpstr>Closing the tap</vt:lpstr>
      <vt:lpstr>Changing behaviors</vt:lpstr>
      <vt:lpstr>Our Solution-PERIOD.  </vt:lpstr>
      <vt:lpstr>Online platform Prototype</vt:lpstr>
      <vt:lpstr>Customer Journey-Online Platform</vt:lpstr>
      <vt:lpstr>Our social enterprise business model</vt:lpstr>
      <vt:lpstr>Impact on the SDGS</vt:lpstr>
      <vt:lpstr>It’s time to act for the environment PERIOD.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Period.</dc:title>
  <cp:lastModifiedBy>Prachi Saraswat</cp:lastModifiedBy>
  <cp:revision>1</cp:revision>
  <dcterms:modified xsi:type="dcterms:W3CDTF">2022-12-08T14:36:57Z</dcterms:modified>
</cp:coreProperties>
</file>