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ac8e8f32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ac8e8f32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ac8e8f32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ac8e8f32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ac8e8f32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ac8e8f32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ac8e8f3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ac8e8f3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ac8e8f32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ac8e8f32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ac8e8f32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ac8e8f32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ac8e8f32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ac8e8f32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ac8e8f32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ac8e8f32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ac8e8f32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ac8e8f32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ac8e8f32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ac8e8f32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kaggle.com/datasets/nicapotato/womens-ecommerce-clothing-reviews" TargetMode="External"/><Relationship Id="rId6" Type="http://schemas.openxmlformats.org/officeDocument/2006/relationships/hyperlink" Target="https://www.kaggle.com/datasets/nicapotato/womens-ecommerce-clothing-review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Contradictory</a:t>
            </a:r>
            <a:r>
              <a:rPr lang="en"/>
              <a:t> Review Analysis for E-Commerce Feedback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38, Manas Mahajan</a:t>
            </a:r>
            <a:endParaRPr/>
          </a:p>
          <a:p>
            <a:pPr indent="0" lvl="0" marL="0" rtl="0" algn="ctr">
              <a:spcBef>
                <a:spcPts val="0"/>
              </a:spcBef>
              <a:spcAft>
                <a:spcPts val="0"/>
              </a:spcAft>
              <a:buNone/>
            </a:pPr>
            <a:r>
              <a:rPr lang="en"/>
              <a:t>63, Rashmit Vartak</a:t>
            </a:r>
            <a:endParaRPr/>
          </a:p>
          <a:p>
            <a:pPr indent="0" lvl="0" marL="0" rtl="0" algn="ctr">
              <a:spcBef>
                <a:spcPts val="0"/>
              </a:spcBef>
              <a:spcAft>
                <a:spcPts val="0"/>
              </a:spcAft>
              <a:buNone/>
            </a:pPr>
            <a:r>
              <a:rPr lang="en"/>
              <a:t>66, Ajay Nambiar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18" name="Google Shape;118;p22"/>
          <p:cNvSpPr txBox="1"/>
          <p:nvPr>
            <p:ph idx="1" type="body"/>
          </p:nvPr>
        </p:nvSpPr>
        <p:spPr>
          <a:xfrm>
            <a:off x="387900" y="1489825"/>
            <a:ext cx="5042400" cy="30789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latin typeface="Roboto Slab"/>
                <a:ea typeface="Roboto Slab"/>
                <a:cs typeface="Roboto Slab"/>
                <a:sym typeface="Roboto Slab"/>
              </a:rPr>
              <a:t>•</a:t>
            </a:r>
            <a:r>
              <a:rPr b="1" lang="en">
                <a:latin typeface="Roboto Slab"/>
                <a:ea typeface="Roboto Slab"/>
                <a:cs typeface="Roboto Slab"/>
                <a:sym typeface="Roboto Slab"/>
              </a:rPr>
              <a:t>Contradictory Review Examples: </a:t>
            </a:r>
            <a:r>
              <a:rPr lang="en">
                <a:latin typeface="Roboto Slab"/>
                <a:ea typeface="Roboto Slab"/>
                <a:cs typeface="Roboto Slab"/>
                <a:sym typeface="Roboto Slab"/>
              </a:rPr>
              <a:t>Showcases instances where high sentiment scores contrast sharply with low star ratings, revealing inconsistencies.</a:t>
            </a:r>
            <a:endParaRPr>
              <a:latin typeface="Roboto Slab"/>
              <a:ea typeface="Roboto Slab"/>
              <a:cs typeface="Roboto Slab"/>
              <a:sym typeface="Roboto Slab"/>
            </a:endParaRPr>
          </a:p>
          <a:p>
            <a:pPr indent="0" lvl="0" marL="0" rtl="0" algn="l">
              <a:spcBef>
                <a:spcPts val="300"/>
              </a:spcBef>
              <a:spcAft>
                <a:spcPts val="0"/>
              </a:spcAft>
              <a:buNone/>
            </a:pPr>
            <a:r>
              <a:rPr lang="en">
                <a:latin typeface="Roboto Slab"/>
                <a:ea typeface="Roboto Slab"/>
                <a:cs typeface="Roboto Slab"/>
                <a:sym typeface="Roboto Slab"/>
              </a:rPr>
              <a:t>•</a:t>
            </a:r>
            <a:r>
              <a:rPr b="1" lang="en">
                <a:latin typeface="Roboto Slab"/>
                <a:ea typeface="Roboto Slab"/>
                <a:cs typeface="Roboto Slab"/>
                <a:sym typeface="Roboto Slab"/>
              </a:rPr>
              <a:t>Impact on Consumer Behavior: </a:t>
            </a:r>
            <a:r>
              <a:rPr lang="en">
                <a:latin typeface="Roboto Slab"/>
                <a:ea typeface="Roboto Slab"/>
                <a:cs typeface="Roboto Slab"/>
                <a:sym typeface="Roboto Slab"/>
              </a:rPr>
              <a:t>Demonstrates how contradictory reviews influence consumer trust and buying decisions within the e-commerce context.</a:t>
            </a:r>
            <a:endParaRPr>
              <a:latin typeface="Roboto Slab"/>
              <a:ea typeface="Roboto Slab"/>
              <a:cs typeface="Roboto Slab"/>
              <a:sym typeface="Roboto Slab"/>
            </a:endParaRPr>
          </a:p>
          <a:p>
            <a:pPr indent="0" lvl="0" marL="0" rtl="0" algn="l">
              <a:spcBef>
                <a:spcPts val="0"/>
              </a:spcBef>
              <a:spcAft>
                <a:spcPts val="1200"/>
              </a:spcAft>
              <a:buNone/>
            </a:pPr>
            <a:r>
              <a:t/>
            </a:r>
            <a:endParaRPr>
              <a:latin typeface="Roboto Slab"/>
              <a:ea typeface="Roboto Slab"/>
              <a:cs typeface="Roboto Slab"/>
              <a:sym typeface="Roboto Slab"/>
            </a:endParaRPr>
          </a:p>
        </p:txBody>
      </p:sp>
      <p:pic>
        <p:nvPicPr>
          <p:cNvPr id="119" name="Google Shape;119;p22"/>
          <p:cNvPicPr preferRelativeResize="0"/>
          <p:nvPr/>
        </p:nvPicPr>
        <p:blipFill>
          <a:blip r:embed="rId3">
            <a:alphaModFix/>
          </a:blip>
          <a:stretch>
            <a:fillRect/>
          </a:stretch>
        </p:blipFill>
        <p:spPr>
          <a:xfrm>
            <a:off x="5619138" y="458025"/>
            <a:ext cx="3343275" cy="185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
              <a:t>•</a:t>
            </a:r>
            <a:r>
              <a:rPr b="1" lang="en"/>
              <a:t>Reinforcement of Key Insights: </a:t>
            </a:r>
            <a:r>
              <a:rPr lang="en"/>
              <a:t>Contradictory review detection significantly shapes e-commerce strategies and enhances consumer trust through informed decision-making.</a:t>
            </a:r>
            <a:endParaRPr/>
          </a:p>
          <a:p>
            <a:pPr indent="0" lvl="0" marL="0" rtl="0" algn="l">
              <a:spcBef>
                <a:spcPts val="300"/>
              </a:spcBef>
              <a:spcAft>
                <a:spcPts val="0"/>
              </a:spcAft>
              <a:buNone/>
            </a:pPr>
            <a:r>
              <a:rPr lang="en"/>
              <a:t>•</a:t>
            </a:r>
            <a:r>
              <a:rPr b="1" lang="en"/>
              <a:t>Promoting Further Research: </a:t>
            </a:r>
            <a:r>
              <a:rPr lang="en"/>
              <a:t>Exploration of advanced sentiment analysis methodologies will deepen understanding of nuance in customer reviews.</a:t>
            </a:r>
            <a:endParaRPr/>
          </a:p>
          <a:p>
            <a:pPr indent="0" lvl="0" marL="0" rtl="0" algn="l">
              <a:spcBef>
                <a:spcPts val="300"/>
              </a:spcBef>
              <a:spcAft>
                <a:spcPts val="0"/>
              </a:spcAft>
              <a:buNone/>
            </a:pPr>
            <a:r>
              <a:rPr lang="en"/>
              <a:t>•</a:t>
            </a:r>
            <a:r>
              <a:rPr b="1" lang="en"/>
              <a:t>Decision-Making Enhancement: </a:t>
            </a:r>
            <a:r>
              <a:rPr lang="en"/>
              <a:t>Detecting sentiment discrepancies optimizes marketing and product strategies, ultimately influencing purchasing behavior positively.</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Project Workflow</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Proposed Solution</a:t>
            </a:r>
            <a:endParaRPr/>
          </a:p>
          <a:p>
            <a:pPr indent="-342900" lvl="0" marL="457200" rtl="0" algn="l">
              <a:spcBef>
                <a:spcPts val="0"/>
              </a:spcBef>
              <a:spcAft>
                <a:spcPts val="0"/>
              </a:spcAft>
              <a:buSzPts val="1800"/>
              <a:buChar char="●"/>
            </a:pPr>
            <a:r>
              <a:rPr lang="en"/>
              <a:t>Result</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t>One of the significant challenges in Sentiment Analysis is the inconsistency often observed between textual reviews and numerical ratings. Users may express positive sentiments in their written reviews but assign lower star ratings, or vice versa. This discrepancy can arise due to subjective interpretation, cultural differences, contextual factors, or misuse of the rating system.</a:t>
            </a:r>
            <a:endParaRPr/>
          </a:p>
          <a:p>
            <a:pPr indent="0" lvl="0" marL="0" rtl="0" algn="l">
              <a:lnSpc>
                <a:spcPct val="95000"/>
              </a:lnSpc>
              <a:spcBef>
                <a:spcPts val="1200"/>
              </a:spcBef>
              <a:spcAft>
                <a:spcPts val="1200"/>
              </a:spcAft>
              <a:buSzPts val="1018"/>
              <a:buNone/>
            </a:pPr>
            <a:r>
              <a:rPr lang="en"/>
              <a:t>The impact of inconsistent reviews can be detrimental to businesses. Misguided product improvements, missed opportunities, and damaged reputation are some of the potential consequences. To address this challenge, it's essential to combine sentiment analysis with other factors, such as contextual analysis and user feedback mechanisms.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a:t>
            </a:r>
            <a:endParaRPr/>
          </a:p>
        </p:txBody>
      </p:sp>
      <p:pic>
        <p:nvPicPr>
          <p:cNvPr id="82" name="Google Shape;82;p16"/>
          <p:cNvPicPr preferRelativeResize="0"/>
          <p:nvPr/>
        </p:nvPicPr>
        <p:blipFill>
          <a:blip r:embed="rId3">
            <a:alphaModFix/>
          </a:blip>
          <a:stretch>
            <a:fillRect/>
          </a:stretch>
        </p:blipFill>
        <p:spPr>
          <a:xfrm>
            <a:off x="513050" y="1558025"/>
            <a:ext cx="7934325" cy="26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TFIDF - Transformer Architecture:</a:t>
            </a:r>
            <a:endParaRPr b="1"/>
          </a:p>
          <a:p>
            <a:pPr indent="-342900" lvl="0" marL="457200" rtl="0" algn="l">
              <a:spcBef>
                <a:spcPts val="1200"/>
              </a:spcBef>
              <a:spcAft>
                <a:spcPts val="0"/>
              </a:spcAft>
              <a:buClr>
                <a:schemeClr val="dk1"/>
              </a:buClr>
              <a:buSzPts val="1800"/>
              <a:buFont typeface="Arial"/>
              <a:buChar char="●"/>
            </a:pPr>
            <a:r>
              <a:rPr b="1" lang="en"/>
              <a:t>Encoder-Decoder Structure:</a:t>
            </a:r>
            <a:r>
              <a:rPr lang="en"/>
              <a:t> The Transformer architecture utilizes an encoder-decoder structure, where the encoder processes the input text and the decoder generates the output (sentiment label).</a:t>
            </a:r>
            <a:endParaRPr/>
          </a:p>
          <a:p>
            <a:pPr indent="-342900" lvl="0" marL="457200" rtl="0" algn="l">
              <a:spcBef>
                <a:spcPts val="0"/>
              </a:spcBef>
              <a:spcAft>
                <a:spcPts val="0"/>
              </a:spcAft>
              <a:buClr>
                <a:schemeClr val="dk1"/>
              </a:buClr>
              <a:buSzPts val="1800"/>
              <a:buFont typeface="Arial"/>
              <a:buChar char="●"/>
            </a:pPr>
            <a:r>
              <a:rPr b="1" lang="en"/>
              <a:t>Attention Mechanism:</a:t>
            </a:r>
            <a:r>
              <a:rPr lang="en"/>
              <a:t> The self-attention mechanism in Transformers allows the model to capture long-range dependencies and contextual information within the text.</a:t>
            </a:r>
            <a:endParaRPr/>
          </a:p>
          <a:p>
            <a:pPr indent="-342900" lvl="0" marL="457200" rtl="0" algn="l">
              <a:spcBef>
                <a:spcPts val="0"/>
              </a:spcBef>
              <a:spcAft>
                <a:spcPts val="0"/>
              </a:spcAft>
              <a:buClr>
                <a:schemeClr val="dk1"/>
              </a:buClr>
              <a:buSzPts val="1800"/>
              <a:buFont typeface="Arial"/>
              <a:buChar char="●"/>
            </a:pPr>
            <a:r>
              <a:rPr b="1" lang="en"/>
              <a:t>Positional Encoding:</a:t>
            </a:r>
            <a:r>
              <a:rPr lang="en"/>
              <a:t> To incorporate positional information, positional encoding is added to the input embeddings.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Naive Bayes Classifier:</a:t>
            </a:r>
            <a:endParaRPr b="1"/>
          </a:p>
          <a:p>
            <a:pPr indent="-342900" lvl="0" marL="457200" rtl="0" algn="l">
              <a:spcBef>
                <a:spcPts val="1200"/>
              </a:spcBef>
              <a:spcAft>
                <a:spcPts val="0"/>
              </a:spcAft>
              <a:buClr>
                <a:schemeClr val="dk1"/>
              </a:buClr>
              <a:buSzPts val="1800"/>
              <a:buFont typeface="Arial"/>
              <a:buChar char="●"/>
            </a:pPr>
            <a:r>
              <a:rPr b="1" lang="en"/>
              <a:t>Probabilistic Model:</a:t>
            </a:r>
            <a:r>
              <a:rPr lang="en"/>
              <a:t> Naive Bayes is a probabilistic classifier that assumes independence between features.</a:t>
            </a:r>
            <a:endParaRPr/>
          </a:p>
          <a:p>
            <a:pPr indent="-342900" lvl="0" marL="457200" rtl="0" algn="l">
              <a:spcBef>
                <a:spcPts val="0"/>
              </a:spcBef>
              <a:spcAft>
                <a:spcPts val="0"/>
              </a:spcAft>
              <a:buClr>
                <a:schemeClr val="dk1"/>
              </a:buClr>
              <a:buSzPts val="1800"/>
              <a:buFont typeface="Arial"/>
              <a:buChar char="●"/>
            </a:pPr>
            <a:r>
              <a:rPr b="1" lang="en"/>
              <a:t>Sentiment Classification:</a:t>
            </a:r>
            <a:r>
              <a:rPr lang="en"/>
              <a:t> The model will be trained on a labeled dataset to learn the probabilities of words occurring in different sentiment classes.</a:t>
            </a:r>
            <a:endParaRPr/>
          </a:p>
          <a:p>
            <a:pPr indent="-342900" lvl="0" marL="457200" rtl="0" algn="l">
              <a:spcBef>
                <a:spcPts val="0"/>
              </a:spcBef>
              <a:spcAft>
                <a:spcPts val="0"/>
              </a:spcAft>
              <a:buClr>
                <a:schemeClr val="dk1"/>
              </a:buClr>
              <a:buSzPts val="1800"/>
              <a:buFont typeface="Arial"/>
              <a:buChar char="●"/>
            </a:pPr>
            <a:r>
              <a:rPr b="1" lang="en"/>
              <a:t>Combination with Transformer:</a:t>
            </a:r>
            <a:r>
              <a:rPr lang="en"/>
              <a:t> The output from the Transformer's decoder can be used as features for the Naive Bayes classifier, leveraging the Transformer's ability to capture contextual information.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aims to develop a sentiment analysis model capable of accurately classifying the sentiment of product reviews in multiple languages. The model will leverage the power of Transformer architectures, which have demonstrated exceptional performance in various NLP tasks, and combine them with the probabilistic approach of Naive Bayes for enhanced classification accuracy.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237250" y="301175"/>
            <a:ext cx="3445125" cy="2639775"/>
          </a:xfrm>
          <a:prstGeom prst="rect">
            <a:avLst/>
          </a:prstGeom>
          <a:noFill/>
          <a:ln>
            <a:noFill/>
          </a:ln>
        </p:spPr>
      </p:pic>
      <p:pic>
        <p:nvPicPr>
          <p:cNvPr id="105" name="Google Shape;105;p20"/>
          <p:cNvPicPr preferRelativeResize="0"/>
          <p:nvPr/>
        </p:nvPicPr>
        <p:blipFill>
          <a:blip r:embed="rId4">
            <a:alphaModFix/>
          </a:blip>
          <a:stretch>
            <a:fillRect/>
          </a:stretch>
        </p:blipFill>
        <p:spPr>
          <a:xfrm>
            <a:off x="4680875" y="1276250"/>
            <a:ext cx="3927224" cy="3600550"/>
          </a:xfrm>
          <a:prstGeom prst="rect">
            <a:avLst/>
          </a:prstGeom>
          <a:noFill/>
          <a:ln>
            <a:noFill/>
          </a:ln>
        </p:spPr>
      </p:pic>
      <p:sp>
        <p:nvSpPr>
          <p:cNvPr id="106" name="Google Shape;106;p20">
            <a:hlinkClick r:id="rId5"/>
          </p:cNvPr>
          <p:cNvSpPr txBox="1"/>
          <p:nvPr/>
        </p:nvSpPr>
        <p:spPr>
          <a:xfrm>
            <a:off x="464225" y="3295825"/>
            <a:ext cx="18219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Roboto"/>
                <a:ea typeface="Roboto"/>
                <a:cs typeface="Roboto"/>
                <a:sym typeface="Roboto"/>
                <a:hlinkClick r:id="rId6"/>
              </a:rPr>
              <a:t>Dataset Link</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42275" y="362525"/>
            <a:ext cx="3088700" cy="2778500"/>
          </a:xfrm>
          <a:prstGeom prst="rect">
            <a:avLst/>
          </a:prstGeom>
          <a:noFill/>
          <a:ln>
            <a:noFill/>
          </a:ln>
        </p:spPr>
      </p:pic>
      <p:pic>
        <p:nvPicPr>
          <p:cNvPr id="112" name="Google Shape;112;p21"/>
          <p:cNvPicPr preferRelativeResize="0"/>
          <p:nvPr/>
        </p:nvPicPr>
        <p:blipFill rotWithShape="1">
          <a:blip r:embed="rId4">
            <a:alphaModFix/>
          </a:blip>
          <a:srcRect b="0" l="0" r="0" t="-1378"/>
          <a:stretch/>
        </p:blipFill>
        <p:spPr>
          <a:xfrm>
            <a:off x="3589900" y="1223950"/>
            <a:ext cx="5396900" cy="328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