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embeddedFontLst>
    <p:embeddedFont>
      <p:font typeface="Century Schoolbook"/>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4" roundtripDataSignature="AMtx7mg7uPMFoR2MNtY6YIeg9PqTjI8s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Schoolbook-regular.fntdata"/><Relationship Id="rId20" Type="http://schemas.openxmlformats.org/officeDocument/2006/relationships/slide" Target="slides/slide14.xml"/><Relationship Id="rId42" Type="http://schemas.openxmlformats.org/officeDocument/2006/relationships/font" Target="fonts/CenturySchoolbook-italic.fntdata"/><Relationship Id="rId41" Type="http://schemas.openxmlformats.org/officeDocument/2006/relationships/font" Target="fonts/CenturySchoolbook-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CenturySchoolbook-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showMasterSp="0" type="title">
  <p:cSld name="TITLE">
    <p:bg>
      <p:bgPr>
        <a:solidFill>
          <a:schemeClr val="lt1"/>
        </a:solidFill>
      </p:bgPr>
    </p:bg>
    <p:spTree>
      <p:nvGrpSpPr>
        <p:cNvPr id="17" name="Shape 17"/>
        <p:cNvGrpSpPr/>
        <p:nvPr/>
      </p:nvGrpSpPr>
      <p:grpSpPr>
        <a:xfrm>
          <a:off x="0" y="0"/>
          <a:ext cx="0" cy="0"/>
          <a:chOff x="0" y="0"/>
          <a:chExt cx="0" cy="0"/>
        </a:xfrm>
      </p:grpSpPr>
      <p:sp>
        <p:nvSpPr>
          <p:cNvPr id="18" name="Google Shape;18;p35"/>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5"/>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0" name="Google Shape;20;p35"/>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5"/>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3" name="Google Shape;23;p35"/>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4" name="Google Shape;24;p35"/>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5" name="Google Shape;25;p35"/>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26" name="Google Shape;26;p35"/>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27" name="Google Shape;27;p35"/>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28" name="Google Shape;28;p35"/>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29" name="Google Shape;29;p35"/>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0" name="Google Shape;30;p35"/>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1" name="Google Shape;31;p35"/>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2" name="Google Shape;32;p35"/>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3" name="Google Shape;33;p35"/>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4" name="Google Shape;34;p35"/>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35"/>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6" name="Google Shape;36;p35"/>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35"/>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35"/>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120" name="Shape 120"/>
        <p:cNvGrpSpPr/>
        <p:nvPr/>
      </p:nvGrpSpPr>
      <p:grpSpPr>
        <a:xfrm>
          <a:off x="0" y="0"/>
          <a:ext cx="0" cy="0"/>
          <a:chOff x="0" y="0"/>
          <a:chExt cx="0" cy="0"/>
        </a:xfrm>
      </p:grpSpPr>
      <p:sp>
        <p:nvSpPr>
          <p:cNvPr id="121" name="Google Shape;121;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6"/>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126" name="Shape 126"/>
        <p:cNvGrpSpPr/>
        <p:nvPr/>
      </p:nvGrpSpPr>
      <p:grpSpPr>
        <a:xfrm>
          <a:off x="0" y="0"/>
          <a:ext cx="0" cy="0"/>
          <a:chOff x="0" y="0"/>
          <a:chExt cx="0" cy="0"/>
        </a:xfrm>
      </p:grpSpPr>
      <p:sp>
        <p:nvSpPr>
          <p:cNvPr id="127" name="Google Shape;127;p47"/>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4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4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showMasterSp="0" type="secHead">
  <p:cSld name="SECTION_HEADER">
    <p:bg>
      <p:bgPr>
        <a:solidFill>
          <a:schemeClr val="dk2"/>
        </a:solidFill>
      </p:bgPr>
    </p:bg>
    <p:spTree>
      <p:nvGrpSpPr>
        <p:cNvPr id="144" name="Shape 144"/>
        <p:cNvGrpSpPr/>
        <p:nvPr/>
      </p:nvGrpSpPr>
      <p:grpSpPr>
        <a:xfrm>
          <a:off x="0" y="0"/>
          <a:ext cx="0" cy="0"/>
          <a:chOff x="0" y="0"/>
          <a:chExt cx="0" cy="0"/>
        </a:xfrm>
      </p:grpSpPr>
      <p:sp>
        <p:nvSpPr>
          <p:cNvPr id="145" name="Google Shape;145;p39"/>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9"/>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7" name="Google Shape;147;p39"/>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9"/>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9"/>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50" name="Google Shape;150;p39"/>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51" name="Google Shape;151;p39"/>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52" name="Google Shape;152;p39"/>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53" name="Google Shape;153;p39"/>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154" name="Google Shape;154;p39"/>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155" name="Google Shape;155;p39"/>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156" name="Google Shape;156;p39"/>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157" name="Google Shape;157;p39"/>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158" name="Google Shape;158;p39"/>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59" name="Google Shape;159;p39"/>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0" name="Google Shape;160;p39"/>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1" name="Google Shape;161;p39"/>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2" name="Google Shape;162;p39"/>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3" name="Google Shape;163;p39"/>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64" name="Google Shape;164;p39"/>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165" name="Google Shape;165;p39"/>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39" name="Shape 39"/>
        <p:cNvGrpSpPr/>
        <p:nvPr/>
      </p:nvGrpSpPr>
      <p:grpSpPr>
        <a:xfrm>
          <a:off x="0" y="0"/>
          <a:ext cx="0" cy="0"/>
          <a:chOff x="0" y="0"/>
          <a:chExt cx="0" cy="0"/>
        </a:xfrm>
      </p:grpSpPr>
      <p:sp>
        <p:nvSpPr>
          <p:cNvPr id="40" name="Google Shape;40;p3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3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44" name="Google Shape;44;p3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38"/>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38"/>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1" name="Google Shape;51;p38"/>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2" name="Google Shape;52;p38"/>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3" name="Google Shape;53;p38"/>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54" name="Google Shape;54;p38"/>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5" name="Google Shape;55;p38"/>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56" name="Google Shape;56;p38"/>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57" name="Google Shape;57;p38"/>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58" name="Google Shape;58;p38"/>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59" name="Google Shape;59;p38"/>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0" name="Google Shape;60;p38"/>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1" name="Google Shape;61;p38"/>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2" name="Google Shape;62;p38"/>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3" name="Google Shape;63;p38"/>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4" name="Google Shape;64;p38"/>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65" name="Google Shape;65;p38"/>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66" name="Google Shape;66;p38"/>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67" name="Shape 67"/>
        <p:cNvGrpSpPr/>
        <p:nvPr/>
      </p:nvGrpSpPr>
      <p:grpSpPr>
        <a:xfrm>
          <a:off x="0" y="0"/>
          <a:ext cx="0" cy="0"/>
          <a:chOff x="0" y="0"/>
          <a:chExt cx="0" cy="0"/>
        </a:xfrm>
      </p:grpSpPr>
      <p:sp>
        <p:nvSpPr>
          <p:cNvPr id="68" name="Google Shape;68;p4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72" name="Google Shape;72;p40"/>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40"/>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74" name="Shape 74"/>
        <p:cNvGrpSpPr/>
        <p:nvPr/>
      </p:nvGrpSpPr>
      <p:grpSpPr>
        <a:xfrm>
          <a:off x="0" y="0"/>
          <a:ext cx="0" cy="0"/>
          <a:chOff x="0" y="0"/>
          <a:chExt cx="0" cy="0"/>
        </a:xfrm>
      </p:grpSpPr>
      <p:sp>
        <p:nvSpPr>
          <p:cNvPr id="75" name="Google Shape;75;p41"/>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79" name="Google Shape;79;p41"/>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41"/>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41"/>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41"/>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83" name="Shape 83"/>
        <p:cNvGrpSpPr/>
        <p:nvPr/>
      </p:nvGrpSpPr>
      <p:grpSpPr>
        <a:xfrm>
          <a:off x="0" y="0"/>
          <a:ext cx="0" cy="0"/>
          <a:chOff x="0" y="0"/>
          <a:chExt cx="0" cy="0"/>
        </a:xfrm>
      </p:grpSpPr>
      <p:sp>
        <p:nvSpPr>
          <p:cNvPr id="84" name="Google Shape;84;p4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87" name="Google Shape;87;p4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88" name="Shape 88"/>
        <p:cNvGrpSpPr/>
        <p:nvPr/>
      </p:nvGrpSpPr>
      <p:grpSpPr>
        <a:xfrm>
          <a:off x="0" y="0"/>
          <a:ext cx="0" cy="0"/>
          <a:chOff x="0" y="0"/>
          <a:chExt cx="0" cy="0"/>
        </a:xfrm>
      </p:grpSpPr>
      <p:sp>
        <p:nvSpPr>
          <p:cNvPr id="89" name="Google Shape;89;p4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44"/>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4" name="Google Shape;94;p44"/>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4"/>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96" name="Google Shape;96;p44"/>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97" name="Google Shape;97;p44"/>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44"/>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44"/>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00" name="Google Shape;100;p4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4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2" name="Google Shape;102;p44"/>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105" name="Google Shape;105;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showMasterSp="0" type="picTx">
  <p:cSld name="PICTURE_WITH_CAPTION_TEXT">
    <p:spTree>
      <p:nvGrpSpPr>
        <p:cNvPr id="106" name="Shape 106"/>
        <p:cNvGrpSpPr/>
        <p:nvPr/>
      </p:nvGrpSpPr>
      <p:grpSpPr>
        <a:xfrm>
          <a:off x="0" y="0"/>
          <a:ext cx="0" cy="0"/>
          <a:chOff x="0" y="0"/>
          <a:chExt cx="0" cy="0"/>
        </a:xfrm>
      </p:grpSpPr>
      <p:cxnSp>
        <p:nvCxnSpPr>
          <p:cNvPr id="107" name="Google Shape;107;p45"/>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08" name="Google Shape;108;p45"/>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9" name="Google Shape;109;p45"/>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45"/>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1" name="Google Shape;111;p45"/>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2" name="Google Shape;112;p45"/>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45"/>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14" name="Google Shape;114;p45"/>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45"/>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16" name="Google Shape;116;p45"/>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119" name="Google Shape;119;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cxnSp>
        <p:nvCxnSpPr>
          <p:cNvPr id="6" name="Google Shape;6;p34"/>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7" name="Google Shape;7;p3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3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3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34"/>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2" name="Google Shape;12;p34"/>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34"/>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3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3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3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2" name="Shape 132"/>
        <p:cNvGrpSpPr/>
        <p:nvPr/>
      </p:nvGrpSpPr>
      <p:grpSpPr>
        <a:xfrm>
          <a:off x="0" y="0"/>
          <a:ext cx="0" cy="0"/>
          <a:chOff x="0" y="0"/>
          <a:chExt cx="0" cy="0"/>
        </a:xfrm>
      </p:grpSpPr>
      <p:cxnSp>
        <p:nvCxnSpPr>
          <p:cNvPr id="133" name="Google Shape;133;p37"/>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34" name="Google Shape;134;p3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2"/>
              </a:buClr>
              <a:buSzPts val="3000"/>
              <a:buFont typeface="Century Schoolbook"/>
              <a:buNone/>
              <a:defRPr b="0" i="0" sz="3000" u="none" cap="small" strike="noStrike">
                <a:solidFill>
                  <a:schemeClr val="lt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3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lt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lt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lt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lt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lt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lt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lt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lt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lt2"/>
                </a:solidFill>
                <a:latin typeface="Century Schoolbook"/>
                <a:ea typeface="Century Schoolbook"/>
                <a:cs typeface="Century Schoolbook"/>
                <a:sym typeface="Century Schoolbook"/>
              </a:defRPr>
            </a:lvl9pPr>
          </a:lstStyle>
          <a:p/>
        </p:txBody>
      </p:sp>
      <p:sp>
        <p:nvSpPr>
          <p:cNvPr id="136" name="Google Shape;136;p3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37" name="Google Shape;137;p3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cxnSp>
        <p:nvCxnSpPr>
          <p:cNvPr id="138" name="Google Shape;138;p37"/>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39" name="Google Shape;139;p37"/>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40" name="Google Shape;140;p37"/>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1" name="Google Shape;141;p37"/>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42" name="Google Shape;142;p37"/>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43" name="Google Shape;143;p3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Century Schoolbook"/>
              <a:buNone/>
            </a:pPr>
            <a:r>
              <a:rPr lang="ru-RU" sz="3600"/>
              <a:t>Альтернативный экзамен по дисциплине “МЛиТА”</a:t>
            </a:r>
            <a:br>
              <a:rPr lang="ru-RU" sz="3600"/>
            </a:br>
            <a:r>
              <a:rPr lang="ru-RU" sz="3600"/>
              <a:t>Тема: </a:t>
            </a:r>
            <a:r>
              <a:rPr lang="ru-RU" sz="3240"/>
              <a:t>Цифровой помощник упрощения логических выражений</a:t>
            </a:r>
            <a:endParaRPr sz="3600"/>
          </a:p>
        </p:txBody>
      </p:sp>
      <p:sp>
        <p:nvSpPr>
          <p:cNvPr id="171" name="Google Shape;171;p1"/>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60"/>
              <a:buNone/>
            </a:pPr>
            <a:r>
              <a:t/>
            </a:r>
            <a:endParaRPr/>
          </a:p>
          <a:p>
            <a:pPr indent="0" lvl="0" marL="0" rtl="0" algn="l">
              <a:spcBef>
                <a:spcPts val="600"/>
              </a:spcBef>
              <a:spcAft>
                <a:spcPts val="0"/>
              </a:spcAft>
              <a:buSzPts val="1260"/>
              <a:buNone/>
            </a:pPr>
            <a:r>
              <a:rPr lang="ru-RU"/>
              <a:t>Работу выполнил: Мохнаткин Кирилл (8308)</a:t>
            </a:r>
            <a:endParaRPr/>
          </a:p>
          <a:p>
            <a:pPr indent="0" lvl="0" marL="0" rtl="0" algn="l">
              <a:spcBef>
                <a:spcPts val="600"/>
              </a:spcBef>
              <a:spcAft>
                <a:spcPts val="0"/>
              </a:spcAft>
              <a:buSzPts val="1260"/>
              <a:buNone/>
            </a:pPr>
            <a:r>
              <a:rPr lang="ru-RU"/>
              <a:t>Преподаватель: Поздняков Сергей Николаевич</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Пример</a:t>
            </a:r>
            <a:endParaRPr/>
          </a:p>
        </p:txBody>
      </p:sp>
      <p:sp>
        <p:nvSpPr>
          <p:cNvPr id="225" name="Google Shape;225;p10"/>
          <p:cNvSpPr txBox="1"/>
          <p:nvPr>
            <p:ph idx="1" type="body"/>
          </p:nvPr>
        </p:nvSpPr>
        <p:spPr>
          <a:xfrm>
            <a:off x="457200" y="1600200"/>
            <a:ext cx="3178696"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Обратная польская запись(ОПЗ) является обратным обходом дерева логического выражения.</a:t>
            </a:r>
            <a:endParaRPr/>
          </a:p>
          <a:p>
            <a:pPr indent="0" lvl="0" marL="0" rtl="0" algn="l">
              <a:spcBef>
                <a:spcPts val="600"/>
              </a:spcBef>
              <a:spcAft>
                <a:spcPts val="0"/>
              </a:spcAft>
              <a:buSzPts val="1680"/>
              <a:buNone/>
            </a:pPr>
            <a:r>
              <a:rPr lang="ru-RU"/>
              <a:t>Сверху – логическое выражение, снизу – ОПЗ.</a:t>
            </a:r>
            <a:endParaRPr/>
          </a:p>
        </p:txBody>
      </p:sp>
      <p:pic>
        <p:nvPicPr>
          <p:cNvPr descr="C:\Users\Kirill\Desktop\обход.png" id="226" name="Google Shape;226;p10"/>
          <p:cNvPicPr preferRelativeResize="0"/>
          <p:nvPr/>
        </p:nvPicPr>
        <p:blipFill rotWithShape="1">
          <a:blip r:embed="rId3">
            <a:alphaModFix/>
          </a:blip>
          <a:srcRect b="0" l="0" r="0" t="0"/>
          <a:stretch/>
        </p:blipFill>
        <p:spPr>
          <a:xfrm>
            <a:off x="3775312" y="198277"/>
            <a:ext cx="4144094" cy="64514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Поиск мест применения формулы</a:t>
            </a:r>
            <a:endParaRPr b="1"/>
          </a:p>
        </p:txBody>
      </p:sp>
      <p:sp>
        <p:nvSpPr>
          <p:cNvPr id="232" name="Google Shape;232;p1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Допустим, дано следующее выражение: </a:t>
            </a:r>
            <a:r>
              <a:rPr lang="ru-RU">
                <a:solidFill>
                  <a:srgbClr val="FF0000"/>
                </a:solidFill>
              </a:rPr>
              <a:t>~</a:t>
            </a:r>
            <a:r>
              <a:rPr lang="ru-RU"/>
              <a:t>(</a:t>
            </a:r>
            <a:r>
              <a:rPr lang="ru-RU">
                <a:solidFill>
                  <a:srgbClr val="00B0F0"/>
                </a:solidFill>
              </a:rPr>
              <a:t>~(A+B)</a:t>
            </a:r>
            <a:r>
              <a:rPr lang="ru-RU">
                <a:solidFill>
                  <a:srgbClr val="FF0000"/>
                </a:solidFill>
              </a:rPr>
              <a:t>*</a:t>
            </a:r>
            <a:r>
              <a:rPr lang="ru-RU">
                <a:solidFill>
                  <a:srgbClr val="00B0F0"/>
                </a:solidFill>
              </a:rPr>
              <a:t>~C</a:t>
            </a:r>
            <a:r>
              <a:rPr lang="ru-RU"/>
              <a:t>)</a:t>
            </a:r>
            <a:endParaRPr/>
          </a:p>
          <a:p>
            <a:pPr indent="0" lvl="0" marL="0" rtl="0" algn="l">
              <a:spcBef>
                <a:spcPts val="600"/>
              </a:spcBef>
              <a:spcAft>
                <a:spcPts val="0"/>
              </a:spcAft>
              <a:buSzPts val="1680"/>
              <a:buNone/>
            </a:pPr>
            <a:r>
              <a:rPr lang="ru-RU"/>
              <a:t>И формула: </a:t>
            </a:r>
            <a:endParaRPr/>
          </a:p>
          <a:p>
            <a:pPr indent="0" lvl="0" marL="0" rtl="0" algn="l">
              <a:spcBef>
                <a:spcPts val="600"/>
              </a:spcBef>
              <a:spcAft>
                <a:spcPts val="0"/>
              </a:spcAft>
              <a:buSzPts val="1680"/>
              <a:buNone/>
            </a:pPr>
            <a:r>
              <a:rPr lang="ru-RU">
                <a:solidFill>
                  <a:srgbClr val="FF0000"/>
                </a:solidFill>
              </a:rPr>
              <a:t>~</a:t>
            </a:r>
            <a:r>
              <a:rPr lang="ru-RU"/>
              <a:t>(</a:t>
            </a:r>
            <a:r>
              <a:rPr lang="ru-RU">
                <a:solidFill>
                  <a:srgbClr val="00B0F0"/>
                </a:solidFill>
              </a:rPr>
              <a:t>a</a:t>
            </a:r>
            <a:r>
              <a:rPr lang="ru-RU">
                <a:solidFill>
                  <a:srgbClr val="FF0000"/>
                </a:solidFill>
              </a:rPr>
              <a:t>*</a:t>
            </a:r>
            <a:r>
              <a:rPr lang="ru-RU">
                <a:solidFill>
                  <a:srgbClr val="00B0F0"/>
                </a:solidFill>
              </a:rPr>
              <a:t>b</a:t>
            </a:r>
            <a:r>
              <a:rPr lang="ru-RU"/>
              <a:t>)=~a+~b</a:t>
            </a:r>
            <a:endParaRPr/>
          </a:p>
          <a:p>
            <a:pPr indent="0" lvl="0" marL="0" rtl="0" algn="l">
              <a:spcBef>
                <a:spcPts val="600"/>
              </a:spcBef>
              <a:spcAft>
                <a:spcPts val="0"/>
              </a:spcAft>
              <a:buSzPts val="1680"/>
              <a:buNone/>
            </a:pPr>
            <a:r>
              <a:rPr lang="ru-RU"/>
              <a:t>Запишем ОПЗ этих выражений, разделив формулу на 2 части:</a:t>
            </a:r>
            <a:endParaRPr/>
          </a:p>
          <a:p>
            <a:pPr indent="0" lvl="0" marL="0" rtl="0" algn="l">
              <a:spcBef>
                <a:spcPts val="600"/>
              </a:spcBef>
              <a:spcAft>
                <a:spcPts val="0"/>
              </a:spcAft>
              <a:buSzPts val="1680"/>
              <a:buNone/>
            </a:pPr>
            <a:r>
              <a:rPr lang="ru-RU">
                <a:solidFill>
                  <a:srgbClr val="00B0F0"/>
                </a:solidFill>
              </a:rPr>
              <a:t>AB+~C~</a:t>
            </a:r>
            <a:r>
              <a:rPr lang="ru-RU">
                <a:solidFill>
                  <a:srgbClr val="FF0000"/>
                </a:solidFill>
              </a:rPr>
              <a:t>*~</a:t>
            </a:r>
            <a:endParaRPr>
              <a:solidFill>
                <a:srgbClr val="FF0000"/>
              </a:solidFill>
            </a:endParaRPr>
          </a:p>
          <a:p>
            <a:pPr indent="0" lvl="0" marL="0" rtl="0" algn="l">
              <a:spcBef>
                <a:spcPts val="600"/>
              </a:spcBef>
              <a:spcAft>
                <a:spcPts val="0"/>
              </a:spcAft>
              <a:buSzPts val="1680"/>
              <a:buNone/>
            </a:pPr>
            <a:r>
              <a:rPr lang="ru-RU">
                <a:solidFill>
                  <a:srgbClr val="00B0F0"/>
                </a:solidFill>
              </a:rPr>
              <a:t>ab</a:t>
            </a:r>
            <a:r>
              <a:rPr lang="ru-RU">
                <a:solidFill>
                  <a:srgbClr val="FF0000"/>
                </a:solidFill>
              </a:rPr>
              <a:t>*~</a:t>
            </a:r>
            <a:endParaRPr>
              <a:solidFill>
                <a:srgbClr val="FF0000"/>
              </a:solidFill>
            </a:endParaRPr>
          </a:p>
          <a:p>
            <a:pPr indent="0" lvl="0" marL="0" rtl="0" algn="l">
              <a:spcBef>
                <a:spcPts val="600"/>
              </a:spcBef>
              <a:spcAft>
                <a:spcPts val="0"/>
              </a:spcAft>
              <a:buSzPts val="1680"/>
              <a:buNone/>
            </a:pPr>
            <a:r>
              <a:rPr lang="ru-RU"/>
              <a:t>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Поиск мест применения формулы</a:t>
            </a:r>
            <a:endParaRPr/>
          </a:p>
        </p:txBody>
      </p:sp>
      <p:sp>
        <p:nvSpPr>
          <p:cNvPr id="238" name="Google Shape;238;p1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ru-RU"/>
              <a:t>Для того чтобы найти место применения формулы, достаточно найти “совпадение” с первой частью формулы, а потом проверить, чтобы если какие-то операнды в этой части совпадают, то они должны совпадать с соответственно найденными операндами в выражении. Если в 1 части формулы есть константы, то в выражении мы ищем четко ту же константу.</a:t>
            </a:r>
            <a:endParaRPr/>
          </a:p>
          <a:p>
            <a:pPr indent="-274320" lvl="0" marL="274320" rtl="0" algn="l">
              <a:spcBef>
                <a:spcPts val="600"/>
              </a:spcBef>
              <a:spcAft>
                <a:spcPts val="0"/>
              </a:spcAft>
              <a:buSzPts val="1680"/>
              <a:buChar char="🞆"/>
            </a:pPr>
            <a:r>
              <a:rPr lang="ru-RU"/>
              <a:t>В данной работе сначала ищутся подходящие операции, а потом ищутся соответствующие операнды и идет проверка.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Особенности выбранного способа</a:t>
            </a:r>
            <a:endParaRPr b="1"/>
          </a:p>
        </p:txBody>
      </p:sp>
      <p:sp>
        <p:nvSpPr>
          <p:cNvPr id="244" name="Google Shape;244;p1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Выбранный алгоритм поиска формулы в выражении вызывает следующие особенности:</a:t>
            </a:r>
            <a:endParaRPr/>
          </a:p>
          <a:p>
            <a:pPr indent="0" lvl="0" marL="0" rtl="0" algn="l">
              <a:spcBef>
                <a:spcPts val="600"/>
              </a:spcBef>
              <a:spcAft>
                <a:spcPts val="0"/>
              </a:spcAft>
              <a:buSzPts val="1680"/>
              <a:buNone/>
            </a:pPr>
            <a:r>
              <a:rPr lang="ru-RU"/>
              <a:t>1.Когда ищется единственная переменная (например, формула a=~~a), программа найдет все переменные функции, но не найдет операнды, заключенные в скобки, так как поиск единственных переменных рассматривается в качестве исключения(алгоритм работает с порядком выполнения операций). Поэтому чтобы применить такую формулу к скобке, например, если (A+B*C) нужно превратить в ~~(A+B*C), нужно написать формулу a+b*c=~~(a+b*c).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Особенности выбранного способа</a:t>
            </a:r>
            <a:endParaRPr/>
          </a:p>
        </p:txBody>
      </p:sp>
      <p:sp>
        <p:nvSpPr>
          <p:cNvPr id="250" name="Google Shape;250;p1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2.Алгоритм учитывает позицию операндов, поэтому формула 0*1=0 не сработает на выражении A+1*0, для решения подобных задач нужно сначала воспользоваться законом коммутативности a*b=b*a, которая приведет выражение к виду A+0*1, а затем применять вышенаписанную формулу.</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Особенности выбранного способа</a:t>
            </a:r>
            <a:endParaRPr/>
          </a:p>
        </p:txBody>
      </p:sp>
      <p:sp>
        <p:nvSpPr>
          <p:cNvPr id="256" name="Google Shape;256;p1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3.При поиске бинарных операций в выражениях, в которых на одном уровне скобок стоит несколько одинаковых бинарных операций, проявляется следующая особенность. Допустим, дано следующее выражение A+B+C+D. Нам нужно найти формулу a+b=b+a. ОПЗ выражения: AB+C+D+. При привычном нам взгляде на выражение, мы можем выделить, какая из операций выполняется первой и какие ее операнды, но в выбранном алгоритме четко определен порядок выполнения операций слева направо и определены 2 операнда.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Особенности выбранного способа</a:t>
            </a:r>
            <a:endParaRPr/>
          </a:p>
        </p:txBody>
      </p:sp>
      <p:sp>
        <p:nvSpPr>
          <p:cNvPr id="262" name="Google Shape;262;p1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Поэтому в данном случае данные места применения формулы и соответствующие результаты:</a:t>
            </a:r>
            <a:endParaRPr/>
          </a:p>
          <a:p>
            <a:pPr indent="0" lvl="0" marL="0" rtl="0" algn="l">
              <a:spcBef>
                <a:spcPts val="600"/>
              </a:spcBef>
              <a:spcAft>
                <a:spcPts val="0"/>
              </a:spcAft>
              <a:buSzPts val="1680"/>
              <a:buNone/>
            </a:pPr>
            <a:r>
              <a:rPr lang="ru-RU">
                <a:solidFill>
                  <a:srgbClr val="00B0F0"/>
                </a:solidFill>
              </a:rPr>
              <a:t>A</a:t>
            </a:r>
            <a:r>
              <a:rPr lang="ru-RU">
                <a:solidFill>
                  <a:srgbClr val="FF0000"/>
                </a:solidFill>
              </a:rPr>
              <a:t>+</a:t>
            </a:r>
            <a:r>
              <a:rPr lang="ru-RU">
                <a:solidFill>
                  <a:srgbClr val="00B0F0"/>
                </a:solidFill>
              </a:rPr>
              <a:t>B</a:t>
            </a:r>
            <a:r>
              <a:rPr lang="ru-RU"/>
              <a:t>+C+D  =   </a:t>
            </a:r>
            <a:r>
              <a:rPr lang="ru-RU">
                <a:solidFill>
                  <a:srgbClr val="00B0F0"/>
                </a:solidFill>
              </a:rPr>
              <a:t>B</a:t>
            </a:r>
            <a:r>
              <a:rPr lang="ru-RU">
                <a:solidFill>
                  <a:srgbClr val="FF0000"/>
                </a:solidFill>
              </a:rPr>
              <a:t>+</a:t>
            </a:r>
            <a:r>
              <a:rPr lang="ru-RU">
                <a:solidFill>
                  <a:srgbClr val="00B0F0"/>
                </a:solidFill>
              </a:rPr>
              <a:t>A</a:t>
            </a:r>
            <a:r>
              <a:rPr lang="ru-RU"/>
              <a:t>+C+D</a:t>
            </a:r>
            <a:endParaRPr/>
          </a:p>
          <a:p>
            <a:pPr indent="0" lvl="0" marL="0" rtl="0" algn="l">
              <a:spcBef>
                <a:spcPts val="600"/>
              </a:spcBef>
              <a:spcAft>
                <a:spcPts val="0"/>
              </a:spcAft>
              <a:buSzPts val="1680"/>
              <a:buNone/>
            </a:pPr>
            <a:r>
              <a:rPr lang="ru-RU">
                <a:solidFill>
                  <a:srgbClr val="00B0F0"/>
                </a:solidFill>
              </a:rPr>
              <a:t>A+B</a:t>
            </a:r>
            <a:r>
              <a:rPr lang="ru-RU">
                <a:solidFill>
                  <a:srgbClr val="FF0000"/>
                </a:solidFill>
              </a:rPr>
              <a:t>+</a:t>
            </a:r>
            <a:r>
              <a:rPr lang="ru-RU">
                <a:solidFill>
                  <a:srgbClr val="00B0F0"/>
                </a:solidFill>
              </a:rPr>
              <a:t>C</a:t>
            </a:r>
            <a:r>
              <a:rPr lang="ru-RU"/>
              <a:t>+D  =   </a:t>
            </a:r>
            <a:r>
              <a:rPr lang="ru-RU">
                <a:solidFill>
                  <a:srgbClr val="00B0F0"/>
                </a:solidFill>
              </a:rPr>
              <a:t>C</a:t>
            </a:r>
            <a:r>
              <a:rPr lang="ru-RU">
                <a:solidFill>
                  <a:srgbClr val="FF0000"/>
                </a:solidFill>
              </a:rPr>
              <a:t>+</a:t>
            </a:r>
            <a:r>
              <a:rPr lang="ru-RU">
                <a:solidFill>
                  <a:srgbClr val="00B0F0"/>
                </a:solidFill>
              </a:rPr>
              <a:t>(A+B)</a:t>
            </a:r>
            <a:r>
              <a:rPr lang="ru-RU"/>
              <a:t>+D</a:t>
            </a:r>
            <a:endParaRPr/>
          </a:p>
          <a:p>
            <a:pPr indent="0" lvl="0" marL="0" rtl="0" algn="l">
              <a:spcBef>
                <a:spcPts val="600"/>
              </a:spcBef>
              <a:spcAft>
                <a:spcPts val="0"/>
              </a:spcAft>
              <a:buSzPts val="1680"/>
              <a:buNone/>
            </a:pPr>
            <a:r>
              <a:rPr lang="ru-RU">
                <a:solidFill>
                  <a:srgbClr val="00B0F0"/>
                </a:solidFill>
              </a:rPr>
              <a:t>A+B+C</a:t>
            </a:r>
            <a:r>
              <a:rPr lang="ru-RU">
                <a:solidFill>
                  <a:srgbClr val="FF0000"/>
                </a:solidFill>
              </a:rPr>
              <a:t>+</a:t>
            </a:r>
            <a:r>
              <a:rPr lang="ru-RU">
                <a:solidFill>
                  <a:srgbClr val="00B0F0"/>
                </a:solidFill>
              </a:rPr>
              <a:t>D</a:t>
            </a:r>
            <a:r>
              <a:rPr lang="ru-RU"/>
              <a:t>  =   </a:t>
            </a:r>
            <a:r>
              <a:rPr lang="ru-RU">
                <a:solidFill>
                  <a:srgbClr val="00B0F0"/>
                </a:solidFill>
              </a:rPr>
              <a:t>D</a:t>
            </a:r>
            <a:r>
              <a:rPr lang="ru-RU">
                <a:solidFill>
                  <a:srgbClr val="FF0000"/>
                </a:solidFill>
              </a:rPr>
              <a:t>+</a:t>
            </a:r>
            <a:r>
              <a:rPr lang="ru-RU">
                <a:solidFill>
                  <a:srgbClr val="00B0F0"/>
                </a:solidFill>
              </a:rPr>
              <a:t>(A+B+C)</a:t>
            </a:r>
            <a:endParaRPr/>
          </a:p>
          <a:p>
            <a:pPr indent="0" lvl="0" marL="0" rtl="0" algn="l">
              <a:spcBef>
                <a:spcPts val="600"/>
              </a:spcBef>
              <a:spcAft>
                <a:spcPts val="0"/>
              </a:spcAft>
              <a:buSzPts val="1680"/>
              <a:buNone/>
            </a:pPr>
            <a:r>
              <a:rPr lang="ru-RU"/>
              <a:t>Чтобы, например, поменять местами C и D, проще всего написать формулу a+b+c=a+c+b, которая как ‘a’ возьмёт результат всех предыдущих сложений, то есть </a:t>
            </a:r>
            <a:r>
              <a:rPr lang="ru-RU">
                <a:solidFill>
                  <a:srgbClr val="00B0F0"/>
                </a:solidFill>
              </a:rPr>
              <a:t>A+B</a:t>
            </a:r>
            <a:r>
              <a:rPr lang="ru-RU">
                <a:solidFill>
                  <a:srgbClr val="FF0000"/>
                </a:solidFill>
              </a:rPr>
              <a:t>+</a:t>
            </a:r>
            <a:r>
              <a:rPr lang="ru-RU">
                <a:solidFill>
                  <a:srgbClr val="00B0F0"/>
                </a:solidFill>
              </a:rPr>
              <a:t>C</a:t>
            </a:r>
            <a:r>
              <a:rPr lang="ru-RU">
                <a:solidFill>
                  <a:srgbClr val="FF0000"/>
                </a:solidFill>
              </a:rPr>
              <a:t>+</a:t>
            </a:r>
            <a:r>
              <a:rPr lang="ru-RU">
                <a:solidFill>
                  <a:srgbClr val="00B0F0"/>
                </a:solidFill>
              </a:rPr>
              <a:t>D</a:t>
            </a:r>
            <a:r>
              <a:rPr lang="ru-RU"/>
              <a:t>  =  </a:t>
            </a:r>
            <a:r>
              <a:rPr lang="ru-RU">
                <a:solidFill>
                  <a:srgbClr val="00B0F0"/>
                </a:solidFill>
              </a:rPr>
              <a:t>A+B</a:t>
            </a:r>
            <a:r>
              <a:rPr lang="ru-RU">
                <a:solidFill>
                  <a:srgbClr val="FF0000"/>
                </a:solidFill>
              </a:rPr>
              <a:t>+</a:t>
            </a:r>
            <a:r>
              <a:rPr lang="ru-RU">
                <a:solidFill>
                  <a:srgbClr val="00B0F0"/>
                </a:solidFill>
              </a:rPr>
              <a:t>D</a:t>
            </a:r>
            <a:r>
              <a:rPr lang="ru-RU">
                <a:solidFill>
                  <a:srgbClr val="FF0000"/>
                </a:solidFill>
              </a:rPr>
              <a:t>+</a:t>
            </a:r>
            <a:r>
              <a:rPr lang="ru-RU">
                <a:solidFill>
                  <a:srgbClr val="00B0F0"/>
                </a:solidFill>
              </a:rPr>
              <a:t>C</a:t>
            </a:r>
            <a:r>
              <a:rPr lang="ru-RU"/>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Алгоритм</a:t>
            </a:r>
            <a:endParaRPr/>
          </a:p>
        </p:txBody>
      </p:sp>
      <p:sp>
        <p:nvSpPr>
          <p:cNvPr id="268" name="Google Shape;268;p1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554"/>
              <a:buNone/>
            </a:pPr>
            <a:r>
              <a:rPr lang="ru-RU" sz="2220"/>
              <a:t>1.На вход из текстового файла (из интерфейса программы) подаётся выражение и формула.</a:t>
            </a:r>
            <a:endParaRPr/>
          </a:p>
          <a:p>
            <a:pPr indent="0" lvl="0" marL="0" rtl="0" algn="l">
              <a:spcBef>
                <a:spcPts val="600"/>
              </a:spcBef>
              <a:spcAft>
                <a:spcPts val="0"/>
              </a:spcAft>
              <a:buSzPts val="1554"/>
              <a:buNone/>
            </a:pPr>
            <a:r>
              <a:rPr lang="ru-RU" sz="2220"/>
              <a:t>2.Проверяется правильность полученных данных: выражение и формула проверяются на правильность записи как логических выражений, формула должна иметь вид выражение=выражение. Также проверяется, чтобы в формуле не было таких же переменных, как и в выражении, так как иначе возможен случай, когда в правой части формулы стоит переменная, которой не было в левой, и при применении формулы этот символ появится в выражении как равный какому-то в выражении, хотя таковым не является.(поэтому рекомендуется для формулы использовать строчные символы).</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Алгоритм</a:t>
            </a:r>
            <a:endParaRPr/>
          </a:p>
        </p:txBody>
      </p:sp>
      <p:sp>
        <p:nvSpPr>
          <p:cNvPr id="274" name="Google Shape;274;p1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80"/>
              <a:buNone/>
            </a:pPr>
            <a:r>
              <a:rPr lang="ru-RU"/>
              <a:t>3.Формула разделяется на 2 части.</a:t>
            </a:r>
            <a:endParaRPr/>
          </a:p>
          <a:p>
            <a:pPr indent="0" lvl="0" marL="0" rtl="0" algn="l">
              <a:lnSpc>
                <a:spcPct val="90000"/>
              </a:lnSpc>
              <a:spcBef>
                <a:spcPts val="600"/>
              </a:spcBef>
              <a:spcAft>
                <a:spcPts val="0"/>
              </a:spcAft>
              <a:buSzPts val="1680"/>
              <a:buNone/>
            </a:pPr>
            <a:r>
              <a:rPr lang="ru-RU"/>
              <a:t>4.Находятся ОПЗ выражения и двух частей формулы.</a:t>
            </a:r>
            <a:endParaRPr/>
          </a:p>
          <a:p>
            <a:pPr indent="0" lvl="0" marL="0" rtl="0" algn="l">
              <a:lnSpc>
                <a:spcPct val="90000"/>
              </a:lnSpc>
              <a:spcBef>
                <a:spcPts val="600"/>
              </a:spcBef>
              <a:spcAft>
                <a:spcPts val="0"/>
              </a:spcAft>
              <a:buSzPts val="1680"/>
              <a:buNone/>
            </a:pPr>
            <a:r>
              <a:rPr lang="ru-RU"/>
              <a:t>5.Проверяется, является ли введенное правило преобразования тождеством(строится таблица истинности).</a:t>
            </a:r>
            <a:endParaRPr/>
          </a:p>
          <a:p>
            <a:pPr indent="0" lvl="0" marL="0" rtl="0" algn="l">
              <a:lnSpc>
                <a:spcPct val="90000"/>
              </a:lnSpc>
              <a:spcBef>
                <a:spcPts val="600"/>
              </a:spcBef>
              <a:spcAft>
                <a:spcPts val="0"/>
              </a:spcAft>
              <a:buSzPts val="1680"/>
              <a:buNone/>
            </a:pPr>
            <a:r>
              <a:rPr lang="ru-RU"/>
              <a:t>6.Алгоритмом, учитывающим пропуски не входящих в формулу операций, по ОПЗ находятся все места применения данного правила(алгоритм ищет соответствующие операции 1 части формулы и функции). Эти места отмечаются в массиве индексов первых соответствующих операций в функции.</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Алгоритм</a:t>
            </a:r>
            <a:endParaRPr/>
          </a:p>
        </p:txBody>
      </p:sp>
      <p:sp>
        <p:nvSpPr>
          <p:cNvPr id="280" name="Google Shape;280;p1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554"/>
              <a:buNone/>
            </a:pPr>
            <a:r>
              <a:rPr lang="ru-RU" sz="2220" u="sng"/>
              <a:t>Последующие пункты выполняются для каждого из мест применения формулы:</a:t>
            </a:r>
            <a:endParaRPr sz="2220" u="sng"/>
          </a:p>
          <a:p>
            <a:pPr indent="0" lvl="0" marL="0" rtl="0" algn="l">
              <a:lnSpc>
                <a:spcPct val="90000"/>
              </a:lnSpc>
              <a:spcBef>
                <a:spcPts val="600"/>
              </a:spcBef>
              <a:spcAft>
                <a:spcPts val="0"/>
              </a:spcAft>
              <a:buSzPts val="1554"/>
              <a:buNone/>
            </a:pPr>
            <a:r>
              <a:rPr lang="ru-RU" sz="2220"/>
              <a:t>7.Находятся соответствующие операнды формулы и выражения.</a:t>
            </a:r>
            <a:endParaRPr/>
          </a:p>
          <a:p>
            <a:pPr indent="0" lvl="0" marL="0" rtl="0" algn="l">
              <a:lnSpc>
                <a:spcPct val="90000"/>
              </a:lnSpc>
              <a:spcBef>
                <a:spcPts val="600"/>
              </a:spcBef>
              <a:spcAft>
                <a:spcPts val="0"/>
              </a:spcAft>
              <a:buSzPts val="1554"/>
              <a:buNone/>
            </a:pPr>
            <a:r>
              <a:rPr lang="ru-RU" sz="2220"/>
              <a:t>8.Проверяется:</a:t>
            </a:r>
            <a:endParaRPr/>
          </a:p>
          <a:p>
            <a:pPr indent="0" lvl="0" marL="0" rtl="0" algn="l">
              <a:lnSpc>
                <a:spcPct val="90000"/>
              </a:lnSpc>
              <a:spcBef>
                <a:spcPts val="600"/>
              </a:spcBef>
              <a:spcAft>
                <a:spcPts val="0"/>
              </a:spcAft>
              <a:buSzPts val="1554"/>
              <a:buNone/>
            </a:pPr>
            <a:r>
              <a:rPr lang="ru-RU" sz="2220"/>
              <a:t>a)Операнды в выражении, соответствующие равным операндам в формуле, должны быть равны.</a:t>
            </a:r>
            <a:endParaRPr/>
          </a:p>
          <a:p>
            <a:pPr indent="0" lvl="0" marL="0" rtl="0" algn="l">
              <a:lnSpc>
                <a:spcPct val="90000"/>
              </a:lnSpc>
              <a:spcBef>
                <a:spcPts val="600"/>
              </a:spcBef>
              <a:spcAft>
                <a:spcPts val="0"/>
              </a:spcAft>
              <a:buSzPts val="1554"/>
              <a:buNone/>
            </a:pPr>
            <a:r>
              <a:rPr lang="ru-RU" sz="2220"/>
              <a:t>б)Если в формуле есть константы, то на соответствующие операнды в выражении тоже должны быть константы с тем же значением.</a:t>
            </a:r>
            <a:endParaRPr/>
          </a:p>
          <a:p>
            <a:pPr indent="0" lvl="0" marL="0" rtl="0" algn="l">
              <a:lnSpc>
                <a:spcPct val="90000"/>
              </a:lnSpc>
              <a:spcBef>
                <a:spcPts val="600"/>
              </a:spcBef>
              <a:spcAft>
                <a:spcPts val="0"/>
              </a:spcAft>
              <a:buSzPts val="1554"/>
              <a:buNone/>
            </a:pPr>
            <a:r>
              <a:rPr lang="ru-RU" sz="2220"/>
              <a:t>9.Создается строка, которая является второй частью формулы с переменными, замененными на соответствующие операнды в выражении, если они есть.</a:t>
            </a:r>
            <a:endParaRPr sz="22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Задача</a:t>
            </a:r>
            <a:endParaRPr/>
          </a:p>
        </p:txBody>
      </p:sp>
      <p:sp>
        <p:nvSpPr>
          <p:cNvPr id="177" name="Google Shape;177;p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ru-RU" u="sng"/>
              <a:t>Первая задача</a:t>
            </a:r>
            <a:r>
              <a:rPr lang="ru-RU"/>
              <a:t>: научиться по формуле строить дерево и по дереву формулу (если есть полная скобочная запись, это легко, если запись не полная, надо учитывать приоритет). Визуализация дерева интересна, но не обязательна.</a:t>
            </a:r>
            <a:endParaRPr/>
          </a:p>
          <a:p>
            <a:pPr indent="-274320" lvl="0" marL="274320" rtl="0" algn="l">
              <a:spcBef>
                <a:spcPts val="600"/>
              </a:spcBef>
              <a:spcAft>
                <a:spcPts val="0"/>
              </a:spcAft>
              <a:buSzPts val="1680"/>
              <a:buChar char="🞆"/>
            </a:pPr>
            <a:r>
              <a:rPr lang="ru-RU" u="sng"/>
              <a:t>Вторая задача</a:t>
            </a:r>
            <a:r>
              <a:rPr lang="ru-RU"/>
              <a:t>: генерация заданий. Пользователь может ввести формулу (любой длины), но может попросить программу сгенерировать формулу с данным набором логических операций (пользователь выбирает набор в интерфейсе программы).</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Алгоритм</a:t>
            </a:r>
            <a:endParaRPr/>
          </a:p>
        </p:txBody>
      </p:sp>
      <p:sp>
        <p:nvSpPr>
          <p:cNvPr id="286" name="Google Shape;286;p2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10.Удаление места применения формулы из выражения и вставка на это места строки, созданной в предыдущем пункте.</a:t>
            </a:r>
            <a:endParaRPr/>
          </a:p>
          <a:p>
            <a:pPr indent="0" lvl="0" marL="0" rtl="0" algn="l">
              <a:spcBef>
                <a:spcPts val="600"/>
              </a:spcBef>
              <a:spcAft>
                <a:spcPts val="0"/>
              </a:spcAft>
              <a:buSzPts val="1680"/>
              <a:buNone/>
            </a:pPr>
            <a:r>
              <a:rPr lang="ru-RU"/>
              <a:t>11.Перевод выражения из ОПЗ в привычный вид(получается полная скобочная запись).</a:t>
            </a:r>
            <a:endParaRPr/>
          </a:p>
          <a:p>
            <a:pPr indent="0" lvl="0" marL="0" rtl="0" algn="l">
              <a:spcBef>
                <a:spcPts val="600"/>
              </a:spcBef>
              <a:spcAft>
                <a:spcPts val="0"/>
              </a:spcAft>
              <a:buSzPts val="1680"/>
              <a:buNone/>
            </a:pPr>
            <a:r>
              <a:rPr lang="ru-RU"/>
              <a:t>12.Удаление скобок, отсутствие которых не повлияет на порядок выполнения операций.</a:t>
            </a:r>
            <a:endParaRPr/>
          </a:p>
          <a:p>
            <a:pPr indent="0" lvl="0" marL="0" rtl="0" algn="l">
              <a:spcBef>
                <a:spcPts val="600"/>
              </a:spcBef>
              <a:spcAft>
                <a:spcPts val="0"/>
              </a:spcAft>
              <a:buSzPts val="1680"/>
              <a:buNone/>
            </a:pPr>
            <a:r>
              <a:rPr lang="ru-RU"/>
              <a:t>13.Вывод измененного выражения.</a:t>
            </a:r>
            <a:endParaRPr/>
          </a:p>
          <a:p>
            <a:pPr indent="0" lvl="0" marL="0" rtl="0" algn="l">
              <a:spcBef>
                <a:spcPts val="600"/>
              </a:spcBef>
              <a:spcAft>
                <a:spcPts val="0"/>
              </a:spcAft>
              <a:buSzPts val="1680"/>
              <a:buNone/>
            </a:pPr>
            <a:r>
              <a:rPr lang="ru-RU"/>
              <a:t>14.Замена ОПЗ первой и второй части формулы местами, повторение пунктов 6-13.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Пример работы алгоритма</a:t>
            </a:r>
            <a:endParaRPr b="1"/>
          </a:p>
        </p:txBody>
      </p:sp>
      <p:sp>
        <p:nvSpPr>
          <p:cNvPr id="292" name="Google Shape;292;p2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1.Выражение: ~(~(A*B)+~C)</a:t>
            </a:r>
            <a:endParaRPr/>
          </a:p>
          <a:p>
            <a:pPr indent="0" lvl="0" marL="0" rtl="0" algn="l">
              <a:spcBef>
                <a:spcPts val="600"/>
              </a:spcBef>
              <a:spcAft>
                <a:spcPts val="0"/>
              </a:spcAft>
              <a:buSzPts val="1680"/>
              <a:buNone/>
            </a:pPr>
            <a:r>
              <a:rPr lang="ru-RU"/>
              <a:t>Формула: ~a+~b=~(a*b)</a:t>
            </a:r>
            <a:endParaRPr/>
          </a:p>
          <a:p>
            <a:pPr indent="0" lvl="0" marL="0" rtl="0" algn="l">
              <a:spcBef>
                <a:spcPts val="600"/>
              </a:spcBef>
              <a:spcAft>
                <a:spcPts val="0"/>
              </a:spcAft>
              <a:buSzPts val="1680"/>
              <a:buNone/>
            </a:pPr>
            <a:r>
              <a:rPr lang="ru-RU"/>
              <a:t>2.Выражение и формула введены верно.</a:t>
            </a:r>
            <a:endParaRPr/>
          </a:p>
          <a:p>
            <a:pPr indent="0" lvl="0" marL="0" rtl="0" algn="l">
              <a:spcBef>
                <a:spcPts val="600"/>
              </a:spcBef>
              <a:spcAft>
                <a:spcPts val="0"/>
              </a:spcAft>
              <a:buSzPts val="1680"/>
              <a:buNone/>
            </a:pPr>
            <a:r>
              <a:rPr lang="ru-RU"/>
              <a:t>3.Формула1: ~a+~b</a:t>
            </a:r>
            <a:endParaRPr/>
          </a:p>
          <a:p>
            <a:pPr indent="0" lvl="0" marL="0" rtl="0" algn="l">
              <a:spcBef>
                <a:spcPts val="600"/>
              </a:spcBef>
              <a:spcAft>
                <a:spcPts val="0"/>
              </a:spcAft>
              <a:buSzPts val="1680"/>
              <a:buNone/>
            </a:pPr>
            <a:r>
              <a:rPr lang="ru-RU"/>
              <a:t>   Формула2: ~(a*b)</a:t>
            </a:r>
            <a:endParaRPr/>
          </a:p>
          <a:p>
            <a:pPr indent="0" lvl="0" marL="0" rtl="0" algn="l">
              <a:spcBef>
                <a:spcPts val="600"/>
              </a:spcBef>
              <a:spcAft>
                <a:spcPts val="0"/>
              </a:spcAft>
              <a:buSzPts val="1680"/>
              <a:buNone/>
            </a:pPr>
            <a:r>
              <a:rPr lang="ru-RU"/>
              <a:t>4.ОПЗ выражения = AB*~C~+~</a:t>
            </a:r>
            <a:endParaRPr/>
          </a:p>
          <a:p>
            <a:pPr indent="0" lvl="0" marL="0" rtl="0" algn="l">
              <a:spcBef>
                <a:spcPts val="600"/>
              </a:spcBef>
              <a:spcAft>
                <a:spcPts val="0"/>
              </a:spcAft>
              <a:buSzPts val="1680"/>
              <a:buNone/>
            </a:pPr>
            <a:r>
              <a:rPr lang="ru-RU"/>
              <a:t>   ОПЗ формула1: a~b~+</a:t>
            </a:r>
            <a:endParaRPr/>
          </a:p>
          <a:p>
            <a:pPr indent="0" lvl="0" marL="0" rtl="0" algn="l">
              <a:spcBef>
                <a:spcPts val="600"/>
              </a:spcBef>
              <a:spcAft>
                <a:spcPts val="0"/>
              </a:spcAft>
              <a:buSzPts val="1680"/>
              <a:buNone/>
            </a:pPr>
            <a:r>
              <a:rPr lang="ru-RU"/>
              <a:t>   ОПЗ формула2: ab*~</a:t>
            </a:r>
            <a:endParaRPr/>
          </a:p>
          <a:p>
            <a:pPr indent="0" lvl="0" marL="0" rtl="0" algn="l">
              <a:spcBef>
                <a:spcPts val="600"/>
              </a:spcBef>
              <a:spcAft>
                <a:spcPts val="0"/>
              </a:spcAft>
              <a:buSzPts val="168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Пример работы алгоритма</a:t>
            </a:r>
            <a:endParaRPr/>
          </a:p>
        </p:txBody>
      </p:sp>
      <p:sp>
        <p:nvSpPr>
          <p:cNvPr id="298" name="Google Shape;298;p22"/>
          <p:cNvSpPr txBox="1"/>
          <p:nvPr>
            <p:ph idx="1" type="body"/>
          </p:nvPr>
        </p:nvSpPr>
        <p:spPr>
          <a:xfrm>
            <a:off x="457200" y="1600200"/>
            <a:ext cx="3682752" cy="449309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5. Таблица истинности:</a:t>
            </a:r>
            <a:endParaRPr/>
          </a:p>
          <a:p>
            <a:pPr indent="0" lvl="0" marL="0" rtl="0" algn="l">
              <a:spcBef>
                <a:spcPts val="600"/>
              </a:spcBef>
              <a:spcAft>
                <a:spcPts val="0"/>
              </a:spcAft>
              <a:buSzPts val="1680"/>
              <a:buNone/>
            </a:pPr>
            <a:r>
              <a:rPr lang="ru-RU"/>
              <a:t>f = ~a+~b</a:t>
            </a:r>
            <a:endParaRPr/>
          </a:p>
          <a:p>
            <a:pPr indent="0" lvl="0" marL="0" rtl="0" algn="l">
              <a:spcBef>
                <a:spcPts val="600"/>
              </a:spcBef>
              <a:spcAft>
                <a:spcPts val="0"/>
              </a:spcAft>
              <a:buSzPts val="1680"/>
              <a:buNone/>
            </a:pPr>
            <a:r>
              <a:rPr lang="ru-RU"/>
              <a:t>a  b  f</a:t>
            </a:r>
            <a:endParaRPr/>
          </a:p>
          <a:p>
            <a:pPr indent="0" lvl="0" marL="0" rtl="0" algn="l">
              <a:spcBef>
                <a:spcPts val="600"/>
              </a:spcBef>
              <a:spcAft>
                <a:spcPts val="0"/>
              </a:spcAft>
              <a:buSzPts val="1680"/>
              <a:buNone/>
            </a:pPr>
            <a:r>
              <a:rPr lang="ru-RU"/>
              <a:t>0  0  1</a:t>
            </a:r>
            <a:endParaRPr/>
          </a:p>
          <a:p>
            <a:pPr indent="0" lvl="0" marL="0" rtl="0" algn="l">
              <a:spcBef>
                <a:spcPts val="600"/>
              </a:spcBef>
              <a:spcAft>
                <a:spcPts val="0"/>
              </a:spcAft>
              <a:buSzPts val="1680"/>
              <a:buNone/>
            </a:pPr>
            <a:r>
              <a:rPr lang="ru-RU"/>
              <a:t>0  1  1</a:t>
            </a:r>
            <a:endParaRPr/>
          </a:p>
          <a:p>
            <a:pPr indent="0" lvl="0" marL="0" rtl="0" algn="l">
              <a:spcBef>
                <a:spcPts val="600"/>
              </a:spcBef>
              <a:spcAft>
                <a:spcPts val="0"/>
              </a:spcAft>
              <a:buSzPts val="1680"/>
              <a:buNone/>
            </a:pPr>
            <a:r>
              <a:rPr lang="ru-RU"/>
              <a:t>1  0  1</a:t>
            </a:r>
            <a:endParaRPr/>
          </a:p>
          <a:p>
            <a:pPr indent="0" lvl="0" marL="0" rtl="0" algn="l">
              <a:spcBef>
                <a:spcPts val="600"/>
              </a:spcBef>
              <a:spcAft>
                <a:spcPts val="0"/>
              </a:spcAft>
              <a:buSzPts val="1680"/>
              <a:buNone/>
            </a:pPr>
            <a:r>
              <a:rPr lang="ru-RU"/>
              <a:t>1  1  0</a:t>
            </a:r>
            <a:endParaRPr/>
          </a:p>
          <a:p>
            <a:pPr indent="0" lvl="0" marL="0" rtl="0" algn="l">
              <a:spcBef>
                <a:spcPts val="600"/>
              </a:spcBef>
              <a:spcAft>
                <a:spcPts val="0"/>
              </a:spcAft>
              <a:buSzPts val="1680"/>
              <a:buNone/>
            </a:pPr>
            <a:r>
              <a:rPr lang="ru-RU"/>
              <a:t>Результаты совпадают.</a:t>
            </a:r>
            <a:endParaRPr/>
          </a:p>
        </p:txBody>
      </p:sp>
      <p:sp>
        <p:nvSpPr>
          <p:cNvPr id="299" name="Google Shape;299;p22"/>
          <p:cNvSpPr txBox="1"/>
          <p:nvPr/>
        </p:nvSpPr>
        <p:spPr>
          <a:xfrm>
            <a:off x="4283968" y="1628800"/>
            <a:ext cx="3682752" cy="316835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l">
              <a:spcBef>
                <a:spcPts val="600"/>
              </a:spcBef>
              <a:spcAft>
                <a:spcPts val="0"/>
              </a:spcAft>
              <a:buClr>
                <a:schemeClr val="accent1"/>
              </a:buClr>
              <a:buSzPts val="1680"/>
              <a:buFont typeface="Noto Sans Symbols"/>
              <a:buNone/>
            </a:pPr>
            <a:r>
              <a:rPr b="0" i="0" lang="ru-RU" sz="2400" u="none" cap="none" strike="noStrike">
                <a:solidFill>
                  <a:schemeClr val="dk1"/>
                </a:solidFill>
                <a:latin typeface="Century Schoolbook"/>
                <a:ea typeface="Century Schoolbook"/>
                <a:cs typeface="Century Schoolbook"/>
                <a:sym typeface="Century Schoolbook"/>
              </a:rPr>
              <a:t>f = ab*~</a:t>
            </a:r>
            <a:endParaRPr/>
          </a:p>
          <a:p>
            <a:pPr indent="0" lvl="0" marL="0" marR="0" rtl="0" algn="l">
              <a:spcBef>
                <a:spcPts val="600"/>
              </a:spcBef>
              <a:spcAft>
                <a:spcPts val="0"/>
              </a:spcAft>
              <a:buClr>
                <a:schemeClr val="accent1"/>
              </a:buClr>
              <a:buSzPts val="1680"/>
              <a:buFont typeface="Noto Sans Symbols"/>
              <a:buNone/>
            </a:pPr>
            <a:r>
              <a:rPr b="0" i="0" lang="ru-RU" sz="2400" u="none" cap="none" strike="noStrike">
                <a:solidFill>
                  <a:schemeClr val="dk1"/>
                </a:solidFill>
                <a:latin typeface="Century Schoolbook"/>
                <a:ea typeface="Century Schoolbook"/>
                <a:cs typeface="Century Schoolbook"/>
                <a:sym typeface="Century Schoolbook"/>
              </a:rPr>
              <a:t>a  b  f</a:t>
            </a:r>
            <a:endParaRPr/>
          </a:p>
          <a:p>
            <a:pPr indent="0" lvl="0" marL="0" marR="0" rtl="0" algn="l">
              <a:spcBef>
                <a:spcPts val="600"/>
              </a:spcBef>
              <a:spcAft>
                <a:spcPts val="0"/>
              </a:spcAft>
              <a:buClr>
                <a:schemeClr val="accent1"/>
              </a:buClr>
              <a:buSzPts val="1680"/>
              <a:buFont typeface="Noto Sans Symbols"/>
              <a:buNone/>
            </a:pPr>
            <a:r>
              <a:rPr b="0" i="0" lang="ru-RU" sz="2400" u="none" cap="none" strike="noStrike">
                <a:solidFill>
                  <a:schemeClr val="dk1"/>
                </a:solidFill>
                <a:latin typeface="Century Schoolbook"/>
                <a:ea typeface="Century Schoolbook"/>
                <a:cs typeface="Century Schoolbook"/>
                <a:sym typeface="Century Schoolbook"/>
              </a:rPr>
              <a:t>0  0  1</a:t>
            </a:r>
            <a:endParaRPr/>
          </a:p>
          <a:p>
            <a:pPr indent="0" lvl="0" marL="0" marR="0" rtl="0" algn="l">
              <a:spcBef>
                <a:spcPts val="600"/>
              </a:spcBef>
              <a:spcAft>
                <a:spcPts val="0"/>
              </a:spcAft>
              <a:buClr>
                <a:schemeClr val="accent1"/>
              </a:buClr>
              <a:buSzPts val="1680"/>
              <a:buFont typeface="Noto Sans Symbols"/>
              <a:buNone/>
            </a:pPr>
            <a:r>
              <a:rPr b="0" i="0" lang="ru-RU" sz="2400" u="none" cap="none" strike="noStrike">
                <a:solidFill>
                  <a:schemeClr val="dk1"/>
                </a:solidFill>
                <a:latin typeface="Century Schoolbook"/>
                <a:ea typeface="Century Schoolbook"/>
                <a:cs typeface="Century Schoolbook"/>
                <a:sym typeface="Century Schoolbook"/>
              </a:rPr>
              <a:t>0  1  1</a:t>
            </a:r>
            <a:endParaRPr/>
          </a:p>
          <a:p>
            <a:pPr indent="0" lvl="0" marL="0" marR="0" rtl="0" algn="l">
              <a:spcBef>
                <a:spcPts val="600"/>
              </a:spcBef>
              <a:spcAft>
                <a:spcPts val="0"/>
              </a:spcAft>
              <a:buClr>
                <a:schemeClr val="accent1"/>
              </a:buClr>
              <a:buSzPts val="1680"/>
              <a:buFont typeface="Noto Sans Symbols"/>
              <a:buNone/>
            </a:pPr>
            <a:r>
              <a:rPr b="0" i="0" lang="ru-RU" sz="2400" u="none" cap="none" strike="noStrike">
                <a:solidFill>
                  <a:schemeClr val="dk1"/>
                </a:solidFill>
                <a:latin typeface="Century Schoolbook"/>
                <a:ea typeface="Century Schoolbook"/>
                <a:cs typeface="Century Schoolbook"/>
                <a:sym typeface="Century Schoolbook"/>
              </a:rPr>
              <a:t>1  0  1</a:t>
            </a:r>
            <a:endParaRPr/>
          </a:p>
          <a:p>
            <a:pPr indent="0" lvl="0" marL="0" marR="0" rtl="0" algn="l">
              <a:spcBef>
                <a:spcPts val="600"/>
              </a:spcBef>
              <a:spcAft>
                <a:spcPts val="0"/>
              </a:spcAft>
              <a:buClr>
                <a:schemeClr val="accent1"/>
              </a:buClr>
              <a:buSzPts val="1680"/>
              <a:buFont typeface="Noto Sans Symbols"/>
              <a:buNone/>
            </a:pPr>
            <a:r>
              <a:rPr b="0" i="0" lang="ru-RU" sz="2400" u="none" cap="none" strike="noStrike">
                <a:solidFill>
                  <a:schemeClr val="dk1"/>
                </a:solidFill>
                <a:latin typeface="Century Schoolbook"/>
                <a:ea typeface="Century Schoolbook"/>
                <a:cs typeface="Century Schoolbook"/>
                <a:sym typeface="Century Schoolbook"/>
              </a:rPr>
              <a:t>1  1  0</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Пример работы алгоритма</a:t>
            </a:r>
            <a:endParaRPr/>
          </a:p>
        </p:txBody>
      </p:sp>
      <p:sp>
        <p:nvSpPr>
          <p:cNvPr id="305" name="Google Shape;305;p2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554"/>
              <a:buNone/>
            </a:pPr>
            <a:r>
              <a:rPr lang="ru-RU" sz="2220"/>
              <a:t>6.AB*~C~+~</a:t>
            </a:r>
            <a:endParaRPr sz="2220"/>
          </a:p>
          <a:p>
            <a:pPr indent="0" lvl="0" marL="0" rtl="0" algn="l">
              <a:lnSpc>
                <a:spcPct val="90000"/>
              </a:lnSpc>
              <a:spcBef>
                <a:spcPts val="600"/>
              </a:spcBef>
              <a:spcAft>
                <a:spcPts val="0"/>
              </a:spcAft>
              <a:buSzPts val="1554"/>
              <a:buNone/>
            </a:pPr>
            <a:r>
              <a:rPr lang="ru-RU" sz="2220"/>
              <a:t>   a~b~+</a:t>
            </a:r>
            <a:endParaRPr sz="2220"/>
          </a:p>
          <a:p>
            <a:pPr indent="0" lvl="0" marL="0" rtl="0" algn="l">
              <a:lnSpc>
                <a:spcPct val="90000"/>
              </a:lnSpc>
              <a:spcBef>
                <a:spcPts val="600"/>
              </a:spcBef>
              <a:spcAft>
                <a:spcPts val="0"/>
              </a:spcAft>
              <a:buSzPts val="1554"/>
              <a:buNone/>
            </a:pPr>
            <a:r>
              <a:rPr lang="ru-RU" sz="2220"/>
              <a:t>Инициализация: находим первую операцию в формуле и соответствующую ей операцию в выражении.</a:t>
            </a:r>
            <a:endParaRPr/>
          </a:p>
          <a:p>
            <a:pPr indent="0" lvl="0" marL="0" rtl="0" algn="l">
              <a:lnSpc>
                <a:spcPct val="90000"/>
              </a:lnSpc>
              <a:spcBef>
                <a:spcPts val="600"/>
              </a:spcBef>
              <a:spcAft>
                <a:spcPts val="0"/>
              </a:spcAft>
              <a:buSzPts val="1554"/>
              <a:buNone/>
            </a:pPr>
            <a:r>
              <a:rPr lang="ru-RU" sz="2220"/>
              <a:t>AB*</a:t>
            </a:r>
            <a:r>
              <a:rPr b="1" lang="ru-RU" sz="2220">
                <a:solidFill>
                  <a:srgbClr val="3667C4"/>
                </a:solidFill>
              </a:rPr>
              <a:t>~</a:t>
            </a:r>
            <a:r>
              <a:rPr lang="ru-RU" sz="2220"/>
              <a:t>C~+~</a:t>
            </a:r>
            <a:endParaRPr/>
          </a:p>
          <a:p>
            <a:pPr indent="0" lvl="0" marL="0" rtl="0" algn="l">
              <a:lnSpc>
                <a:spcPct val="90000"/>
              </a:lnSpc>
              <a:spcBef>
                <a:spcPts val="600"/>
              </a:spcBef>
              <a:spcAft>
                <a:spcPts val="0"/>
              </a:spcAft>
              <a:buSzPts val="1554"/>
              <a:buNone/>
            </a:pPr>
            <a:r>
              <a:rPr lang="ru-RU" sz="2220"/>
              <a:t>a</a:t>
            </a:r>
            <a:r>
              <a:rPr b="1" lang="ru-RU" sz="2220">
                <a:solidFill>
                  <a:srgbClr val="3667C4"/>
                </a:solidFill>
              </a:rPr>
              <a:t>~</a:t>
            </a:r>
            <a:r>
              <a:rPr lang="ru-RU" sz="2220"/>
              <a:t>b~+</a:t>
            </a:r>
            <a:endParaRPr/>
          </a:p>
          <a:p>
            <a:pPr indent="0" lvl="0" marL="0" rtl="0" algn="l">
              <a:lnSpc>
                <a:spcPct val="90000"/>
              </a:lnSpc>
              <a:spcBef>
                <a:spcPts val="600"/>
              </a:spcBef>
              <a:spcAft>
                <a:spcPts val="0"/>
              </a:spcAft>
              <a:buSzPts val="1554"/>
              <a:buNone/>
            </a:pPr>
            <a:r>
              <a:rPr lang="ru-RU" sz="2220"/>
              <a:t>Найдем соответствующие операции, учитывая возможные пропуски не входящих в формулу операций и переменных(или констант).</a:t>
            </a:r>
            <a:endParaRPr/>
          </a:p>
          <a:p>
            <a:pPr indent="0" lvl="0" marL="0" rtl="0" algn="l">
              <a:lnSpc>
                <a:spcPct val="90000"/>
              </a:lnSpc>
              <a:spcBef>
                <a:spcPts val="600"/>
              </a:spcBef>
              <a:spcAft>
                <a:spcPts val="0"/>
              </a:spcAft>
              <a:buSzPts val="1554"/>
              <a:buNone/>
            </a:pPr>
            <a:r>
              <a:rPr lang="ru-RU" sz="2220"/>
              <a:t>AB*</a:t>
            </a:r>
            <a:r>
              <a:rPr b="1" lang="ru-RU" sz="2220">
                <a:solidFill>
                  <a:srgbClr val="3667C4"/>
                </a:solidFill>
              </a:rPr>
              <a:t>~</a:t>
            </a:r>
            <a:r>
              <a:rPr lang="ru-RU" sz="2220"/>
              <a:t>C</a:t>
            </a:r>
            <a:r>
              <a:rPr b="1" lang="ru-RU" sz="2220">
                <a:solidFill>
                  <a:srgbClr val="3667C4"/>
                </a:solidFill>
              </a:rPr>
              <a:t>~</a:t>
            </a:r>
            <a:r>
              <a:rPr lang="ru-RU" sz="2220">
                <a:solidFill>
                  <a:srgbClr val="3667C4"/>
                </a:solidFill>
              </a:rPr>
              <a:t>+</a:t>
            </a:r>
            <a:r>
              <a:rPr lang="ru-RU" sz="2220"/>
              <a:t>~</a:t>
            </a:r>
            <a:endParaRPr/>
          </a:p>
          <a:p>
            <a:pPr indent="0" lvl="0" marL="0" rtl="0" algn="l">
              <a:lnSpc>
                <a:spcPct val="90000"/>
              </a:lnSpc>
              <a:spcBef>
                <a:spcPts val="600"/>
              </a:spcBef>
              <a:spcAft>
                <a:spcPts val="0"/>
              </a:spcAft>
              <a:buSzPts val="1554"/>
              <a:buNone/>
            </a:pPr>
            <a:r>
              <a:rPr lang="ru-RU" sz="2220"/>
              <a:t>a</a:t>
            </a:r>
            <a:r>
              <a:rPr i="1" lang="ru-RU" sz="2220">
                <a:solidFill>
                  <a:srgbClr val="3667C4"/>
                </a:solidFill>
              </a:rPr>
              <a:t>~</a:t>
            </a:r>
            <a:r>
              <a:rPr lang="ru-RU" sz="2220"/>
              <a:t>b</a:t>
            </a:r>
            <a:r>
              <a:rPr b="1" lang="ru-RU" sz="2220">
                <a:solidFill>
                  <a:srgbClr val="3667C4"/>
                </a:solidFill>
              </a:rPr>
              <a:t>~</a:t>
            </a:r>
            <a:r>
              <a:rPr lang="ru-RU" sz="2220">
                <a:solidFill>
                  <a:srgbClr val="3667C4"/>
                </a:solidFill>
              </a:rPr>
              <a:t>+</a:t>
            </a:r>
            <a:endParaRPr sz="2220">
              <a:solidFill>
                <a:srgbClr val="3667C4"/>
              </a:solidFill>
            </a:endParaRPr>
          </a:p>
          <a:p>
            <a:pPr indent="0" lvl="0" marL="0" rtl="0" algn="l">
              <a:lnSpc>
                <a:spcPct val="90000"/>
              </a:lnSpc>
              <a:spcBef>
                <a:spcPts val="600"/>
              </a:spcBef>
              <a:spcAft>
                <a:spcPts val="0"/>
              </a:spcAft>
              <a:buSzPts val="1554"/>
              <a:buNone/>
            </a:pPr>
            <a:r>
              <a:rPr lang="ru-RU" sz="2220"/>
              <a:t>Нашли одно место применения.</a:t>
            </a:r>
            <a:endParaRPr sz="2220"/>
          </a:p>
          <a:p>
            <a:pPr indent="0" lvl="0" marL="0" rtl="0" algn="l">
              <a:lnSpc>
                <a:spcPct val="90000"/>
              </a:lnSpc>
              <a:spcBef>
                <a:spcPts val="600"/>
              </a:spcBef>
              <a:spcAft>
                <a:spcPts val="0"/>
              </a:spcAft>
              <a:buSzPts val="1554"/>
              <a:buNone/>
            </a:pPr>
            <a:r>
              <a:t/>
            </a:r>
            <a:endParaRPr sz="2220"/>
          </a:p>
          <a:p>
            <a:pPr indent="0" lvl="0" marL="0" rtl="0" algn="l">
              <a:lnSpc>
                <a:spcPct val="90000"/>
              </a:lnSpc>
              <a:spcBef>
                <a:spcPts val="600"/>
              </a:spcBef>
              <a:spcAft>
                <a:spcPts val="0"/>
              </a:spcAft>
              <a:buSzPts val="1554"/>
              <a:buNone/>
            </a:pPr>
            <a:r>
              <a:t/>
            </a:r>
            <a:endParaRPr sz="2220"/>
          </a:p>
          <a:p>
            <a:pPr indent="0" lvl="0" marL="0" rtl="0" algn="l">
              <a:lnSpc>
                <a:spcPct val="90000"/>
              </a:lnSpc>
              <a:spcBef>
                <a:spcPts val="600"/>
              </a:spcBef>
              <a:spcAft>
                <a:spcPts val="0"/>
              </a:spcAft>
              <a:buSzPts val="1554"/>
              <a:buNone/>
            </a:pPr>
            <a:r>
              <a:t/>
            </a:r>
            <a:endParaRPr sz="22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Пример работы алгоритма</a:t>
            </a:r>
            <a:endParaRPr/>
          </a:p>
        </p:txBody>
      </p:sp>
      <p:sp>
        <p:nvSpPr>
          <p:cNvPr id="311" name="Google Shape;311;p2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AB*~C</a:t>
            </a:r>
            <a:r>
              <a:rPr lang="ru-RU">
                <a:solidFill>
                  <a:srgbClr val="3667C4"/>
                </a:solidFill>
              </a:rPr>
              <a:t>~</a:t>
            </a:r>
            <a:r>
              <a:rPr lang="ru-RU">
                <a:solidFill>
                  <a:srgbClr val="FF0000"/>
                </a:solidFill>
              </a:rPr>
              <a:t>+</a:t>
            </a:r>
            <a:r>
              <a:rPr lang="ru-RU"/>
              <a:t>~</a:t>
            </a:r>
            <a:endParaRPr/>
          </a:p>
          <a:p>
            <a:pPr indent="0" lvl="0" marL="0" rtl="0" algn="l">
              <a:spcBef>
                <a:spcPts val="600"/>
              </a:spcBef>
              <a:spcAft>
                <a:spcPts val="0"/>
              </a:spcAft>
              <a:buSzPts val="1680"/>
              <a:buNone/>
            </a:pPr>
            <a:r>
              <a:rPr lang="ru-RU"/>
              <a:t>a</a:t>
            </a:r>
            <a:r>
              <a:rPr lang="ru-RU">
                <a:solidFill>
                  <a:srgbClr val="3667C4"/>
                </a:solidFill>
              </a:rPr>
              <a:t>~</a:t>
            </a:r>
            <a:r>
              <a:rPr lang="ru-RU"/>
              <a:t>b</a:t>
            </a:r>
            <a:r>
              <a:rPr lang="ru-RU">
                <a:solidFill>
                  <a:srgbClr val="3667C4"/>
                </a:solidFill>
              </a:rPr>
              <a:t>~+</a:t>
            </a:r>
            <a:endParaRPr>
              <a:solidFill>
                <a:srgbClr val="3667C4"/>
              </a:solidFill>
            </a:endParaRPr>
          </a:p>
          <a:p>
            <a:pPr indent="0" lvl="0" marL="0" rtl="0" algn="l">
              <a:spcBef>
                <a:spcPts val="600"/>
              </a:spcBef>
              <a:spcAft>
                <a:spcPts val="0"/>
              </a:spcAft>
              <a:buSzPts val="1680"/>
              <a:buNone/>
            </a:pPr>
            <a:r>
              <a:rPr lang="ru-RU"/>
              <a:t>Неудачная попытка, должны были найти переменную или константу.</a:t>
            </a:r>
            <a:endParaRPr/>
          </a:p>
          <a:p>
            <a:pPr indent="0" lvl="0" marL="0" rtl="0" algn="l">
              <a:spcBef>
                <a:spcPts val="600"/>
              </a:spcBef>
              <a:spcAft>
                <a:spcPts val="0"/>
              </a:spcAft>
              <a:buSzPts val="1680"/>
              <a:buNone/>
            </a:pPr>
            <a:r>
              <a:rPr lang="ru-RU"/>
              <a:t>AB*~C~+</a:t>
            </a:r>
            <a:r>
              <a:rPr lang="ru-RU">
                <a:solidFill>
                  <a:srgbClr val="3667C4"/>
                </a:solidFill>
              </a:rPr>
              <a:t>~</a:t>
            </a:r>
            <a:endParaRPr/>
          </a:p>
          <a:p>
            <a:pPr indent="0" lvl="0" marL="0" rtl="0" algn="l">
              <a:spcBef>
                <a:spcPts val="600"/>
              </a:spcBef>
              <a:spcAft>
                <a:spcPts val="0"/>
              </a:spcAft>
              <a:buSzPts val="1680"/>
              <a:buNone/>
            </a:pPr>
            <a:r>
              <a:rPr lang="ru-RU"/>
              <a:t>a</a:t>
            </a:r>
            <a:r>
              <a:rPr lang="ru-RU">
                <a:solidFill>
                  <a:srgbClr val="3667C4"/>
                </a:solidFill>
              </a:rPr>
              <a:t>~</a:t>
            </a:r>
            <a:r>
              <a:rPr lang="ru-RU"/>
              <a:t>b</a:t>
            </a:r>
            <a:r>
              <a:rPr lang="ru-RU">
                <a:solidFill>
                  <a:srgbClr val="3667C4"/>
                </a:solidFill>
              </a:rPr>
              <a:t>~+</a:t>
            </a:r>
            <a:endParaRPr>
              <a:solidFill>
                <a:srgbClr val="3667C4"/>
              </a:solidFill>
            </a:endParaRPr>
          </a:p>
          <a:p>
            <a:pPr indent="0" lvl="0" marL="0" rtl="0" algn="l">
              <a:spcBef>
                <a:spcPts val="600"/>
              </a:spcBef>
              <a:spcAft>
                <a:spcPts val="0"/>
              </a:spcAft>
              <a:buSzPts val="1680"/>
              <a:buNone/>
            </a:pPr>
            <a:r>
              <a:rPr lang="ru-RU"/>
              <a:t>Неудачная попытка, вышли за границу выражения.</a:t>
            </a:r>
            <a:endParaRPr/>
          </a:p>
          <a:p>
            <a:pPr indent="0" lvl="0" marL="0" rtl="0" algn="l">
              <a:spcBef>
                <a:spcPts val="600"/>
              </a:spcBef>
              <a:spcAft>
                <a:spcPts val="0"/>
              </a:spcAft>
              <a:buSzPts val="168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Пример работы алгоритма</a:t>
            </a:r>
            <a:endParaRPr/>
          </a:p>
        </p:txBody>
      </p:sp>
      <p:sp>
        <p:nvSpPr>
          <p:cNvPr id="317" name="Google Shape;317;p2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80"/>
              <a:buNone/>
            </a:pPr>
            <a:r>
              <a:rPr lang="ru-RU"/>
              <a:t>7.Для нахождения соответствующих операндов нужно превратить из ОПЗ выражения в нормальный вид те операции, которых нет в формуле, но их результат является операндами операций, входящих в формулу.</a:t>
            </a:r>
            <a:endParaRPr/>
          </a:p>
          <a:p>
            <a:pPr indent="0" lvl="0" marL="0" rtl="0" algn="l">
              <a:lnSpc>
                <a:spcPct val="90000"/>
              </a:lnSpc>
              <a:spcBef>
                <a:spcPts val="600"/>
              </a:spcBef>
              <a:spcAft>
                <a:spcPts val="0"/>
              </a:spcAft>
              <a:buSzPts val="1680"/>
              <a:buNone/>
            </a:pPr>
            <a:r>
              <a:rPr lang="ru-RU"/>
              <a:t>AB*</a:t>
            </a:r>
            <a:r>
              <a:rPr lang="ru-RU">
                <a:solidFill>
                  <a:srgbClr val="FF0000"/>
                </a:solidFill>
              </a:rPr>
              <a:t>~</a:t>
            </a:r>
            <a:r>
              <a:rPr lang="ru-RU"/>
              <a:t>C</a:t>
            </a:r>
            <a:r>
              <a:rPr lang="ru-RU">
                <a:solidFill>
                  <a:srgbClr val="FF0000"/>
                </a:solidFill>
              </a:rPr>
              <a:t>~+</a:t>
            </a:r>
            <a:r>
              <a:rPr lang="ru-RU"/>
              <a:t>~</a:t>
            </a:r>
            <a:endParaRPr/>
          </a:p>
          <a:p>
            <a:pPr indent="0" lvl="0" marL="0" rtl="0" algn="l">
              <a:lnSpc>
                <a:spcPct val="90000"/>
              </a:lnSpc>
              <a:spcBef>
                <a:spcPts val="600"/>
              </a:spcBef>
              <a:spcAft>
                <a:spcPts val="0"/>
              </a:spcAft>
              <a:buSzPts val="1680"/>
              <a:buNone/>
            </a:pPr>
            <a:r>
              <a:rPr lang="ru-RU">
                <a:solidFill>
                  <a:srgbClr val="0070C0"/>
                </a:solidFill>
              </a:rPr>
              <a:t>a</a:t>
            </a:r>
            <a:r>
              <a:rPr lang="ru-RU">
                <a:solidFill>
                  <a:srgbClr val="FF0000"/>
                </a:solidFill>
              </a:rPr>
              <a:t>~</a:t>
            </a:r>
            <a:r>
              <a:rPr lang="ru-RU">
                <a:solidFill>
                  <a:srgbClr val="0070C0"/>
                </a:solidFill>
              </a:rPr>
              <a:t>b</a:t>
            </a:r>
            <a:r>
              <a:rPr lang="ru-RU">
                <a:solidFill>
                  <a:srgbClr val="FF0000"/>
                </a:solidFill>
              </a:rPr>
              <a:t>~+</a:t>
            </a:r>
            <a:endParaRPr>
              <a:solidFill>
                <a:srgbClr val="FF0000"/>
              </a:solidFill>
            </a:endParaRPr>
          </a:p>
          <a:p>
            <a:pPr indent="0" lvl="0" marL="0" rtl="0" algn="l">
              <a:lnSpc>
                <a:spcPct val="90000"/>
              </a:lnSpc>
              <a:spcBef>
                <a:spcPts val="600"/>
              </a:spcBef>
              <a:spcAft>
                <a:spcPts val="0"/>
              </a:spcAft>
              <a:buSzPts val="1680"/>
              <a:buNone/>
            </a:pPr>
            <a:r>
              <a:rPr lang="ru-RU"/>
              <a:t>Измененная ОПЗ выражения:</a:t>
            </a:r>
            <a:endParaRPr/>
          </a:p>
          <a:p>
            <a:pPr indent="0" lvl="0" marL="0" rtl="0" algn="l">
              <a:lnSpc>
                <a:spcPct val="90000"/>
              </a:lnSpc>
              <a:spcBef>
                <a:spcPts val="600"/>
              </a:spcBef>
              <a:spcAft>
                <a:spcPts val="0"/>
              </a:spcAft>
              <a:buSzPts val="1680"/>
              <a:buNone/>
            </a:pPr>
            <a:r>
              <a:rPr lang="ru-RU">
                <a:solidFill>
                  <a:srgbClr val="0070C0"/>
                </a:solidFill>
              </a:rPr>
              <a:t>(A*B)</a:t>
            </a:r>
            <a:r>
              <a:rPr lang="ru-RU">
                <a:solidFill>
                  <a:srgbClr val="FF0000"/>
                </a:solidFill>
              </a:rPr>
              <a:t>~</a:t>
            </a:r>
            <a:r>
              <a:rPr lang="ru-RU">
                <a:solidFill>
                  <a:srgbClr val="0070C0"/>
                </a:solidFill>
              </a:rPr>
              <a:t>C</a:t>
            </a:r>
            <a:r>
              <a:rPr lang="ru-RU">
                <a:solidFill>
                  <a:srgbClr val="FF0000"/>
                </a:solidFill>
              </a:rPr>
              <a:t>~+</a:t>
            </a:r>
            <a:r>
              <a:rPr lang="ru-RU"/>
              <a:t>~</a:t>
            </a:r>
            <a:endParaRPr/>
          </a:p>
          <a:p>
            <a:pPr indent="0" lvl="0" marL="0" rtl="0" algn="l">
              <a:lnSpc>
                <a:spcPct val="90000"/>
              </a:lnSpc>
              <a:spcBef>
                <a:spcPts val="600"/>
              </a:spcBef>
              <a:spcAft>
                <a:spcPts val="0"/>
              </a:spcAft>
              <a:buSzPts val="1680"/>
              <a:buNone/>
            </a:pPr>
            <a:r>
              <a:rPr lang="ru-RU"/>
              <a:t>Тогда найдем соответствующие операнды:</a:t>
            </a:r>
            <a:endParaRPr/>
          </a:p>
          <a:p>
            <a:pPr indent="0" lvl="0" marL="0" rtl="0" algn="l">
              <a:lnSpc>
                <a:spcPct val="90000"/>
              </a:lnSpc>
              <a:spcBef>
                <a:spcPts val="600"/>
              </a:spcBef>
              <a:spcAft>
                <a:spcPts val="0"/>
              </a:spcAft>
              <a:buSzPts val="1680"/>
              <a:buNone/>
            </a:pPr>
            <a:r>
              <a:rPr lang="ru-RU"/>
              <a:t>a – (A*B)</a:t>
            </a:r>
            <a:endParaRPr/>
          </a:p>
          <a:p>
            <a:pPr indent="0" lvl="0" marL="0" rtl="0" algn="l">
              <a:lnSpc>
                <a:spcPct val="90000"/>
              </a:lnSpc>
              <a:spcBef>
                <a:spcPts val="600"/>
              </a:spcBef>
              <a:spcAft>
                <a:spcPts val="0"/>
              </a:spcAft>
              <a:buSzPts val="1680"/>
              <a:buNone/>
            </a:pPr>
            <a:r>
              <a:rPr lang="ru-RU"/>
              <a:t>b – 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Пример работы алгоритма</a:t>
            </a:r>
            <a:endParaRPr/>
          </a:p>
        </p:txBody>
      </p:sp>
      <p:sp>
        <p:nvSpPr>
          <p:cNvPr id="323" name="Google Shape;323;p2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8.а)В данном случае равных операндов в формуле нет.</a:t>
            </a:r>
            <a:endParaRPr/>
          </a:p>
          <a:p>
            <a:pPr indent="0" lvl="0" marL="0" rtl="0" algn="l">
              <a:spcBef>
                <a:spcPts val="600"/>
              </a:spcBef>
              <a:spcAft>
                <a:spcPts val="0"/>
              </a:spcAft>
              <a:buSzPts val="1680"/>
              <a:buNone/>
            </a:pPr>
            <a:r>
              <a:rPr lang="ru-RU"/>
              <a:t>б)В данном случае в формуле констант нет.</a:t>
            </a:r>
            <a:endParaRPr/>
          </a:p>
          <a:p>
            <a:pPr indent="0" lvl="0" marL="0" rtl="0" algn="l">
              <a:spcBef>
                <a:spcPts val="600"/>
              </a:spcBef>
              <a:spcAft>
                <a:spcPts val="0"/>
              </a:spcAft>
              <a:buSzPts val="1680"/>
              <a:buNone/>
            </a:pPr>
            <a:r>
              <a:rPr lang="ru-RU"/>
              <a:t>9.ОПЗ формула2 (  ab*~  ) после подстановки соответствующих переменных принимает следующий вид: </a:t>
            </a:r>
            <a:r>
              <a:rPr lang="ru-RU">
                <a:solidFill>
                  <a:srgbClr val="FF0000"/>
                </a:solidFill>
              </a:rPr>
              <a:t>(A*B)C*~</a:t>
            </a:r>
            <a:endParaRPr>
              <a:solidFill>
                <a:srgbClr val="FF0000"/>
              </a:solidFill>
            </a:endParaRPr>
          </a:p>
          <a:p>
            <a:pPr indent="0" lvl="0" marL="0" rtl="0" algn="l">
              <a:spcBef>
                <a:spcPts val="600"/>
              </a:spcBef>
              <a:spcAft>
                <a:spcPts val="0"/>
              </a:spcAft>
              <a:buSzPts val="1680"/>
              <a:buNone/>
            </a:pPr>
            <a:r>
              <a:rPr lang="ru-RU"/>
              <a:t>10.После удаления места применения формулы из измененной ОПЗ выражения оно принимает следующий вид:</a:t>
            </a:r>
            <a:endParaRPr/>
          </a:p>
          <a:p>
            <a:pPr indent="0" lvl="0" marL="0" rtl="0" algn="l">
              <a:spcBef>
                <a:spcPts val="600"/>
              </a:spcBef>
              <a:spcAft>
                <a:spcPts val="0"/>
              </a:spcAft>
              <a:buSzPts val="1680"/>
              <a:buNone/>
            </a:pPr>
            <a:r>
              <a:rPr lang="ru-RU" strike="sngStrike"/>
              <a:t>AB*~C~+</a:t>
            </a:r>
            <a:r>
              <a:rPr b="1" lang="ru-RU">
                <a:solidFill>
                  <a:srgbClr val="3667C4"/>
                </a:solidFill>
              </a:rPr>
              <a:t>~</a:t>
            </a:r>
            <a:endParaRPr/>
          </a:p>
          <a:p>
            <a:pPr indent="0" lvl="0" marL="0" rtl="0" algn="l">
              <a:spcBef>
                <a:spcPts val="600"/>
              </a:spcBef>
              <a:spcAft>
                <a:spcPts val="0"/>
              </a:spcAft>
              <a:buSzPts val="1680"/>
              <a:buNone/>
            </a:pPr>
            <a:r>
              <a:rPr lang="ru-RU"/>
              <a:t>После вставки найденного в 9 пункте выражения: </a:t>
            </a:r>
            <a:r>
              <a:rPr lang="ru-RU">
                <a:solidFill>
                  <a:srgbClr val="FF0000"/>
                </a:solidFill>
              </a:rPr>
              <a:t>(A*B)C*~</a:t>
            </a:r>
            <a:r>
              <a:rPr lang="ru-RU">
                <a:solidFill>
                  <a:srgbClr val="0070C0"/>
                </a:solidFill>
              </a:rPr>
              <a:t>~</a:t>
            </a:r>
            <a:endParaRPr>
              <a:solidFill>
                <a:srgbClr val="0070C0"/>
              </a:solidFill>
            </a:endParaRPr>
          </a:p>
          <a:p>
            <a:pPr indent="0" lvl="0" marL="0" rtl="0" algn="l">
              <a:spcBef>
                <a:spcPts val="600"/>
              </a:spcBef>
              <a:spcAft>
                <a:spcPts val="0"/>
              </a:spcAft>
              <a:buSzPts val="168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ru-RU"/>
              <a:t>Пример работы алгоритма</a:t>
            </a:r>
            <a:endParaRPr/>
          </a:p>
        </p:txBody>
      </p:sp>
      <p:sp>
        <p:nvSpPr>
          <p:cNvPr id="329" name="Google Shape;329;p2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11. Перейдем от ОПЗ к обычной записи: (~(~((A*B)*C)))</a:t>
            </a:r>
            <a:endParaRPr/>
          </a:p>
          <a:p>
            <a:pPr indent="0" lvl="0" marL="0" rtl="0" algn="l">
              <a:spcBef>
                <a:spcPts val="600"/>
              </a:spcBef>
              <a:spcAft>
                <a:spcPts val="0"/>
              </a:spcAft>
              <a:buSzPts val="1680"/>
              <a:buNone/>
            </a:pPr>
            <a:r>
              <a:rPr lang="ru-RU"/>
              <a:t>12.Удалим ненужные скобки:</a:t>
            </a:r>
            <a:endParaRPr/>
          </a:p>
          <a:p>
            <a:pPr indent="0" lvl="0" marL="0" rtl="0" algn="l">
              <a:spcBef>
                <a:spcPts val="600"/>
              </a:spcBef>
              <a:spcAft>
                <a:spcPts val="0"/>
              </a:spcAft>
              <a:buSzPts val="1680"/>
              <a:buNone/>
            </a:pPr>
            <a:r>
              <a:rPr lang="ru-RU"/>
              <a:t>~~(A*B*C)</a:t>
            </a:r>
            <a:endParaRPr/>
          </a:p>
          <a:p>
            <a:pPr indent="0" lvl="0" marL="0" rtl="0" algn="l">
              <a:spcBef>
                <a:spcPts val="600"/>
              </a:spcBef>
              <a:spcAft>
                <a:spcPts val="0"/>
              </a:spcAft>
              <a:buSzPts val="1680"/>
              <a:buNone/>
            </a:pPr>
            <a:r>
              <a:rPr lang="ru-RU"/>
              <a:t>13.Вывод на экран исходного и измененного выражения.</a:t>
            </a:r>
            <a:endParaRPr/>
          </a:p>
          <a:p>
            <a:pPr indent="0" lvl="0" marL="0" rtl="0" algn="l">
              <a:spcBef>
                <a:spcPts val="600"/>
              </a:spcBef>
              <a:spcAft>
                <a:spcPts val="0"/>
              </a:spcAft>
              <a:buSzPts val="1680"/>
              <a:buNone/>
            </a:pPr>
            <a:r>
              <a:rPr lang="ru-RU"/>
              <a:t>14. ~a+~b=~(a*b)   =&gt;    ~(a*b)=~a+~b</a:t>
            </a:r>
            <a:endParaRPr/>
          </a:p>
          <a:p>
            <a:pPr indent="0" lvl="0" marL="0" rtl="0" algn="l">
              <a:spcBef>
                <a:spcPts val="600"/>
              </a:spcBef>
              <a:spcAft>
                <a:spcPts val="0"/>
              </a:spcAft>
              <a:buSzPts val="1680"/>
              <a:buNone/>
            </a:pPr>
            <a:r>
              <a:rPr lang="ru-RU"/>
              <a:t>Повторение пунктов 6-13.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Организация работы в программе</a:t>
            </a:r>
            <a:endParaRPr/>
          </a:p>
        </p:txBody>
      </p:sp>
      <p:sp>
        <p:nvSpPr>
          <p:cNvPr id="335" name="Google Shape;335;p2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554"/>
              <a:buNone/>
            </a:pPr>
            <a:r>
              <a:rPr lang="ru-RU" sz="2220"/>
              <a:t>Программа написана на языке C++. Пользовательский интерфейс организован с помощью консольного меню.</a:t>
            </a:r>
            <a:endParaRPr/>
          </a:p>
          <a:p>
            <a:pPr indent="0" lvl="0" marL="0" rtl="0" algn="l">
              <a:lnSpc>
                <a:spcPct val="90000"/>
              </a:lnSpc>
              <a:spcBef>
                <a:spcPts val="600"/>
              </a:spcBef>
              <a:spcAft>
                <a:spcPts val="0"/>
              </a:spcAft>
              <a:buSzPts val="1554"/>
              <a:buNone/>
            </a:pPr>
            <a:r>
              <a:rPr lang="ru-RU" sz="2220"/>
              <a:t>В меню восемь пунктов:</a:t>
            </a:r>
            <a:endParaRPr/>
          </a:p>
          <a:p>
            <a:pPr indent="0" lvl="0" marL="0" rtl="0" algn="l">
              <a:lnSpc>
                <a:spcPct val="90000"/>
              </a:lnSpc>
              <a:spcBef>
                <a:spcPts val="600"/>
              </a:spcBef>
              <a:spcAft>
                <a:spcPts val="0"/>
              </a:spcAft>
              <a:buSzPts val="1554"/>
              <a:buNone/>
            </a:pPr>
            <a:r>
              <a:rPr lang="ru-RU" sz="2220"/>
              <a:t>1.)Упрощение выражения.</a:t>
            </a:r>
            <a:endParaRPr/>
          </a:p>
          <a:p>
            <a:pPr indent="0" lvl="0" marL="0" rtl="0" algn="l">
              <a:lnSpc>
                <a:spcPct val="90000"/>
              </a:lnSpc>
              <a:spcBef>
                <a:spcPts val="600"/>
              </a:spcBef>
              <a:spcAft>
                <a:spcPts val="0"/>
              </a:spcAft>
              <a:buSzPts val="1554"/>
              <a:buNone/>
            </a:pPr>
            <a:r>
              <a:rPr lang="ru-RU" sz="2220"/>
              <a:t>2.)Ввод выражения для упрощения.</a:t>
            </a:r>
            <a:endParaRPr/>
          </a:p>
          <a:p>
            <a:pPr indent="0" lvl="0" marL="0" rtl="0" algn="l">
              <a:lnSpc>
                <a:spcPct val="90000"/>
              </a:lnSpc>
              <a:spcBef>
                <a:spcPts val="600"/>
              </a:spcBef>
              <a:spcAft>
                <a:spcPts val="0"/>
              </a:spcAft>
              <a:buSzPts val="1554"/>
              <a:buNone/>
            </a:pPr>
            <a:r>
              <a:rPr lang="ru-RU" sz="2220"/>
              <a:t>3.)Выбор выражения для упрощения из файла tasks.txt</a:t>
            </a:r>
            <a:endParaRPr/>
          </a:p>
          <a:p>
            <a:pPr indent="0" lvl="0" marL="0" rtl="0" algn="l">
              <a:lnSpc>
                <a:spcPct val="90000"/>
              </a:lnSpc>
              <a:spcBef>
                <a:spcPts val="600"/>
              </a:spcBef>
              <a:spcAft>
                <a:spcPts val="0"/>
              </a:spcAft>
              <a:buSzPts val="1554"/>
              <a:buNone/>
            </a:pPr>
            <a:r>
              <a:rPr lang="ru-RU" sz="2220"/>
              <a:t>4.)Ввод формул.</a:t>
            </a:r>
            <a:endParaRPr/>
          </a:p>
          <a:p>
            <a:pPr indent="0" lvl="0" marL="0" rtl="0" algn="l">
              <a:lnSpc>
                <a:spcPct val="90000"/>
              </a:lnSpc>
              <a:spcBef>
                <a:spcPts val="600"/>
              </a:spcBef>
              <a:spcAft>
                <a:spcPts val="0"/>
              </a:spcAft>
              <a:buSzPts val="1554"/>
              <a:buNone/>
            </a:pPr>
            <a:r>
              <a:rPr lang="ru-RU" sz="2220"/>
              <a:t>5.)Справка.</a:t>
            </a:r>
            <a:endParaRPr/>
          </a:p>
          <a:p>
            <a:pPr indent="0" lvl="0" marL="0" rtl="0" algn="l">
              <a:lnSpc>
                <a:spcPct val="90000"/>
              </a:lnSpc>
              <a:spcBef>
                <a:spcPts val="600"/>
              </a:spcBef>
              <a:spcAft>
                <a:spcPts val="0"/>
              </a:spcAft>
              <a:buSzPts val="1554"/>
              <a:buNone/>
            </a:pPr>
            <a:r>
              <a:rPr lang="ru-RU" sz="2220"/>
              <a:t>6.)Вывод на экран истории упрощений.</a:t>
            </a:r>
            <a:endParaRPr/>
          </a:p>
          <a:p>
            <a:pPr indent="0" lvl="0" marL="0" rtl="0" algn="l">
              <a:lnSpc>
                <a:spcPct val="90000"/>
              </a:lnSpc>
              <a:spcBef>
                <a:spcPts val="600"/>
              </a:spcBef>
              <a:spcAft>
                <a:spcPts val="0"/>
              </a:spcAft>
              <a:buSzPts val="1554"/>
              <a:buNone/>
            </a:pPr>
            <a:r>
              <a:rPr lang="ru-RU" sz="2220"/>
              <a:t>7.)Очистить историю упрощений.</a:t>
            </a:r>
            <a:endParaRPr/>
          </a:p>
          <a:p>
            <a:pPr indent="0" lvl="0" marL="0" rtl="0" algn="l">
              <a:lnSpc>
                <a:spcPct val="90000"/>
              </a:lnSpc>
              <a:spcBef>
                <a:spcPts val="600"/>
              </a:spcBef>
              <a:spcAft>
                <a:spcPts val="0"/>
              </a:spcAft>
              <a:buSzPts val="1554"/>
              <a:buNone/>
            </a:pPr>
            <a:r>
              <a:rPr lang="ru-RU" sz="2220"/>
              <a:t>0.)Выход.</a:t>
            </a:r>
            <a:endParaRPr sz="22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Организация работы в программе</a:t>
            </a:r>
            <a:endParaRPr/>
          </a:p>
        </p:txBody>
      </p:sp>
      <p:sp>
        <p:nvSpPr>
          <p:cNvPr id="341" name="Google Shape;341;p2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554"/>
              <a:buNone/>
            </a:pPr>
            <a:r>
              <a:rPr lang="ru-RU" sz="2220"/>
              <a:t>Программа работает с тремя(с учетом файла с заданиями, с четырьмя) текстовыми файлами, находящимися в директории ее исполнения: expression.txt, formula.txt, log.txt ( + tasks.txt)</a:t>
            </a:r>
            <a:endParaRPr sz="2220"/>
          </a:p>
          <a:p>
            <a:pPr indent="0" lvl="0" marL="0" rtl="0" algn="l">
              <a:lnSpc>
                <a:spcPct val="80000"/>
              </a:lnSpc>
              <a:spcBef>
                <a:spcPts val="600"/>
              </a:spcBef>
              <a:spcAft>
                <a:spcPts val="0"/>
              </a:spcAft>
              <a:buSzPts val="1554"/>
              <a:buNone/>
            </a:pPr>
            <a:r>
              <a:rPr lang="ru-RU" sz="2220"/>
              <a:t>В файле expression.txt находится текущее упрощаемое выражение.</a:t>
            </a:r>
            <a:endParaRPr/>
          </a:p>
          <a:p>
            <a:pPr indent="0" lvl="0" marL="0" rtl="0" algn="l">
              <a:lnSpc>
                <a:spcPct val="80000"/>
              </a:lnSpc>
              <a:spcBef>
                <a:spcPts val="600"/>
              </a:spcBef>
              <a:spcAft>
                <a:spcPts val="0"/>
              </a:spcAft>
              <a:buSzPts val="1554"/>
              <a:buNone/>
            </a:pPr>
            <a:r>
              <a:rPr lang="ru-RU" sz="2220"/>
              <a:t>В строчках файла formula.txt находятся формулы, введенные пользователем вручную в файл или из интерфейса программы.</a:t>
            </a:r>
            <a:endParaRPr/>
          </a:p>
          <a:p>
            <a:pPr indent="0" lvl="0" marL="0" rtl="0" algn="l">
              <a:lnSpc>
                <a:spcPct val="80000"/>
              </a:lnSpc>
              <a:spcBef>
                <a:spcPts val="600"/>
              </a:spcBef>
              <a:spcAft>
                <a:spcPts val="0"/>
              </a:spcAft>
              <a:buSzPts val="1554"/>
              <a:buNone/>
            </a:pPr>
            <a:r>
              <a:rPr lang="ru-RU" sz="2220"/>
              <a:t>В файл log.txt записывается история упрощений.</a:t>
            </a:r>
            <a:endParaRPr sz="2220"/>
          </a:p>
          <a:p>
            <a:pPr indent="0" lvl="0" marL="0" rtl="0" algn="l">
              <a:lnSpc>
                <a:spcPct val="80000"/>
              </a:lnSpc>
              <a:spcBef>
                <a:spcPts val="600"/>
              </a:spcBef>
              <a:spcAft>
                <a:spcPts val="0"/>
              </a:spcAft>
              <a:buSzPts val="1554"/>
              <a:buNone/>
            </a:pPr>
            <a:r>
              <a:rPr lang="ru-RU" sz="2220"/>
              <a:t>В файле tasks.txt находится набор заданий.</a:t>
            </a:r>
            <a:endParaRPr sz="2220"/>
          </a:p>
          <a:p>
            <a:pPr indent="0" lvl="0" marL="0" rtl="0" algn="l">
              <a:lnSpc>
                <a:spcPct val="80000"/>
              </a:lnSpc>
              <a:spcBef>
                <a:spcPts val="600"/>
              </a:spcBef>
              <a:spcAft>
                <a:spcPts val="0"/>
              </a:spcAft>
              <a:buSzPts val="1554"/>
              <a:buNone/>
            </a:pPr>
            <a:r>
              <a:rPr lang="ru-RU" sz="2220"/>
              <a:t>Первые 3 файла необязательно создавать и заполнять вручную, можно сделать это из самой программы, однако файл tasks.txt нужно либо создать и заполнить, либо скачать, хотя можно работать и без него.</a:t>
            </a:r>
            <a:endParaRPr sz="22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ru-RU" sz="3200"/>
              <a:t>Задача</a:t>
            </a:r>
            <a:endParaRPr/>
          </a:p>
        </p:txBody>
      </p:sp>
      <p:sp>
        <p:nvSpPr>
          <p:cNvPr id="183" name="Google Shape;183;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302"/>
              <a:buChar char="🞆"/>
            </a:pPr>
            <a:r>
              <a:rPr lang="ru-RU" sz="1860" u="sng"/>
              <a:t>Третья задача</a:t>
            </a:r>
            <a:r>
              <a:rPr lang="ru-RU" sz="1860"/>
              <a:t>: запрос формул для преобразования (эти формулы нужно сохранять в памяти для каждого пользователя, чтобы в дальнейшем он мог выбирать формулу, не набирая её заново). Например, пользователь ввел формулу де Моргана ¬(A∨B)=¬A∧¬B и указал, хочет ли он использовать её слева направо или справа налево (можно вместо этого рассматривать две формулы, зафиксировав чтение слева направо). Программа проверяет является ли введенное правило преобразования тождеством (строит таблицу истинности) и, если да, пропускает на следующий шаг.</a:t>
            </a:r>
            <a:endParaRPr/>
          </a:p>
          <a:p>
            <a:pPr indent="-274320" lvl="0" marL="274320" rtl="0" algn="l">
              <a:lnSpc>
                <a:spcPct val="80000"/>
              </a:lnSpc>
              <a:spcBef>
                <a:spcPts val="600"/>
              </a:spcBef>
              <a:spcAft>
                <a:spcPts val="0"/>
              </a:spcAft>
              <a:buSzPts val="1302"/>
              <a:buChar char="🞆"/>
            </a:pPr>
            <a:r>
              <a:rPr lang="ru-RU" sz="1860" u="sng"/>
              <a:t>Четвертая задача</a:t>
            </a:r>
            <a:r>
              <a:rPr lang="ru-RU" sz="1860"/>
              <a:t>: последовательно показать в формуле (можно также и на дереве, если оно будет визуализироваться), места применения правила (аналогично тому, как в тексте находятся вхождения подстроки и последовательно демонстрируются пользователю по нажатии кнопки). Например, для приведенной формулы и её эти места обведены красным, а в формуле выделяются так:</a:t>
            </a:r>
            <a:br>
              <a:rPr lang="ru-RU" sz="1860"/>
            </a:br>
            <a:r>
              <a:rPr b="1" lang="ru-RU" sz="1860">
                <a:solidFill>
                  <a:srgbClr val="FF0000"/>
                </a:solidFill>
              </a:rPr>
              <a:t>¬</a:t>
            </a:r>
            <a:r>
              <a:rPr b="1" lang="ru-RU" sz="1860"/>
              <a:t> </a:t>
            </a:r>
            <a:r>
              <a:rPr lang="ru-RU" sz="1860"/>
              <a:t>(</a:t>
            </a:r>
            <a:r>
              <a:rPr lang="ru-RU" sz="1860">
                <a:solidFill>
                  <a:srgbClr val="0070C0"/>
                </a:solidFill>
              </a:rPr>
              <a:t>¬(A∨B)</a:t>
            </a:r>
            <a:r>
              <a:rPr lang="ru-RU" sz="1860"/>
              <a:t> </a:t>
            </a:r>
            <a:r>
              <a:rPr b="1" lang="ru-RU" sz="1860">
                <a:solidFill>
                  <a:srgbClr val="FF0000"/>
                </a:solidFill>
              </a:rPr>
              <a:t>∧</a:t>
            </a:r>
            <a:r>
              <a:rPr lang="ru-RU" sz="1860">
                <a:solidFill>
                  <a:srgbClr val="0070C0"/>
                </a:solidFill>
              </a:rPr>
              <a:t>¬</a:t>
            </a:r>
            <a:r>
              <a:rPr lang="ru-RU" sz="1860"/>
              <a:t>C) и ¬ (</a:t>
            </a:r>
            <a:r>
              <a:rPr b="1" lang="ru-RU" sz="1860">
                <a:solidFill>
                  <a:srgbClr val="FF0000"/>
                </a:solidFill>
              </a:rPr>
              <a:t>¬</a:t>
            </a:r>
            <a:r>
              <a:rPr lang="ru-RU" sz="1860"/>
              <a:t>(</a:t>
            </a:r>
            <a:r>
              <a:rPr lang="ru-RU" sz="1860">
                <a:solidFill>
                  <a:srgbClr val="0070C0"/>
                </a:solidFill>
              </a:rPr>
              <a:t>A</a:t>
            </a:r>
            <a:r>
              <a:rPr b="1" lang="ru-RU" sz="1860">
                <a:solidFill>
                  <a:srgbClr val="FF0000"/>
                </a:solidFill>
              </a:rPr>
              <a:t>∨</a:t>
            </a:r>
            <a:r>
              <a:rPr lang="ru-RU" sz="1860">
                <a:solidFill>
                  <a:srgbClr val="0070C0"/>
                </a:solidFill>
              </a:rPr>
              <a:t>B</a:t>
            </a:r>
            <a:r>
              <a:rPr lang="ru-RU" sz="1860"/>
              <a:t>) ∧¬C)</a:t>
            </a:r>
            <a:endParaRPr/>
          </a:p>
          <a:p>
            <a:pPr indent="-191643" lvl="0" marL="274320" rtl="0" algn="l">
              <a:lnSpc>
                <a:spcPct val="80000"/>
              </a:lnSpc>
              <a:spcBef>
                <a:spcPts val="600"/>
              </a:spcBef>
              <a:spcAft>
                <a:spcPts val="0"/>
              </a:spcAft>
              <a:buSzPts val="1302"/>
              <a:buNone/>
            </a:pPr>
            <a:r>
              <a:t/>
            </a:r>
            <a:endParaRPr sz="1860"/>
          </a:p>
          <a:p>
            <a:pPr indent="-191643" lvl="0" marL="274320" rtl="0" algn="l">
              <a:lnSpc>
                <a:spcPct val="80000"/>
              </a:lnSpc>
              <a:spcBef>
                <a:spcPts val="600"/>
              </a:spcBef>
              <a:spcAft>
                <a:spcPts val="0"/>
              </a:spcAft>
              <a:buSzPts val="1302"/>
              <a:buNone/>
            </a:pPr>
            <a:r>
              <a:t/>
            </a:r>
            <a:endParaRPr sz="186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Организация работы в программе</a:t>
            </a:r>
            <a:endParaRPr/>
          </a:p>
        </p:txBody>
      </p:sp>
      <p:sp>
        <p:nvSpPr>
          <p:cNvPr id="347" name="Google Shape;347;p3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80"/>
              <a:buNone/>
            </a:pPr>
            <a:r>
              <a:rPr lang="ru-RU"/>
              <a:t>Основная работа происходит в первом разделе меню “Упрощение выражения”. В нем программа выполняет алгоритм поиска всех мест применения формулы(по умолчанию первая по счету в файле), показывает возможные изменения выражения и предоставляет пользователю выбор:</a:t>
            </a:r>
            <a:endParaRPr/>
          </a:p>
          <a:p>
            <a:pPr indent="0" lvl="0" marL="0" rtl="0" algn="l">
              <a:lnSpc>
                <a:spcPct val="90000"/>
              </a:lnSpc>
              <a:spcBef>
                <a:spcPts val="600"/>
              </a:spcBef>
              <a:spcAft>
                <a:spcPts val="0"/>
              </a:spcAft>
              <a:buSzPts val="1680"/>
              <a:buNone/>
            </a:pPr>
            <a:r>
              <a:rPr lang="ru-RU"/>
              <a:t>1.Выбор одного из применений формулы.</a:t>
            </a:r>
            <a:endParaRPr/>
          </a:p>
          <a:p>
            <a:pPr indent="0" lvl="0" marL="0" rtl="0" algn="l">
              <a:lnSpc>
                <a:spcPct val="90000"/>
              </a:lnSpc>
              <a:spcBef>
                <a:spcPts val="600"/>
              </a:spcBef>
              <a:spcAft>
                <a:spcPts val="0"/>
              </a:spcAft>
              <a:buSzPts val="1680"/>
              <a:buNone/>
            </a:pPr>
            <a:r>
              <a:rPr lang="ru-RU"/>
              <a:t>2.Выбор другой формулы преобразования из имеющихся.</a:t>
            </a:r>
            <a:endParaRPr/>
          </a:p>
          <a:p>
            <a:pPr indent="0" lvl="0" marL="0" rtl="0" algn="l">
              <a:lnSpc>
                <a:spcPct val="90000"/>
              </a:lnSpc>
              <a:spcBef>
                <a:spcPts val="600"/>
              </a:spcBef>
              <a:spcAft>
                <a:spcPts val="0"/>
              </a:spcAft>
              <a:buSzPts val="1680"/>
              <a:buNone/>
            </a:pPr>
            <a:r>
              <a:rPr lang="ru-RU"/>
              <a:t>3.Ввод новой формулы преобразования.</a:t>
            </a:r>
            <a:endParaRPr/>
          </a:p>
          <a:p>
            <a:pPr indent="0" lvl="0" marL="0" rtl="0" algn="l">
              <a:lnSpc>
                <a:spcPct val="90000"/>
              </a:lnSpc>
              <a:spcBef>
                <a:spcPts val="600"/>
              </a:spcBef>
              <a:spcAft>
                <a:spcPts val="0"/>
              </a:spcAft>
              <a:buSzPts val="1680"/>
              <a:buNone/>
            </a:pPr>
            <a:r>
              <a:rPr lang="ru-RU"/>
              <a:t>4.Возврат к предыдущему изменению формулы.</a:t>
            </a:r>
            <a:endParaRPr/>
          </a:p>
          <a:p>
            <a:pPr indent="0" lvl="0" marL="0" rtl="0" algn="l">
              <a:lnSpc>
                <a:spcPct val="90000"/>
              </a:lnSpc>
              <a:spcBef>
                <a:spcPts val="600"/>
              </a:spcBef>
              <a:spcAft>
                <a:spcPts val="0"/>
              </a:spcAft>
              <a:buSzPts val="1680"/>
              <a:buNone/>
            </a:pPr>
            <a:r>
              <a:rPr lang="ru-RU"/>
              <a:t>0.Завершение работы с выражением.</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Пример работы программы</a:t>
            </a:r>
            <a:endParaRPr/>
          </a:p>
        </p:txBody>
      </p:sp>
      <p:sp>
        <p:nvSpPr>
          <p:cNvPr id="353" name="Google Shape;353;p3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t/>
            </a:r>
            <a:endParaRPr/>
          </a:p>
        </p:txBody>
      </p:sp>
      <p:pic>
        <p:nvPicPr>
          <p:cNvPr descr="C:\Users\Kirill\Desktop\example.png" id="354" name="Google Shape;354;p31"/>
          <p:cNvPicPr preferRelativeResize="0"/>
          <p:nvPr/>
        </p:nvPicPr>
        <p:blipFill rotWithShape="1">
          <a:blip r:embed="rId3">
            <a:alphaModFix/>
          </a:blip>
          <a:srcRect b="0" l="0" r="0" t="0"/>
          <a:stretch/>
        </p:blipFill>
        <p:spPr>
          <a:xfrm>
            <a:off x="641256" y="1593375"/>
            <a:ext cx="5946968" cy="481421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Приложение</a:t>
            </a:r>
            <a:endParaRPr/>
          </a:p>
        </p:txBody>
      </p:sp>
      <p:sp>
        <p:nvSpPr>
          <p:cNvPr id="360" name="Google Shape;360;p3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1)LogicalExpressionSolver.exe</a:t>
            </a:r>
            <a:endParaRPr/>
          </a:p>
          <a:p>
            <a:pPr indent="0" lvl="0" marL="0" rtl="0" algn="l">
              <a:spcBef>
                <a:spcPts val="600"/>
              </a:spcBef>
              <a:spcAft>
                <a:spcPts val="0"/>
              </a:spcAft>
              <a:buSzPts val="1680"/>
              <a:buNone/>
            </a:pPr>
            <a:r>
              <a:rPr lang="ru-RU"/>
              <a:t>2)LogicalExpressionSolver.cpp</a:t>
            </a:r>
            <a:endParaRPr/>
          </a:p>
          <a:p>
            <a:pPr indent="0" lvl="0" marL="0" rtl="0" algn="l">
              <a:spcBef>
                <a:spcPts val="600"/>
              </a:spcBef>
              <a:spcAft>
                <a:spcPts val="0"/>
              </a:spcAft>
              <a:buSzPts val="1680"/>
              <a:buNone/>
            </a:pPr>
            <a:r>
              <a:rPr lang="ru-RU"/>
              <a:t>3)expression.txt</a:t>
            </a:r>
            <a:endParaRPr/>
          </a:p>
          <a:p>
            <a:pPr indent="0" lvl="0" marL="0" rtl="0" algn="l">
              <a:spcBef>
                <a:spcPts val="600"/>
              </a:spcBef>
              <a:spcAft>
                <a:spcPts val="0"/>
              </a:spcAft>
              <a:buSzPts val="1680"/>
              <a:buNone/>
            </a:pPr>
            <a:r>
              <a:rPr lang="ru-RU"/>
              <a:t>4)formula.txt</a:t>
            </a:r>
            <a:endParaRPr/>
          </a:p>
          <a:p>
            <a:pPr indent="0" lvl="0" marL="0" rtl="0" algn="l">
              <a:spcBef>
                <a:spcPts val="600"/>
              </a:spcBef>
              <a:spcAft>
                <a:spcPts val="0"/>
              </a:spcAft>
              <a:buSzPts val="1680"/>
              <a:buNone/>
            </a:pPr>
            <a:r>
              <a:rPr lang="ru-RU"/>
              <a:t>5)tasks.txt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800"/>
              <a:buFont typeface="Century Schoolbook"/>
              <a:buNone/>
            </a:pPr>
            <a:r>
              <a:rPr lang="ru-RU" sz="4800"/>
              <a:t>Спасибо за внимание!</a:t>
            </a:r>
            <a:endParaRPr sz="4800"/>
          </a:p>
        </p:txBody>
      </p:sp>
      <p:sp>
        <p:nvSpPr>
          <p:cNvPr id="366" name="Google Shape;366;p33"/>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6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Задача</a:t>
            </a:r>
            <a:endParaRPr/>
          </a:p>
        </p:txBody>
      </p:sp>
      <p:sp>
        <p:nvSpPr>
          <p:cNvPr id="189" name="Google Shape;189;p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428"/>
              <a:buChar char="🞆"/>
            </a:pPr>
            <a:r>
              <a:rPr lang="ru-RU" sz="2040" u="sng"/>
              <a:t>Пятая задача</a:t>
            </a:r>
            <a:r>
              <a:rPr lang="ru-RU" sz="2040"/>
              <a:t>. После выбора пользователя места применения правила сделать это преобразование, изменив формулу (и дерево). При этом нужно сохранять все промежуточные шаги для отката или возврата на любое число шагов. Так в приведенном примере будут такие результаты: </a:t>
            </a:r>
            <a:r>
              <a:rPr b="1" lang="ru-RU" sz="2040"/>
              <a:t>¬</a:t>
            </a:r>
            <a:r>
              <a:rPr lang="ru-RU" sz="2040"/>
              <a:t>¬(A∨B)</a:t>
            </a:r>
            <a:r>
              <a:rPr b="1" lang="ru-RU" sz="2040"/>
              <a:t> ∨ ¬</a:t>
            </a:r>
            <a:r>
              <a:rPr lang="ru-RU" sz="2040"/>
              <a:t>¬C)   и ¬ (</a:t>
            </a:r>
            <a:r>
              <a:rPr b="1" lang="ru-RU" sz="2040"/>
              <a:t>¬</a:t>
            </a:r>
            <a:r>
              <a:rPr lang="ru-RU" sz="2040"/>
              <a:t>A </a:t>
            </a:r>
            <a:r>
              <a:rPr b="1" lang="ru-RU" sz="2040"/>
              <a:t>∧ ¬</a:t>
            </a:r>
            <a:r>
              <a:rPr lang="ru-RU" sz="2040"/>
              <a:t>B ∧¬C). Заметим, что избавление от двойного отрицания требует применения соответствующей формулы. </a:t>
            </a:r>
            <a:r>
              <a:rPr b="1" lang="ru-RU" sz="2040"/>
              <a:t>Сама программа никаких преобразований “по своей инициативе” не совершает!</a:t>
            </a:r>
            <a:r>
              <a:rPr lang="ru-RU" sz="2040"/>
              <a:t> Она только заменяет отдельные фрагменты другими по выбору пользователя.</a:t>
            </a:r>
            <a:endParaRPr/>
          </a:p>
          <a:p>
            <a:pPr indent="-274320" lvl="0" marL="274320" rtl="0" algn="l">
              <a:lnSpc>
                <a:spcPct val="80000"/>
              </a:lnSpc>
              <a:spcBef>
                <a:spcPts val="600"/>
              </a:spcBef>
              <a:spcAft>
                <a:spcPts val="0"/>
              </a:spcAft>
              <a:buSzPts val="1428"/>
              <a:buChar char="🞆"/>
            </a:pPr>
            <a:r>
              <a:rPr lang="ru-RU" sz="2040" u="sng"/>
              <a:t>Шестая задача</a:t>
            </a:r>
            <a:r>
              <a:rPr lang="ru-RU" sz="2040"/>
              <a:t>. Превратить модуль в соревнование. Для этого нужен подбор хороших заданий - не очень длинных, но допускающих неочевидные сразу упрощения. Нужно сделать регистрацию пользователей и вести учет всех их рекордов. При этом для нас интересно сохранение всех протоколов, чтобы сделать анализ того, кто как двигался к цели.</a:t>
            </a:r>
            <a:endParaRPr/>
          </a:p>
          <a:p>
            <a:pPr indent="-183642" lvl="0" marL="274320" rtl="0" algn="l">
              <a:lnSpc>
                <a:spcPct val="80000"/>
              </a:lnSpc>
              <a:spcBef>
                <a:spcPts val="600"/>
              </a:spcBef>
              <a:spcAft>
                <a:spcPts val="0"/>
              </a:spcAft>
              <a:buSzPts val="1428"/>
              <a:buNone/>
            </a:pPr>
            <a:r>
              <a:t/>
            </a:r>
            <a:endParaRPr sz="20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Теория</a:t>
            </a:r>
            <a:endParaRPr/>
          </a:p>
        </p:txBody>
      </p:sp>
      <p:sp>
        <p:nvSpPr>
          <p:cNvPr id="195" name="Google Shape;195;p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Дерево – один из способов представления логического выражения. В данном случае мы говорим именно о том дереве, о котором мы знаем из теории графов – о связном ациклическом графе. Здесь оно является ориентированным, корнем дерева является последняя по порядку выполнения в выражении операция, вершинами дерева, не являющихся листьями(концевыми), являются операции, их степень равна 1 у унарных и 2 у бинарных операций, а листья дерева представляют собой операнды(переменные или константы).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Обозначения</a:t>
            </a:r>
            <a:endParaRPr/>
          </a:p>
        </p:txBody>
      </p:sp>
      <p:sp>
        <p:nvSpPr>
          <p:cNvPr id="201" name="Google Shape;201;p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Для ввода символов логических операций в компьютер, так как их нет на клавиатуре, были выбраны следующие обозначения:</a:t>
            </a:r>
            <a:endParaRPr/>
          </a:p>
          <a:p>
            <a:pPr indent="-274320" lvl="0" marL="274320" rtl="0" algn="l">
              <a:spcBef>
                <a:spcPts val="600"/>
              </a:spcBef>
              <a:spcAft>
                <a:spcPts val="0"/>
              </a:spcAft>
              <a:buSzPts val="1680"/>
              <a:buChar char="🞆"/>
            </a:pPr>
            <a:r>
              <a:rPr lang="ru-RU"/>
              <a:t>~: отрицание</a:t>
            </a:r>
            <a:endParaRPr/>
          </a:p>
          <a:p>
            <a:pPr indent="-274320" lvl="0" marL="274320" rtl="0" algn="l">
              <a:spcBef>
                <a:spcPts val="600"/>
              </a:spcBef>
              <a:spcAft>
                <a:spcPts val="0"/>
              </a:spcAft>
              <a:buSzPts val="1680"/>
              <a:buChar char="🞆"/>
            </a:pPr>
            <a:r>
              <a:rPr lang="ru-RU"/>
              <a:t>+: дизъюнкция</a:t>
            </a:r>
            <a:endParaRPr/>
          </a:p>
          <a:p>
            <a:pPr indent="-274320" lvl="0" marL="274320" rtl="0" algn="l">
              <a:spcBef>
                <a:spcPts val="600"/>
              </a:spcBef>
              <a:spcAft>
                <a:spcPts val="0"/>
              </a:spcAft>
              <a:buSzPts val="1680"/>
              <a:buChar char="🞆"/>
            </a:pPr>
            <a:r>
              <a:rPr lang="ru-RU"/>
              <a:t>*: конъюнкция</a:t>
            </a:r>
            <a:endParaRPr/>
          </a:p>
          <a:p>
            <a:pPr indent="-274320" lvl="0" marL="274320" rtl="0" algn="l">
              <a:spcBef>
                <a:spcPts val="600"/>
              </a:spcBef>
              <a:spcAft>
                <a:spcPts val="0"/>
              </a:spcAft>
              <a:buSzPts val="1680"/>
              <a:buChar char="🞆"/>
            </a:pPr>
            <a:r>
              <a:rPr lang="ru-RU"/>
              <a:t>^: исключающее “ИЛИ”</a:t>
            </a:r>
            <a:endParaRPr/>
          </a:p>
          <a:p>
            <a:pPr indent="-274320" lvl="0" marL="274320" rtl="0" algn="l">
              <a:spcBef>
                <a:spcPts val="600"/>
              </a:spcBef>
              <a:spcAft>
                <a:spcPts val="0"/>
              </a:spcAft>
              <a:buSzPts val="1680"/>
              <a:buChar char="🞆"/>
            </a:pPr>
            <a:r>
              <a:rPr lang="ru-RU"/>
              <a:t>@: импликация</a:t>
            </a:r>
            <a:endParaRPr/>
          </a:p>
          <a:p>
            <a:pPr indent="-274320" lvl="0" marL="274320" rtl="0" algn="l">
              <a:spcBef>
                <a:spcPts val="600"/>
              </a:spcBef>
              <a:spcAft>
                <a:spcPts val="0"/>
              </a:spcAft>
              <a:buSzPts val="1680"/>
              <a:buChar char="🞆"/>
            </a:pPr>
            <a:r>
              <a:rPr lang="ru-RU"/>
              <a:t>#: эквивалентность</a:t>
            </a:r>
            <a:endParaRPr/>
          </a:p>
          <a:p>
            <a:pPr indent="-167640" lvl="0" marL="274320" rtl="0" algn="l">
              <a:spcBef>
                <a:spcPts val="600"/>
              </a:spcBef>
              <a:spcAft>
                <a:spcPts val="0"/>
              </a:spcAft>
              <a:buSzPts val="1680"/>
              <a:buNone/>
            </a:pPr>
            <a:r>
              <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Пример</a:t>
            </a:r>
            <a:endParaRPr/>
          </a:p>
        </p:txBody>
      </p:sp>
      <p:pic>
        <p:nvPicPr>
          <p:cNvPr id="207" name="Google Shape;207;p7"/>
          <p:cNvPicPr preferRelativeResize="0"/>
          <p:nvPr/>
        </p:nvPicPr>
        <p:blipFill rotWithShape="1">
          <a:blip r:embed="rId3">
            <a:alphaModFix/>
          </a:blip>
          <a:srcRect b="0" l="0" r="0" t="0"/>
          <a:stretch/>
        </p:blipFill>
        <p:spPr>
          <a:xfrm>
            <a:off x="3132968" y="210376"/>
            <a:ext cx="4129881" cy="61831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Подход к выполнению задания</a:t>
            </a:r>
            <a:endParaRPr/>
          </a:p>
        </p:txBody>
      </p:sp>
      <p:sp>
        <p:nvSpPr>
          <p:cNvPr id="213" name="Google Shape;213;p8"/>
          <p:cNvSpPr txBox="1"/>
          <p:nvPr>
            <p:ph idx="1" type="body"/>
          </p:nvPr>
        </p:nvSpPr>
        <p:spPr>
          <a:xfrm>
            <a:off x="457200" y="1600200"/>
            <a:ext cx="7571184"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При изучении построения дерева логического выражения было рассмотрено также такое понятие, как </a:t>
            </a:r>
            <a:r>
              <a:rPr i="1" lang="ru-RU"/>
              <a:t>обратная польская запись </a:t>
            </a:r>
            <a:r>
              <a:rPr lang="ru-RU"/>
              <a:t>выражения. Она представляет собой форму записи математических и логических выражений, в которой операнды расположены перед знаками операций. Данная запись показалась мне удобной для поиска мест применения данной формулы в выражении, так как она избавляет от проблем обработки скобочек в выражении, а также учета того, с какой стороны находится следующая по порядку операция.</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ru-RU"/>
              <a:t>Обратная польская запись</a:t>
            </a:r>
            <a:endParaRPr/>
          </a:p>
        </p:txBody>
      </p:sp>
      <p:sp>
        <p:nvSpPr>
          <p:cNvPr id="219" name="Google Shape;219;p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ru-RU"/>
              <a:t>Выражение читается слева направо. Когда в выражении встречается знак операции, выполняется соответствующая операция над двумя последними встретившимися перед ним операндами в порядке их записи. Результат операции заменяет в выражении последовательность её операндов и её знак, после чего выражение вычисляется дальше по тому же правилу.</a:t>
            </a:r>
            <a:endParaRPr/>
          </a:p>
          <a:p>
            <a:pPr indent="-274320" lvl="0" marL="274320" rtl="0" algn="l">
              <a:spcBef>
                <a:spcPts val="600"/>
              </a:spcBef>
              <a:spcAft>
                <a:spcPts val="0"/>
              </a:spcAft>
              <a:buSzPts val="1680"/>
              <a:buChar char="🞆"/>
            </a:pPr>
            <a:r>
              <a:rPr lang="ru-RU"/>
              <a:t>Результатом вычисления выражения становится результат последней вычисленной операции.</a:t>
            </a:r>
            <a:endParaRPr/>
          </a:p>
          <a:p>
            <a:pPr indent="-167640" lvl="0" marL="274320" rtl="0" algn="l">
              <a:spcBef>
                <a:spcPts val="600"/>
              </a:spcBef>
              <a:spcAft>
                <a:spcPts val="0"/>
              </a:spcAft>
              <a:buSzPts val="16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Эркер">
  <a:themeElements>
    <a:clrScheme name="Эркер">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Эркер">
  <a:themeElements>
    <a:clrScheme name="Эркер">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2020-01-09T00:51:05Z</dcterms:created>
  <dc:creator>Windows User</dc:creator>
</cp:coreProperties>
</file>