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2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24" r:id="rId20"/>
    <p:sldId id="325" r:id="rId21"/>
    <p:sldId id="326" r:id="rId22"/>
    <p:sldId id="346" r:id="rId23"/>
    <p:sldId id="328" r:id="rId24"/>
    <p:sldId id="329" r:id="rId25"/>
    <p:sldId id="331" r:id="rId26"/>
    <p:sldId id="332" r:id="rId27"/>
    <p:sldId id="333" r:id="rId28"/>
    <p:sldId id="345" r:id="rId29"/>
    <p:sldId id="334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27" r:id="rId39"/>
    <p:sldId id="347" r:id="rId40"/>
    <p:sldId id="344" r:id="rId41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43"/>
    </p:embeddedFont>
    <p:embeddedFont>
      <p:font typeface="Cambria Math" panose="02040503050406030204" pitchFamily="18" charset="0"/>
      <p:regular r:id="rId44"/>
    </p:embeddedFont>
    <p:embeddedFont>
      <p:font typeface="Figtree Black" panose="020B0604020202020204" charset="0"/>
      <p:bold r:id="rId45"/>
      <p:boldItalic r:id="rId46"/>
    </p:embeddedFont>
    <p:embeddedFont>
      <p:font typeface="Hanken Grotesk" panose="020B0604020202020204" charset="0"/>
      <p:regular r:id="rId47"/>
      <p:bold r:id="rId48"/>
      <p:italic r:id="rId49"/>
      <p:boldItalic r:id="rId50"/>
    </p:embeddedFont>
    <p:embeddedFont>
      <p:font typeface="Helvetica" panose="020B0604020202020204" pitchFamily="34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2E69B4-7A8C-4C91-ADBD-8A3C6A0A6610}">
  <a:tblStyle styleId="{0E2E69B4-7A8C-4C91-ADBD-8A3C6A0A66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86" autoAdjust="0"/>
  </p:normalViewPr>
  <p:slideViewPr>
    <p:cSldViewPr snapToGrid="0">
      <p:cViewPr varScale="1">
        <p:scale>
          <a:sx n="68" d="100"/>
          <a:sy n="68" d="100"/>
        </p:scale>
        <p:origin x="32" y="5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more dice we roll, the higher the probability that one of the dice will land on a 1.</a:t>
            </a:r>
          </a:p>
          <a:p>
            <a:pPr marL="15875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158750" indent="0">
              <a:buNone/>
            </a:pPr>
            <a:r>
              <a:rPr lang="en-US" dirty="0"/>
              <a:t>The probability of making NO errors raised to the power of the probability of making NO errors for this many tests. 1 minus that gives the probability that at least one test is significant by chance .</a:t>
            </a:r>
          </a:p>
        </p:txBody>
      </p:sp>
    </p:spTree>
    <p:extLst>
      <p:ext uri="{BB962C8B-B14F-4D97-AF65-F5344CB8AC3E}">
        <p14:creationId xmlns:p14="http://schemas.microsoft.com/office/powerpoint/2010/main" val="408076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vericks@wust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ology.org/family-wise-error-rate/" TargetMode="External"/><Relationship Id="rId2" Type="http://schemas.openxmlformats.org/officeDocument/2006/relationships/hyperlink" Target="https://www.youtube.com/watch?v=_MvBDAl38Y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OdYddj5IG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Variance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anken Grotesk"/>
              </a:rPr>
              <a:t>One-way ANOVA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Maverick Smith </a:t>
            </a: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mavericks@wustl.edu</a:t>
            </a: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Pronouns: he/him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3BB3-2965-FC31-1AB8-AF5A42CF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28AF-6816-D5B2-DEA2-68402A96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07A9A350-0B1C-3232-6C59-B8ACDB584169}"/>
              </a:ext>
            </a:extLst>
          </p:cNvPr>
          <p:cNvSpPr/>
          <p:nvPr/>
        </p:nvSpPr>
        <p:spPr>
          <a:xfrm>
            <a:off x="2989006" y="1626645"/>
            <a:ext cx="3297494" cy="2112376"/>
          </a:xfrm>
          <a:custGeom>
            <a:avLst/>
            <a:gdLst>
              <a:gd name="connsiteX0" fmla="*/ 0 w 1524000"/>
              <a:gd name="connsiteY0" fmla="*/ 858982 h 858982"/>
              <a:gd name="connsiteX1" fmla="*/ 711200 w 1524000"/>
              <a:gd name="connsiteY1" fmla="*/ 0 h 858982"/>
              <a:gd name="connsiteX2" fmla="*/ 1524000 w 1524000"/>
              <a:gd name="connsiteY2" fmla="*/ 858982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858982">
                <a:moveTo>
                  <a:pt x="0" y="858982"/>
                </a:moveTo>
                <a:cubicBezTo>
                  <a:pt x="228600" y="429491"/>
                  <a:pt x="457200" y="0"/>
                  <a:pt x="711200" y="0"/>
                </a:cubicBezTo>
                <a:cubicBezTo>
                  <a:pt x="965200" y="0"/>
                  <a:pt x="1244600" y="429491"/>
                  <a:pt x="1524000" y="858982"/>
                </a:cubicBezTo>
              </a:path>
            </a:pathLst>
          </a:cu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B6B336-01BA-96B8-CDDB-F7BBF27EC4FB}"/>
              </a:ext>
            </a:extLst>
          </p:cNvPr>
          <p:cNvCxnSpPr>
            <a:cxnSpLocks/>
          </p:cNvCxnSpPr>
          <p:nvPr/>
        </p:nvCxnSpPr>
        <p:spPr bwMode="auto">
          <a:xfrm>
            <a:off x="1104900" y="3739021"/>
            <a:ext cx="6934200" cy="72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AF5B8A30-4489-487A-03DB-AC52335D004A}"/>
                  </a:ext>
                </a:extLst>
              </p:cNvPr>
              <p:cNvSpPr txBox="1"/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AF5B8A30-4489-487A-03DB-AC52335D0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29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FA763-50FD-91FD-7D6F-D25D831A6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0B91-3A1B-1CC5-7064-704A0965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940AE-E0A9-4DD5-59D1-2804CBF76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endParaRPr lang="en-US" dirty="0"/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714E7181-1FDB-FC04-14BE-9535625DC23D}"/>
              </a:ext>
            </a:extLst>
          </p:cNvPr>
          <p:cNvSpPr/>
          <p:nvPr/>
        </p:nvSpPr>
        <p:spPr>
          <a:xfrm>
            <a:off x="4267202" y="1606978"/>
            <a:ext cx="688258" cy="2132043"/>
          </a:xfrm>
          <a:custGeom>
            <a:avLst/>
            <a:gdLst>
              <a:gd name="connsiteX0" fmla="*/ 0 w 1524000"/>
              <a:gd name="connsiteY0" fmla="*/ 858982 h 858982"/>
              <a:gd name="connsiteX1" fmla="*/ 711200 w 1524000"/>
              <a:gd name="connsiteY1" fmla="*/ 0 h 858982"/>
              <a:gd name="connsiteX2" fmla="*/ 1524000 w 1524000"/>
              <a:gd name="connsiteY2" fmla="*/ 858982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858982">
                <a:moveTo>
                  <a:pt x="0" y="858982"/>
                </a:moveTo>
                <a:cubicBezTo>
                  <a:pt x="228600" y="429491"/>
                  <a:pt x="457200" y="0"/>
                  <a:pt x="711200" y="0"/>
                </a:cubicBezTo>
                <a:cubicBezTo>
                  <a:pt x="965200" y="0"/>
                  <a:pt x="1244600" y="429491"/>
                  <a:pt x="1524000" y="858982"/>
                </a:cubicBezTo>
              </a:path>
            </a:pathLst>
          </a:cu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2B5E3E-C0EC-2AD6-2422-9273253209CA}"/>
              </a:ext>
            </a:extLst>
          </p:cNvPr>
          <p:cNvCxnSpPr>
            <a:cxnSpLocks/>
          </p:cNvCxnSpPr>
          <p:nvPr/>
        </p:nvCxnSpPr>
        <p:spPr bwMode="auto">
          <a:xfrm>
            <a:off x="1104900" y="3739021"/>
            <a:ext cx="6934200" cy="72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E8FA147B-BC30-8B10-A41E-93B21B345141}"/>
                  </a:ext>
                </a:extLst>
              </p:cNvPr>
              <p:cNvSpPr txBox="1"/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E8FA147B-BC30-8B10-A41E-93B21B345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7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14E5-9C1A-FD05-C896-A0D86D2B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FD60-D9C9-7D94-88F5-998931EC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252D-EFF4-A1F7-50A8-8BF8F6AFC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AAC5749D-5E01-23B5-5975-DC1648A4DFA8}"/>
              </a:ext>
            </a:extLst>
          </p:cNvPr>
          <p:cNvSpPr/>
          <p:nvPr/>
        </p:nvSpPr>
        <p:spPr>
          <a:xfrm>
            <a:off x="1351936" y="1597442"/>
            <a:ext cx="6037006" cy="2148805"/>
          </a:xfrm>
          <a:custGeom>
            <a:avLst/>
            <a:gdLst>
              <a:gd name="connsiteX0" fmla="*/ 0 w 1524000"/>
              <a:gd name="connsiteY0" fmla="*/ 858982 h 858982"/>
              <a:gd name="connsiteX1" fmla="*/ 711200 w 1524000"/>
              <a:gd name="connsiteY1" fmla="*/ 0 h 858982"/>
              <a:gd name="connsiteX2" fmla="*/ 1524000 w 1524000"/>
              <a:gd name="connsiteY2" fmla="*/ 858982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858982">
                <a:moveTo>
                  <a:pt x="0" y="858982"/>
                </a:moveTo>
                <a:cubicBezTo>
                  <a:pt x="228600" y="429491"/>
                  <a:pt x="457200" y="0"/>
                  <a:pt x="711200" y="0"/>
                </a:cubicBezTo>
                <a:cubicBezTo>
                  <a:pt x="965200" y="0"/>
                  <a:pt x="1244600" y="429491"/>
                  <a:pt x="1524000" y="858982"/>
                </a:cubicBezTo>
              </a:path>
            </a:pathLst>
          </a:cu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E0A329-EB2C-5515-43AC-2C5239FC2C28}"/>
              </a:ext>
            </a:extLst>
          </p:cNvPr>
          <p:cNvCxnSpPr>
            <a:cxnSpLocks/>
          </p:cNvCxnSpPr>
          <p:nvPr/>
        </p:nvCxnSpPr>
        <p:spPr bwMode="auto">
          <a:xfrm>
            <a:off x="1104900" y="3739021"/>
            <a:ext cx="6934200" cy="72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EC2CF21A-623F-4311-87BF-153F509B7D67}"/>
                  </a:ext>
                </a:extLst>
              </p:cNvPr>
              <p:cNvSpPr txBox="1"/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EC2CF21A-623F-4311-87BF-153F509B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2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5CC1-0439-645F-2D1E-D9B15E9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Rationale of 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D4B13-EE00-F1F4-CFCE-140E10A6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23933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Variability in your data can be divided into two sources: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BB309EA5-6C87-BB5E-01DF-EADCB3B88438}"/>
                  </a:ext>
                </a:extLst>
              </p:cNvPr>
              <p:cNvSpPr txBox="1"/>
              <p:nvPr/>
            </p:nvSpPr>
            <p:spPr bwMode="auto">
              <a:xfrm>
                <a:off x="368618" y="3904492"/>
                <a:ext cx="2085265" cy="555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𝑟𝑎𝑛𝑑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BB309EA5-6C87-BB5E-01DF-EADCB3B88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18" y="3904492"/>
                <a:ext cx="2085265" cy="555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>
            <a:extLst>
              <a:ext uri="{FF2B5EF4-FFF2-40B4-BE49-F238E27FC236}">
                <a16:creationId xmlns:a16="http://schemas.microsoft.com/office/drawing/2014/main" id="{8E068D67-03D7-9779-FC1F-8CEC65DE1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69" y="3660233"/>
            <a:ext cx="1828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Total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26E35B99-3561-429A-FD57-566EBD746F40}"/>
                  </a:ext>
                </a:extLst>
              </p:cNvPr>
              <p:cNvSpPr txBox="1"/>
              <p:nvPr/>
            </p:nvSpPr>
            <p:spPr bwMode="auto">
              <a:xfrm>
                <a:off x="2914969" y="3993356"/>
                <a:ext cx="3021136" cy="592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𝑟𝑎𝑛𝑑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26E35B99-3561-429A-FD57-566EBD74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4969" y="3993356"/>
                <a:ext cx="3021136" cy="592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">
            <a:extLst>
              <a:ext uri="{FF2B5EF4-FFF2-40B4-BE49-F238E27FC236}">
                <a16:creationId xmlns:a16="http://schemas.microsoft.com/office/drawing/2014/main" id="{479D59CF-DD40-9C5D-4461-E50023293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69" y="3619873"/>
            <a:ext cx="182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Between Group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1525DEC4-D812-416C-18F7-88E4A927E4A4}"/>
                  </a:ext>
                </a:extLst>
              </p:cNvPr>
              <p:cNvSpPr txBox="1"/>
              <p:nvPr/>
            </p:nvSpPr>
            <p:spPr bwMode="auto">
              <a:xfrm>
                <a:off x="6569559" y="4014160"/>
                <a:ext cx="2741612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1525DEC4-D812-416C-18F7-88E4A927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9559" y="4014160"/>
                <a:ext cx="2741612" cy="633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D36C6E51-8A85-E7AA-E010-2730E410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459" y="3619873"/>
            <a:ext cx="1981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Within Group Variability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95EA983-4C73-3741-6162-99113FAA6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611" y="40186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=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B40E4CD5-912F-07C1-6BAF-ABC1403F2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6159" y="412110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+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E4269BF9-6AB2-F301-E889-53445E34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7651" y="1650919"/>
            <a:ext cx="4348697" cy="1841661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8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199F3F0-652D-3F76-1BFC-F8B9CA7B9499}"/>
              </a:ext>
            </a:extLst>
          </p:cNvPr>
          <p:cNvGrpSpPr/>
          <p:nvPr/>
        </p:nvGrpSpPr>
        <p:grpSpPr>
          <a:xfrm>
            <a:off x="545206" y="2338621"/>
            <a:ext cx="7720605" cy="1210043"/>
            <a:chOff x="4913240" y="1877883"/>
            <a:chExt cx="6149014" cy="334829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A6CF1C-F4E9-1E7D-C2EB-506664E9DECC}"/>
                </a:ext>
              </a:extLst>
            </p:cNvPr>
            <p:cNvGrpSpPr/>
            <p:nvPr/>
          </p:nvGrpSpPr>
          <p:grpSpPr>
            <a:xfrm rot="5400000">
              <a:off x="6321055" y="484982"/>
              <a:ext cx="3348298" cy="6134100"/>
              <a:chOff x="6321055" y="484982"/>
              <a:chExt cx="3348298" cy="6134100"/>
            </a:xfrm>
          </p:grpSpPr>
          <p:sp>
            <p:nvSpPr>
              <p:cNvPr id="34" name="Oval 11">
                <a:extLst>
                  <a:ext uri="{FF2B5EF4-FFF2-40B4-BE49-F238E27FC236}">
                    <a16:creationId xmlns:a16="http://schemas.microsoft.com/office/drawing/2014/main" id="{FC072371-0B46-39A5-3682-595252695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28154" y="1877883"/>
                <a:ext cx="6134100" cy="3348298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id="{B0939CE2-C51B-0C37-A93E-ABA4021D8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014254" y="1763583"/>
                <a:ext cx="0" cy="331019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0DC466E6-9750-D42B-E615-390795DE7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240" y="3531096"/>
              <a:ext cx="6134087" cy="41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8E687C-6493-B4EE-9675-89068BAD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Variability </a:t>
            </a: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741B53A9-51BC-BE05-AA10-1DEBC9BD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008" y="1565116"/>
            <a:ext cx="2192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Individual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8C4336-391D-2EEE-2AED-EDD4F7174501}"/>
              </a:ext>
            </a:extLst>
          </p:cNvPr>
          <p:cNvCxnSpPr>
            <a:cxnSpLocks/>
          </p:cNvCxnSpPr>
          <p:nvPr/>
        </p:nvCxnSpPr>
        <p:spPr>
          <a:xfrm flipH="1">
            <a:off x="6869495" y="2061164"/>
            <a:ext cx="905577" cy="64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4">
            <a:extLst>
              <a:ext uri="{FF2B5EF4-FFF2-40B4-BE49-F238E27FC236}">
                <a16:creationId xmlns:a16="http://schemas.microsoft.com/office/drawing/2014/main" id="{F54D2C59-2BAE-B802-8FC3-F3EB1970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015" y="1931025"/>
            <a:ext cx="21921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Grand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14374B-DCE5-5AA6-4797-BF4627DCAB1D}"/>
                  </a:ext>
                </a:extLst>
              </p:cNvPr>
              <p:cNvSpPr txBox="1"/>
              <p:nvPr/>
            </p:nvSpPr>
            <p:spPr>
              <a:xfrm>
                <a:off x="4216078" y="1827515"/>
                <a:ext cx="15087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𝑟𝑎𝑛𝑑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14374B-DCE5-5AA6-4797-BF4627DC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78" y="1827515"/>
                <a:ext cx="1508760" cy="461665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24EBBB-B9FB-2005-2044-9E1CA8295550}"/>
                  </a:ext>
                </a:extLst>
              </p:cNvPr>
              <p:cNvSpPr txBox="1"/>
              <p:nvPr/>
            </p:nvSpPr>
            <p:spPr>
              <a:xfrm>
                <a:off x="7490503" y="1715582"/>
                <a:ext cx="104115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24EBBB-B9FB-2005-2044-9E1CA8295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03" y="1715582"/>
                <a:ext cx="10411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CED96D-0FD8-3A58-2B2E-B013F29A6741}"/>
              </a:ext>
            </a:extLst>
          </p:cNvPr>
          <p:cNvCxnSpPr>
            <a:cxnSpLocks/>
          </p:cNvCxnSpPr>
          <p:nvPr/>
        </p:nvCxnSpPr>
        <p:spPr>
          <a:xfrm flipH="1">
            <a:off x="4582304" y="3011714"/>
            <a:ext cx="22103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BBD52A-97EB-EB83-2390-ED12D7FC5703}"/>
              </a:ext>
            </a:extLst>
          </p:cNvPr>
          <p:cNvCxnSpPr>
            <a:cxnSpLocks/>
          </p:cNvCxnSpPr>
          <p:nvPr/>
        </p:nvCxnSpPr>
        <p:spPr>
          <a:xfrm flipH="1">
            <a:off x="4572000" y="3135085"/>
            <a:ext cx="2670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906B20-59A3-A34B-549D-61E402D40C18}"/>
              </a:ext>
            </a:extLst>
          </p:cNvPr>
          <p:cNvCxnSpPr>
            <a:cxnSpLocks/>
          </p:cNvCxnSpPr>
          <p:nvPr/>
        </p:nvCxnSpPr>
        <p:spPr>
          <a:xfrm>
            <a:off x="4122057" y="3011714"/>
            <a:ext cx="449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2C825DF-7455-F961-872F-A228145FA6A7}"/>
              </a:ext>
            </a:extLst>
          </p:cNvPr>
          <p:cNvSpPr/>
          <p:nvPr/>
        </p:nvSpPr>
        <p:spPr>
          <a:xfrm>
            <a:off x="4062455" y="2780148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9C5068-1830-A3CE-C231-1A4A603F8477}"/>
              </a:ext>
            </a:extLst>
          </p:cNvPr>
          <p:cNvSpPr/>
          <p:nvPr/>
        </p:nvSpPr>
        <p:spPr>
          <a:xfrm>
            <a:off x="3667103" y="2775249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9A4099-7477-6F05-E9AF-A78806799CA6}"/>
              </a:ext>
            </a:extLst>
          </p:cNvPr>
          <p:cNvSpPr/>
          <p:nvPr/>
        </p:nvSpPr>
        <p:spPr>
          <a:xfrm>
            <a:off x="1963891" y="2790596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8BC3BB-18AF-E91B-4AF7-6D6269A77F33}"/>
              </a:ext>
            </a:extLst>
          </p:cNvPr>
          <p:cNvSpPr/>
          <p:nvPr/>
        </p:nvSpPr>
        <p:spPr>
          <a:xfrm>
            <a:off x="2989807" y="2775249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5D154A-E2C9-38CA-9093-915480AB4AEC}"/>
              </a:ext>
            </a:extLst>
          </p:cNvPr>
          <p:cNvSpPr/>
          <p:nvPr/>
        </p:nvSpPr>
        <p:spPr>
          <a:xfrm>
            <a:off x="915655" y="2775249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B75D18-3813-16CD-1426-4074A4FEF51B}"/>
              </a:ext>
            </a:extLst>
          </p:cNvPr>
          <p:cNvSpPr/>
          <p:nvPr/>
        </p:nvSpPr>
        <p:spPr>
          <a:xfrm>
            <a:off x="1442318" y="2780148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5EAC8D-23B5-406D-C184-1E3F74370094}"/>
              </a:ext>
            </a:extLst>
          </p:cNvPr>
          <p:cNvSpPr/>
          <p:nvPr/>
        </p:nvSpPr>
        <p:spPr>
          <a:xfrm>
            <a:off x="6716611" y="2784462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C70006-4294-FCC6-6D73-862B23264087}"/>
              </a:ext>
            </a:extLst>
          </p:cNvPr>
          <p:cNvSpPr/>
          <p:nvPr/>
        </p:nvSpPr>
        <p:spPr>
          <a:xfrm>
            <a:off x="7908510" y="2780148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6FF943-A439-879C-F74A-3281E15867C9}"/>
              </a:ext>
            </a:extLst>
          </p:cNvPr>
          <p:cNvSpPr/>
          <p:nvPr/>
        </p:nvSpPr>
        <p:spPr>
          <a:xfrm>
            <a:off x="7170436" y="2779800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3D6D5-FE5B-EBDD-197C-C5DA7E307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B88F-3BA1-3212-C88B-AB7AB19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Variability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0">
                <a:extLst>
                  <a:ext uri="{FF2B5EF4-FFF2-40B4-BE49-F238E27FC236}">
                    <a16:creationId xmlns:a16="http://schemas.microsoft.com/office/drawing/2014/main" id="{3733D2DE-0741-B2F8-2D4C-FFB5A65B37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59049" y="1988163"/>
                <a:ext cx="4567891" cy="8529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𝑟𝑎𝑛𝑑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Object 10">
                <a:extLst>
                  <a:ext uri="{FF2B5EF4-FFF2-40B4-BE49-F238E27FC236}">
                    <a16:creationId xmlns:a16="http://schemas.microsoft.com/office/drawing/2014/main" id="{3733D2DE-0741-B2F8-2D4C-FFB5A65B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9049" y="1988163"/>
                <a:ext cx="4567891" cy="852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E220189-6E78-94AA-A8E8-479DFCF14545}"/>
              </a:ext>
            </a:extLst>
          </p:cNvPr>
          <p:cNvSpPr/>
          <p:nvPr/>
        </p:nvSpPr>
        <p:spPr>
          <a:xfrm>
            <a:off x="6815865" y="293922"/>
            <a:ext cx="1988865" cy="419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14B8D54F-82EA-D8CC-9E32-B0E1A533FC6E}"/>
                  </a:ext>
                </a:extLst>
              </p:cNvPr>
              <p:cNvSpPr txBox="1"/>
              <p:nvPr/>
            </p:nvSpPr>
            <p:spPr bwMode="auto">
              <a:xfrm>
                <a:off x="7126940" y="250364"/>
                <a:ext cx="1781546" cy="1174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14B8D54F-82EA-D8CC-9E32-B0E1A533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6940" y="250364"/>
                <a:ext cx="1781546" cy="1174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51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D551-EE6A-D991-2BC6-7CB58DA4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Group Variability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C710-D43B-3896-10EE-F943D8C44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null hypothesis is that all the group means are the same, i.e., the same as the grand mean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8EEECF-5EA0-EEA0-A62D-247E87B3379D}"/>
              </a:ext>
            </a:extLst>
          </p:cNvPr>
          <p:cNvGrpSpPr/>
          <p:nvPr/>
        </p:nvGrpSpPr>
        <p:grpSpPr>
          <a:xfrm>
            <a:off x="579616" y="3019057"/>
            <a:ext cx="7720605" cy="1210043"/>
            <a:chOff x="4913240" y="1877883"/>
            <a:chExt cx="6149014" cy="33482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A2C085-F46B-896F-FB6D-25C2C381E75A}"/>
                </a:ext>
              </a:extLst>
            </p:cNvPr>
            <p:cNvGrpSpPr/>
            <p:nvPr/>
          </p:nvGrpSpPr>
          <p:grpSpPr>
            <a:xfrm rot="5400000">
              <a:off x="6321055" y="484982"/>
              <a:ext cx="3348298" cy="6134100"/>
              <a:chOff x="6321055" y="484982"/>
              <a:chExt cx="3348298" cy="6134100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773DB605-DA3A-BE75-4660-E7A7276F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28154" y="1877883"/>
                <a:ext cx="6134100" cy="3348298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087A480D-2D62-F0E3-C12D-834FAB6ED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014254" y="1763583"/>
                <a:ext cx="0" cy="331019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CD7B7BC6-4D8A-C7A8-7C52-C87611B36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240" y="3531096"/>
              <a:ext cx="6134087" cy="41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1C892B-343D-4AD2-81B2-D815160726E8}"/>
              </a:ext>
            </a:extLst>
          </p:cNvPr>
          <p:cNvGrpSpPr/>
          <p:nvPr/>
        </p:nvGrpSpPr>
        <p:grpSpPr>
          <a:xfrm rot="16200000">
            <a:off x="3952627" y="2819280"/>
            <a:ext cx="974672" cy="1605497"/>
            <a:chOff x="901649" y="3339054"/>
            <a:chExt cx="974672" cy="2377282"/>
          </a:xfrm>
        </p:grpSpPr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2AF87F2E-FC8B-9403-5F55-E72E67E25E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D6FCA9-525E-D251-7F8E-B5832E175419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3937260-85AD-7507-1102-A046D798DAD6}"/>
              </a:ext>
            </a:extLst>
          </p:cNvPr>
          <p:cNvSpPr txBox="1"/>
          <p:nvPr/>
        </p:nvSpPr>
        <p:spPr>
          <a:xfrm>
            <a:off x="2494194" y="2366438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Group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14DCD-DB0C-DC16-41A5-0E86ECEDAF2E}"/>
              </a:ext>
            </a:extLst>
          </p:cNvPr>
          <p:cNvSpPr txBox="1"/>
          <p:nvPr/>
        </p:nvSpPr>
        <p:spPr>
          <a:xfrm>
            <a:off x="3791344" y="235936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Group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D4E5-29C2-0EE3-0117-88764CFC1FA3}"/>
              </a:ext>
            </a:extLst>
          </p:cNvPr>
          <p:cNvSpPr txBox="1"/>
          <p:nvPr/>
        </p:nvSpPr>
        <p:spPr>
          <a:xfrm>
            <a:off x="5088494" y="2364059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Group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AE1061-676E-2276-2840-41A8A424333E}"/>
              </a:ext>
            </a:extLst>
          </p:cNvPr>
          <p:cNvGrpSpPr/>
          <p:nvPr/>
        </p:nvGrpSpPr>
        <p:grpSpPr>
          <a:xfrm rot="16200000">
            <a:off x="4093336" y="2826353"/>
            <a:ext cx="974672" cy="1605497"/>
            <a:chOff x="901649" y="3339054"/>
            <a:chExt cx="974672" cy="2377282"/>
          </a:xfrm>
        </p:grpSpPr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89402409-D138-1D4E-02B5-F274EED09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2F1713-950B-00FA-C698-06C6A2981890}"/>
                </a:ext>
              </a:extLst>
            </p:cNvPr>
            <p:cNvCxnSpPr>
              <a:stCxn id="16" idx="0"/>
              <a:endCxn id="16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9A5D55-8ED3-3100-2EE4-783513F1C8B4}"/>
              </a:ext>
            </a:extLst>
          </p:cNvPr>
          <p:cNvGrpSpPr/>
          <p:nvPr/>
        </p:nvGrpSpPr>
        <p:grpSpPr>
          <a:xfrm rot="16200000">
            <a:off x="4246676" y="2819279"/>
            <a:ext cx="974672" cy="1605497"/>
            <a:chOff x="901649" y="3339054"/>
            <a:chExt cx="974672" cy="2377282"/>
          </a:xfrm>
        </p:grpSpPr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0745959C-7AE7-DD13-925D-DC27DB48A1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7030A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4634B-0F21-7F23-6B39-0B0116E251F9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78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90AD-8F53-997D-2311-2E02A4942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BF4F-9CB0-EF58-ABFD-FEED921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Group Variability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850E-D815-74D1-AAA5-62C60F8F2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each group varies around the grand mean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917EA9-6611-16F7-FA95-0B689D621F97}"/>
              </a:ext>
            </a:extLst>
          </p:cNvPr>
          <p:cNvGrpSpPr/>
          <p:nvPr/>
        </p:nvGrpSpPr>
        <p:grpSpPr>
          <a:xfrm>
            <a:off x="579616" y="3019057"/>
            <a:ext cx="7720605" cy="1210043"/>
            <a:chOff x="4913240" y="1877883"/>
            <a:chExt cx="6149014" cy="33482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0A37E7-E7A8-B3C4-17B3-11B2E70326CB}"/>
                </a:ext>
              </a:extLst>
            </p:cNvPr>
            <p:cNvGrpSpPr/>
            <p:nvPr/>
          </p:nvGrpSpPr>
          <p:grpSpPr>
            <a:xfrm rot="5400000">
              <a:off x="6321055" y="484982"/>
              <a:ext cx="3348298" cy="6134100"/>
              <a:chOff x="6321055" y="484982"/>
              <a:chExt cx="3348298" cy="6134100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F074D3DD-C845-FB3C-6CF5-64FB02601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28154" y="1877883"/>
                <a:ext cx="6134100" cy="3348298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D7DB1CD4-F529-7BFF-F911-CFBA7864A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014254" y="1763583"/>
                <a:ext cx="0" cy="331019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3CB2F3E6-AF53-9A53-6658-C3B63C684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240" y="3531096"/>
              <a:ext cx="6134087" cy="41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63EC13-A4C5-73B4-C70B-C3119EBBD7A2}"/>
              </a:ext>
            </a:extLst>
          </p:cNvPr>
          <p:cNvSpPr txBox="1"/>
          <p:nvPr/>
        </p:nvSpPr>
        <p:spPr>
          <a:xfrm>
            <a:off x="1038458" y="256673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Group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A6715-F659-C61C-BD5C-A2A4DFC5B329}"/>
              </a:ext>
            </a:extLst>
          </p:cNvPr>
          <p:cNvSpPr txBox="1"/>
          <p:nvPr/>
        </p:nvSpPr>
        <p:spPr>
          <a:xfrm>
            <a:off x="2945785" y="256673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Group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992B7-8F94-FAED-0CE0-7CF5B74D9377}"/>
              </a:ext>
            </a:extLst>
          </p:cNvPr>
          <p:cNvSpPr txBox="1"/>
          <p:nvPr/>
        </p:nvSpPr>
        <p:spPr>
          <a:xfrm>
            <a:off x="6029640" y="25711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Group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4D8492-6C62-AF2D-2776-98B7DD908A98}"/>
              </a:ext>
            </a:extLst>
          </p:cNvPr>
          <p:cNvGrpSpPr/>
          <p:nvPr/>
        </p:nvGrpSpPr>
        <p:grpSpPr>
          <a:xfrm rot="16200000">
            <a:off x="3107025" y="2804628"/>
            <a:ext cx="974672" cy="1605497"/>
            <a:chOff x="901649" y="3339054"/>
            <a:chExt cx="974672" cy="2377282"/>
          </a:xfrm>
        </p:grpSpPr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D608FEB0-A190-A54A-38F8-42DBBE657B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F4057D-049C-7E3B-8D92-B1C52E754A79}"/>
                </a:ext>
              </a:extLst>
            </p:cNvPr>
            <p:cNvCxnSpPr>
              <a:stCxn id="16" idx="0"/>
              <a:endCxn id="16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906408-554B-101A-8A1C-82B6CFB810E9}"/>
              </a:ext>
            </a:extLst>
          </p:cNvPr>
          <p:cNvGrpSpPr/>
          <p:nvPr/>
        </p:nvGrpSpPr>
        <p:grpSpPr>
          <a:xfrm rot="16200000">
            <a:off x="7000766" y="2813763"/>
            <a:ext cx="974672" cy="1605497"/>
            <a:chOff x="901649" y="3339054"/>
            <a:chExt cx="974672" cy="2377282"/>
          </a:xfrm>
        </p:grpSpPr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0B972F79-3ACD-20CF-04C6-CFCBDCC814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7030A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4E32B7-59AD-4510-F239-59B5A5A66A81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2424E8-0246-1200-16D6-99A9E6B15AB0}"/>
              </a:ext>
            </a:extLst>
          </p:cNvPr>
          <p:cNvCxnSpPr>
            <a:cxnSpLocks/>
          </p:cNvCxnSpPr>
          <p:nvPr/>
        </p:nvCxnSpPr>
        <p:spPr>
          <a:xfrm>
            <a:off x="1359750" y="3276191"/>
            <a:ext cx="325696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DFC38E-B28B-CCA9-A89D-5C1E73970DAA}"/>
              </a:ext>
            </a:extLst>
          </p:cNvPr>
          <p:cNvCxnSpPr>
            <a:cxnSpLocks/>
          </p:cNvCxnSpPr>
          <p:nvPr/>
        </p:nvCxnSpPr>
        <p:spPr>
          <a:xfrm>
            <a:off x="3594358" y="3836779"/>
            <a:ext cx="1022356" cy="3675"/>
          </a:xfrm>
          <a:prstGeom prst="straightConnector1">
            <a:avLst/>
          </a:prstGeom>
          <a:ln w="38100">
            <a:solidFill>
              <a:srgbClr val="CC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6AF6B9-E747-E209-A772-088D2D233B1E}"/>
              </a:ext>
            </a:extLst>
          </p:cNvPr>
          <p:cNvCxnSpPr>
            <a:cxnSpLocks/>
          </p:cNvCxnSpPr>
          <p:nvPr/>
        </p:nvCxnSpPr>
        <p:spPr>
          <a:xfrm flipH="1">
            <a:off x="4616714" y="3444514"/>
            <a:ext cx="287138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1F8B8-CF96-65BF-7724-3FE4D284762F}"/>
              </a:ext>
            </a:extLst>
          </p:cNvPr>
          <p:cNvGrpSpPr/>
          <p:nvPr/>
        </p:nvGrpSpPr>
        <p:grpSpPr>
          <a:xfrm rot="16200000">
            <a:off x="872414" y="2857007"/>
            <a:ext cx="974672" cy="1605497"/>
            <a:chOff x="901649" y="3339054"/>
            <a:chExt cx="974672" cy="2377282"/>
          </a:xfrm>
        </p:grpSpPr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81622616-998D-DA70-9F3C-A1DFA77D16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A91B14-8DE3-D14F-EDA6-BE4F07426731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4A8E96-7C88-9C3F-8336-6D4CAA359E3A}"/>
                  </a:ext>
                </a:extLst>
              </p:cNvPr>
              <p:cNvSpPr txBox="1"/>
              <p:nvPr/>
            </p:nvSpPr>
            <p:spPr>
              <a:xfrm>
                <a:off x="652161" y="4063834"/>
                <a:ext cx="1013867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𝐺𝑟𝑝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4A8E96-7C88-9C3F-8336-6D4CAA359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" y="4063834"/>
                <a:ext cx="1013867" cy="62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7A178-45B0-B8CB-D420-0298AEE2B425}"/>
                  </a:ext>
                </a:extLst>
              </p:cNvPr>
              <p:cNvSpPr txBox="1"/>
              <p:nvPr/>
            </p:nvSpPr>
            <p:spPr>
              <a:xfrm>
                <a:off x="3088897" y="4069480"/>
                <a:ext cx="1013867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𝐺𝑟𝑝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7A178-45B0-B8CB-D420-0298AEE2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97" y="4069480"/>
                <a:ext cx="1013867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1F96BE-1E49-5F89-39AB-A4221CBEE5C1}"/>
                  </a:ext>
                </a:extLst>
              </p:cNvPr>
              <p:cNvSpPr txBox="1"/>
              <p:nvPr/>
            </p:nvSpPr>
            <p:spPr>
              <a:xfrm>
                <a:off x="6831939" y="4074378"/>
                <a:ext cx="1013867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𝐺𝑟𝑝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1F96BE-1E49-5F89-39AB-A4221CBEE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9" y="4074378"/>
                <a:ext cx="1013867" cy="622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93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527FC-37D5-BE1D-CAE5-A5472AE5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B3E4-6713-9223-292A-2C84DBD1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Group Variability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9697-50D2-4593-F645-7B5F40D8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6690"/>
            <a:ext cx="7704000" cy="709612"/>
          </a:xfrm>
        </p:spPr>
        <p:txBody>
          <a:bodyPr/>
          <a:lstStyle/>
          <a:p>
            <a:pPr marL="17780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Sums of Squares Between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0">
                <a:extLst>
                  <a:ext uri="{FF2B5EF4-FFF2-40B4-BE49-F238E27FC236}">
                    <a16:creationId xmlns:a16="http://schemas.microsoft.com/office/drawing/2014/main" id="{28051809-AC84-B3A2-6562-3930F50F42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13942" y="1979319"/>
                <a:ext cx="4316116" cy="5924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𝑔𝑟𝑜𝑢𝑝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𝐺𝑟𝑜𝑢𝑝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𝑟𝑎𝑛𝑑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Object 10">
                <a:extLst>
                  <a:ext uri="{FF2B5EF4-FFF2-40B4-BE49-F238E27FC236}">
                    <a16:creationId xmlns:a16="http://schemas.microsoft.com/office/drawing/2014/main" id="{28051809-AC84-B3A2-6562-3930F50F4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3942" y="1979319"/>
                <a:ext cx="4316116" cy="592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B5F1F992-72E4-E919-935E-CEE121D21957}"/>
                  </a:ext>
                </a:extLst>
              </p:cNvPr>
              <p:cNvSpPr txBox="1"/>
              <p:nvPr/>
            </p:nvSpPr>
            <p:spPr bwMode="auto">
              <a:xfrm>
                <a:off x="357920" y="3105964"/>
                <a:ext cx="8580340" cy="709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𝑔𝑟𝑜𝑢𝑝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𝑟𝑎𝑛𝑑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𝑔𝑟𝑜𝑢𝑝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𝑟𝑎𝑛𝑑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𝑔𝑟𝑜𝑢𝑝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𝑟𝑎𝑛𝑑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B5F1F992-72E4-E919-935E-CEE121D21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20" y="3105964"/>
                <a:ext cx="8580340" cy="709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41B8AB0-2E70-3526-6EF9-E17B3DF28A96}"/>
              </a:ext>
            </a:extLst>
          </p:cNvPr>
          <p:cNvSpPr txBox="1">
            <a:spLocks/>
          </p:cNvSpPr>
          <p:nvPr/>
        </p:nvSpPr>
        <p:spPr>
          <a:xfrm>
            <a:off x="191081" y="4305183"/>
            <a:ext cx="840651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77800" indent="0">
              <a:buFont typeface="Hanken Grotesk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more different the groups are = The larger the Between Group Variability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7B5D49-E68A-CF2F-4380-DE29101766E8}"/>
              </a:ext>
            </a:extLst>
          </p:cNvPr>
          <p:cNvSpPr txBox="1">
            <a:spLocks/>
          </p:cNvSpPr>
          <p:nvPr/>
        </p:nvSpPr>
        <p:spPr>
          <a:xfrm>
            <a:off x="4147255" y="2631251"/>
            <a:ext cx="660416" cy="43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77800" indent="0">
              <a:buFont typeface="Hanken Grotesk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270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C5320-E2E5-98B7-1E13-D0F82D630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67F8-8B18-512D-92AE-1BF05895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Group Variability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3668-FBF6-1F05-9961-198CAB44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81016"/>
            <a:ext cx="7704000" cy="3233100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also have variability within each group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variability represents “error” or variability that is not due to the IV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21F8C4-8E95-9E33-4F22-CB467FDC1F6E}"/>
              </a:ext>
            </a:extLst>
          </p:cNvPr>
          <p:cNvGrpSpPr/>
          <p:nvPr/>
        </p:nvGrpSpPr>
        <p:grpSpPr>
          <a:xfrm>
            <a:off x="579616" y="3019057"/>
            <a:ext cx="7720605" cy="1210043"/>
            <a:chOff x="4913240" y="1877883"/>
            <a:chExt cx="6149014" cy="33482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0B2EF6-EACA-E668-BFC4-13999BF028A7}"/>
                </a:ext>
              </a:extLst>
            </p:cNvPr>
            <p:cNvGrpSpPr/>
            <p:nvPr/>
          </p:nvGrpSpPr>
          <p:grpSpPr>
            <a:xfrm rot="5400000">
              <a:off x="6321055" y="484982"/>
              <a:ext cx="3348298" cy="6134100"/>
              <a:chOff x="6321055" y="484982"/>
              <a:chExt cx="3348298" cy="6134100"/>
            </a:xfrm>
          </p:grpSpPr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AEBF4777-72A9-2C47-DC21-BD875DD9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928154" y="1877883"/>
                <a:ext cx="6134100" cy="3348298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8" name="Line 8">
                <a:extLst>
                  <a:ext uri="{FF2B5EF4-FFF2-40B4-BE49-F238E27FC236}">
                    <a16:creationId xmlns:a16="http://schemas.microsoft.com/office/drawing/2014/main" id="{D7C3DD05-F57B-9B5B-B2B7-A8F95CA30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014254" y="1763583"/>
                <a:ext cx="0" cy="331019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86AAB201-4C4C-63BD-0257-EB433AF30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240" y="3531096"/>
              <a:ext cx="6134087" cy="41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B1101F-0E34-DED0-DEF4-577259FA73CF}"/>
              </a:ext>
            </a:extLst>
          </p:cNvPr>
          <p:cNvGrpSpPr/>
          <p:nvPr/>
        </p:nvGrpSpPr>
        <p:grpSpPr>
          <a:xfrm rot="16200000">
            <a:off x="872414" y="2857007"/>
            <a:ext cx="974672" cy="1605497"/>
            <a:chOff x="901649" y="3339054"/>
            <a:chExt cx="974672" cy="2377282"/>
          </a:xfrm>
        </p:grpSpPr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086AA0A4-D890-3C35-94C4-DCE1A091A3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127AA9-DA4C-6160-6A89-A24E64F69ADB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94D3DE-B7C8-C031-D857-2F4E990FCDF7}"/>
              </a:ext>
            </a:extLst>
          </p:cNvPr>
          <p:cNvSpPr txBox="1"/>
          <p:nvPr/>
        </p:nvSpPr>
        <p:spPr>
          <a:xfrm>
            <a:off x="743183" y="257551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Group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A9871-D378-EB34-7843-8B69F5EE96F2}"/>
              </a:ext>
            </a:extLst>
          </p:cNvPr>
          <p:cNvSpPr txBox="1"/>
          <p:nvPr/>
        </p:nvSpPr>
        <p:spPr>
          <a:xfrm>
            <a:off x="2945785" y="256673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Group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2A492-3DB7-4CCD-7979-6A829B603BAE}"/>
              </a:ext>
            </a:extLst>
          </p:cNvPr>
          <p:cNvSpPr txBox="1"/>
          <p:nvPr/>
        </p:nvSpPr>
        <p:spPr>
          <a:xfrm>
            <a:off x="6029640" y="25711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Group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0C244F-217C-5A52-E2DD-6D7D9FE6060D}"/>
              </a:ext>
            </a:extLst>
          </p:cNvPr>
          <p:cNvGrpSpPr/>
          <p:nvPr/>
        </p:nvGrpSpPr>
        <p:grpSpPr>
          <a:xfrm rot="16200000">
            <a:off x="3107025" y="2804628"/>
            <a:ext cx="974672" cy="1605497"/>
            <a:chOff x="901649" y="3339054"/>
            <a:chExt cx="974672" cy="2377282"/>
          </a:xfrm>
        </p:grpSpPr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C32AB27B-F897-F502-47DD-96A4315C67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00344" y="4040359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BC875B-F005-2704-9123-23B1938F8AF2}"/>
                </a:ext>
              </a:extLst>
            </p:cNvPr>
            <p:cNvCxnSpPr>
              <a:stCxn id="16" idx="0"/>
              <a:endCxn id="16" idx="4"/>
            </p:cNvCxnSpPr>
            <p:nvPr/>
          </p:nvCxnSpPr>
          <p:spPr>
            <a:xfrm>
              <a:off x="901650" y="4527695"/>
              <a:ext cx="974671" cy="0"/>
            </a:xfrm>
            <a:prstGeom prst="line">
              <a:avLst/>
            </a:prstGeom>
            <a:ln w="38100">
              <a:solidFill>
                <a:srgbClr val="CC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44F92F-D0F3-9E39-B993-8302CDB36825}"/>
              </a:ext>
            </a:extLst>
          </p:cNvPr>
          <p:cNvCxnSpPr>
            <a:cxnSpLocks/>
          </p:cNvCxnSpPr>
          <p:nvPr/>
        </p:nvCxnSpPr>
        <p:spPr>
          <a:xfrm flipH="1">
            <a:off x="1359749" y="3631638"/>
            <a:ext cx="17150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0B852C-E603-A048-B2E6-0431B9045EF7}"/>
              </a:ext>
            </a:extLst>
          </p:cNvPr>
          <p:cNvCxnSpPr>
            <a:cxnSpLocks/>
          </p:cNvCxnSpPr>
          <p:nvPr/>
        </p:nvCxnSpPr>
        <p:spPr>
          <a:xfrm>
            <a:off x="3036994" y="3617495"/>
            <a:ext cx="556518" cy="6580"/>
          </a:xfrm>
          <a:prstGeom prst="straightConnector1">
            <a:avLst/>
          </a:prstGeom>
          <a:ln w="38100">
            <a:solidFill>
              <a:srgbClr val="CC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23F7D8-6CAF-1B5E-D4D8-DE19C6474883}"/>
              </a:ext>
            </a:extLst>
          </p:cNvPr>
          <p:cNvCxnSpPr>
            <a:cxnSpLocks/>
          </p:cNvCxnSpPr>
          <p:nvPr/>
        </p:nvCxnSpPr>
        <p:spPr>
          <a:xfrm>
            <a:off x="984094" y="3624075"/>
            <a:ext cx="375655" cy="68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62A4B49-FBEB-F2BE-A751-A4589C3BC00B}"/>
              </a:ext>
            </a:extLst>
          </p:cNvPr>
          <p:cNvSpPr/>
          <p:nvPr/>
        </p:nvSpPr>
        <p:spPr>
          <a:xfrm>
            <a:off x="4062455" y="3447803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1D57C8-31AD-2399-A8DA-6DB63E792B78}"/>
              </a:ext>
            </a:extLst>
          </p:cNvPr>
          <p:cNvSpPr/>
          <p:nvPr/>
        </p:nvSpPr>
        <p:spPr>
          <a:xfrm>
            <a:off x="3667103" y="3442904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C56EC4-BFE1-50BB-7A20-BDB22A3134E4}"/>
              </a:ext>
            </a:extLst>
          </p:cNvPr>
          <p:cNvSpPr/>
          <p:nvPr/>
        </p:nvSpPr>
        <p:spPr>
          <a:xfrm>
            <a:off x="1963891" y="3458251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57F2F5-89EF-7052-A158-73D319FC3AFB}"/>
              </a:ext>
            </a:extLst>
          </p:cNvPr>
          <p:cNvSpPr/>
          <p:nvPr/>
        </p:nvSpPr>
        <p:spPr>
          <a:xfrm>
            <a:off x="2989807" y="3442904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0F16B5-F20A-41F1-FC32-80605D20EB03}"/>
              </a:ext>
            </a:extLst>
          </p:cNvPr>
          <p:cNvSpPr/>
          <p:nvPr/>
        </p:nvSpPr>
        <p:spPr>
          <a:xfrm>
            <a:off x="915655" y="3442904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90A774B-6ADD-FB34-8308-03A8CCDB6ACD}"/>
              </a:ext>
            </a:extLst>
          </p:cNvPr>
          <p:cNvSpPr/>
          <p:nvPr/>
        </p:nvSpPr>
        <p:spPr>
          <a:xfrm>
            <a:off x="1442318" y="3447803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24B9DB-AD16-F195-5552-106331DB9FB9}"/>
              </a:ext>
            </a:extLst>
          </p:cNvPr>
          <p:cNvGrpSpPr/>
          <p:nvPr/>
        </p:nvGrpSpPr>
        <p:grpSpPr>
          <a:xfrm rot="16200000">
            <a:off x="7005160" y="2808637"/>
            <a:ext cx="974671" cy="1605497"/>
            <a:chOff x="1198060" y="488786"/>
            <a:chExt cx="974671" cy="2377282"/>
          </a:xfrm>
        </p:grpSpPr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BA32C686-1467-BA11-BDBE-4230E454AB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6755" y="1190091"/>
              <a:ext cx="2377282" cy="97467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7030A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71741FF-36EC-829C-34FB-E9D87AA21DAE}"/>
                </a:ext>
              </a:extLst>
            </p:cNvPr>
            <p:cNvCxnSpPr>
              <a:stCxn id="46" idx="0"/>
              <a:endCxn id="46" idx="4"/>
            </p:cNvCxnSpPr>
            <p:nvPr/>
          </p:nvCxnSpPr>
          <p:spPr>
            <a:xfrm rot="5400000" flipV="1">
              <a:off x="1685396" y="1190091"/>
              <a:ext cx="0" cy="97467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A264E1F-5C67-5DB9-2C5F-B4AB974E32DF}"/>
              </a:ext>
            </a:extLst>
          </p:cNvPr>
          <p:cNvSpPr/>
          <p:nvPr/>
        </p:nvSpPr>
        <p:spPr>
          <a:xfrm>
            <a:off x="6716611" y="3452117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3CC13E-B162-DA6A-3101-AB6F2BCB3A9A}"/>
              </a:ext>
            </a:extLst>
          </p:cNvPr>
          <p:cNvSpPr/>
          <p:nvPr/>
        </p:nvSpPr>
        <p:spPr>
          <a:xfrm>
            <a:off x="7908510" y="3447803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4C34CC-F32B-3DA3-FFA1-C29B66DE5718}"/>
              </a:ext>
            </a:extLst>
          </p:cNvPr>
          <p:cNvSpPr/>
          <p:nvPr/>
        </p:nvSpPr>
        <p:spPr>
          <a:xfrm>
            <a:off x="7170436" y="3447455"/>
            <a:ext cx="152884" cy="142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E3417B-3578-CCD7-634A-D2A1E7CB8904}"/>
              </a:ext>
            </a:extLst>
          </p:cNvPr>
          <p:cNvCxnSpPr>
            <a:cxnSpLocks/>
          </p:cNvCxnSpPr>
          <p:nvPr/>
        </p:nvCxnSpPr>
        <p:spPr>
          <a:xfrm flipH="1" flipV="1">
            <a:off x="3570239" y="3627519"/>
            <a:ext cx="173306" cy="14625"/>
          </a:xfrm>
          <a:prstGeom prst="straightConnector1">
            <a:avLst/>
          </a:prstGeom>
          <a:ln w="38100">
            <a:solidFill>
              <a:srgbClr val="CC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98E4E3-769E-5181-7426-5893ADDE3BC2}"/>
              </a:ext>
            </a:extLst>
          </p:cNvPr>
          <p:cNvCxnSpPr>
            <a:cxnSpLocks/>
          </p:cNvCxnSpPr>
          <p:nvPr/>
        </p:nvCxnSpPr>
        <p:spPr>
          <a:xfrm>
            <a:off x="7246878" y="3630963"/>
            <a:ext cx="244198" cy="111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EC95D5-192D-5700-F198-0AE86824A217}"/>
              </a:ext>
            </a:extLst>
          </p:cNvPr>
          <p:cNvCxnSpPr>
            <a:cxnSpLocks/>
          </p:cNvCxnSpPr>
          <p:nvPr/>
        </p:nvCxnSpPr>
        <p:spPr>
          <a:xfrm flipH="1" flipV="1">
            <a:off x="7509802" y="3615037"/>
            <a:ext cx="475150" cy="159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853E81-DFBA-650F-C684-34777DA67636}"/>
              </a:ext>
            </a:extLst>
          </p:cNvPr>
          <p:cNvCxnSpPr>
            <a:cxnSpLocks/>
          </p:cNvCxnSpPr>
          <p:nvPr/>
        </p:nvCxnSpPr>
        <p:spPr>
          <a:xfrm flipH="1">
            <a:off x="1358546" y="3726446"/>
            <a:ext cx="68178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9D29DE-80AB-75B4-306C-82D81A188956}"/>
              </a:ext>
            </a:extLst>
          </p:cNvPr>
          <p:cNvCxnSpPr>
            <a:cxnSpLocks/>
          </p:cNvCxnSpPr>
          <p:nvPr/>
        </p:nvCxnSpPr>
        <p:spPr>
          <a:xfrm flipH="1" flipV="1">
            <a:off x="3565482" y="3787278"/>
            <a:ext cx="556077" cy="16045"/>
          </a:xfrm>
          <a:prstGeom prst="straightConnector1">
            <a:avLst/>
          </a:prstGeom>
          <a:ln w="38100">
            <a:solidFill>
              <a:srgbClr val="CC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23A721-AF68-76A8-EDBF-116506121F93}"/>
              </a:ext>
            </a:extLst>
          </p:cNvPr>
          <p:cNvCxnSpPr>
            <a:cxnSpLocks/>
          </p:cNvCxnSpPr>
          <p:nvPr/>
        </p:nvCxnSpPr>
        <p:spPr>
          <a:xfrm>
            <a:off x="6793053" y="3781089"/>
            <a:ext cx="69802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4">
            <a:extLst>
              <a:ext uri="{FF2B5EF4-FFF2-40B4-BE49-F238E27FC236}">
                <a16:creationId xmlns:a16="http://schemas.microsoft.com/office/drawing/2014/main" id="{5EB2B27A-B5C8-C3D5-F17C-A1FE2BAE4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368" y="2227561"/>
            <a:ext cx="2192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Individual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498D1-45F4-BF2E-5A8F-082F417D0390}"/>
              </a:ext>
            </a:extLst>
          </p:cNvPr>
          <p:cNvCxnSpPr>
            <a:cxnSpLocks/>
          </p:cNvCxnSpPr>
          <p:nvPr/>
        </p:nvCxnSpPr>
        <p:spPr>
          <a:xfrm flipH="1">
            <a:off x="7315712" y="2724259"/>
            <a:ext cx="905577" cy="64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330F19-70EC-511D-18D0-9FA2809F4349}"/>
                  </a:ext>
                </a:extLst>
              </p:cNvPr>
              <p:cNvSpPr txBox="1"/>
              <p:nvPr/>
            </p:nvSpPr>
            <p:spPr>
              <a:xfrm>
                <a:off x="7936720" y="2378677"/>
                <a:ext cx="104115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330F19-70EC-511D-18D0-9FA2809F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20" y="2378677"/>
                <a:ext cx="104115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0786A8-47E9-35B2-7041-56F30DBC600B}"/>
                  </a:ext>
                </a:extLst>
              </p:cNvPr>
              <p:cNvSpPr txBox="1"/>
              <p:nvPr/>
            </p:nvSpPr>
            <p:spPr>
              <a:xfrm>
                <a:off x="652161" y="4063834"/>
                <a:ext cx="1013867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𝐺𝑟𝑝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0786A8-47E9-35B2-7041-56F30DBC6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" y="4063834"/>
                <a:ext cx="1013867" cy="622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23E46B-D0AE-F9E0-A5EF-8F35DD6E0E6D}"/>
                  </a:ext>
                </a:extLst>
              </p:cNvPr>
              <p:cNvSpPr txBox="1"/>
              <p:nvPr/>
            </p:nvSpPr>
            <p:spPr>
              <a:xfrm>
                <a:off x="3088897" y="4069480"/>
                <a:ext cx="1013867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𝐺𝑟𝑝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23E46B-D0AE-F9E0-A5EF-8F35DD6E0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97" y="4069480"/>
                <a:ext cx="1013867" cy="622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EACAEF-892A-9CEA-F7F7-47E2C6169291}"/>
                  </a:ext>
                </a:extLst>
              </p:cNvPr>
              <p:cNvSpPr txBox="1"/>
              <p:nvPr/>
            </p:nvSpPr>
            <p:spPr>
              <a:xfrm>
                <a:off x="6831939" y="4074378"/>
                <a:ext cx="1013867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𝐺𝑟𝑝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EACAEF-892A-9CEA-F7F7-47E2C6169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39" y="4074378"/>
                <a:ext cx="1013867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00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1A88-F42F-B1F2-C001-3000DE45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5375"/>
            <a:ext cx="7704000" cy="572700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ED6C-CDAC-0A89-C314-99E9F4DB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00" y="955200"/>
            <a:ext cx="7704000" cy="3233100"/>
          </a:xfrm>
        </p:spPr>
        <p:txBody>
          <a:bodyPr/>
          <a:lstStyle/>
          <a:p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analysis would we run in each scenario? </a:t>
            </a:r>
          </a:p>
          <a:p>
            <a:pPr lvl="1"/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Intervention targeting parental awareness of adolescent mental health issues. Parents took a knowledge quiz (A) before and after (B) an intervention </a:t>
            </a:r>
            <a:r>
              <a:rPr lang="en-US" alt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(Deitz, Cook, Billings, &amp; Hendrickson, 2009)</a:t>
            </a:r>
          </a:p>
          <a:p>
            <a:pPr lvl="1"/>
            <a:endParaRPr lang="en-US" alt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school students got either a physical fitness intervention or no intervention. Researchers examined physical performance 4 months later </a:t>
            </a:r>
            <a:r>
              <a:rPr lang="en-US" alt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(Matvienko &amp; </a:t>
            </a:r>
            <a:r>
              <a:rPr lang="en-US" altLang="en-US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Ahrabi</a:t>
            </a:r>
            <a:r>
              <a:rPr lang="en-US" alt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-Farb, 2010)</a:t>
            </a:r>
          </a:p>
          <a:p>
            <a:endParaRPr lang="en-US" dirty="0"/>
          </a:p>
        </p:txBody>
      </p:sp>
      <p:pic>
        <p:nvPicPr>
          <p:cNvPr id="4" name="Picture 4" descr="Calendar on table">
            <a:extLst>
              <a:ext uri="{FF2B5EF4-FFF2-40B4-BE49-F238E27FC236}">
                <a16:creationId xmlns:a16="http://schemas.microsoft.com/office/drawing/2014/main" id="{A07A5103-F199-0AD6-8978-1902DD08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3" b="-2"/>
          <a:stretch>
            <a:fillRect/>
          </a:stretch>
        </p:blipFill>
        <p:spPr bwMode="auto">
          <a:xfrm>
            <a:off x="7742904" y="248087"/>
            <a:ext cx="1153046" cy="114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5EE747-9516-75F7-692A-0E206A7B72AB}"/>
              </a:ext>
            </a:extLst>
          </p:cNvPr>
          <p:cNvSpPr txBox="1">
            <a:spLocks/>
          </p:cNvSpPr>
          <p:nvPr/>
        </p:nvSpPr>
        <p:spPr bwMode="auto">
          <a:xfrm>
            <a:off x="1295603" y="2303566"/>
            <a:ext cx="2361996" cy="34438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kern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Paired samples </a:t>
            </a:r>
            <a:r>
              <a:rPr lang="en-US" sz="1800" i="1" kern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800" kern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9D5F89-E90F-41CC-07E4-4BE5A9D948D6}"/>
              </a:ext>
            </a:extLst>
          </p:cNvPr>
          <p:cNvSpPr txBox="1">
            <a:spLocks/>
          </p:cNvSpPr>
          <p:nvPr/>
        </p:nvSpPr>
        <p:spPr bwMode="auto">
          <a:xfrm>
            <a:off x="1295603" y="3843915"/>
            <a:ext cx="5367338" cy="6524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kern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samples </a:t>
            </a:r>
            <a:r>
              <a:rPr lang="en-US" sz="1800" i="1" kern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800" kern="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1322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1F8D4-632C-2303-AD58-B6D8FE020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35BB-781C-515C-6679-A5802BD7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Group Variability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3FBB-FE2C-60FC-DF97-47E338F1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6690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Sums of Squares Within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EC56E5A9-6A04-FB78-420E-2C525BAE0C75}"/>
                  </a:ext>
                </a:extLst>
              </p:cNvPr>
              <p:cNvSpPr txBox="1"/>
              <p:nvPr/>
            </p:nvSpPr>
            <p:spPr bwMode="auto">
              <a:xfrm>
                <a:off x="2182126" y="1882525"/>
                <a:ext cx="4779747" cy="1174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𝑊𝐺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𝑁𝑢𝑚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𝑔𝑟𝑜𝑢𝑝𝑠</m:t>
                              </m:r>
                            </m:e>
                          </m:eqAr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𝐺𝑟𝑜𝑢𝑝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EC56E5A9-6A04-FB78-420E-2C525BAE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2126" y="1882525"/>
                <a:ext cx="4779747" cy="1174932"/>
              </a:xfrm>
              <a:prstGeom prst="rect">
                <a:avLst/>
              </a:prstGeom>
              <a:blipFill>
                <a:blip r:embed="rId2"/>
                <a:stretch>
                  <a:fillRect b="-56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3EBB424B-0068-0DF7-9365-885941B04E26}"/>
              </a:ext>
            </a:extLst>
          </p:cNvPr>
          <p:cNvSpPr txBox="1">
            <a:spLocks/>
          </p:cNvSpPr>
          <p:nvPr/>
        </p:nvSpPr>
        <p:spPr>
          <a:xfrm>
            <a:off x="4438585" y="4462765"/>
            <a:ext cx="5046576" cy="55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there is an easier way. . . 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EBFC5E2B-786C-CE7A-2340-CAA8512E01EA}"/>
              </a:ext>
            </a:extLst>
          </p:cNvPr>
          <p:cNvSpPr txBox="1">
            <a:spLocks/>
          </p:cNvSpPr>
          <p:nvPr/>
        </p:nvSpPr>
        <p:spPr>
          <a:xfrm>
            <a:off x="3756228" y="3260975"/>
            <a:ext cx="6831724" cy="44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number of participants within group</a:t>
            </a:r>
          </a:p>
        </p:txBody>
      </p:sp>
    </p:spTree>
    <p:extLst>
      <p:ext uri="{BB962C8B-B14F-4D97-AF65-F5344CB8AC3E}">
        <p14:creationId xmlns:p14="http://schemas.microsoft.com/office/powerpoint/2010/main" val="16350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3BD3-E378-A8BC-8671-AAE7F6289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5F72-3ED5-D9D0-9B26-F1AB84E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Group Variability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9F63-87B3-5B09-D3B4-E88D5CEB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16690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Sums of Squares Within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B6A9B24-7638-444B-D052-F1792DCD76BB}"/>
                  </a:ext>
                </a:extLst>
              </p:cNvPr>
              <p:cNvSpPr txBox="1"/>
              <p:nvPr/>
            </p:nvSpPr>
            <p:spPr bwMode="auto">
              <a:xfrm>
                <a:off x="1963737" y="2050583"/>
                <a:ext cx="5216525" cy="20767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𝑊𝐺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𝑊𝐺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B6A9B24-7638-444B-D052-F1792DCD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3737" y="2050583"/>
                <a:ext cx="5216525" cy="2076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0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51605-1D54-2A71-C5B5-2ADD495E0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1E16-45DD-AA42-EDF5-D117FAA9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ANOVA Table</a:t>
            </a:r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A15F503E-858D-1638-EFED-8CFAD1761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986063"/>
              </p:ext>
            </p:extLst>
          </p:nvPr>
        </p:nvGraphicFramePr>
        <p:xfrm>
          <a:off x="777240" y="1291951"/>
          <a:ext cx="7932417" cy="2899921"/>
        </p:xfrm>
        <a:graphic>
          <a:graphicData uri="http://schemas.openxmlformats.org/drawingml/2006/table">
            <a:tbl>
              <a:tblPr/>
              <a:tblGrid>
                <a:gridCol w="14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df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Between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0">
                <a:extLst>
                  <a:ext uri="{FF2B5EF4-FFF2-40B4-BE49-F238E27FC236}">
                    <a16:creationId xmlns:a16="http://schemas.microsoft.com/office/drawing/2014/main" id="{EE98C5E6-9D38-B4FB-F133-330675A516F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53965" y="1880707"/>
                <a:ext cx="1763611" cy="5924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𝑔𝑟𝑜𝑢𝑝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sz="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𝐺𝑟𝑜𝑢𝑝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sz="9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9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𝑟𝑎𝑛𝑑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Object 10">
                <a:extLst>
                  <a:ext uri="{FF2B5EF4-FFF2-40B4-BE49-F238E27FC236}">
                    <a16:creationId xmlns:a16="http://schemas.microsoft.com/office/drawing/2014/main" id="{EE98C5E6-9D38-B4FB-F133-330675A5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3965" y="1880707"/>
                <a:ext cx="1763611" cy="592431"/>
              </a:xfrm>
              <a:prstGeom prst="rect">
                <a:avLst/>
              </a:prstGeom>
              <a:blipFill>
                <a:blip r:embed="rId2"/>
                <a:stretch>
                  <a:fillRect l="-20345" t="-85567" b="-8247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0">
                <a:extLst>
                  <a:ext uri="{FF2B5EF4-FFF2-40B4-BE49-F238E27FC236}">
                    <a16:creationId xmlns:a16="http://schemas.microsoft.com/office/drawing/2014/main" id="{B0C07095-C6F1-A924-9A4E-81715F062B7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8054" y="3765381"/>
                <a:ext cx="4567891" cy="8529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2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𝑟𝑎𝑛𝑑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10">
                <a:extLst>
                  <a:ext uri="{FF2B5EF4-FFF2-40B4-BE49-F238E27FC236}">
                    <a16:creationId xmlns:a16="http://schemas.microsoft.com/office/drawing/2014/main" id="{B0C07095-C6F1-A924-9A4E-81715F06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8054" y="3765381"/>
                <a:ext cx="4567891" cy="852981"/>
              </a:xfrm>
              <a:prstGeom prst="rect">
                <a:avLst/>
              </a:prstGeom>
              <a:blipFill>
                <a:blip r:embed="rId3"/>
                <a:stretch>
                  <a:fillRect l="-10800" t="-77857" b="-6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45406C1-30FA-8F9E-44D8-B1FD6A0B154B}"/>
                  </a:ext>
                </a:extLst>
              </p:cNvPr>
              <p:cNvSpPr txBox="1"/>
              <p:nvPr/>
            </p:nvSpPr>
            <p:spPr bwMode="auto">
              <a:xfrm>
                <a:off x="2182126" y="2741911"/>
                <a:ext cx="4779747" cy="1174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eqArr>
                            <m:eqArrPr>
                              <m:ctrlP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𝑁𝑢𝑚</m:t>
                              </m:r>
                            </m:e>
                            <m:e>
                              <m: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𝑔𝑟𝑜𝑢𝑝𝑠</m:t>
                              </m:r>
                            </m:e>
                          </m:eqAr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050" b="0" i="1" baseline="-250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5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05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05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05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𝐺𝑟𝑜𝑢𝑝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45406C1-30FA-8F9E-44D8-B1FD6A0B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2126" y="2741911"/>
                <a:ext cx="4779747" cy="1174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113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BDB1-2FBB-42C3-5F12-1B5B7F39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Sums of Squares to the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A05FB-FEB4-4EAF-1B79-C6B36794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660" y="1238610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convert SS to an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need to calculate degrees of freedom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BG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SS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dependent on the number of observations and the number of groups</a:t>
            </a:r>
          </a:p>
          <a:p>
            <a:pPr lvl="1"/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Number of unique data points that contribute to the calculation minus the number of constraints </a:t>
            </a:r>
          </a:p>
        </p:txBody>
      </p:sp>
    </p:spTree>
    <p:extLst>
      <p:ext uri="{BB962C8B-B14F-4D97-AF65-F5344CB8AC3E}">
        <p14:creationId xmlns:p14="http://schemas.microsoft.com/office/powerpoint/2010/main" val="108751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C0A-92BE-4672-0187-B56CFA71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Degrees of Freedom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6415-C50B-9362-DE3A-EE492500B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group variability</a:t>
            </a:r>
          </a:p>
          <a:p>
            <a:pPr lvl="1"/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Groups - 1</a:t>
            </a:r>
          </a:p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group variability</a:t>
            </a:r>
          </a:p>
          <a:p>
            <a:pPr lvl="1"/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participants – Number of Groups</a:t>
            </a:r>
          </a:p>
          <a:p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variability </a:t>
            </a:r>
          </a:p>
          <a:p>
            <a:pPr lvl="1"/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participants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49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1527C-5418-19D1-C861-DF8E255B6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6183-8351-3FB1-4F3D-EA4EA192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ANOVA Table</a:t>
            </a:r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2EDD3A4F-E750-AAD5-3627-A940D7239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74218"/>
              </p:ext>
            </p:extLst>
          </p:nvPr>
        </p:nvGraphicFramePr>
        <p:xfrm>
          <a:off x="777240" y="1291951"/>
          <a:ext cx="7932417" cy="2899921"/>
        </p:xfrm>
        <a:graphic>
          <a:graphicData uri="http://schemas.openxmlformats.org/drawingml/2006/table">
            <a:tbl>
              <a:tblPr/>
              <a:tblGrid>
                <a:gridCol w="14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df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Between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127.20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participants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335.70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participants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- 1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1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E8AEC-EB36-4381-9FCB-5E515D2F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AACD-7799-E66E-1A8D-DC082117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ANOVA Table</a:t>
            </a:r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304262E1-1FA5-EEB7-4BC0-E201FC365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788346"/>
              </p:ext>
            </p:extLst>
          </p:nvPr>
        </p:nvGraphicFramePr>
        <p:xfrm>
          <a:off x="777240" y="1291951"/>
          <a:ext cx="7932417" cy="2899921"/>
        </p:xfrm>
        <a:graphic>
          <a:graphicData uri="http://schemas.openxmlformats.org/drawingml/2006/table">
            <a:tbl>
              <a:tblPr/>
              <a:tblGrid>
                <a:gridCol w="14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df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Between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127.20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335.70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287F-3D2D-A5AA-2D48-240150A227CC}"/>
              </a:ext>
            </a:extLst>
          </p:cNvPr>
          <p:cNvSpPr txBox="1">
            <a:spLocks noChangeArrowheads="1"/>
          </p:cNvSpPr>
          <p:nvPr/>
        </p:nvSpPr>
        <p:spPr>
          <a:xfrm>
            <a:off x="4329567" y="1745208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F7239-0C38-EBB7-A019-E24BE83C18A1}"/>
              </a:ext>
            </a:extLst>
          </p:cNvPr>
          <p:cNvSpPr txBox="1">
            <a:spLocks/>
          </p:cNvSpPr>
          <p:nvPr/>
        </p:nvSpPr>
        <p:spPr bwMode="auto">
          <a:xfrm>
            <a:off x="4431167" y="2614159"/>
            <a:ext cx="746125" cy="731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B1A4C-BDD8-B6ED-FC55-FCE9EC97DC73}"/>
              </a:ext>
            </a:extLst>
          </p:cNvPr>
          <p:cNvSpPr txBox="1">
            <a:spLocks/>
          </p:cNvSpPr>
          <p:nvPr/>
        </p:nvSpPr>
        <p:spPr bwMode="auto">
          <a:xfrm>
            <a:off x="4431167" y="3650796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31932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9BBAB-CFD5-2E68-0A65-C8DE83C4C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3C65-96C0-E38A-5730-4C3B4BE9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ANOVA Table</a:t>
            </a:r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87DFB6F4-D906-7E64-5CD6-3A7DDB3F9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759544"/>
              </p:ext>
            </p:extLst>
          </p:nvPr>
        </p:nvGraphicFramePr>
        <p:xfrm>
          <a:off x="777240" y="1291951"/>
          <a:ext cx="7932417" cy="2899921"/>
        </p:xfrm>
        <a:graphic>
          <a:graphicData uri="http://schemas.openxmlformats.org/drawingml/2006/table">
            <a:tbl>
              <a:tblPr/>
              <a:tblGrid>
                <a:gridCol w="14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df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Between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127.20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335.70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61E-07DF-4C3B-64B2-361EAAD53F06}"/>
              </a:ext>
            </a:extLst>
          </p:cNvPr>
          <p:cNvSpPr txBox="1">
            <a:spLocks noChangeArrowheads="1"/>
          </p:cNvSpPr>
          <p:nvPr/>
        </p:nvSpPr>
        <p:spPr>
          <a:xfrm>
            <a:off x="4329567" y="1745208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520CB1-31A5-1045-BE6A-81B7F53594FD}"/>
              </a:ext>
            </a:extLst>
          </p:cNvPr>
          <p:cNvSpPr txBox="1">
            <a:spLocks/>
          </p:cNvSpPr>
          <p:nvPr/>
        </p:nvSpPr>
        <p:spPr bwMode="auto">
          <a:xfrm>
            <a:off x="4431167" y="2614159"/>
            <a:ext cx="746125" cy="731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EB39BE-B7B6-D4F5-9D00-1B7A4788D35A}"/>
              </a:ext>
            </a:extLst>
          </p:cNvPr>
          <p:cNvSpPr txBox="1">
            <a:spLocks/>
          </p:cNvSpPr>
          <p:nvPr/>
        </p:nvSpPr>
        <p:spPr bwMode="auto">
          <a:xfrm>
            <a:off x="4431167" y="3650796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113D67-75A1-8106-56F7-478BA9CD137C}"/>
                  </a:ext>
                </a:extLst>
              </p:cNvPr>
              <p:cNvSpPr txBox="1"/>
              <p:nvPr/>
            </p:nvSpPr>
            <p:spPr>
              <a:xfrm>
                <a:off x="5911521" y="1691575"/>
                <a:ext cx="1355733" cy="785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BG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𝐷𝐹</m:t>
                          </m:r>
                          <m:r>
                            <a:rPr lang="en-US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𝐵𝐺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113D67-75A1-8106-56F7-478BA9CD1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21" y="1691575"/>
                <a:ext cx="1355733" cy="785471"/>
              </a:xfrm>
              <a:prstGeom prst="rect">
                <a:avLst/>
              </a:prstGeom>
              <a:blipFill>
                <a:blip r:embed="rId2"/>
                <a:stretch>
                  <a:fillRect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49F020-1AF7-862C-10B2-3BD944B3B5D2}"/>
                  </a:ext>
                </a:extLst>
              </p:cNvPr>
              <p:cNvSpPr txBox="1"/>
              <p:nvPr/>
            </p:nvSpPr>
            <p:spPr>
              <a:xfrm>
                <a:off x="5723986" y="2725421"/>
                <a:ext cx="1730805" cy="785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m:rPr>
                              <m:nor/>
                            </m:rPr>
                            <a:rPr lang="en-US" sz="2400" b="0" i="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WG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latin typeface="Tahoma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49F020-1AF7-862C-10B2-3BD944B3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6" y="2725421"/>
                <a:ext cx="1730805" cy="785408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2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73D9-22EA-AE0A-7E85-21E18A02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7F00-2D2A-2301-D0F8-BF50D172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ANOVA Table</a:t>
            </a:r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72435384-6C88-E911-2A77-3806D1B5162D}"/>
              </a:ext>
            </a:extLst>
          </p:cNvPr>
          <p:cNvGraphicFramePr>
            <a:graphicFrameLocks/>
          </p:cNvGraphicFramePr>
          <p:nvPr/>
        </p:nvGraphicFramePr>
        <p:xfrm>
          <a:off x="777240" y="1291951"/>
          <a:ext cx="7932417" cy="2899921"/>
        </p:xfrm>
        <a:graphic>
          <a:graphicData uri="http://schemas.openxmlformats.org/drawingml/2006/table">
            <a:tbl>
              <a:tblPr/>
              <a:tblGrid>
                <a:gridCol w="14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df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Between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127.20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335.70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73E1-A4B7-3777-FD31-6B6D743E853F}"/>
              </a:ext>
            </a:extLst>
          </p:cNvPr>
          <p:cNvSpPr txBox="1">
            <a:spLocks noChangeArrowheads="1"/>
          </p:cNvSpPr>
          <p:nvPr/>
        </p:nvSpPr>
        <p:spPr>
          <a:xfrm>
            <a:off x="4329567" y="1745208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D100A-EEBF-0B79-D646-F7DAA860B0F7}"/>
              </a:ext>
            </a:extLst>
          </p:cNvPr>
          <p:cNvSpPr txBox="1">
            <a:spLocks/>
          </p:cNvSpPr>
          <p:nvPr/>
        </p:nvSpPr>
        <p:spPr bwMode="auto">
          <a:xfrm>
            <a:off x="4431167" y="2614159"/>
            <a:ext cx="746125" cy="731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8DEA8E-388A-EA22-DD03-5E94EE103274}"/>
              </a:ext>
            </a:extLst>
          </p:cNvPr>
          <p:cNvSpPr txBox="1">
            <a:spLocks/>
          </p:cNvSpPr>
          <p:nvPr/>
        </p:nvSpPr>
        <p:spPr bwMode="auto">
          <a:xfrm>
            <a:off x="4431167" y="3650796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783337-8544-6B44-2940-7DC98DEB2E53}"/>
                  </a:ext>
                </a:extLst>
              </p:cNvPr>
              <p:cNvSpPr txBox="1"/>
              <p:nvPr/>
            </p:nvSpPr>
            <p:spPr>
              <a:xfrm>
                <a:off x="5848870" y="1776869"/>
                <a:ext cx="1355733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127.20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783337-8544-6B44-2940-7DC98DEB2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70" y="1776869"/>
                <a:ext cx="1355733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0EE59-4502-C1E3-7921-1FC0182946DE}"/>
                  </a:ext>
                </a:extLst>
              </p:cNvPr>
              <p:cNvSpPr txBox="1"/>
              <p:nvPr/>
            </p:nvSpPr>
            <p:spPr>
              <a:xfrm>
                <a:off x="5661335" y="2916120"/>
                <a:ext cx="1730805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208.50</m:t>
                          </m:r>
                        </m:num>
                        <m:den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0EE59-4502-C1E3-7921-1FC018294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35" y="2916120"/>
                <a:ext cx="1730805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E3CD-4472-BAFA-E65D-2A75D614F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DDFD-AFED-7D9B-B7B4-A862119E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ANOVA Table</a:t>
            </a:r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CA5D999C-39F4-B858-F54F-42ADFEBFA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788163"/>
              </p:ext>
            </p:extLst>
          </p:nvPr>
        </p:nvGraphicFramePr>
        <p:xfrm>
          <a:off x="777240" y="1291951"/>
          <a:ext cx="7932417" cy="2899921"/>
        </p:xfrm>
        <a:graphic>
          <a:graphicData uri="http://schemas.openxmlformats.org/drawingml/2006/table">
            <a:tbl>
              <a:tblPr/>
              <a:tblGrid>
                <a:gridCol w="14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df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Between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127.20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63.60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335.70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9633-FDF9-AC32-AE1A-BA3785D59B0B}"/>
              </a:ext>
            </a:extLst>
          </p:cNvPr>
          <p:cNvSpPr txBox="1">
            <a:spLocks noChangeArrowheads="1"/>
          </p:cNvSpPr>
          <p:nvPr/>
        </p:nvSpPr>
        <p:spPr>
          <a:xfrm>
            <a:off x="4329567" y="1745208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B6AC78-E5FA-6017-B8BC-4B4214BFB634}"/>
              </a:ext>
            </a:extLst>
          </p:cNvPr>
          <p:cNvSpPr txBox="1">
            <a:spLocks/>
          </p:cNvSpPr>
          <p:nvPr/>
        </p:nvSpPr>
        <p:spPr bwMode="auto">
          <a:xfrm>
            <a:off x="4431167" y="2614159"/>
            <a:ext cx="746125" cy="731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F3DAB5-F986-08E4-E31A-846F22F675FB}"/>
              </a:ext>
            </a:extLst>
          </p:cNvPr>
          <p:cNvSpPr txBox="1">
            <a:spLocks/>
          </p:cNvSpPr>
          <p:nvPr/>
        </p:nvSpPr>
        <p:spPr bwMode="auto">
          <a:xfrm>
            <a:off x="4431167" y="3650796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AE6BEA9A-0F2C-5EC4-BFD4-9AEF2635E7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04747" y="1787617"/>
                <a:ext cx="1639253" cy="8265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AE6BEA9A-0F2C-5EC4-BFD4-9AEF2635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4747" y="1787617"/>
                <a:ext cx="1639253" cy="826542"/>
              </a:xfrm>
              <a:prstGeom prst="rect">
                <a:avLst/>
              </a:prstGeom>
              <a:blipFill>
                <a:blip r:embed="rId2"/>
                <a:stretch>
                  <a:fillRect t="-14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5779-BAB8-4EF6-A3AA-5BDFF309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5400-E9C7-ECF1-81A7-AB9DAC9B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3233100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compare two groups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variable: Nominal or ordinal with 2 levels/categories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Dependent variable: Ratio or interval scale response variable</a:t>
            </a: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groups is rare</a:t>
            </a:r>
          </a:p>
        </p:txBody>
      </p:sp>
    </p:spTree>
    <p:extLst>
      <p:ext uri="{BB962C8B-B14F-4D97-AF65-F5344CB8AC3E}">
        <p14:creationId xmlns:p14="http://schemas.microsoft.com/office/powerpoint/2010/main" val="1266814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4566A-4649-6707-AF5B-4F899D823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1774-F10E-BFE4-9BFB-B2ECBA69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ANOVA Table</a:t>
            </a:r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6112C518-6260-434E-5E03-949FC49C7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788398"/>
              </p:ext>
            </p:extLst>
          </p:nvPr>
        </p:nvGraphicFramePr>
        <p:xfrm>
          <a:off x="777240" y="1291951"/>
          <a:ext cx="7932417" cy="2899921"/>
        </p:xfrm>
        <a:graphic>
          <a:graphicData uri="http://schemas.openxmlformats.org/drawingml/2006/table">
            <a:tbl>
              <a:tblPr/>
              <a:tblGrid>
                <a:gridCol w="14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df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Between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127.20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63.60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Within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208.50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335.70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E84E-7E3B-F09B-24F6-54DEB435939B}"/>
              </a:ext>
            </a:extLst>
          </p:cNvPr>
          <p:cNvSpPr txBox="1">
            <a:spLocks noChangeArrowheads="1"/>
          </p:cNvSpPr>
          <p:nvPr/>
        </p:nvSpPr>
        <p:spPr>
          <a:xfrm>
            <a:off x="4329567" y="1745208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0AD27D-A511-FC46-9BA8-932CD3AAEE6E}"/>
              </a:ext>
            </a:extLst>
          </p:cNvPr>
          <p:cNvSpPr txBox="1">
            <a:spLocks/>
          </p:cNvSpPr>
          <p:nvPr/>
        </p:nvSpPr>
        <p:spPr bwMode="auto">
          <a:xfrm>
            <a:off x="4431167" y="2614159"/>
            <a:ext cx="746125" cy="731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314A7F-4CE5-4BCF-350D-66487896B830}"/>
              </a:ext>
            </a:extLst>
          </p:cNvPr>
          <p:cNvSpPr txBox="1">
            <a:spLocks/>
          </p:cNvSpPr>
          <p:nvPr/>
        </p:nvSpPr>
        <p:spPr bwMode="auto">
          <a:xfrm>
            <a:off x="4431167" y="3650796"/>
            <a:ext cx="746125" cy="7318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kern="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797131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6710-AB15-0E7F-12C1-8A5F5F32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Big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3971-DB27-5C2F-1A4F-B5A7A36B4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to the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if between group variability is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the within group variability?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to the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if the between group variability is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the within group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BD52934-49E4-8629-DAB4-F1BD01AD57E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77458" y="266749"/>
                <a:ext cx="1964661" cy="9292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𝑜𝑏𝑡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6BD52934-49E4-8629-DAB4-F1BD01AD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7458" y="266749"/>
                <a:ext cx="1964661" cy="929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55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6C0F-FC2B-BC39-2666-050A6B99C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Jamovi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E289E-77B4-7DA6-E7E4-ED95517F6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208C-E002-49B6-5A7C-BE15EC5F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Rationale for 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CFF3-7BC1-19AC-06DB-75A06C0F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61" y="1120748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independent variable has an effect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 more between group variability than within group variability 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ratio would be larger than 1</a:t>
            </a:r>
          </a:p>
        </p:txBody>
      </p:sp>
      <p:pic>
        <p:nvPicPr>
          <p:cNvPr id="4" name="Picture 3" descr="Picture1.jpg">
            <a:extLst>
              <a:ext uri="{FF2B5EF4-FFF2-40B4-BE49-F238E27FC236}">
                <a16:creationId xmlns:a16="http://schemas.microsoft.com/office/drawing/2014/main" id="{3526DC59-67F6-A6C1-1A5E-1C6CBDBEC9B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/>
          <a:stretch>
            <a:fillRect/>
          </a:stretch>
        </p:blipFill>
        <p:spPr bwMode="auto">
          <a:xfrm>
            <a:off x="6618185" y="3051450"/>
            <a:ext cx="22145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1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9F4B4-C75E-F0F9-45CB-6386E573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6F3-75C5-FF07-DB65-D4560556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Rationale for 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EFC2-A450-17D3-46C4-55130E31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61" y="1120748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independent variable has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effect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variability between groups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ratio would be close to 1</a:t>
            </a:r>
          </a:p>
        </p:txBody>
      </p:sp>
      <p:pic>
        <p:nvPicPr>
          <p:cNvPr id="5" name="Picture 4" descr="Picture2.jpg">
            <a:extLst>
              <a:ext uri="{FF2B5EF4-FFF2-40B4-BE49-F238E27FC236}">
                <a16:creationId xmlns:a16="http://schemas.microsoft.com/office/drawing/2014/main" id="{09CA3DBB-10E9-2595-C353-C4781CAB1D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/>
          <a:stretch>
            <a:fillRect/>
          </a:stretch>
        </p:blipFill>
        <p:spPr bwMode="auto">
          <a:xfrm>
            <a:off x="6628005" y="2737298"/>
            <a:ext cx="2168525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644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86AB-3DBB-C8F6-92F7-D39F19D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735E-196D-0550-18C7-7C34127C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613" y="1131938"/>
            <a:ext cx="7704000" cy="3233100"/>
          </a:xfrm>
        </p:spPr>
        <p:txBody>
          <a:bodyPr/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 squared</a:t>
            </a:r>
          </a:p>
          <a:p>
            <a:pPr lvl="1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Proportion of variance accounted for by the independent variable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of thumb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  <a:cs typeface="Tahoma" panose="020B0604030504040204" pitchFamily="34" charset="0"/>
              </a:rPr>
              <a:t>≈.10 is small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  <a:cs typeface="Tahoma" panose="020B0604030504040204" pitchFamily="34" charset="0"/>
              </a:rPr>
              <a:t>≈ .30 is medium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  <a:cs typeface="Tahoma" panose="020B0604030504040204" pitchFamily="34" charset="0"/>
              </a:rPr>
              <a:t>≈.50 is large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CF886DC-132E-9112-BDAF-A232979588C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045200" y="244848"/>
            <a:ext cx="3657600" cy="23034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93361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4892-9C0D-A37B-1E02-6845C9B9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D2C7-AA2F-FFDC-E4E2-A57582B3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One-Way ANOVA hypotheses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09003-2746-F057-A1DF-CDB47B37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l-GR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Group2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l-GR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Group3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All the means are equal.</a:t>
            </a:r>
          </a:p>
          <a:p>
            <a:endParaRPr lang="el-GR" alt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At least one of the means is different.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Group2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Group2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Group3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Group3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Group2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Group3</a:t>
            </a:r>
            <a:endParaRPr lang="en-US" alt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5B09D8E8-AE41-63F7-C84E-520E8583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" y="822882"/>
            <a:ext cx="8399463" cy="1295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72822-2A9E-C2A5-2ACD-4E0D8A177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861" y="2571750"/>
            <a:ext cx="4953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But which groups? </a:t>
            </a:r>
          </a:p>
        </p:txBody>
      </p:sp>
    </p:spTree>
    <p:extLst>
      <p:ext uri="{BB962C8B-B14F-4D97-AF65-F5344CB8AC3E}">
        <p14:creationId xmlns:p14="http://schemas.microsoft.com/office/powerpoint/2010/main" val="34898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375-4C06-A502-ACBF-F3AFA522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Hoc 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FE87-92C6-6D8C-AD00-D734A462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875" y="1107600"/>
            <a:ext cx="8400249" cy="3233100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Determine which groups differ from each other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Conduct after you find a significant F ratio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different variants and a lot of debate in the literature</a:t>
            </a: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Fisher’s Least Squared Difference (LSD)</a:t>
            </a: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Dunnett’s</a:t>
            </a: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Tukey’s Honest Significant Difference (HSD)</a:t>
            </a: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Bonferroni</a:t>
            </a: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Data Science Memes (@memedatascience) / X">
            <a:extLst>
              <a:ext uri="{FF2B5EF4-FFF2-40B4-BE49-F238E27FC236}">
                <a16:creationId xmlns:a16="http://schemas.microsoft.com/office/drawing/2014/main" id="{A3629A19-3343-B7D8-7204-308CC99E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53642"/>
            <a:ext cx="1914125" cy="255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29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D5CB-5223-E14B-A242-66C4B29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Tukey’s Honest Significant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16BBB2B-07D1-8F66-91C1-7022ED360BB6}"/>
                  </a:ext>
                </a:extLst>
              </p:cNvPr>
              <p:cNvSpPr txBox="1"/>
              <p:nvPr/>
            </p:nvSpPr>
            <p:spPr bwMode="auto">
              <a:xfrm>
                <a:off x="2254159" y="1581067"/>
                <a:ext cx="4445907" cy="17840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 baseline="-25000">
                          <a:latin typeface="Cambria Math" panose="02040503050406030204" pitchFamily="18" charset="0"/>
                        </a:rPr>
                        <m:t>𝐻𝑆𝐷</m:t>
                      </m:r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𝑔𝑟𝑜𝑢𝑝𝐴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𝑔𝑟𝑜𝑢𝑝𝐵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𝑊𝐺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̃"/>
                                      <m:ctrlP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16BBB2B-07D1-8F66-91C1-7022ED36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159" y="1581067"/>
                <a:ext cx="4445907" cy="178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7E33338-162B-08A7-68EB-95AB7C78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824" y="2647950"/>
            <a:ext cx="506367" cy="446594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213A39F-E4A2-0549-7C0A-8171D7BF3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072" y="4228600"/>
            <a:ext cx="4191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hlink"/>
                </a:solidFill>
              </a:rPr>
              <a:t>When the group sizes are unequal, it is: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A77857-D2CE-2C48-B3BF-68B656AE5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36473"/>
              </p:ext>
            </p:extLst>
          </p:nvPr>
        </p:nvGraphicFramePr>
        <p:xfrm>
          <a:off x="7050405" y="3365122"/>
          <a:ext cx="18288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058" imgH="672808" progId="Equation.3">
                  <p:embed/>
                </p:oleObj>
              </mc:Choice>
              <mc:Fallback>
                <p:oleObj name="Equation" r:id="rId3" imgW="787058" imgH="672808" progId="Equation.3">
                  <p:embed/>
                  <p:pic>
                    <p:nvPicPr>
                      <p:cNvPr id="105478" name="Object 6">
                        <a:extLst>
                          <a:ext uri="{FF2B5EF4-FFF2-40B4-BE49-F238E27FC236}">
                            <a16:creationId xmlns:a16="http://schemas.microsoft.com/office/drawing/2014/main" id="{E06DAF60-F44B-917E-5D1E-51A597AF6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405" y="3365122"/>
                        <a:ext cx="18288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81B5F2-D003-680D-A16B-AD48969C3EEB}"/>
              </a:ext>
            </a:extLst>
          </p:cNvPr>
          <p:cNvSpPr/>
          <p:nvPr/>
        </p:nvSpPr>
        <p:spPr>
          <a:xfrm>
            <a:off x="4458177" y="2250141"/>
            <a:ext cx="1001329" cy="39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3015617-11C6-FF04-CCAE-D15DB57A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7" y="3003644"/>
            <a:ext cx="4191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Best estimate we have for the population variance</a:t>
            </a:r>
          </a:p>
        </p:txBody>
      </p:sp>
    </p:spTree>
    <p:extLst>
      <p:ext uri="{BB962C8B-B14F-4D97-AF65-F5344CB8AC3E}">
        <p14:creationId xmlns:p14="http://schemas.microsoft.com/office/powerpoint/2010/main" val="11918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E00F-9259-5B3A-55F4-70E732FC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Resources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A46D-701D-45AE-0CBF-3197EDFDC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What is the probability of making a Type 1 error? Follow this 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Another great resource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 </a:t>
            </a:r>
          </a:p>
          <a:p>
            <a:r>
              <a:rPr lang="en-US" sz="2400" dirty="0"/>
              <a:t>Want to learn more about Analysis of Variance? Follow this 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2C7-3E60-2061-B2A2-DB4B8BF5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16F40-7AFD-9527-B661-D0B565E5A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compare more than two means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variable: Nominal or ordinal with &gt; 2 levels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Dependent variable: Ratio or interval scale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2061543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DA94-2147-F4EF-63F5-75F9A5878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E64C-8B7C-0499-8FF5-4B76C83F6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D750-C5AD-770F-C4D0-A4E927E1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me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1404A-05E7-F607-F219-AFC34C25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05" y="1134266"/>
            <a:ext cx="8782589" cy="3233100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me an example when you may compare 3 independent groups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IV/Factor?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3 levels of the independent variable?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dependent variable?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2F389-3FBE-3F20-7A7A-287CE17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78" y="2819151"/>
            <a:ext cx="1835244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0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0F1A-7658-8E63-CFA6-273419D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Running 3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569-8E2D-5310-99E1-FEA309CA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5255"/>
            <a:ext cx="7704000" cy="3233100"/>
          </a:xfrm>
        </p:spPr>
        <p:txBody>
          <a:bodyPr/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Alpha: .05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of finding at least one sig. differences increases as we increase # of tests 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8D2F94E-F04C-C9C5-928E-0147D4D2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405580"/>
            <a:ext cx="3530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p(1 or more) = 1-((1 - .05)</a:t>
            </a:r>
            <a:r>
              <a:rPr lang="en-US" altLang="en-US" sz="2000" baseline="30000" dirty="0"/>
              <a:t>m</a:t>
            </a:r>
            <a:r>
              <a:rPr lang="en-US" altLang="en-US" sz="2000" dirty="0"/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DBDA9BE-4CF1-EA89-6DE1-4BB2BA98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652" y="3238050"/>
            <a:ext cx="3581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p(1 or more) = .14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CFC8AAB-5A97-1774-0784-88409F67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7" y="4171942"/>
            <a:ext cx="594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This is too high!! We only want a 5% chance of a Type I error.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B3B4D36-9DC9-D865-43B2-A73F377AA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913" y="3638160"/>
            <a:ext cx="3722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/>
              <a:t>Probability that at least one test is significant even though the null is 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77CC1-7B65-A5FE-D3FA-05313BD36BD6}"/>
              </a:ext>
            </a:extLst>
          </p:cNvPr>
          <p:cNvCxnSpPr>
            <a:cxnSpLocks noChangeShapeType="1"/>
            <a:stCxn id="7" idx="0"/>
          </p:cNvCxnSpPr>
          <p:nvPr/>
        </p:nvCxnSpPr>
        <p:spPr bwMode="auto">
          <a:xfrm flipH="1" flipV="1">
            <a:off x="5074024" y="3424518"/>
            <a:ext cx="1717233" cy="21364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CB6214AE-FA42-860B-E29D-83650045A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6800" y="240855"/>
            <a:ext cx="914400" cy="914400"/>
          </a:xfrm>
          <a:prstGeom prst="rect">
            <a:avLst/>
          </a:prstGeom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68AA1133-6017-FCDB-E0AC-F11453FC5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774775"/>
            <a:ext cx="3530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p(1 or more) = 1-((1 - .05)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9C241FE7-20B6-4FD8-F64F-E4C9BCAEB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332" y="4634576"/>
            <a:ext cx="16662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/>
              <a:t>m = # of tests</a:t>
            </a:r>
          </a:p>
        </p:txBody>
      </p:sp>
    </p:spTree>
    <p:extLst>
      <p:ext uri="{BB962C8B-B14F-4D97-AF65-F5344CB8AC3E}">
        <p14:creationId xmlns:p14="http://schemas.microsoft.com/office/powerpoint/2010/main" val="16684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489-C22D-8DA8-F7BE-3AB85E1E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there were 6 groups?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2A4B-2EEE-39C2-4E1E-F7632E275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</a:t>
            </a:r>
            <a:r>
              <a:rPr lang="en-US" alt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-tests would you run? </a:t>
            </a:r>
          </a:p>
          <a:p>
            <a:pPr lvl="1"/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 tests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4C293A6-5C13-5959-F87B-1A3F5EA2D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92881"/>
            <a:ext cx="5791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p(1 or more) = 1-((1 - .05)</a:t>
            </a:r>
            <a:r>
              <a:rPr lang="en-US" altLang="en-US" sz="2000" baseline="30000" dirty="0"/>
              <a:t>15</a:t>
            </a:r>
            <a:r>
              <a:rPr lang="en-US" altLang="en-US" sz="2000" dirty="0"/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EFD2CF9-987D-B29C-0A60-FB641DE64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76555"/>
            <a:ext cx="2372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p(1 or more) = .54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13A042B-ECC0-452C-C2EB-C448536A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47420"/>
            <a:ext cx="594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A 54% chance of finding one significant difference when there really is no difference is too high!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C20085D-EB39-8C88-6061-A1E206EF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884" y="3149285"/>
            <a:ext cx="3722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Family-wise error rate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10291A-3E8D-D8F5-1715-DDC445DCFC4E}"/>
              </a:ext>
            </a:extLst>
          </p:cNvPr>
          <p:cNvCxnSpPr>
            <a:cxnSpLocks noChangeShapeType="1"/>
            <a:stCxn id="7" idx="0"/>
          </p:cNvCxnSpPr>
          <p:nvPr/>
        </p:nvCxnSpPr>
        <p:spPr bwMode="auto">
          <a:xfrm flipH="1" flipV="1">
            <a:off x="3984171" y="2684828"/>
            <a:ext cx="1926057" cy="4644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raphic 8" descr="Dice with solid fill">
            <a:extLst>
              <a:ext uri="{FF2B5EF4-FFF2-40B4-BE49-F238E27FC236}">
                <a16:creationId xmlns:a16="http://schemas.microsoft.com/office/drawing/2014/main" id="{B51ED033-6D8D-1F3A-F756-050D73439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800" y="2408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8EDB-C415-A585-5193-B3EAC79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One-Way ANOVA hypotheses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6018-BD9A-8CB1-EE2F-4947B7E99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l-GR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Group2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l-GR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Group3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All the means are equal.</a:t>
            </a:r>
          </a:p>
          <a:p>
            <a:endParaRPr lang="el-GR" alt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At least one of the means is different.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Group2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Group2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Group3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Group3</a:t>
            </a:r>
          </a:p>
          <a:p>
            <a:pPr lvl="1"/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Group1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Group2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≠</a:t>
            </a:r>
            <a:r>
              <a:rPr lang="en-US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US" altLang="en-US" sz="1800" baseline="-25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Group3</a:t>
            </a:r>
            <a:endParaRPr lang="en-US" alt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4851-FF82-8E1A-EED8-EEAF7072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BA68-1B88-BA7D-73DD-920A900AA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9ABE5-A50F-F8BD-CD6D-1998F6D80201}"/>
              </a:ext>
            </a:extLst>
          </p:cNvPr>
          <p:cNvGrpSpPr/>
          <p:nvPr/>
        </p:nvGrpSpPr>
        <p:grpSpPr>
          <a:xfrm>
            <a:off x="2711450" y="1616275"/>
            <a:ext cx="3721100" cy="2432050"/>
            <a:chOff x="2914650" y="1860201"/>
            <a:chExt cx="6362700" cy="4072128"/>
          </a:xfrm>
        </p:grpSpPr>
        <p:pic>
          <p:nvPicPr>
            <p:cNvPr id="7" name="Picture 6" descr="normal2.gif">
              <a:extLst>
                <a:ext uri="{FF2B5EF4-FFF2-40B4-BE49-F238E27FC236}">
                  <a16:creationId xmlns:a16="http://schemas.microsoft.com/office/drawing/2014/main" id="{6665B415-C4C6-753C-B18E-A646CF41A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4650" y="1860201"/>
              <a:ext cx="6362700" cy="40721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8F4A4C-D8AC-7CEB-CB57-2BB1BB07021F}"/>
                </a:ext>
              </a:extLst>
            </p:cNvPr>
            <p:cNvSpPr/>
            <p:nvPr/>
          </p:nvSpPr>
          <p:spPr>
            <a:xfrm>
              <a:off x="3048000" y="5542654"/>
              <a:ext cx="6096000" cy="202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C2E8F-E3BC-1E46-EDDD-33CC18AC5247}"/>
              </a:ext>
            </a:extLst>
          </p:cNvPr>
          <p:cNvCxnSpPr>
            <a:cxnSpLocks/>
          </p:cNvCxnSpPr>
          <p:nvPr/>
        </p:nvCxnSpPr>
        <p:spPr bwMode="auto">
          <a:xfrm>
            <a:off x="4568837" y="2064360"/>
            <a:ext cx="15394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BCDC4-081D-9505-443A-0EC11960A0E8}"/>
              </a:ext>
            </a:extLst>
          </p:cNvPr>
          <p:cNvCxnSpPr>
            <a:cxnSpLocks/>
          </p:cNvCxnSpPr>
          <p:nvPr/>
        </p:nvCxnSpPr>
        <p:spPr bwMode="auto">
          <a:xfrm>
            <a:off x="4348461" y="2146910"/>
            <a:ext cx="23357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163FC-1D42-E7FC-42ED-5C813F121045}"/>
              </a:ext>
            </a:extLst>
          </p:cNvPr>
          <p:cNvCxnSpPr>
            <a:cxnSpLocks/>
          </p:cNvCxnSpPr>
          <p:nvPr/>
        </p:nvCxnSpPr>
        <p:spPr bwMode="auto">
          <a:xfrm>
            <a:off x="4568837" y="2233839"/>
            <a:ext cx="26431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81959B-9B5B-26C7-0950-5564DC783153}"/>
              </a:ext>
            </a:extLst>
          </p:cNvPr>
          <p:cNvCxnSpPr>
            <a:cxnSpLocks/>
          </p:cNvCxnSpPr>
          <p:nvPr/>
        </p:nvCxnSpPr>
        <p:spPr bwMode="auto">
          <a:xfrm>
            <a:off x="4582038" y="2389743"/>
            <a:ext cx="31194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95BA51-0792-D298-6C7E-93E52C0C6FF3}"/>
              </a:ext>
            </a:extLst>
          </p:cNvPr>
          <p:cNvCxnSpPr>
            <a:cxnSpLocks/>
          </p:cNvCxnSpPr>
          <p:nvPr/>
        </p:nvCxnSpPr>
        <p:spPr bwMode="auto">
          <a:xfrm>
            <a:off x="4210050" y="2501854"/>
            <a:ext cx="35224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87647B-7EBB-3738-4D12-7E34FDCA2FA4}"/>
              </a:ext>
            </a:extLst>
          </p:cNvPr>
          <p:cNvCxnSpPr>
            <a:cxnSpLocks/>
          </p:cNvCxnSpPr>
          <p:nvPr/>
        </p:nvCxnSpPr>
        <p:spPr bwMode="auto">
          <a:xfrm>
            <a:off x="4562295" y="2602071"/>
            <a:ext cx="40107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70E48-C04A-AA7A-D35D-B138CBA78F2E}"/>
              </a:ext>
            </a:extLst>
          </p:cNvPr>
          <p:cNvCxnSpPr>
            <a:cxnSpLocks/>
          </p:cNvCxnSpPr>
          <p:nvPr/>
        </p:nvCxnSpPr>
        <p:spPr bwMode="auto">
          <a:xfrm>
            <a:off x="4121150" y="2713962"/>
            <a:ext cx="4608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36167D-5A0C-0A50-E18D-A9FFA7F7346D}"/>
              </a:ext>
            </a:extLst>
          </p:cNvPr>
          <p:cNvCxnSpPr>
            <a:cxnSpLocks/>
          </p:cNvCxnSpPr>
          <p:nvPr/>
        </p:nvCxnSpPr>
        <p:spPr bwMode="auto">
          <a:xfrm>
            <a:off x="4582038" y="2832300"/>
            <a:ext cx="48559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315B1F-63E8-3A12-A477-39FCB7B9D146}"/>
              </a:ext>
            </a:extLst>
          </p:cNvPr>
          <p:cNvCxnSpPr>
            <a:cxnSpLocks/>
          </p:cNvCxnSpPr>
          <p:nvPr/>
        </p:nvCxnSpPr>
        <p:spPr bwMode="auto">
          <a:xfrm>
            <a:off x="3924300" y="3202912"/>
            <a:ext cx="65773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05669B-7D75-C1F2-8C2C-E18E559C1C53}"/>
              </a:ext>
            </a:extLst>
          </p:cNvPr>
          <p:cNvCxnSpPr>
            <a:cxnSpLocks/>
          </p:cNvCxnSpPr>
          <p:nvPr/>
        </p:nvCxnSpPr>
        <p:spPr bwMode="auto">
          <a:xfrm>
            <a:off x="4572000" y="3067153"/>
            <a:ext cx="59606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7F9601-5C0A-5D25-E31E-ABEE88882AC1}"/>
                  </a:ext>
                </a:extLst>
              </p:cNvPr>
              <p:cNvSpPr txBox="1"/>
              <p:nvPr/>
            </p:nvSpPr>
            <p:spPr>
              <a:xfrm>
                <a:off x="4338342" y="3930354"/>
                <a:ext cx="3942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7F9601-5C0A-5D25-E31E-ABEE8888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42" y="3930354"/>
                <a:ext cx="39421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14B8D54F-82EA-D8CC-9E32-B0E1A533FC6E}"/>
                  </a:ext>
                </a:extLst>
              </p:cNvPr>
              <p:cNvSpPr txBox="1"/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14B8D54F-82EA-D8CC-9E32-B0E1A533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303" y="267551"/>
                <a:ext cx="1781546" cy="1174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9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1228</Words>
  <Application>Microsoft Office PowerPoint</Application>
  <PresentationFormat>On-screen Show (16:9)</PresentationFormat>
  <Paragraphs>301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Helvetica</vt:lpstr>
      <vt:lpstr>Wingdings</vt:lpstr>
      <vt:lpstr>Cambria Math</vt:lpstr>
      <vt:lpstr>ＭＳ Ｐゴシック</vt:lpstr>
      <vt:lpstr>Hanken Grotesk</vt:lpstr>
      <vt:lpstr>Tahoma</vt:lpstr>
      <vt:lpstr>Figtree Black</vt:lpstr>
      <vt:lpstr>Arial</vt:lpstr>
      <vt:lpstr>Elegant Black &amp; White Thesis Defense by Slidesgo</vt:lpstr>
      <vt:lpstr>Equation</vt:lpstr>
      <vt:lpstr>Analysis of Variance</vt:lpstr>
      <vt:lpstr>Daily Review</vt:lpstr>
      <vt:lpstr>Remember t-tests?</vt:lpstr>
      <vt:lpstr>Analysis of Variance (ANOVA)</vt:lpstr>
      <vt:lpstr>Give me an example</vt:lpstr>
      <vt:lpstr>Running 3 t-tests </vt:lpstr>
      <vt:lpstr>What if there were 6 groups? </vt:lpstr>
      <vt:lpstr>One-Way ANOVA hypotheses</vt:lpstr>
      <vt:lpstr>Normal Distribution</vt:lpstr>
      <vt:lpstr>Variance</vt:lpstr>
      <vt:lpstr>Variance</vt:lpstr>
      <vt:lpstr>Variance</vt:lpstr>
      <vt:lpstr>Rationale of ANOVA</vt:lpstr>
      <vt:lpstr>Total Variability </vt:lpstr>
      <vt:lpstr>Total Variability </vt:lpstr>
      <vt:lpstr>Between Group Variability </vt:lpstr>
      <vt:lpstr>Between Group Variability </vt:lpstr>
      <vt:lpstr>Between Group Variability </vt:lpstr>
      <vt:lpstr>Within Group Variability </vt:lpstr>
      <vt:lpstr>Within Group Variability </vt:lpstr>
      <vt:lpstr>Within Group Variability </vt:lpstr>
      <vt:lpstr>The ANOVA Table</vt:lpstr>
      <vt:lpstr>From Sums of Squares to the F-ratio</vt:lpstr>
      <vt:lpstr>Degrees of Freedom </vt:lpstr>
      <vt:lpstr>The ANOVA Table</vt:lpstr>
      <vt:lpstr>The ANOVA Table</vt:lpstr>
      <vt:lpstr>The ANOVA Table</vt:lpstr>
      <vt:lpstr>The ANOVA Table</vt:lpstr>
      <vt:lpstr>The ANOVA Table</vt:lpstr>
      <vt:lpstr>The ANOVA Table</vt:lpstr>
      <vt:lpstr>The Big Picture</vt:lpstr>
      <vt:lpstr>Jamovi</vt:lpstr>
      <vt:lpstr>Rationale for ANOVA</vt:lpstr>
      <vt:lpstr>Rationale for ANOVA</vt:lpstr>
      <vt:lpstr>Effect Size</vt:lpstr>
      <vt:lpstr>One-Way ANOVA hypotheses</vt:lpstr>
      <vt:lpstr>Post Hoc Comparisons</vt:lpstr>
      <vt:lpstr>Tukey’s Honest Significant Difference</vt:lpstr>
      <vt:lpstr>Additional 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Smith, Maverick</cp:lastModifiedBy>
  <cp:revision>56</cp:revision>
  <dcterms:modified xsi:type="dcterms:W3CDTF">2025-02-04T14:06:27Z</dcterms:modified>
</cp:coreProperties>
</file>