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524000" y="3602037"/>
            <a:ext cx="9144000" cy="1655764"/>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0" name="Body Level One…"/>
          <p:cNvSpPr txBox="1"/>
          <p:nvPr>
            <p:ph type="body" sz="quarter" idx="1"/>
          </p:nvPr>
        </p:nvSpPr>
        <p:spPr>
          <a:xfrm>
            <a:off x="831850" y="4589462"/>
            <a:ext cx="10515600" cy="1500189"/>
          </a:xfrm>
          <a:prstGeom prst="rect">
            <a:avLst/>
          </a:prstGeom>
        </p:spPr>
        <p:txBody>
          <a:bodyPr/>
          <a:lstStyle>
            <a:lvl1pPr marL="0" indent="0">
              <a:buSzTx/>
              <a:buFontTx/>
              <a:buNone/>
              <a:defRPr sz="2400">
                <a:solidFill>
                  <a:srgbClr val="888888"/>
                </a:solidFill>
              </a:defRPr>
            </a:lvl1pPr>
            <a:lvl2pPr marL="0" indent="0">
              <a:buSzTx/>
              <a:buFontTx/>
              <a:buNone/>
              <a:defRPr sz="2400">
                <a:solidFill>
                  <a:srgbClr val="888888"/>
                </a:solidFill>
              </a:defRPr>
            </a:lvl2pPr>
            <a:lvl3pPr marL="0" indent="0">
              <a:buSzTx/>
              <a:buFontTx/>
              <a:buNone/>
              <a:defRPr sz="2400">
                <a:solidFill>
                  <a:srgbClr val="888888"/>
                </a:solidFill>
              </a:defRPr>
            </a:lvl3pPr>
            <a:lvl4pPr marL="0" indent="0">
              <a:buSzTx/>
              <a:buFontTx/>
              <a:buNone/>
              <a:defRPr sz="2400">
                <a:solidFill>
                  <a:srgbClr val="888888"/>
                </a:solidFill>
              </a:defRPr>
            </a:lvl4pPr>
            <a:lvl5pPr marL="0" indent="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839787" y="365125"/>
            <a:ext cx="10515601" cy="1325563"/>
          </a:xfrm>
          <a:prstGeom prst="rect">
            <a:avLst/>
          </a:prstGeom>
        </p:spPr>
        <p:txBody>
          <a:bodyPr/>
          <a:lstStyle/>
          <a:p>
            <a:pPr/>
            <a:r>
              <a:t>Title Text</a:t>
            </a:r>
          </a:p>
        </p:txBody>
      </p:sp>
      <p:sp>
        <p:nvSpPr>
          <p:cNvPr id="48" name="Body Level One…"/>
          <p:cNvSpPr txBox="1"/>
          <p:nvPr>
            <p:ph type="body" sz="quarter" idx="1"/>
          </p:nvPr>
        </p:nvSpPr>
        <p:spPr>
          <a:xfrm>
            <a:off x="839787" y="1681163"/>
            <a:ext cx="5157790" cy="823914"/>
          </a:xfrm>
          <a:prstGeom prst="rect">
            <a:avLst/>
          </a:prstGeom>
        </p:spPr>
        <p:txBody>
          <a:bodyPr anchor="b"/>
          <a:lstStyle>
            <a:lvl1pPr marL="0" indent="0">
              <a:buSzTx/>
              <a:buFontTx/>
              <a:buNone/>
              <a:defRPr b="1" sz="2400"/>
            </a:lvl1pPr>
            <a:lvl2pPr marL="0" indent="0">
              <a:buSzTx/>
              <a:buFontTx/>
              <a:buNone/>
              <a:defRPr b="1" sz="2400"/>
            </a:lvl2pPr>
            <a:lvl3pPr marL="0" indent="0">
              <a:buSzTx/>
              <a:buFontTx/>
              <a:buNone/>
              <a:defRPr b="1" sz="2400"/>
            </a:lvl3pPr>
            <a:lvl4pPr marL="0" indent="0">
              <a:buSzTx/>
              <a:buFontTx/>
              <a:buNone/>
              <a:defRPr b="1" sz="2400"/>
            </a:lvl4pPr>
            <a:lvl5pPr marL="0" indent="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6172200" y="1681163"/>
            <a:ext cx="5183188" cy="823914"/>
          </a:xfrm>
          <a:prstGeom prst="rect">
            <a:avLst/>
          </a:prstGeom>
        </p:spPr>
        <p:txBody>
          <a:bodyPr anchor="b"/>
          <a:lstStyle/>
          <a:p>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bg>
      <p:bgPr>
        <a:solidFill>
          <a:srgbClr val="FFFFFF"/>
        </a:solidFill>
      </p:bgPr>
    </p:bg>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bg>
      <p:bgPr>
        <a:solidFill>
          <a:srgbClr val="FFFFFF"/>
        </a:solidFill>
      </p:bgPr>
    </p:bg>
    <p:spTree>
      <p:nvGrpSpPr>
        <p:cNvPr id="1" name=""/>
        <p:cNvGrpSpPr/>
        <p:nvPr/>
      </p:nvGrpSpPr>
      <p:grpSpPr>
        <a:xfrm>
          <a:off x="0" y="0"/>
          <a:ext cx="0" cy="0"/>
          <a:chOff x="0" y="0"/>
          <a:chExt cx="0" cy="0"/>
        </a:xfrm>
      </p:grpSpPr>
      <p:sp>
        <p:nvSpPr>
          <p:cNvPr id="72" name="Title Text"/>
          <p:cNvSpPr txBox="1"/>
          <p:nvPr>
            <p:ph type="title"/>
          </p:nvPr>
        </p:nvSpPr>
        <p:spPr>
          <a:xfrm>
            <a:off x="839787" y="457200"/>
            <a:ext cx="3932240" cy="1600200"/>
          </a:xfrm>
          <a:prstGeom prst="rect">
            <a:avLst/>
          </a:prstGeom>
        </p:spPr>
        <p:txBody>
          <a:bodyPr anchor="b"/>
          <a:lstStyle>
            <a:lvl1pPr>
              <a:defRPr sz="3200"/>
            </a:lvl1pPr>
          </a:lstStyle>
          <a:p>
            <a:pPr/>
            <a:r>
              <a:t>Title Text</a:t>
            </a:r>
          </a:p>
        </p:txBody>
      </p:sp>
      <p:sp>
        <p:nvSpPr>
          <p:cNvPr id="73" name="Body Level One…"/>
          <p:cNvSpPr txBox="1"/>
          <p:nvPr>
            <p:ph type="body" sz="half" idx="1"/>
          </p:nvPr>
        </p:nvSpPr>
        <p:spPr>
          <a:xfrm>
            <a:off x="5183187" y="987425"/>
            <a:ext cx="6172202"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839787" y="2057400"/>
            <a:ext cx="3932238" cy="3811588"/>
          </a:xfrm>
          <a:prstGeom prst="rect">
            <a:avLst/>
          </a:prstGeom>
        </p:spPr>
        <p:txBody>
          <a:bodyPr/>
          <a:lstStyle/>
          <a:p>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839787" y="457200"/>
            <a:ext cx="3932240" cy="1600200"/>
          </a:xfrm>
          <a:prstGeom prst="rect">
            <a:avLst/>
          </a:prstGeom>
        </p:spPr>
        <p:txBody>
          <a:bodyPr anchor="b"/>
          <a:lstStyle>
            <a:lvl1pPr>
              <a:defRPr sz="3200"/>
            </a:lvl1pPr>
          </a:lstStyle>
          <a:p>
            <a:pPr/>
            <a:r>
              <a:t>Title Text</a:t>
            </a:r>
          </a:p>
        </p:txBody>
      </p:sp>
      <p:sp>
        <p:nvSpPr>
          <p:cNvPr id="83" name="Picture Placeholder 2"/>
          <p:cNvSpPr/>
          <p:nvPr>
            <p:ph type="pic" sz="half" idx="21"/>
          </p:nvPr>
        </p:nvSpPr>
        <p:spPr>
          <a:xfrm>
            <a:off x="5183187" y="987425"/>
            <a:ext cx="6172202" cy="4873625"/>
          </a:xfrm>
          <a:prstGeom prst="rect">
            <a:avLst/>
          </a:prstGeom>
        </p:spPr>
        <p:txBody>
          <a:bodyPr lIns="91439" tIns="45719" rIns="91439" bIns="45719">
            <a:noAutofit/>
          </a:bodyPr>
          <a:lstStyle/>
          <a:p>
            <a:pPr/>
          </a:p>
        </p:txBody>
      </p:sp>
      <p:sp>
        <p:nvSpPr>
          <p:cNvPr id="84" name="Body Level One…"/>
          <p:cNvSpPr txBox="1"/>
          <p:nvPr>
            <p:ph type="body" sz="quarter" idx="1"/>
          </p:nvPr>
        </p:nvSpPr>
        <p:spPr>
          <a:xfrm>
            <a:off x="839787" y="2057400"/>
            <a:ext cx="3932240" cy="3811588"/>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95178" y="6414761"/>
            <a:ext cx="258623" cy="248303"/>
          </a:xfrm>
          <a:prstGeom prst="rect">
            <a:avLst/>
          </a:prstGeom>
          <a:ln w="12700">
            <a:miter lim="400000"/>
          </a:ln>
        </p:spPr>
        <p:txBody>
          <a:bodyPr wrap="none" lIns="45718" tIns="45718" rIns="45718" bIns="45718"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2pPr>
      <a:lvl3pPr marL="1234438" marR="0" indent="-320038"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94" name="Title 1"/>
          <p:cNvSpPr txBox="1"/>
          <p:nvPr>
            <p:ph type="ctrTitle"/>
          </p:nvPr>
        </p:nvSpPr>
        <p:spPr>
          <a:xfrm>
            <a:off x="1524000" y="1122362"/>
            <a:ext cx="9144000" cy="2387601"/>
          </a:xfrm>
          <a:prstGeom prst="rect">
            <a:avLst/>
          </a:prstGeom>
        </p:spPr>
        <p:txBody>
          <a:bodyPr/>
          <a:lstStyle/>
          <a:p>
            <a:pPr/>
            <a:r>
              <a:t>Transient Heat Conduction in Nuclear Fuel Pin</a:t>
            </a:r>
          </a:p>
        </p:txBody>
      </p:sp>
      <p:sp>
        <p:nvSpPr>
          <p:cNvPr id="95" name="Subtitle 2"/>
          <p:cNvSpPr txBox="1"/>
          <p:nvPr>
            <p:ph type="subTitle" sz="quarter" idx="1"/>
          </p:nvPr>
        </p:nvSpPr>
        <p:spPr>
          <a:xfrm>
            <a:off x="251791" y="5735637"/>
            <a:ext cx="9144001" cy="1655762"/>
          </a:xfrm>
          <a:prstGeom prst="rect">
            <a:avLst/>
          </a:prstGeom>
        </p:spPr>
        <p:txBody>
          <a:bodyPr/>
          <a:lstStyle/>
          <a:p>
            <a:pPr algn="l">
              <a:spcBef>
                <a:spcPts val="0"/>
              </a:spcBef>
              <a:defRPr sz="2000">
                <a:latin typeface="Calibri Light"/>
                <a:ea typeface="Calibri Light"/>
                <a:cs typeface="Calibri Light"/>
                <a:sym typeface="Calibri Light"/>
              </a:defRPr>
            </a:pPr>
            <a:r>
              <a:t>Presentation By</a:t>
            </a:r>
          </a:p>
          <a:p>
            <a:pPr algn="l">
              <a:spcBef>
                <a:spcPts val="0"/>
              </a:spcBef>
              <a:defRPr b="1" sz="2000"/>
            </a:pPr>
            <a:r>
              <a:t>(2022UCS0106) </a:t>
            </a:r>
            <a:r>
              <a:rPr b="0">
                <a:latin typeface="Calibri Light"/>
                <a:ea typeface="Calibri Light"/>
                <a:cs typeface="Calibri Light"/>
                <a:sym typeface="Calibri Light"/>
              </a:rPr>
              <a:t>Rishabh Raj </a:t>
            </a:r>
            <a:endParaRPr>
              <a:latin typeface="Carlito"/>
              <a:ea typeface="Carlito"/>
              <a:cs typeface="Carlito"/>
              <a:sym typeface="Carlito"/>
            </a:endParaRPr>
          </a:p>
          <a:p>
            <a:pPr algn="l">
              <a:spcBef>
                <a:spcPts val="0"/>
              </a:spcBef>
              <a:defRPr b="1" sz="2000"/>
            </a:pPr>
            <a:r>
              <a:t>(2022UCS0092) </a:t>
            </a:r>
            <a:r>
              <a:rPr b="0">
                <a:latin typeface="Calibri Light"/>
                <a:ea typeface="Calibri Light"/>
                <a:cs typeface="Calibri Light"/>
                <a:sym typeface="Calibri Light"/>
              </a:rPr>
              <a:t>Hitesh Choudhary</a:t>
            </a:r>
          </a:p>
        </p:txBody>
      </p:sp>
      <p:sp>
        <p:nvSpPr>
          <p:cNvPr id="96" name="Rectangle: Rounded Corners 3"/>
          <p:cNvSpPr/>
          <p:nvPr/>
        </p:nvSpPr>
        <p:spPr>
          <a:xfrm>
            <a:off x="0" y="0"/>
            <a:ext cx="12192000" cy="6858000"/>
          </a:xfrm>
          <a:prstGeom prst="roundRect">
            <a:avLst>
              <a:gd name="adj" fmla="val 6232"/>
            </a:avLst>
          </a:prstGeom>
          <a:ln w="381000" cap="rnd">
            <a:solidFill>
              <a:srgbClr val="C9C828"/>
            </a:solidFill>
            <a:bevel/>
          </a:ln>
        </p:spPr>
        <p:txBody>
          <a:bodyPr lIns="45718" tIns="45718" rIns="45718" bIns="45718" anchor="ctr"/>
          <a:lstStyle/>
          <a:p>
            <a:pPr algn="ctr">
              <a:defRPr>
                <a:solidFill>
                  <a:srgbClr val="FFFFFF"/>
                </a:solidFill>
                <a:latin typeface="Calibri Light"/>
                <a:ea typeface="Calibri Light"/>
                <a:cs typeface="Calibri Light"/>
                <a:sym typeface="Calibri Light"/>
              </a:defRPr>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4" name="Fuel-rod-final.png" descr="Fuel-rod-final.png"/>
          <p:cNvPicPr>
            <a:picLocks noChangeAspect="1"/>
          </p:cNvPicPr>
          <p:nvPr/>
        </p:nvPicPr>
        <p:blipFill>
          <a:blip r:embed="rId2">
            <a:extLst/>
          </a:blip>
          <a:stretch>
            <a:fillRect/>
          </a:stretch>
        </p:blipFill>
        <p:spPr>
          <a:xfrm>
            <a:off x="0" y="825906"/>
            <a:ext cx="12192000" cy="5206188"/>
          </a:xfrm>
          <a:prstGeom prst="rect">
            <a:avLst/>
          </a:prstGeom>
          <a:ln w="12700">
            <a:miter lim="400000"/>
          </a:ln>
        </p:spPr>
      </p:pic>
      <p:sp>
        <p:nvSpPr>
          <p:cNvPr id="145" name="NF =no. of fuel-cell divisions…"/>
          <p:cNvSpPr txBox="1"/>
          <p:nvPr/>
        </p:nvSpPr>
        <p:spPr>
          <a:xfrm>
            <a:off x="8482135" y="5391836"/>
            <a:ext cx="2732989" cy="942686"/>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wrap="none" lIns="45718" tIns="45718" rIns="45718" bIns="45718">
            <a:spAutoFit/>
          </a:bodyPr>
          <a:lstStyle/>
          <a:p>
            <a:pPr/>
            <a:r>
              <a:t>NF =no. of fuel-cell divisions</a:t>
            </a:r>
          </a:p>
          <a:p>
            <a:pPr/>
            <a:r>
              <a:t>NC =no. of clad-divisions</a:t>
            </a:r>
          </a:p>
          <a:p>
            <a:pPr/>
            <a:r>
              <a:t>NT=NF+NC</a:t>
            </a:r>
          </a:p>
        </p:txBody>
      </p:sp>
      <p:sp>
        <p:nvSpPr>
          <p:cNvPr id="146" name="Equation"/>
          <p:cNvSpPr txBox="1"/>
          <p:nvPr/>
        </p:nvSpPr>
        <p:spPr>
          <a:xfrm>
            <a:off x="396956" y="3557454"/>
            <a:ext cx="197787" cy="240832"/>
          </a:xfrm>
          <a:prstGeom prst="rect">
            <a:avLst/>
          </a:prstGeom>
          <a:ln w="12700">
            <a:miter lim="400000"/>
          </a:ln>
        </p:spPr>
        <p:txBody>
          <a:bodyPr wrap="none" lIns="0" tIns="0" rIns="0" bIns="0">
            <a:spAutoFit/>
          </a:bodyPr>
          <a:lstStyle/>
          <a:p>
            <a:pPr latinLnBrk="1"/>
            <a14:m>
              <m:oMathPara>
                <m:oMathParaPr>
                  <m:jc m:val="centerGroup"/>
                </m:oMathParaPr>
                <m:oMath>
                  <m:sSub>
                    <m:e>
                      <m:r>
                        <a:rPr xmlns:a="http://schemas.openxmlformats.org/drawingml/2006/main" sz="2100" i="1">
                          <a:solidFill>
                            <a:srgbClr val="000000"/>
                          </a:solidFill>
                          <a:latin typeface="Cambria Math" panose="02040503050406030204" pitchFamily="18" charset="0"/>
                        </a:rPr>
                        <m:t>T</m:t>
                      </m:r>
                    </m:e>
                    <m:sub>
                      <m:r>
                        <a:rPr xmlns:a="http://schemas.openxmlformats.org/drawingml/2006/main" sz="2100" i="1">
                          <a:solidFill>
                            <a:srgbClr val="000000"/>
                          </a:solidFill>
                          <a:latin typeface="Cambria Math" panose="02040503050406030204" pitchFamily="18" charset="0"/>
                        </a:rPr>
                        <m:t>1</m:t>
                      </m:r>
                    </m:sub>
                  </m:sSub>
                </m:oMath>
              </m:oMathPara>
            </a14:m>
            <a:endParaRPr sz="2100"/>
          </a:p>
        </p:txBody>
      </p:sp>
      <p:sp>
        <p:nvSpPr>
          <p:cNvPr id="147" name="Equation"/>
          <p:cNvSpPr txBox="1"/>
          <p:nvPr/>
        </p:nvSpPr>
        <p:spPr>
          <a:xfrm>
            <a:off x="10133271" y="3511582"/>
            <a:ext cx="751656" cy="248595"/>
          </a:xfrm>
          <a:prstGeom prst="rect">
            <a:avLst/>
          </a:prstGeom>
          <a:ln w="12700">
            <a:miter lim="400000"/>
          </a:ln>
        </p:spPr>
        <p:txBody>
          <a:bodyPr wrap="none" lIns="0" tIns="0" rIns="0" bIns="0">
            <a:spAutoFit/>
          </a:bodyPr>
          <a:lstStyle/>
          <a:p>
            <a:pPr latinLnBrk="1"/>
            <a14:m>
              <m:oMathPara>
                <m:oMathParaPr>
                  <m:jc m:val="centerGroup"/>
                </m:oMathParaPr>
                <m:oMath>
                  <m:sSub>
                    <m:e>
                      <m:r>
                        <a:rPr xmlns:a="http://schemas.openxmlformats.org/drawingml/2006/main" sz="2100" i="1">
                          <a:solidFill>
                            <a:srgbClr val="000000"/>
                          </a:solidFill>
                          <a:latin typeface="Cambria Math" panose="02040503050406030204" pitchFamily="18" charset="0"/>
                        </a:rPr>
                        <m:t>T</m:t>
                      </m:r>
                    </m:e>
                    <m:sub>
                      <m:r>
                        <a:rPr xmlns:a="http://schemas.openxmlformats.org/drawingml/2006/main" sz="2100" i="1">
                          <a:solidFill>
                            <a:srgbClr val="000000"/>
                          </a:solidFill>
                          <a:latin typeface="Cambria Math" panose="02040503050406030204" pitchFamily="18" charset="0"/>
                        </a:rPr>
                        <m:t>N</m:t>
                      </m:r>
                      <m:r>
                        <a:rPr xmlns:a="http://schemas.openxmlformats.org/drawingml/2006/main" sz="2100" i="1">
                          <a:solidFill>
                            <a:srgbClr val="000000"/>
                          </a:solidFill>
                          <a:latin typeface="Cambria Math" panose="02040503050406030204" pitchFamily="18" charset="0"/>
                        </a:rPr>
                        <m:t>F</m:t>
                      </m:r>
                      <m:r>
                        <a:rPr xmlns:a="http://schemas.openxmlformats.org/drawingml/2006/main" sz="2100" i="1">
                          <a:solidFill>
                            <a:srgbClr val="000000"/>
                          </a:solidFill>
                          <a:latin typeface="Cambria Math" panose="02040503050406030204" pitchFamily="18" charset="0"/>
                        </a:rPr>
                        <m:t>+</m:t>
                      </m:r>
                      <m:r>
                        <a:rPr xmlns:a="http://schemas.openxmlformats.org/drawingml/2006/main" sz="2100" i="1">
                          <a:solidFill>
                            <a:srgbClr val="000000"/>
                          </a:solidFill>
                          <a:latin typeface="Cambria Math" panose="02040503050406030204" pitchFamily="18" charset="0"/>
                        </a:rPr>
                        <m:t>N</m:t>
                      </m:r>
                      <m:r>
                        <a:rPr xmlns:a="http://schemas.openxmlformats.org/drawingml/2006/main" sz="2100" i="1">
                          <a:solidFill>
                            <a:srgbClr val="000000"/>
                          </a:solidFill>
                          <a:latin typeface="Cambria Math" panose="02040503050406030204" pitchFamily="18" charset="0"/>
                        </a:rPr>
                        <m:t>C</m:t>
                      </m:r>
                    </m:sub>
                  </m:sSub>
                </m:oMath>
              </m:oMathPara>
            </a14:m>
            <a:endParaRPr sz="2100"/>
          </a:p>
        </p:txBody>
      </p:sp>
      <p:sp>
        <p:nvSpPr>
          <p:cNvPr id="148" name="Equation"/>
          <p:cNvSpPr txBox="1"/>
          <p:nvPr/>
        </p:nvSpPr>
        <p:spPr>
          <a:xfrm>
            <a:off x="10805297" y="3034314"/>
            <a:ext cx="352229" cy="280028"/>
          </a:xfrm>
          <a:prstGeom prst="rect">
            <a:avLst/>
          </a:prstGeom>
          <a:ln w="12700">
            <a:miter lim="400000"/>
          </a:ln>
        </p:spPr>
        <p:txBody>
          <a:bodyPr wrap="none" lIns="0" tIns="0" rIns="0" bIns="0">
            <a:spAutoFit/>
          </a:bodyPr>
          <a:lstStyle/>
          <a:p>
            <a:pPr latinLnBrk="1"/>
            <a14:m>
              <m:oMathPara>
                <m:oMathParaPr>
                  <m:jc m:val="centerGroup"/>
                </m:oMathParaPr>
                <m:oMath>
                  <m:sSub>
                    <m:e>
                      <m:r>
                        <a:rPr xmlns:a="http://schemas.openxmlformats.org/drawingml/2006/main" sz="2100" i="1">
                          <a:solidFill>
                            <a:srgbClr val="000000"/>
                          </a:solidFill>
                          <a:latin typeface="Cambria Math" panose="02040503050406030204" pitchFamily="18" charset="0"/>
                        </a:rPr>
                        <m:t>T</m:t>
                      </m:r>
                    </m:e>
                    <m:sub>
                      <m:r>
                        <a:rPr xmlns:a="http://schemas.openxmlformats.org/drawingml/2006/main" sz="2100" i="1">
                          <a:solidFill>
                            <a:srgbClr val="000000"/>
                          </a:solidFill>
                          <a:latin typeface="Cambria Math" panose="02040503050406030204" pitchFamily="18" charset="0"/>
                        </a:rPr>
                        <m:t>i</m:t>
                      </m:r>
                      <m:r>
                        <a:rPr xmlns:a="http://schemas.openxmlformats.org/drawingml/2006/main" sz="2100" i="1">
                          <a:solidFill>
                            <a:srgbClr val="000000"/>
                          </a:solidFill>
                          <a:latin typeface="Cambria Math" panose="02040503050406030204" pitchFamily="18" charset="0"/>
                        </a:rPr>
                        <m:t>n</m:t>
                      </m:r>
                      <m:r>
                        <a:rPr xmlns:a="http://schemas.openxmlformats.org/drawingml/2006/main" sz="2100" i="1">
                          <a:solidFill>
                            <a:srgbClr val="000000"/>
                          </a:solidFill>
                          <a:latin typeface="Cambria Math" panose="02040503050406030204" pitchFamily="18" charset="0"/>
                        </a:rPr>
                        <m:t>f</m:t>
                      </m:r>
                    </m:sub>
                  </m:sSub>
                </m:oMath>
              </m:oMathPara>
            </a14:m>
            <a:endParaRPr sz="2100"/>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Boundary Conditions"/>
          <p:cNvSpPr txBox="1"/>
          <p:nvPr/>
        </p:nvSpPr>
        <p:spPr>
          <a:xfrm>
            <a:off x="238983" y="347751"/>
            <a:ext cx="4858305" cy="653910"/>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ct val="90000"/>
              </a:lnSpc>
              <a:defRPr sz="4400">
                <a:latin typeface="Calibri Light"/>
                <a:ea typeface="Calibri Light"/>
                <a:cs typeface="Calibri Light"/>
                <a:sym typeface="Calibri Light"/>
              </a:defRPr>
            </a:lvl1pPr>
          </a:lstStyle>
          <a:p>
            <a:pPr/>
            <a:r>
              <a:t>Boundary Conditions</a:t>
            </a:r>
          </a:p>
        </p:txBody>
      </p:sp>
      <p:sp>
        <p:nvSpPr>
          <p:cNvPr id="151" name="At Centre-line in Fuel Rod(Nuemann Left Boundary Condition)"/>
          <p:cNvSpPr txBox="1"/>
          <p:nvPr/>
        </p:nvSpPr>
        <p:spPr>
          <a:xfrm>
            <a:off x="298225" y="1224533"/>
            <a:ext cx="10288150" cy="49704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ct val="90000"/>
              </a:lnSpc>
              <a:defRPr sz="3200">
                <a:latin typeface="Calibri Light"/>
                <a:ea typeface="Calibri Light"/>
                <a:cs typeface="Calibri Light"/>
                <a:sym typeface="Calibri Light"/>
              </a:defRPr>
            </a:lvl1pPr>
          </a:lstStyle>
          <a:p>
            <a:pPr/>
            <a:r>
              <a:t>At Centre-line in Fuel Rod(Nuemann Left Boundary Condition)</a:t>
            </a:r>
          </a:p>
        </p:txBody>
      </p:sp>
      <p:sp>
        <p:nvSpPr>
          <p:cNvPr id="152" name="At Fuel-Gap Surface(Robin’s Right Boundary Condition)"/>
          <p:cNvSpPr txBox="1"/>
          <p:nvPr/>
        </p:nvSpPr>
        <p:spPr>
          <a:xfrm>
            <a:off x="298225" y="3804151"/>
            <a:ext cx="9122727" cy="49704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ct val="90000"/>
              </a:lnSpc>
              <a:defRPr sz="3200">
                <a:latin typeface="Calibri Light"/>
                <a:ea typeface="Calibri Light"/>
                <a:cs typeface="Calibri Light"/>
                <a:sym typeface="Calibri Light"/>
              </a:defRPr>
            </a:lvl1pPr>
          </a:lstStyle>
          <a:p>
            <a:pPr/>
            <a:r>
              <a:t>At Fuel-Gap Surface(Robin’s Right Boundary Condition)</a:t>
            </a:r>
          </a:p>
        </p:txBody>
      </p:sp>
      <p:sp>
        <p:nvSpPr>
          <p:cNvPr id="153" name="Equation"/>
          <p:cNvSpPr txBox="1"/>
          <p:nvPr/>
        </p:nvSpPr>
        <p:spPr>
          <a:xfrm>
            <a:off x="858423" y="2038367"/>
            <a:ext cx="1670281" cy="393701"/>
          </a:xfrm>
          <a:prstGeom prst="rect">
            <a:avLst/>
          </a:prstGeom>
          <a:ln w="12700">
            <a:miter lim="400000"/>
          </a:ln>
        </p:spPr>
        <p:txBody>
          <a:bodyPr wrap="none" lIns="0" tIns="0" rIns="0" bIns="0">
            <a:spAutoFit/>
          </a:bodyPr>
          <a:lstStyle/>
          <a:p>
            <a:pPr latinLnBrk="1"/>
            <a14:m>
              <m:oMathPara>
                <m:oMathParaPr>
                  <m:jc m:val="centerGroup"/>
                </m:oMathParaPr>
                <m:oMath>
                  <m:r>
                    <a:rPr xmlns:a="http://schemas.openxmlformats.org/drawingml/2006/main" sz="2600" i="1">
                      <a:solidFill>
                        <a:srgbClr val="000000"/>
                      </a:solidFill>
                      <a:latin typeface="Cambria Math" panose="02040503050406030204" pitchFamily="18" charset="0"/>
                    </a:rPr>
                    <m:t>C</m:t>
                  </m:r>
                  <m:r>
                    <a:rPr xmlns:a="http://schemas.openxmlformats.org/drawingml/2006/main" sz="2600" i="1">
                      <a:solidFill>
                        <a:srgbClr val="000000"/>
                      </a:solidFill>
                      <a:latin typeface="Cambria Math" panose="02040503050406030204" pitchFamily="18" charset="0"/>
                    </a:rPr>
                    <m:t>A</m:t>
                  </m:r>
                  <m:sSubSup>
                    <m:e>
                      <m:r>
                        <a:rPr xmlns:a="http://schemas.openxmlformats.org/drawingml/2006/main" sz="2600" i="1">
                          <a:solidFill>
                            <a:srgbClr val="000000"/>
                          </a:solidFill>
                          <a:latin typeface="Cambria Math" panose="02040503050406030204" pitchFamily="18" charset="0"/>
                        </a:rPr>
                        <m:t>W</m:t>
                      </m:r>
                    </m:e>
                    <m:sub>
                      <m:r>
                        <a:rPr xmlns:a="http://schemas.openxmlformats.org/drawingml/2006/main" sz="2600" i="1">
                          <a:solidFill>
                            <a:srgbClr val="000000"/>
                          </a:solidFill>
                          <a:latin typeface="Cambria Math" panose="02040503050406030204" pitchFamily="18" charset="0"/>
                        </a:rPr>
                        <m:t>1</m:t>
                      </m:r>
                    </m:sub>
                    <m:sup>
                      <m:r>
                        <a:rPr xmlns:a="http://schemas.openxmlformats.org/drawingml/2006/main" sz="2600" i="1">
                          <a:solidFill>
                            <a:srgbClr val="000000"/>
                          </a:solidFill>
                          <a:latin typeface="Cambria Math" panose="02040503050406030204" pitchFamily="18" charset="0"/>
                        </a:rPr>
                        <m:t>n</m:t>
                      </m:r>
                      <m:r>
                        <a:rPr xmlns:a="http://schemas.openxmlformats.org/drawingml/2006/main" sz="2600" i="1">
                          <a:solidFill>
                            <a:srgbClr val="000000"/>
                          </a:solidFill>
                          <a:latin typeface="Cambria Math" panose="02040503050406030204" pitchFamily="18" charset="0"/>
                        </a:rPr>
                        <m:t>+</m:t>
                      </m:r>
                      <m:r>
                        <a:rPr xmlns:a="http://schemas.openxmlformats.org/drawingml/2006/main" sz="2600" i="1">
                          <a:solidFill>
                            <a:srgbClr val="000000"/>
                          </a:solidFill>
                          <a:latin typeface="Cambria Math" panose="02040503050406030204" pitchFamily="18" charset="0"/>
                        </a:rPr>
                        <m:t>1</m:t>
                      </m:r>
                    </m:sup>
                  </m:sSubSup>
                  <m:r>
                    <a:rPr xmlns:a="http://schemas.openxmlformats.org/drawingml/2006/main" sz="2600" i="1">
                      <a:solidFill>
                        <a:srgbClr val="000000"/>
                      </a:solidFill>
                      <a:latin typeface="Cambria Math" panose="02040503050406030204" pitchFamily="18" charset="0"/>
                    </a:rPr>
                    <m:t>=</m:t>
                  </m:r>
                  <m:r>
                    <a:rPr xmlns:a="http://schemas.openxmlformats.org/drawingml/2006/main" sz="2600" i="1">
                      <a:solidFill>
                        <a:srgbClr val="000000"/>
                      </a:solidFill>
                      <a:latin typeface="Cambria Math" panose="02040503050406030204" pitchFamily="18" charset="0"/>
                    </a:rPr>
                    <m:t>0</m:t>
                  </m:r>
                </m:oMath>
              </m:oMathPara>
            </a14:m>
            <a:endParaRPr sz="2600"/>
          </a:p>
        </p:txBody>
      </p:sp>
      <p:sp>
        <p:nvSpPr>
          <p:cNvPr id="154" name="Equation"/>
          <p:cNvSpPr txBox="1"/>
          <p:nvPr/>
        </p:nvSpPr>
        <p:spPr>
          <a:xfrm>
            <a:off x="876875" y="2795031"/>
            <a:ext cx="5382651" cy="395901"/>
          </a:xfrm>
          <a:prstGeom prst="rect">
            <a:avLst/>
          </a:prstGeom>
          <a:ln w="12700">
            <a:miter lim="400000"/>
          </a:ln>
        </p:spPr>
        <p:txBody>
          <a:bodyPr wrap="none" lIns="0" tIns="0" rIns="0" bIns="0">
            <a:spAutoFit/>
          </a:bodyPr>
          <a:lstStyle/>
          <a:p>
            <a:pPr latinLnBrk="1"/>
            <a14:m>
              <m:oMathPara>
                <m:oMathParaPr>
                  <m:jc m:val="centerGroup"/>
                </m:oMathParaPr>
                <m:oMath>
                  <m:sSubSup>
                    <m:e>
                      <m:r>
                        <a:rPr xmlns:a="http://schemas.openxmlformats.org/drawingml/2006/main" sz="2500" i="1">
                          <a:solidFill>
                            <a:srgbClr val="000000"/>
                          </a:solidFill>
                          <a:latin typeface="Cambria Math" panose="02040503050406030204" pitchFamily="18" charset="0"/>
                        </a:rPr>
                        <m:t>S</m:t>
                      </m:r>
                    </m:e>
                    <m:sub>
                      <m:r>
                        <a:rPr xmlns:a="http://schemas.openxmlformats.org/drawingml/2006/main" sz="2500" i="1">
                          <a:solidFill>
                            <a:srgbClr val="000000"/>
                          </a:solidFill>
                          <a:latin typeface="Cambria Math" panose="02040503050406030204" pitchFamily="18" charset="0"/>
                        </a:rPr>
                        <m:t>1</m:t>
                      </m:r>
                    </m:sub>
                    <m:sup>
                      <m:r>
                        <a:rPr xmlns:a="http://schemas.openxmlformats.org/drawingml/2006/main" sz="2500" i="1">
                          <a:solidFill>
                            <a:srgbClr val="000000"/>
                          </a:solidFill>
                          <a:latin typeface="Cambria Math" panose="02040503050406030204" pitchFamily="18" charset="0"/>
                        </a:rPr>
                        <m:t>n</m:t>
                      </m:r>
                      <m: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1</m:t>
                      </m:r>
                    </m:sup>
                  </m:sSubSup>
                  <m: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C</m:t>
                  </m:r>
                  <m:r>
                    <a:rPr xmlns:a="http://schemas.openxmlformats.org/drawingml/2006/main" sz="2500" i="1">
                      <a:solidFill>
                        <a:srgbClr val="000000"/>
                      </a:solidFill>
                      <a:latin typeface="Cambria Math" panose="02040503050406030204" pitchFamily="18" charset="0"/>
                    </a:rPr>
                    <m:t>A</m:t>
                  </m:r>
                  <m:sSubSup>
                    <m:e>
                      <m:r>
                        <a:rPr xmlns:a="http://schemas.openxmlformats.org/drawingml/2006/main" sz="2500" i="1">
                          <a:solidFill>
                            <a:srgbClr val="000000"/>
                          </a:solidFill>
                          <a:latin typeface="Cambria Math" panose="02040503050406030204" pitchFamily="18" charset="0"/>
                        </a:rPr>
                        <m:t>Q</m:t>
                      </m:r>
                    </m:e>
                    <m:sub>
                      <m:r>
                        <a:rPr xmlns:a="http://schemas.openxmlformats.org/drawingml/2006/main" sz="2500" i="1">
                          <a:solidFill>
                            <a:srgbClr val="000000"/>
                          </a:solidFill>
                          <a:latin typeface="Cambria Math" panose="02040503050406030204" pitchFamily="18" charset="0"/>
                        </a:rPr>
                        <m:t>1</m:t>
                      </m:r>
                    </m:sub>
                    <m:sup>
                      <m:r>
                        <a:rPr xmlns:a="http://schemas.openxmlformats.org/drawingml/2006/main" sz="2500" i="1">
                          <a:solidFill>
                            <a:srgbClr val="000000"/>
                          </a:solidFill>
                          <a:latin typeface="Cambria Math" panose="02040503050406030204" pitchFamily="18" charset="0"/>
                        </a:rPr>
                        <m:t>n</m:t>
                      </m:r>
                      <m: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1</m:t>
                      </m:r>
                    </m:sup>
                  </m:sSubSup>
                  <m: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A</m:t>
                  </m:r>
                  <m:r>
                    <a:rPr xmlns:a="http://schemas.openxmlformats.org/drawingml/2006/main" sz="2500" i="1">
                      <a:solidFill>
                        <a:srgbClr val="000000"/>
                      </a:solidFill>
                      <a:latin typeface="Cambria Math" panose="02040503050406030204" pitchFamily="18" charset="0"/>
                    </a:rPr>
                    <m:t>T</m:t>
                  </m:r>
                  <m:sSub>
                    <m:e>
                      <m:r>
                        <a:rPr xmlns:a="http://schemas.openxmlformats.org/drawingml/2006/main" sz="2500" i="1">
                          <a:solidFill>
                            <a:srgbClr val="000000"/>
                          </a:solidFill>
                          <a:latin typeface="Cambria Math" panose="02040503050406030204" pitchFamily="18" charset="0"/>
                        </a:rPr>
                        <m:t>O</m:t>
                      </m:r>
                    </m:e>
                    <m:sub>
                      <m:r>
                        <a:rPr xmlns:a="http://schemas.openxmlformats.org/drawingml/2006/main" sz="2500" i="1">
                          <a:solidFill>
                            <a:srgbClr val="000000"/>
                          </a:solidFill>
                          <a:latin typeface="Cambria Math" panose="02040503050406030204" pitchFamily="18" charset="0"/>
                        </a:rPr>
                        <m:t>1</m:t>
                      </m:r>
                    </m:sub>
                  </m:sSub>
                  <m:r>
                    <a:rPr xmlns:a="http://schemas.openxmlformats.org/drawingml/2006/main" sz="2500" i="1">
                      <a:solidFill>
                        <a:srgbClr val="000000"/>
                      </a:solidFill>
                      <a:latin typeface="Cambria Math" panose="02040503050406030204" pitchFamily="18" charset="0"/>
                    </a:rPr>
                    <m:t>⋅</m:t>
                  </m:r>
                  <m:sSubSup>
                    <m:e>
                      <m:r>
                        <a:rPr xmlns:a="http://schemas.openxmlformats.org/drawingml/2006/main" sz="2500" i="1">
                          <a:solidFill>
                            <a:srgbClr val="000000"/>
                          </a:solidFill>
                          <a:latin typeface="Cambria Math" panose="02040503050406030204" pitchFamily="18" charset="0"/>
                        </a:rPr>
                        <m:t>T</m:t>
                      </m:r>
                    </m:e>
                    <m:sub>
                      <m:r>
                        <a:rPr xmlns:a="http://schemas.openxmlformats.org/drawingml/2006/main" sz="2500" i="1">
                          <a:solidFill>
                            <a:srgbClr val="000000"/>
                          </a:solidFill>
                          <a:latin typeface="Cambria Math" panose="02040503050406030204" pitchFamily="18" charset="0"/>
                        </a:rPr>
                        <m:t>1</m:t>
                      </m:r>
                    </m:sub>
                    <m:sup>
                      <m:r>
                        <a:rPr xmlns:a="http://schemas.openxmlformats.org/drawingml/2006/main" sz="2500" i="1">
                          <a:solidFill>
                            <a:srgbClr val="000000"/>
                          </a:solidFill>
                          <a:latin typeface="Cambria Math" panose="02040503050406030204" pitchFamily="18" charset="0"/>
                        </a:rPr>
                        <m:t>n</m:t>
                      </m:r>
                    </m:sup>
                  </m:sSubSup>
                  <m:r>
                    <a:rPr xmlns:a="http://schemas.openxmlformats.org/drawingml/2006/main" sz="2500" i="1">
                      <a:solidFill>
                        <a:srgbClr val="000000"/>
                      </a:solidFill>
                      <a:latin typeface="Cambria Math" panose="02040503050406030204" pitchFamily="18" charset="0"/>
                    </a:rPr>
                    <m:t>+</m:t>
                  </m:r>
                  <m:r>
                    <m:rPr>
                      <m:sty m:val="p"/>
                    </m:rPr>
                    <a:rPr xmlns:a="http://schemas.openxmlformats.org/drawingml/2006/main" sz="2500" i="1">
                      <a:solidFill>
                        <a:srgbClr val="000000"/>
                      </a:solidFill>
                      <a:latin typeface="Cambria Math" panose="02040503050406030204" pitchFamily="18" charset="0"/>
                    </a:rPr>
                    <m:t>Ψ</m:t>
                  </m:r>
                  <m:r>
                    <a:rPr xmlns:a="http://schemas.openxmlformats.org/drawingml/2006/main" sz="2500" i="1">
                      <a:solidFill>
                        <a:srgbClr val="000000"/>
                      </a:solidFill>
                      <a:latin typeface="Cambria Math" panose="02040503050406030204" pitchFamily="18" charset="0"/>
                    </a:rPr>
                    <m:t>⋅</m:t>
                  </m:r>
                  <m:sSub>
                    <m:e>
                      <m:r>
                        <a:rPr xmlns:a="http://schemas.openxmlformats.org/drawingml/2006/main" sz="2500" i="1">
                          <a:solidFill>
                            <a:srgbClr val="000000"/>
                          </a:solidFill>
                          <a:latin typeface="Cambria Math" panose="02040503050406030204" pitchFamily="18" charset="0"/>
                        </a:rPr>
                        <m:t>r</m:t>
                      </m:r>
                    </m:e>
                    <m:sub>
                      <m:r>
                        <a:rPr xmlns:a="http://schemas.openxmlformats.org/drawingml/2006/main" sz="2500" i="1">
                          <a:solidFill>
                            <a:srgbClr val="000000"/>
                          </a:solidFill>
                          <a:latin typeface="Cambria Math" panose="02040503050406030204" pitchFamily="18" charset="0"/>
                        </a:rPr>
                        <m:t>1</m:t>
                      </m:r>
                    </m:sub>
                  </m:sSub>
                  <m:r>
                    <a:rPr xmlns:a="http://schemas.openxmlformats.org/drawingml/2006/main" sz="2500" i="1">
                      <a:solidFill>
                        <a:srgbClr val="000000"/>
                      </a:solidFill>
                      <a:latin typeface="Cambria Math" panose="02040503050406030204" pitchFamily="18" charset="0"/>
                    </a:rPr>
                    <m:t>⋅</m:t>
                  </m:r>
                  <m:sSub>
                    <m:e>
                      <m:r>
                        <a:rPr xmlns:a="http://schemas.openxmlformats.org/drawingml/2006/main" sz="2500" i="1">
                          <a:solidFill>
                            <a:srgbClr val="000000"/>
                          </a:solidFill>
                          <a:latin typeface="Cambria Math" panose="02040503050406030204" pitchFamily="18" charset="0"/>
                        </a:rPr>
                        <m:t>q</m:t>
                      </m:r>
                    </m:e>
                    <m:sub>
                      <m:r>
                        <a:rPr xmlns:a="http://schemas.openxmlformats.org/drawingml/2006/main" sz="2500" i="1">
                          <a:solidFill>
                            <a:srgbClr val="000000"/>
                          </a:solidFill>
                          <a:latin typeface="Cambria Math" panose="02040503050406030204" pitchFamily="18" charset="0"/>
                        </a:rPr>
                        <m:t>f</m:t>
                      </m:r>
                      <m:r>
                        <a:rPr xmlns:a="http://schemas.openxmlformats.org/drawingml/2006/main" sz="2500" i="1">
                          <a:solidFill>
                            <a:srgbClr val="000000"/>
                          </a:solidFill>
                          <a:latin typeface="Cambria Math" panose="02040503050406030204" pitchFamily="18" charset="0"/>
                        </a:rPr>
                        <m:t>l</m:t>
                      </m:r>
                      <m:r>
                        <a:rPr xmlns:a="http://schemas.openxmlformats.org/drawingml/2006/main" sz="2500" i="1">
                          <a:solidFill>
                            <a:srgbClr val="000000"/>
                          </a:solidFill>
                          <a:latin typeface="Cambria Math" panose="02040503050406030204" pitchFamily="18" charset="0"/>
                        </a:rPr>
                        <m:t>u</m:t>
                      </m:r>
                      <m:r>
                        <a:rPr xmlns:a="http://schemas.openxmlformats.org/drawingml/2006/main" sz="2500" i="1">
                          <a:solidFill>
                            <a:srgbClr val="000000"/>
                          </a:solidFill>
                          <a:latin typeface="Cambria Math" panose="02040503050406030204" pitchFamily="18" charset="0"/>
                        </a:rPr>
                        <m:t>x</m:t>
                      </m:r>
                    </m:sub>
                  </m:sSub>
                </m:oMath>
              </m:oMathPara>
            </a14:m>
            <a:endParaRPr sz="2500"/>
          </a:p>
        </p:txBody>
      </p:sp>
      <p:sp>
        <p:nvSpPr>
          <p:cNvPr id="155" name="Equation"/>
          <p:cNvSpPr txBox="1"/>
          <p:nvPr/>
        </p:nvSpPr>
        <p:spPr>
          <a:xfrm>
            <a:off x="792423" y="4712992"/>
            <a:ext cx="4686730" cy="390083"/>
          </a:xfrm>
          <a:prstGeom prst="rect">
            <a:avLst/>
          </a:prstGeom>
          <a:ln w="12700">
            <a:miter lim="400000"/>
          </a:ln>
        </p:spPr>
        <p:txBody>
          <a:bodyPr wrap="none" lIns="0" tIns="0" rIns="0" bIns="0">
            <a:spAutoFit/>
          </a:bodyPr>
          <a:lstStyle/>
          <a:p>
            <a:pPr latinLnBrk="1"/>
            <a14:m>
              <m:oMathPara>
                <m:oMathParaPr>
                  <m:jc m:val="centerGroup"/>
                </m:oMathParaPr>
                <m:oMath>
                  <m:r>
                    <a:rPr xmlns:a="http://schemas.openxmlformats.org/drawingml/2006/main" sz="2600" i="1">
                      <a:solidFill>
                        <a:srgbClr val="000000"/>
                      </a:solidFill>
                      <a:latin typeface="Cambria Math" panose="02040503050406030204" pitchFamily="18" charset="0"/>
                    </a:rPr>
                    <m:t>C</m:t>
                  </m:r>
                  <m:r>
                    <a:rPr xmlns:a="http://schemas.openxmlformats.org/drawingml/2006/main" sz="2600" i="1">
                      <a:solidFill>
                        <a:srgbClr val="000000"/>
                      </a:solidFill>
                      <a:latin typeface="Cambria Math" panose="02040503050406030204" pitchFamily="18" charset="0"/>
                    </a:rPr>
                    <m:t>A</m:t>
                  </m:r>
                  <m:sSubSup>
                    <m:e>
                      <m:r>
                        <a:rPr xmlns:a="http://schemas.openxmlformats.org/drawingml/2006/main" sz="2600" i="1">
                          <a:solidFill>
                            <a:srgbClr val="000000"/>
                          </a:solidFill>
                          <a:latin typeface="Cambria Math" panose="02040503050406030204" pitchFamily="18" charset="0"/>
                        </a:rPr>
                        <m:t>E</m:t>
                      </m:r>
                    </m:e>
                    <m:sub>
                      <m:r>
                        <a:rPr xmlns:a="http://schemas.openxmlformats.org/drawingml/2006/main" sz="2600" i="1">
                          <a:solidFill>
                            <a:srgbClr val="000000"/>
                          </a:solidFill>
                          <a:latin typeface="Cambria Math" panose="02040503050406030204" pitchFamily="18" charset="0"/>
                        </a:rPr>
                        <m:t>N</m:t>
                      </m:r>
                      <m:r>
                        <a:rPr xmlns:a="http://schemas.openxmlformats.org/drawingml/2006/main" sz="2600" i="1">
                          <a:solidFill>
                            <a:srgbClr val="000000"/>
                          </a:solidFill>
                          <a:latin typeface="Cambria Math" panose="02040503050406030204" pitchFamily="18" charset="0"/>
                        </a:rPr>
                        <m:t>F</m:t>
                      </m:r>
                    </m:sub>
                    <m:sup>
                      <m:r>
                        <a:rPr xmlns:a="http://schemas.openxmlformats.org/drawingml/2006/main" sz="2600" i="1">
                          <a:solidFill>
                            <a:srgbClr val="000000"/>
                          </a:solidFill>
                          <a:latin typeface="Cambria Math" panose="02040503050406030204" pitchFamily="18" charset="0"/>
                        </a:rPr>
                        <m:t>n</m:t>
                      </m:r>
                      <m:r>
                        <a:rPr xmlns:a="http://schemas.openxmlformats.org/drawingml/2006/main" sz="2600" i="1">
                          <a:solidFill>
                            <a:srgbClr val="000000"/>
                          </a:solidFill>
                          <a:latin typeface="Cambria Math" panose="02040503050406030204" pitchFamily="18" charset="0"/>
                        </a:rPr>
                        <m:t>+</m:t>
                      </m:r>
                      <m:r>
                        <a:rPr xmlns:a="http://schemas.openxmlformats.org/drawingml/2006/main" sz="2600" i="1">
                          <a:solidFill>
                            <a:srgbClr val="000000"/>
                          </a:solidFill>
                          <a:latin typeface="Cambria Math" panose="02040503050406030204" pitchFamily="18" charset="0"/>
                        </a:rPr>
                        <m:t>1</m:t>
                      </m:r>
                    </m:sup>
                  </m:sSubSup>
                  <m:r>
                    <a:rPr xmlns:a="http://schemas.openxmlformats.org/drawingml/2006/main" sz="2600" i="1">
                      <a:solidFill>
                        <a:srgbClr val="000000"/>
                      </a:solidFill>
                      <a:latin typeface="Cambria Math" panose="02040503050406030204" pitchFamily="18" charset="0"/>
                    </a:rPr>
                    <m:t>=</m:t>
                  </m:r>
                  <m:r>
                    <m:rPr>
                      <m:sty m:val="p"/>
                    </m:rPr>
                    <a:rPr xmlns:a="http://schemas.openxmlformats.org/drawingml/2006/main" sz="2600" i="1">
                      <a:solidFill>
                        <a:srgbClr val="000000"/>
                      </a:solidFill>
                      <a:latin typeface="Cambria Math" panose="02040503050406030204" pitchFamily="18" charset="0"/>
                    </a:rPr>
                    <m:t>Ψ</m:t>
                  </m:r>
                  <m:r>
                    <a:rPr xmlns:a="http://schemas.openxmlformats.org/drawingml/2006/main" sz="2600" i="1">
                      <a:solidFill>
                        <a:srgbClr val="000000"/>
                      </a:solidFill>
                      <a:latin typeface="Cambria Math" panose="02040503050406030204" pitchFamily="18" charset="0"/>
                    </a:rPr>
                    <m:t>A</m:t>
                  </m:r>
                  <m:sSubSup>
                    <m:e>
                      <m:r>
                        <a:rPr xmlns:a="http://schemas.openxmlformats.org/drawingml/2006/main" sz="2600" i="1">
                          <a:solidFill>
                            <a:srgbClr val="000000"/>
                          </a:solidFill>
                          <a:latin typeface="Cambria Math" panose="02040503050406030204" pitchFamily="18" charset="0"/>
                        </a:rPr>
                        <m:t>E</m:t>
                      </m:r>
                    </m:e>
                    <m:sub>
                      <m:r>
                        <a:rPr xmlns:a="http://schemas.openxmlformats.org/drawingml/2006/main" sz="2600" i="1">
                          <a:solidFill>
                            <a:srgbClr val="000000"/>
                          </a:solidFill>
                          <a:latin typeface="Cambria Math" panose="02040503050406030204" pitchFamily="18" charset="0"/>
                        </a:rPr>
                        <m:t>N</m:t>
                      </m:r>
                      <m:r>
                        <a:rPr xmlns:a="http://schemas.openxmlformats.org/drawingml/2006/main" sz="2600" i="1">
                          <a:solidFill>
                            <a:srgbClr val="000000"/>
                          </a:solidFill>
                          <a:latin typeface="Cambria Math" panose="02040503050406030204" pitchFamily="18" charset="0"/>
                        </a:rPr>
                        <m:t>F</m:t>
                      </m:r>
                    </m:sub>
                    <m:sup>
                      <m:r>
                        <a:rPr xmlns:a="http://schemas.openxmlformats.org/drawingml/2006/main" sz="2600" i="1">
                          <a:solidFill>
                            <a:srgbClr val="000000"/>
                          </a:solidFill>
                          <a:latin typeface="Cambria Math" panose="02040503050406030204" pitchFamily="18" charset="0"/>
                        </a:rPr>
                        <m:t>n</m:t>
                      </m:r>
                      <m:r>
                        <a:rPr xmlns:a="http://schemas.openxmlformats.org/drawingml/2006/main" sz="2600" i="1">
                          <a:solidFill>
                            <a:srgbClr val="000000"/>
                          </a:solidFill>
                          <a:latin typeface="Cambria Math" panose="02040503050406030204" pitchFamily="18" charset="0"/>
                        </a:rPr>
                        <m:t>+</m:t>
                      </m:r>
                      <m:r>
                        <a:rPr xmlns:a="http://schemas.openxmlformats.org/drawingml/2006/main" sz="2600" i="1">
                          <a:solidFill>
                            <a:srgbClr val="000000"/>
                          </a:solidFill>
                          <a:latin typeface="Cambria Math" panose="02040503050406030204" pitchFamily="18" charset="0"/>
                        </a:rPr>
                        <m:t>1</m:t>
                      </m:r>
                    </m:sup>
                  </m:sSubSup>
                  <m:r>
                    <a:rPr xmlns:a="http://schemas.openxmlformats.org/drawingml/2006/main" sz="2600" i="1">
                      <a:solidFill>
                        <a:srgbClr val="000000"/>
                      </a:solidFill>
                      <a:latin typeface="Cambria Math" panose="02040503050406030204" pitchFamily="18" charset="0"/>
                    </a:rPr>
                    <m:t>+</m:t>
                  </m:r>
                  <m:r>
                    <m:rPr>
                      <m:sty m:val="p"/>
                    </m:rPr>
                    <a:rPr xmlns:a="http://schemas.openxmlformats.org/drawingml/2006/main" sz="2600" i="1">
                      <a:solidFill>
                        <a:srgbClr val="000000"/>
                      </a:solidFill>
                      <a:latin typeface="Cambria Math" panose="02040503050406030204" pitchFamily="18" charset="0"/>
                    </a:rPr>
                    <m:t>Ψ</m:t>
                  </m:r>
                  <m:r>
                    <a:rPr xmlns:a="http://schemas.openxmlformats.org/drawingml/2006/main" sz="2600" i="1">
                      <a:solidFill>
                        <a:srgbClr val="000000"/>
                      </a:solidFill>
                      <a:latin typeface="Cambria Math" panose="02040503050406030204" pitchFamily="18" charset="0"/>
                    </a:rPr>
                    <m:t>⋅</m:t>
                  </m:r>
                  <m:sSub>
                    <m:e>
                      <m:r>
                        <a:rPr xmlns:a="http://schemas.openxmlformats.org/drawingml/2006/main" sz="2600" i="1">
                          <a:solidFill>
                            <a:srgbClr val="000000"/>
                          </a:solidFill>
                          <a:latin typeface="Cambria Math" panose="02040503050406030204" pitchFamily="18" charset="0"/>
                        </a:rPr>
                        <m:t>r</m:t>
                      </m:r>
                    </m:e>
                    <m:sub>
                      <m:r>
                        <a:rPr xmlns:a="http://schemas.openxmlformats.org/drawingml/2006/main" sz="2600" i="1">
                          <a:solidFill>
                            <a:srgbClr val="000000"/>
                          </a:solidFill>
                          <a:latin typeface="Cambria Math" panose="02040503050406030204" pitchFamily="18" charset="0"/>
                        </a:rPr>
                        <m:t>N</m:t>
                      </m:r>
                      <m:r>
                        <a:rPr xmlns:a="http://schemas.openxmlformats.org/drawingml/2006/main" sz="2600" i="1">
                          <a:solidFill>
                            <a:srgbClr val="000000"/>
                          </a:solidFill>
                          <a:latin typeface="Cambria Math" panose="02040503050406030204" pitchFamily="18" charset="0"/>
                        </a:rPr>
                        <m:t>F</m:t>
                      </m:r>
                    </m:sub>
                  </m:sSub>
                  <m:r>
                    <a:rPr xmlns:a="http://schemas.openxmlformats.org/drawingml/2006/main" sz="2600" i="1">
                      <a:solidFill>
                        <a:srgbClr val="000000"/>
                      </a:solidFill>
                      <a:latin typeface="Cambria Math" panose="02040503050406030204" pitchFamily="18" charset="0"/>
                    </a:rPr>
                    <m:t>⋅</m:t>
                  </m:r>
                  <m:r>
                    <a:rPr xmlns:a="http://schemas.openxmlformats.org/drawingml/2006/main" sz="2600" i="1">
                      <a:solidFill>
                        <a:srgbClr val="000000"/>
                      </a:solidFill>
                      <a:latin typeface="Cambria Math" panose="02040503050406030204" pitchFamily="18" charset="0"/>
                    </a:rPr>
                    <m:t>H</m:t>
                  </m:r>
                  <m:r>
                    <a:rPr xmlns:a="http://schemas.openxmlformats.org/drawingml/2006/main" sz="2600" i="1">
                      <a:solidFill>
                        <a:srgbClr val="000000"/>
                      </a:solidFill>
                      <a:latin typeface="Cambria Math" panose="02040503050406030204" pitchFamily="18" charset="0"/>
                    </a:rPr>
                    <m:t>T</m:t>
                  </m:r>
                  <m:r>
                    <a:rPr xmlns:a="http://schemas.openxmlformats.org/drawingml/2006/main" sz="2600" i="1">
                      <a:solidFill>
                        <a:srgbClr val="000000"/>
                      </a:solidFill>
                      <a:latin typeface="Cambria Math" panose="02040503050406030204" pitchFamily="18" charset="0"/>
                    </a:rPr>
                    <m:t>C</m:t>
                  </m:r>
                </m:oMath>
              </m:oMathPara>
            </a14:m>
            <a:endParaRPr sz="2600"/>
          </a:p>
        </p:txBody>
      </p:sp>
      <p:sp>
        <p:nvSpPr>
          <p:cNvPr id="156" name="Equation"/>
          <p:cNvSpPr txBox="1"/>
          <p:nvPr/>
        </p:nvSpPr>
        <p:spPr>
          <a:xfrm>
            <a:off x="766907" y="6032387"/>
            <a:ext cx="8302778" cy="781051"/>
          </a:xfrm>
          <a:prstGeom prst="rect">
            <a:avLst/>
          </a:prstGeom>
          <a:ln w="12700">
            <a:miter lim="400000"/>
          </a:ln>
        </p:spPr>
        <p:txBody>
          <a:bodyPr wrap="none" lIns="0" tIns="0" rIns="0" bIns="0">
            <a:spAutoFit/>
          </a:bodyPr>
          <a:lstStyle/>
          <a:p>
            <a:pPr latinLnBrk="1"/>
            <a14:m>
              <m:oMathPara>
                <m:oMathParaPr>
                  <m:jc m:val="centerGroup"/>
                </m:oMathParaPr>
                <m:oMath>
                  <m:sSubSup>
                    <m:e>
                      <m:r>
                        <a:rPr xmlns:a="http://schemas.openxmlformats.org/drawingml/2006/main" sz="2500" i="1">
                          <a:solidFill>
                            <a:srgbClr val="000000"/>
                          </a:solidFill>
                          <a:latin typeface="Cambria Math" panose="02040503050406030204" pitchFamily="18" charset="0"/>
                        </a:rPr>
                        <m:t>S</m:t>
                      </m:r>
                    </m:e>
                    <m:sub>
                      <m:r>
                        <a:rPr xmlns:a="http://schemas.openxmlformats.org/drawingml/2006/main" sz="2500" i="1">
                          <a:solidFill>
                            <a:srgbClr val="000000"/>
                          </a:solidFill>
                          <a:latin typeface="Cambria Math" panose="02040503050406030204" pitchFamily="18" charset="0"/>
                        </a:rPr>
                        <m:t>N</m:t>
                      </m:r>
                      <m:r>
                        <a:rPr xmlns:a="http://schemas.openxmlformats.org/drawingml/2006/main" sz="2500" i="1">
                          <a:solidFill>
                            <a:srgbClr val="000000"/>
                          </a:solidFill>
                          <a:latin typeface="Cambria Math" panose="02040503050406030204" pitchFamily="18" charset="0"/>
                        </a:rPr>
                        <m:t>F</m:t>
                      </m:r>
                    </m:sub>
                    <m:sup>
                      <m:r>
                        <a:rPr xmlns:a="http://schemas.openxmlformats.org/drawingml/2006/main" sz="2500" i="1">
                          <a:solidFill>
                            <a:srgbClr val="000000"/>
                          </a:solidFill>
                          <a:latin typeface="Cambria Math" panose="02040503050406030204" pitchFamily="18" charset="0"/>
                        </a:rPr>
                        <m:t>n</m:t>
                      </m:r>
                      <m: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1</m:t>
                      </m:r>
                    </m:sup>
                  </m:sSubSup>
                  <m: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C</m:t>
                  </m:r>
                  <m:r>
                    <a:rPr xmlns:a="http://schemas.openxmlformats.org/drawingml/2006/main" sz="2500" i="1">
                      <a:solidFill>
                        <a:srgbClr val="000000"/>
                      </a:solidFill>
                      <a:latin typeface="Cambria Math" panose="02040503050406030204" pitchFamily="18" charset="0"/>
                    </a:rPr>
                    <m:t>A</m:t>
                  </m:r>
                  <m:sSubSup>
                    <m:e>
                      <m:r>
                        <a:rPr xmlns:a="http://schemas.openxmlformats.org/drawingml/2006/main" sz="2500" i="1">
                          <a:solidFill>
                            <a:srgbClr val="000000"/>
                          </a:solidFill>
                          <a:latin typeface="Cambria Math" panose="02040503050406030204" pitchFamily="18" charset="0"/>
                        </a:rPr>
                        <m:t>Q</m:t>
                      </m:r>
                    </m:e>
                    <m:sub>
                      <m:r>
                        <a:rPr xmlns:a="http://schemas.openxmlformats.org/drawingml/2006/main" sz="2500" i="1">
                          <a:solidFill>
                            <a:srgbClr val="000000"/>
                          </a:solidFill>
                          <a:latin typeface="Cambria Math" panose="02040503050406030204" pitchFamily="18" charset="0"/>
                        </a:rPr>
                        <m:t>N</m:t>
                      </m:r>
                      <m:r>
                        <a:rPr xmlns:a="http://schemas.openxmlformats.org/drawingml/2006/main" sz="2500" i="1">
                          <a:solidFill>
                            <a:srgbClr val="000000"/>
                          </a:solidFill>
                          <a:latin typeface="Cambria Math" panose="02040503050406030204" pitchFamily="18" charset="0"/>
                        </a:rPr>
                        <m:t>F</m:t>
                      </m:r>
                    </m:sub>
                    <m:sup>
                      <m:r>
                        <a:rPr xmlns:a="http://schemas.openxmlformats.org/drawingml/2006/main" sz="2500" i="1">
                          <a:solidFill>
                            <a:srgbClr val="000000"/>
                          </a:solidFill>
                          <a:latin typeface="Cambria Math" panose="02040503050406030204" pitchFamily="18" charset="0"/>
                        </a:rPr>
                        <m:t>n</m:t>
                      </m:r>
                      <m: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1</m:t>
                      </m:r>
                    </m:sup>
                  </m:sSubSup>
                  <m: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A</m:t>
                  </m:r>
                  <m:r>
                    <a:rPr xmlns:a="http://schemas.openxmlformats.org/drawingml/2006/main" sz="2500" i="1">
                      <a:solidFill>
                        <a:srgbClr val="000000"/>
                      </a:solidFill>
                      <a:latin typeface="Cambria Math" panose="02040503050406030204" pitchFamily="18" charset="0"/>
                    </a:rPr>
                    <m:t>T</m:t>
                  </m:r>
                  <m:sSub>
                    <m:e>
                      <m:r>
                        <a:rPr xmlns:a="http://schemas.openxmlformats.org/drawingml/2006/main" sz="2500" i="1">
                          <a:solidFill>
                            <a:srgbClr val="000000"/>
                          </a:solidFill>
                          <a:latin typeface="Cambria Math" panose="02040503050406030204" pitchFamily="18" charset="0"/>
                        </a:rPr>
                        <m:t>O</m:t>
                      </m:r>
                    </m:e>
                    <m:sub>
                      <m:r>
                        <a:rPr xmlns:a="http://schemas.openxmlformats.org/drawingml/2006/main" sz="2500" i="1">
                          <a:solidFill>
                            <a:srgbClr val="000000"/>
                          </a:solidFill>
                          <a:latin typeface="Cambria Math" panose="02040503050406030204" pitchFamily="18" charset="0"/>
                        </a:rPr>
                        <m:t>N</m:t>
                      </m:r>
                      <m:r>
                        <a:rPr xmlns:a="http://schemas.openxmlformats.org/drawingml/2006/main" sz="2500" i="1">
                          <a:solidFill>
                            <a:srgbClr val="000000"/>
                          </a:solidFill>
                          <a:latin typeface="Cambria Math" panose="02040503050406030204" pitchFamily="18" charset="0"/>
                        </a:rPr>
                        <m:t>F</m:t>
                      </m:r>
                    </m:sub>
                  </m:sSub>
                  <m:r>
                    <a:rPr xmlns:a="http://schemas.openxmlformats.org/drawingml/2006/main" sz="2500" i="1">
                      <a:solidFill>
                        <a:srgbClr val="000000"/>
                      </a:solidFill>
                      <a:latin typeface="Cambria Math" panose="02040503050406030204" pitchFamily="18" charset="0"/>
                    </a:rPr>
                    <m:t>⋅</m:t>
                  </m:r>
                  <m:sSubSup>
                    <m:e>
                      <m:r>
                        <a:rPr xmlns:a="http://schemas.openxmlformats.org/drawingml/2006/main" sz="2500" i="1">
                          <a:solidFill>
                            <a:srgbClr val="000000"/>
                          </a:solidFill>
                          <a:latin typeface="Cambria Math" panose="02040503050406030204" pitchFamily="18" charset="0"/>
                        </a:rPr>
                        <m:t>T</m:t>
                      </m:r>
                    </m:e>
                    <m:sub>
                      <m:r>
                        <a:rPr xmlns:a="http://schemas.openxmlformats.org/drawingml/2006/main" sz="2500" i="1">
                          <a:solidFill>
                            <a:srgbClr val="000000"/>
                          </a:solidFill>
                          <a:latin typeface="Cambria Math" panose="02040503050406030204" pitchFamily="18" charset="0"/>
                        </a:rPr>
                        <m:t>N</m:t>
                      </m:r>
                      <m:r>
                        <a:rPr xmlns:a="http://schemas.openxmlformats.org/drawingml/2006/main" sz="2500" i="1">
                          <a:solidFill>
                            <a:srgbClr val="000000"/>
                          </a:solidFill>
                          <a:latin typeface="Cambria Math" panose="02040503050406030204" pitchFamily="18" charset="0"/>
                        </a:rPr>
                        <m:t>F</m:t>
                      </m:r>
                    </m:sub>
                    <m:sup>
                      <m:r>
                        <a:rPr xmlns:a="http://schemas.openxmlformats.org/drawingml/2006/main" sz="2500" i="1">
                          <a:solidFill>
                            <a:srgbClr val="000000"/>
                          </a:solidFill>
                          <a:latin typeface="Cambria Math" panose="02040503050406030204" pitchFamily="18" charset="0"/>
                        </a:rPr>
                        <m:t>n</m:t>
                      </m:r>
                    </m:sup>
                  </m:sSubSup>
                  <m:r>
                    <a:rPr xmlns:a="http://schemas.openxmlformats.org/drawingml/2006/main" sz="2500" i="1">
                      <a:solidFill>
                        <a:srgbClr val="000000"/>
                      </a:solidFill>
                      <a:latin typeface="Cambria Math" panose="02040503050406030204" pitchFamily="18" charset="0"/>
                    </a:rPr>
                    <m:t>+</m:t>
                  </m:r>
                  <m:r>
                    <m:rPr>
                      <m:sty m:val="p"/>
                    </m:rPr>
                    <a:rPr xmlns:a="http://schemas.openxmlformats.org/drawingml/2006/main" sz="2500" i="1">
                      <a:solidFill>
                        <a:srgbClr val="000000"/>
                      </a:solidFill>
                      <a:latin typeface="Cambria Math" panose="02040503050406030204" pitchFamily="18" charset="0"/>
                    </a:rPr>
                    <m:t>Ψ</m:t>
                  </m:r>
                  <m:r>
                    <a:rPr xmlns:a="http://schemas.openxmlformats.org/drawingml/2006/main" sz="2500" i="1">
                      <a:solidFill>
                        <a:srgbClr val="000000"/>
                      </a:solidFill>
                      <a:latin typeface="Cambria Math" panose="02040503050406030204" pitchFamily="18" charset="0"/>
                    </a:rPr>
                    <m:t>⋅</m:t>
                  </m:r>
                  <m:sSub>
                    <m:e>
                      <m:r>
                        <a:rPr xmlns:a="http://schemas.openxmlformats.org/drawingml/2006/main" sz="2500" i="1">
                          <a:solidFill>
                            <a:srgbClr val="000000"/>
                          </a:solidFill>
                          <a:latin typeface="Cambria Math" panose="02040503050406030204" pitchFamily="18" charset="0"/>
                        </a:rPr>
                        <m:t>r</m:t>
                      </m:r>
                    </m:e>
                    <m:sub>
                      <m:r>
                        <a:rPr xmlns:a="http://schemas.openxmlformats.org/drawingml/2006/main" sz="2500" i="1">
                          <a:solidFill>
                            <a:srgbClr val="000000"/>
                          </a:solidFill>
                          <a:latin typeface="Cambria Math" panose="02040503050406030204" pitchFamily="18" charset="0"/>
                        </a:rPr>
                        <m:t>N</m:t>
                      </m:r>
                      <m:r>
                        <a:rPr xmlns:a="http://schemas.openxmlformats.org/drawingml/2006/main" sz="2500" i="1">
                          <a:solidFill>
                            <a:srgbClr val="000000"/>
                          </a:solidFill>
                          <a:latin typeface="Cambria Math" panose="02040503050406030204" pitchFamily="18" charset="0"/>
                        </a:rPr>
                        <m:t>F</m:t>
                      </m:r>
                    </m:sub>
                  </m:sSub>
                  <m: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H</m:t>
                  </m:r>
                  <m:r>
                    <a:rPr xmlns:a="http://schemas.openxmlformats.org/drawingml/2006/main" sz="2500" i="1">
                      <a:solidFill>
                        <a:srgbClr val="000000"/>
                      </a:solidFill>
                      <a:latin typeface="Cambria Math" panose="02040503050406030204" pitchFamily="18" charset="0"/>
                    </a:rPr>
                    <m:t>T</m:t>
                  </m:r>
                  <m:r>
                    <a:rPr xmlns:a="http://schemas.openxmlformats.org/drawingml/2006/main" sz="2500" i="1">
                      <a:solidFill>
                        <a:srgbClr val="000000"/>
                      </a:solidFill>
                      <a:latin typeface="Cambria Math" panose="02040503050406030204" pitchFamily="18" charset="0"/>
                    </a:rPr>
                    <m:t>C</m:t>
                  </m:r>
                  <m:r>
                    <a:rPr xmlns:a="http://schemas.openxmlformats.org/drawingml/2006/main" sz="2500" i="1">
                      <a:solidFill>
                        <a:srgbClr val="000000"/>
                      </a:solidFill>
                      <a:latin typeface="Cambria Math" panose="02040503050406030204" pitchFamily="18" charset="0"/>
                    </a:rPr>
                    <m:t>⋅</m:t>
                  </m:r>
                  <m:d>
                    <m:dPr>
                      <m:ctrlPr>
                        <a:rPr xmlns:a="http://schemas.openxmlformats.org/drawingml/2006/main" sz="2500" i="1">
                          <a:solidFill>
                            <a:srgbClr val="000000"/>
                          </a:solidFill>
                          <a:latin typeface="Cambria Math" panose="02040503050406030204" pitchFamily="18" charset="0"/>
                        </a:rPr>
                      </m:ctrlPr>
                    </m:dPr>
                    <m:e>
                      <m:f>
                        <m:fPr>
                          <m:ctrlPr>
                            <a:rPr xmlns:a="http://schemas.openxmlformats.org/drawingml/2006/main" sz="2500" i="1">
                              <a:solidFill>
                                <a:srgbClr val="000000"/>
                              </a:solidFill>
                              <a:latin typeface="Cambria Math" panose="02040503050406030204" pitchFamily="18" charset="0"/>
                            </a:rPr>
                          </m:ctrlPr>
                          <m:type m:val="bar"/>
                        </m:fPr>
                        <m:num>
                          <m:sSubSup>
                            <m:e>
                              <m:r>
                                <a:rPr xmlns:a="http://schemas.openxmlformats.org/drawingml/2006/main" sz="2500" i="1">
                                  <a:solidFill>
                                    <a:srgbClr val="000000"/>
                                  </a:solidFill>
                                  <a:latin typeface="Cambria Math" panose="02040503050406030204" pitchFamily="18" charset="0"/>
                                </a:rPr>
                                <m:t>T</m:t>
                              </m:r>
                            </m:e>
                            <m:sub>
                              <m:r>
                                <a:rPr xmlns:a="http://schemas.openxmlformats.org/drawingml/2006/main" sz="2500" i="1">
                                  <a:solidFill>
                                    <a:srgbClr val="000000"/>
                                  </a:solidFill>
                                  <a:latin typeface="Cambria Math" panose="02040503050406030204" pitchFamily="18" charset="0"/>
                                </a:rPr>
                                <m:t>N</m:t>
                              </m:r>
                              <m:r>
                                <a:rPr xmlns:a="http://schemas.openxmlformats.org/drawingml/2006/main" sz="2500" i="1">
                                  <a:solidFill>
                                    <a:srgbClr val="000000"/>
                                  </a:solidFill>
                                  <a:latin typeface="Cambria Math" panose="02040503050406030204" pitchFamily="18" charset="0"/>
                                </a:rPr>
                                <m:t>F</m:t>
                              </m:r>
                            </m:sub>
                            <m:sup>
                              <m:r>
                                <a:rPr xmlns:a="http://schemas.openxmlformats.org/drawingml/2006/main" sz="2500" i="1">
                                  <a:solidFill>
                                    <a:srgbClr val="000000"/>
                                  </a:solidFill>
                                  <a:latin typeface="Cambria Math" panose="02040503050406030204" pitchFamily="18" charset="0"/>
                                </a:rPr>
                                <m:t>n</m:t>
                              </m:r>
                            </m:sup>
                          </m:sSubSup>
                          <m:r>
                            <a:rPr xmlns:a="http://schemas.openxmlformats.org/drawingml/2006/main" sz="2500" i="1">
                              <a:solidFill>
                                <a:srgbClr val="000000"/>
                              </a:solidFill>
                              <a:latin typeface="Cambria Math" panose="02040503050406030204" pitchFamily="18" charset="0"/>
                            </a:rPr>
                            <m:t>+</m:t>
                          </m:r>
                          <m:sSubSup>
                            <m:e>
                              <m:r>
                                <a:rPr xmlns:a="http://schemas.openxmlformats.org/drawingml/2006/main" sz="2500" i="1">
                                  <a:solidFill>
                                    <a:srgbClr val="000000"/>
                                  </a:solidFill>
                                  <a:latin typeface="Cambria Math" panose="02040503050406030204" pitchFamily="18" charset="0"/>
                                </a:rPr>
                                <m:t>T</m:t>
                              </m:r>
                            </m:e>
                            <m:sub>
                              <m:r>
                                <a:rPr xmlns:a="http://schemas.openxmlformats.org/drawingml/2006/main" sz="2500" i="1">
                                  <a:solidFill>
                                    <a:srgbClr val="000000"/>
                                  </a:solidFill>
                                  <a:latin typeface="Cambria Math" panose="02040503050406030204" pitchFamily="18" charset="0"/>
                                </a:rPr>
                                <m:t>N</m:t>
                              </m:r>
                              <m:r>
                                <a:rPr xmlns:a="http://schemas.openxmlformats.org/drawingml/2006/main" sz="2500" i="1">
                                  <a:solidFill>
                                    <a:srgbClr val="000000"/>
                                  </a:solidFill>
                                  <a:latin typeface="Cambria Math" panose="02040503050406030204" pitchFamily="18" charset="0"/>
                                </a:rPr>
                                <m:t>F</m:t>
                              </m:r>
                              <m: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1</m:t>
                              </m:r>
                            </m:sub>
                            <m:sup>
                              <m:r>
                                <a:rPr xmlns:a="http://schemas.openxmlformats.org/drawingml/2006/main" sz="2500" i="1">
                                  <a:solidFill>
                                    <a:srgbClr val="000000"/>
                                  </a:solidFill>
                                  <a:latin typeface="Cambria Math" panose="02040503050406030204" pitchFamily="18" charset="0"/>
                                </a:rPr>
                                <m:t>n</m:t>
                              </m:r>
                            </m:sup>
                          </m:sSubSup>
                        </m:num>
                        <m:den>
                          <m:r>
                            <a:rPr xmlns:a="http://schemas.openxmlformats.org/drawingml/2006/main" sz="2500" i="1">
                              <a:solidFill>
                                <a:srgbClr val="000000"/>
                              </a:solidFill>
                              <a:latin typeface="Cambria Math" panose="02040503050406030204" pitchFamily="18" charset="0"/>
                            </a:rPr>
                            <m:t>2</m:t>
                          </m:r>
                        </m:den>
                      </m:f>
                    </m:e>
                  </m:d>
                </m:oMath>
              </m:oMathPara>
            </a14:m>
            <a:endParaRPr sz="2500"/>
          </a:p>
        </p:txBody>
      </p:sp>
      <p:sp>
        <p:nvSpPr>
          <p:cNvPr id="157" name="Equation"/>
          <p:cNvSpPr txBox="1"/>
          <p:nvPr/>
        </p:nvSpPr>
        <p:spPr>
          <a:xfrm>
            <a:off x="787368" y="5409318"/>
            <a:ext cx="7748374" cy="420089"/>
          </a:xfrm>
          <a:prstGeom prst="rect">
            <a:avLst/>
          </a:prstGeom>
          <a:ln w="12700">
            <a:miter lim="400000"/>
          </a:ln>
        </p:spPr>
        <p:txBody>
          <a:bodyPr wrap="none" lIns="0" tIns="0" rIns="0" bIns="0">
            <a:spAutoFit/>
          </a:bodyPr>
          <a:lstStyle/>
          <a:p>
            <a:pPr latinLnBrk="1"/>
            <a14:m>
              <m:oMathPara>
                <m:oMathParaPr>
                  <m:jc m:val="centerGroup"/>
                </m:oMathParaPr>
                <m:oMath>
                  <m:r>
                    <a:rPr xmlns:a="http://schemas.openxmlformats.org/drawingml/2006/main" sz="2800" i="1">
                      <a:solidFill>
                        <a:srgbClr val="000000"/>
                      </a:solidFill>
                      <a:latin typeface="Cambria Math" panose="02040503050406030204" pitchFamily="18" charset="0"/>
                    </a:rPr>
                    <m:t>C</m:t>
                  </m:r>
                  <m:r>
                    <a:rPr xmlns:a="http://schemas.openxmlformats.org/drawingml/2006/main" sz="2800" i="1">
                      <a:solidFill>
                        <a:srgbClr val="000000"/>
                      </a:solidFill>
                      <a:latin typeface="Cambria Math" panose="02040503050406030204" pitchFamily="18" charset="0"/>
                    </a:rPr>
                    <m:t>A</m:t>
                  </m:r>
                  <m:sSubSup>
                    <m:e>
                      <m:r>
                        <a:rPr xmlns:a="http://schemas.openxmlformats.org/drawingml/2006/main" sz="2800" i="1">
                          <a:solidFill>
                            <a:srgbClr val="000000"/>
                          </a:solidFill>
                          <a:latin typeface="Cambria Math" panose="02040503050406030204" pitchFamily="18" charset="0"/>
                        </a:rPr>
                        <m:t>P</m:t>
                      </m:r>
                    </m:e>
                    <m:sub>
                      <m:r>
                        <a:rPr xmlns:a="http://schemas.openxmlformats.org/drawingml/2006/main" sz="2800" i="1">
                          <a:solidFill>
                            <a:srgbClr val="000000"/>
                          </a:solidFill>
                          <a:latin typeface="Cambria Math" panose="02040503050406030204" pitchFamily="18" charset="0"/>
                        </a:rPr>
                        <m:t>N</m:t>
                      </m:r>
                      <m:r>
                        <a:rPr xmlns:a="http://schemas.openxmlformats.org/drawingml/2006/main" sz="2800" i="1">
                          <a:solidFill>
                            <a:srgbClr val="000000"/>
                          </a:solidFill>
                          <a:latin typeface="Cambria Math" panose="02040503050406030204" pitchFamily="18" charset="0"/>
                        </a:rPr>
                        <m:t>F</m:t>
                      </m:r>
                    </m:sub>
                    <m:sup>
                      <m:r>
                        <a:rPr xmlns:a="http://schemas.openxmlformats.org/drawingml/2006/main" sz="2800" i="1">
                          <a:solidFill>
                            <a:srgbClr val="000000"/>
                          </a:solidFill>
                          <a:latin typeface="Cambria Math" panose="02040503050406030204" pitchFamily="18" charset="0"/>
                        </a:rPr>
                        <m:t>n</m:t>
                      </m:r>
                      <m:r>
                        <a:rPr xmlns:a="http://schemas.openxmlformats.org/drawingml/2006/main" sz="2800" i="1">
                          <a:solidFill>
                            <a:srgbClr val="000000"/>
                          </a:solidFill>
                          <a:latin typeface="Cambria Math" panose="02040503050406030204" pitchFamily="18" charset="0"/>
                        </a:rPr>
                        <m:t>+</m:t>
                      </m:r>
                      <m:r>
                        <a:rPr xmlns:a="http://schemas.openxmlformats.org/drawingml/2006/main" sz="2800" i="1">
                          <a:solidFill>
                            <a:srgbClr val="000000"/>
                          </a:solidFill>
                          <a:latin typeface="Cambria Math" panose="02040503050406030204" pitchFamily="18" charset="0"/>
                        </a:rPr>
                        <m:t>1</m:t>
                      </m:r>
                    </m:sup>
                  </m:sSubSup>
                  <m:r>
                    <a:rPr xmlns:a="http://schemas.openxmlformats.org/drawingml/2006/main" sz="2800" i="1">
                      <a:solidFill>
                        <a:srgbClr val="000000"/>
                      </a:solidFill>
                      <a:latin typeface="Cambria Math" panose="02040503050406030204" pitchFamily="18" charset="0"/>
                    </a:rPr>
                    <m:t>=</m:t>
                  </m:r>
                  <m:r>
                    <a:rPr xmlns:a="http://schemas.openxmlformats.org/drawingml/2006/main" sz="2800" i="1">
                      <a:solidFill>
                        <a:srgbClr val="000000"/>
                      </a:solidFill>
                      <a:latin typeface="Cambria Math" panose="02040503050406030204" pitchFamily="18" charset="0"/>
                    </a:rPr>
                    <m:t>C</m:t>
                  </m:r>
                  <m:r>
                    <a:rPr xmlns:a="http://schemas.openxmlformats.org/drawingml/2006/main" sz="2800" i="1">
                      <a:solidFill>
                        <a:srgbClr val="000000"/>
                      </a:solidFill>
                      <a:latin typeface="Cambria Math" panose="02040503050406030204" pitchFamily="18" charset="0"/>
                    </a:rPr>
                    <m:t>A</m:t>
                  </m:r>
                  <m:sSubSup>
                    <m:e>
                      <m:r>
                        <a:rPr xmlns:a="http://schemas.openxmlformats.org/drawingml/2006/main" sz="2800" i="1">
                          <a:solidFill>
                            <a:srgbClr val="000000"/>
                          </a:solidFill>
                          <a:latin typeface="Cambria Math" panose="02040503050406030204" pitchFamily="18" charset="0"/>
                        </a:rPr>
                        <m:t>W</m:t>
                      </m:r>
                    </m:e>
                    <m:sub>
                      <m:r>
                        <a:rPr xmlns:a="http://schemas.openxmlformats.org/drawingml/2006/main" sz="2800" i="1">
                          <a:solidFill>
                            <a:srgbClr val="000000"/>
                          </a:solidFill>
                          <a:latin typeface="Cambria Math" panose="02040503050406030204" pitchFamily="18" charset="0"/>
                        </a:rPr>
                        <m:t>N</m:t>
                      </m:r>
                      <m:r>
                        <a:rPr xmlns:a="http://schemas.openxmlformats.org/drawingml/2006/main" sz="2800" i="1">
                          <a:solidFill>
                            <a:srgbClr val="000000"/>
                          </a:solidFill>
                          <a:latin typeface="Cambria Math" panose="02040503050406030204" pitchFamily="18" charset="0"/>
                        </a:rPr>
                        <m:t>F</m:t>
                      </m:r>
                    </m:sub>
                    <m:sup>
                      <m:r>
                        <a:rPr xmlns:a="http://schemas.openxmlformats.org/drawingml/2006/main" sz="2800" i="1">
                          <a:solidFill>
                            <a:srgbClr val="000000"/>
                          </a:solidFill>
                          <a:latin typeface="Cambria Math" panose="02040503050406030204" pitchFamily="18" charset="0"/>
                        </a:rPr>
                        <m:t>n</m:t>
                      </m:r>
                      <m:r>
                        <a:rPr xmlns:a="http://schemas.openxmlformats.org/drawingml/2006/main" sz="2800" i="1">
                          <a:solidFill>
                            <a:srgbClr val="000000"/>
                          </a:solidFill>
                          <a:latin typeface="Cambria Math" panose="02040503050406030204" pitchFamily="18" charset="0"/>
                        </a:rPr>
                        <m:t>+</m:t>
                      </m:r>
                      <m:r>
                        <a:rPr xmlns:a="http://schemas.openxmlformats.org/drawingml/2006/main" sz="2800" i="1">
                          <a:solidFill>
                            <a:srgbClr val="000000"/>
                          </a:solidFill>
                          <a:latin typeface="Cambria Math" panose="02040503050406030204" pitchFamily="18" charset="0"/>
                        </a:rPr>
                        <m:t>1</m:t>
                      </m:r>
                    </m:sup>
                  </m:sSubSup>
                  <m:r>
                    <a:rPr xmlns:a="http://schemas.openxmlformats.org/drawingml/2006/main" sz="2800" i="1">
                      <a:solidFill>
                        <a:srgbClr val="000000"/>
                      </a:solidFill>
                      <a:latin typeface="Cambria Math" panose="02040503050406030204" pitchFamily="18" charset="0"/>
                    </a:rPr>
                    <m:t>+</m:t>
                  </m:r>
                  <m:r>
                    <a:rPr xmlns:a="http://schemas.openxmlformats.org/drawingml/2006/main" sz="2800" i="1">
                      <a:solidFill>
                        <a:srgbClr val="000000"/>
                      </a:solidFill>
                      <a:latin typeface="Cambria Math" panose="02040503050406030204" pitchFamily="18" charset="0"/>
                    </a:rPr>
                    <m:t>C</m:t>
                  </m:r>
                  <m:r>
                    <a:rPr xmlns:a="http://schemas.openxmlformats.org/drawingml/2006/main" sz="2800" i="1">
                      <a:solidFill>
                        <a:srgbClr val="000000"/>
                      </a:solidFill>
                      <a:latin typeface="Cambria Math" panose="02040503050406030204" pitchFamily="18" charset="0"/>
                    </a:rPr>
                    <m:t>A</m:t>
                  </m:r>
                  <m:sSubSup>
                    <m:e>
                      <m:r>
                        <a:rPr xmlns:a="http://schemas.openxmlformats.org/drawingml/2006/main" sz="2800" i="1">
                          <a:solidFill>
                            <a:srgbClr val="000000"/>
                          </a:solidFill>
                          <a:latin typeface="Cambria Math" panose="02040503050406030204" pitchFamily="18" charset="0"/>
                        </a:rPr>
                        <m:t>E</m:t>
                      </m:r>
                    </m:e>
                    <m:sub>
                      <m:r>
                        <a:rPr xmlns:a="http://schemas.openxmlformats.org/drawingml/2006/main" sz="2800" i="1">
                          <a:solidFill>
                            <a:srgbClr val="000000"/>
                          </a:solidFill>
                          <a:latin typeface="Cambria Math" panose="02040503050406030204" pitchFamily="18" charset="0"/>
                        </a:rPr>
                        <m:t>N</m:t>
                      </m:r>
                      <m:r>
                        <a:rPr xmlns:a="http://schemas.openxmlformats.org/drawingml/2006/main" sz="2800" i="1">
                          <a:solidFill>
                            <a:srgbClr val="000000"/>
                          </a:solidFill>
                          <a:latin typeface="Cambria Math" panose="02040503050406030204" pitchFamily="18" charset="0"/>
                        </a:rPr>
                        <m:t>F</m:t>
                      </m:r>
                    </m:sub>
                    <m:sup>
                      <m:r>
                        <a:rPr xmlns:a="http://schemas.openxmlformats.org/drawingml/2006/main" sz="2800" i="1">
                          <a:solidFill>
                            <a:srgbClr val="000000"/>
                          </a:solidFill>
                          <a:latin typeface="Cambria Math" panose="02040503050406030204" pitchFamily="18" charset="0"/>
                        </a:rPr>
                        <m:t>n</m:t>
                      </m:r>
                      <m:r>
                        <a:rPr xmlns:a="http://schemas.openxmlformats.org/drawingml/2006/main" sz="2800" i="1">
                          <a:solidFill>
                            <a:srgbClr val="000000"/>
                          </a:solidFill>
                          <a:latin typeface="Cambria Math" panose="02040503050406030204" pitchFamily="18" charset="0"/>
                        </a:rPr>
                        <m:t>+</m:t>
                      </m:r>
                      <m:r>
                        <a:rPr xmlns:a="http://schemas.openxmlformats.org/drawingml/2006/main" sz="2800" i="1">
                          <a:solidFill>
                            <a:srgbClr val="000000"/>
                          </a:solidFill>
                          <a:latin typeface="Cambria Math" panose="02040503050406030204" pitchFamily="18" charset="0"/>
                        </a:rPr>
                        <m:t>1</m:t>
                      </m:r>
                    </m:sup>
                  </m:sSubSup>
                  <m:r>
                    <a:rPr xmlns:a="http://schemas.openxmlformats.org/drawingml/2006/main" sz="2800" i="1">
                      <a:solidFill>
                        <a:srgbClr val="000000"/>
                      </a:solidFill>
                      <a:latin typeface="Cambria Math" panose="02040503050406030204" pitchFamily="18" charset="0"/>
                    </a:rPr>
                    <m:t>+</m:t>
                  </m:r>
                  <m:r>
                    <a:rPr xmlns:a="http://schemas.openxmlformats.org/drawingml/2006/main" sz="2800" i="1">
                      <a:solidFill>
                        <a:srgbClr val="000000"/>
                      </a:solidFill>
                      <a:latin typeface="Cambria Math" panose="02040503050406030204" pitchFamily="18" charset="0"/>
                    </a:rPr>
                    <m:t>A</m:t>
                  </m:r>
                  <m:sSub>
                    <m:e>
                      <m:r>
                        <a:rPr xmlns:a="http://schemas.openxmlformats.org/drawingml/2006/main" sz="2800" i="1">
                          <a:solidFill>
                            <a:srgbClr val="000000"/>
                          </a:solidFill>
                          <a:latin typeface="Cambria Math" panose="02040503050406030204" pitchFamily="18" charset="0"/>
                        </a:rPr>
                        <m:t>T</m:t>
                      </m:r>
                    </m:e>
                    <m:sub>
                      <m:r>
                        <a:rPr xmlns:a="http://schemas.openxmlformats.org/drawingml/2006/main" sz="2800" i="1">
                          <a:solidFill>
                            <a:srgbClr val="000000"/>
                          </a:solidFill>
                          <a:latin typeface="Cambria Math" panose="02040503050406030204" pitchFamily="18" charset="0"/>
                        </a:rPr>
                        <m:t>N</m:t>
                      </m:r>
                      <m:r>
                        <a:rPr xmlns:a="http://schemas.openxmlformats.org/drawingml/2006/main" sz="2800" i="1">
                          <a:solidFill>
                            <a:srgbClr val="000000"/>
                          </a:solidFill>
                          <a:latin typeface="Cambria Math" panose="02040503050406030204" pitchFamily="18" charset="0"/>
                        </a:rPr>
                        <m:t>F</m:t>
                      </m:r>
                    </m:sub>
                  </m:sSub>
                  <m:r>
                    <a:rPr xmlns:a="http://schemas.openxmlformats.org/drawingml/2006/main" sz="2800" i="1">
                      <a:solidFill>
                        <a:srgbClr val="000000"/>
                      </a:solidFill>
                      <a:latin typeface="Cambria Math" panose="02040503050406030204" pitchFamily="18" charset="0"/>
                    </a:rPr>
                    <m:t>+</m:t>
                  </m:r>
                  <m:r>
                    <m:rPr>
                      <m:sty m:val="p"/>
                    </m:rPr>
                    <a:rPr xmlns:a="http://schemas.openxmlformats.org/drawingml/2006/main" sz="2800" i="1">
                      <a:solidFill>
                        <a:srgbClr val="000000"/>
                      </a:solidFill>
                      <a:latin typeface="Cambria Math" panose="02040503050406030204" pitchFamily="18" charset="0"/>
                    </a:rPr>
                    <m:t>Ψ</m:t>
                  </m:r>
                  <m:r>
                    <a:rPr xmlns:a="http://schemas.openxmlformats.org/drawingml/2006/main" sz="2800" i="1">
                      <a:solidFill>
                        <a:srgbClr val="000000"/>
                      </a:solidFill>
                      <a:latin typeface="Cambria Math" panose="02040503050406030204" pitchFamily="18" charset="0"/>
                    </a:rPr>
                    <m:t>⋅</m:t>
                  </m:r>
                  <m:sSub>
                    <m:e>
                      <m:r>
                        <a:rPr xmlns:a="http://schemas.openxmlformats.org/drawingml/2006/main" sz="2800" i="1">
                          <a:solidFill>
                            <a:srgbClr val="000000"/>
                          </a:solidFill>
                          <a:latin typeface="Cambria Math" panose="02040503050406030204" pitchFamily="18" charset="0"/>
                        </a:rPr>
                        <m:t>r</m:t>
                      </m:r>
                    </m:e>
                    <m:sub>
                      <m:r>
                        <a:rPr xmlns:a="http://schemas.openxmlformats.org/drawingml/2006/main" sz="2800" i="1">
                          <a:solidFill>
                            <a:srgbClr val="000000"/>
                          </a:solidFill>
                          <a:latin typeface="Cambria Math" panose="02040503050406030204" pitchFamily="18" charset="0"/>
                        </a:rPr>
                        <m:t>N</m:t>
                      </m:r>
                      <m:r>
                        <a:rPr xmlns:a="http://schemas.openxmlformats.org/drawingml/2006/main" sz="2800" i="1">
                          <a:solidFill>
                            <a:srgbClr val="000000"/>
                          </a:solidFill>
                          <a:latin typeface="Cambria Math" panose="02040503050406030204" pitchFamily="18" charset="0"/>
                        </a:rPr>
                        <m:t>F</m:t>
                      </m:r>
                    </m:sub>
                  </m:sSub>
                  <m:r>
                    <a:rPr xmlns:a="http://schemas.openxmlformats.org/drawingml/2006/main" sz="2800" i="1">
                      <a:solidFill>
                        <a:srgbClr val="000000"/>
                      </a:solidFill>
                      <a:latin typeface="Cambria Math" panose="02040503050406030204" pitchFamily="18" charset="0"/>
                    </a:rPr>
                    <m:t>⋅</m:t>
                  </m:r>
                  <m:r>
                    <a:rPr xmlns:a="http://schemas.openxmlformats.org/drawingml/2006/main" sz="2800" i="1">
                      <a:solidFill>
                        <a:srgbClr val="000000"/>
                      </a:solidFill>
                      <a:latin typeface="Cambria Math" panose="02040503050406030204" pitchFamily="18" charset="0"/>
                    </a:rPr>
                    <m:t>H</m:t>
                  </m:r>
                  <m:r>
                    <a:rPr xmlns:a="http://schemas.openxmlformats.org/drawingml/2006/main" sz="2800" i="1">
                      <a:solidFill>
                        <a:srgbClr val="000000"/>
                      </a:solidFill>
                      <a:latin typeface="Cambria Math" panose="02040503050406030204" pitchFamily="18" charset="0"/>
                    </a:rPr>
                    <m:t>T</m:t>
                  </m:r>
                  <m:r>
                    <a:rPr xmlns:a="http://schemas.openxmlformats.org/drawingml/2006/main" sz="2800" i="1">
                      <a:solidFill>
                        <a:srgbClr val="000000"/>
                      </a:solidFill>
                      <a:latin typeface="Cambria Math" panose="02040503050406030204" pitchFamily="18" charset="0"/>
                    </a:rPr>
                    <m:t>C</m:t>
                  </m:r>
                </m:oMath>
              </m:oMathPara>
            </a14:m>
            <a:endParaRPr sz="2800"/>
          </a:p>
        </p:txBody>
      </p:sp>
      <p:sp>
        <p:nvSpPr>
          <p:cNvPr id="158" name="HTC = Heat-Transfer Coefficient for fuel-gap-clad"/>
          <p:cNvSpPr txBox="1"/>
          <p:nvPr/>
        </p:nvSpPr>
        <p:spPr>
          <a:xfrm>
            <a:off x="5922882" y="4711799"/>
            <a:ext cx="4596838" cy="358486"/>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wrap="none" lIns="45718" tIns="45718" rIns="45718" bIns="45718">
            <a:spAutoFit/>
          </a:bodyPr>
          <a:lstStyle/>
          <a:p>
            <a:pPr/>
            <a:r>
              <a:t>HTC = Heat-Transfer Coefficient for fuel-gap-clad</a:t>
            </a:r>
          </a:p>
        </p:txBody>
      </p:sp>
      <p:sp>
        <p:nvSpPr>
          <p:cNvPr id="159" name="Q-flux = Heat flux"/>
          <p:cNvSpPr txBox="1"/>
          <p:nvPr/>
        </p:nvSpPr>
        <p:spPr>
          <a:xfrm>
            <a:off x="7910080" y="2796747"/>
            <a:ext cx="1743022" cy="358487"/>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wrap="none" lIns="45718" tIns="45718" rIns="45718" bIns="45718">
            <a:spAutoFit/>
          </a:bodyPr>
          <a:lstStyle/>
          <a:p>
            <a:pPr/>
            <a:r>
              <a:t>Q-flux = Heat flux</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At Gap-Clad Surface(Robin’s Left Boundary Condition)"/>
          <p:cNvSpPr txBox="1"/>
          <p:nvPr/>
        </p:nvSpPr>
        <p:spPr>
          <a:xfrm>
            <a:off x="136526" y="206530"/>
            <a:ext cx="8923694" cy="49704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ct val="90000"/>
              </a:lnSpc>
              <a:defRPr sz="3200">
                <a:latin typeface="Calibri Light"/>
                <a:ea typeface="Calibri Light"/>
                <a:cs typeface="Calibri Light"/>
                <a:sym typeface="Calibri Light"/>
              </a:defRPr>
            </a:lvl1pPr>
          </a:lstStyle>
          <a:p>
            <a:pPr/>
            <a:r>
              <a:t>At Gap-Clad Surface(Robin’s Left Boundary Condition)</a:t>
            </a:r>
          </a:p>
        </p:txBody>
      </p:sp>
      <p:sp>
        <p:nvSpPr>
          <p:cNvPr id="162" name="At Clad-Coolant Surface(Robin’s Right Boundary Condition)"/>
          <p:cNvSpPr txBox="1"/>
          <p:nvPr/>
        </p:nvSpPr>
        <p:spPr>
          <a:xfrm>
            <a:off x="136526" y="3591839"/>
            <a:ext cx="9759711" cy="49704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ct val="90000"/>
              </a:lnSpc>
              <a:defRPr sz="3200">
                <a:latin typeface="Calibri Light"/>
                <a:ea typeface="Calibri Light"/>
                <a:cs typeface="Calibri Light"/>
                <a:sym typeface="Calibri Light"/>
              </a:defRPr>
            </a:lvl1pPr>
          </a:lstStyle>
          <a:p>
            <a:pPr/>
            <a:r>
              <a:t>At Clad-Coolant Surface(Robin’s Right Boundary Condition)</a:t>
            </a:r>
          </a:p>
        </p:txBody>
      </p:sp>
      <p:sp>
        <p:nvSpPr>
          <p:cNvPr id="163" name="Equation"/>
          <p:cNvSpPr txBox="1"/>
          <p:nvPr/>
        </p:nvSpPr>
        <p:spPr>
          <a:xfrm>
            <a:off x="543607" y="1051837"/>
            <a:ext cx="5407128" cy="401571"/>
          </a:xfrm>
          <a:prstGeom prst="rect">
            <a:avLst/>
          </a:prstGeom>
          <a:ln w="12700">
            <a:miter lim="400000"/>
          </a:ln>
        </p:spPr>
        <p:txBody>
          <a:bodyPr wrap="none" lIns="0" tIns="0" rIns="0" bIns="0">
            <a:spAutoFit/>
          </a:bodyPr>
          <a:lstStyle/>
          <a:p>
            <a:pPr latinLnBrk="1"/>
            <a14:m>
              <m:oMathPara>
                <m:oMathParaPr>
                  <m:jc m:val="centerGroup"/>
                </m:oMathParaPr>
                <m:oMath>
                  <m:r>
                    <a:rPr xmlns:a="http://schemas.openxmlformats.org/drawingml/2006/main" sz="2600" i="1">
                      <a:solidFill>
                        <a:srgbClr val="000000"/>
                      </a:solidFill>
                      <a:latin typeface="Cambria Math" panose="02040503050406030204" pitchFamily="18" charset="0"/>
                    </a:rPr>
                    <m:t>C</m:t>
                  </m:r>
                  <m:r>
                    <a:rPr xmlns:a="http://schemas.openxmlformats.org/drawingml/2006/main" sz="2600" i="1">
                      <a:solidFill>
                        <a:srgbClr val="000000"/>
                      </a:solidFill>
                      <a:latin typeface="Cambria Math" panose="02040503050406030204" pitchFamily="18" charset="0"/>
                    </a:rPr>
                    <m:t>A</m:t>
                  </m:r>
                  <m:sSubSup>
                    <m:e>
                      <m:r>
                        <a:rPr xmlns:a="http://schemas.openxmlformats.org/drawingml/2006/main" sz="2600" i="1">
                          <a:solidFill>
                            <a:srgbClr val="000000"/>
                          </a:solidFill>
                          <a:latin typeface="Cambria Math" panose="02040503050406030204" pitchFamily="18" charset="0"/>
                        </a:rPr>
                        <m:t>W</m:t>
                      </m:r>
                    </m:e>
                    <m:sub>
                      <m:r>
                        <a:rPr xmlns:a="http://schemas.openxmlformats.org/drawingml/2006/main" sz="2600" i="1">
                          <a:solidFill>
                            <a:srgbClr val="000000"/>
                          </a:solidFill>
                          <a:latin typeface="Cambria Math" panose="02040503050406030204" pitchFamily="18" charset="0"/>
                        </a:rPr>
                        <m:t>N</m:t>
                      </m:r>
                      <m:r>
                        <a:rPr xmlns:a="http://schemas.openxmlformats.org/drawingml/2006/main" sz="2600" i="1">
                          <a:solidFill>
                            <a:srgbClr val="000000"/>
                          </a:solidFill>
                          <a:latin typeface="Cambria Math" panose="02040503050406030204" pitchFamily="18" charset="0"/>
                        </a:rPr>
                        <m:t>F</m:t>
                      </m:r>
                      <m:r>
                        <a:rPr xmlns:a="http://schemas.openxmlformats.org/drawingml/2006/main" sz="2600" i="1">
                          <a:solidFill>
                            <a:srgbClr val="000000"/>
                          </a:solidFill>
                          <a:latin typeface="Cambria Math" panose="02040503050406030204" pitchFamily="18" charset="0"/>
                        </a:rPr>
                        <m:t>+</m:t>
                      </m:r>
                      <m:r>
                        <a:rPr xmlns:a="http://schemas.openxmlformats.org/drawingml/2006/main" sz="2600" i="1">
                          <a:solidFill>
                            <a:srgbClr val="000000"/>
                          </a:solidFill>
                          <a:latin typeface="Cambria Math" panose="02040503050406030204" pitchFamily="18" charset="0"/>
                        </a:rPr>
                        <m:t>1</m:t>
                      </m:r>
                    </m:sub>
                    <m:sup>
                      <m:r>
                        <a:rPr xmlns:a="http://schemas.openxmlformats.org/drawingml/2006/main" sz="2600" i="1">
                          <a:solidFill>
                            <a:srgbClr val="000000"/>
                          </a:solidFill>
                          <a:latin typeface="Cambria Math" panose="02040503050406030204" pitchFamily="18" charset="0"/>
                        </a:rPr>
                        <m:t>n</m:t>
                      </m:r>
                      <m:r>
                        <a:rPr xmlns:a="http://schemas.openxmlformats.org/drawingml/2006/main" sz="2600" i="1">
                          <a:solidFill>
                            <a:srgbClr val="000000"/>
                          </a:solidFill>
                          <a:latin typeface="Cambria Math" panose="02040503050406030204" pitchFamily="18" charset="0"/>
                        </a:rPr>
                        <m:t>+</m:t>
                      </m:r>
                      <m:r>
                        <a:rPr xmlns:a="http://schemas.openxmlformats.org/drawingml/2006/main" sz="2600" i="1">
                          <a:solidFill>
                            <a:srgbClr val="000000"/>
                          </a:solidFill>
                          <a:latin typeface="Cambria Math" panose="02040503050406030204" pitchFamily="18" charset="0"/>
                        </a:rPr>
                        <m:t>1</m:t>
                      </m:r>
                    </m:sup>
                  </m:sSubSup>
                  <m:r>
                    <a:rPr xmlns:a="http://schemas.openxmlformats.org/drawingml/2006/main" sz="2600" i="1">
                      <a:solidFill>
                        <a:srgbClr val="000000"/>
                      </a:solidFill>
                      <a:latin typeface="Cambria Math" panose="02040503050406030204" pitchFamily="18" charset="0"/>
                    </a:rPr>
                    <m:t>=</m:t>
                  </m:r>
                  <m:r>
                    <m:rPr>
                      <m:sty m:val="p"/>
                    </m:rPr>
                    <a:rPr xmlns:a="http://schemas.openxmlformats.org/drawingml/2006/main" sz="2600" i="1">
                      <a:solidFill>
                        <a:srgbClr val="000000"/>
                      </a:solidFill>
                      <a:latin typeface="Cambria Math" panose="02040503050406030204" pitchFamily="18" charset="0"/>
                    </a:rPr>
                    <m:t>Ψ</m:t>
                  </m:r>
                  <m:r>
                    <a:rPr xmlns:a="http://schemas.openxmlformats.org/drawingml/2006/main" sz="2600" i="1">
                      <a:solidFill>
                        <a:srgbClr val="000000"/>
                      </a:solidFill>
                      <a:latin typeface="Cambria Math" panose="02040503050406030204" pitchFamily="18" charset="0"/>
                    </a:rPr>
                    <m:t>A</m:t>
                  </m:r>
                  <m:sSubSup>
                    <m:e>
                      <m:r>
                        <a:rPr xmlns:a="http://schemas.openxmlformats.org/drawingml/2006/main" sz="2600" i="1">
                          <a:solidFill>
                            <a:srgbClr val="000000"/>
                          </a:solidFill>
                          <a:latin typeface="Cambria Math" panose="02040503050406030204" pitchFamily="18" charset="0"/>
                        </a:rPr>
                        <m:t>W</m:t>
                      </m:r>
                    </m:e>
                    <m:sub>
                      <m:r>
                        <a:rPr xmlns:a="http://schemas.openxmlformats.org/drawingml/2006/main" sz="2600" i="1">
                          <a:solidFill>
                            <a:srgbClr val="000000"/>
                          </a:solidFill>
                          <a:latin typeface="Cambria Math" panose="02040503050406030204" pitchFamily="18" charset="0"/>
                        </a:rPr>
                        <m:t>N</m:t>
                      </m:r>
                      <m:r>
                        <a:rPr xmlns:a="http://schemas.openxmlformats.org/drawingml/2006/main" sz="2600" i="1">
                          <a:solidFill>
                            <a:srgbClr val="000000"/>
                          </a:solidFill>
                          <a:latin typeface="Cambria Math" panose="02040503050406030204" pitchFamily="18" charset="0"/>
                        </a:rPr>
                        <m:t>F</m:t>
                      </m:r>
                      <m:r>
                        <a:rPr xmlns:a="http://schemas.openxmlformats.org/drawingml/2006/main" sz="2600" i="1">
                          <a:solidFill>
                            <a:srgbClr val="000000"/>
                          </a:solidFill>
                          <a:latin typeface="Cambria Math" panose="02040503050406030204" pitchFamily="18" charset="0"/>
                        </a:rPr>
                        <m:t>+</m:t>
                      </m:r>
                      <m:r>
                        <a:rPr xmlns:a="http://schemas.openxmlformats.org/drawingml/2006/main" sz="2600" i="1">
                          <a:solidFill>
                            <a:srgbClr val="000000"/>
                          </a:solidFill>
                          <a:latin typeface="Cambria Math" panose="02040503050406030204" pitchFamily="18" charset="0"/>
                        </a:rPr>
                        <m:t>1</m:t>
                      </m:r>
                    </m:sub>
                    <m:sup>
                      <m:r>
                        <a:rPr xmlns:a="http://schemas.openxmlformats.org/drawingml/2006/main" sz="2600" i="1">
                          <a:solidFill>
                            <a:srgbClr val="000000"/>
                          </a:solidFill>
                          <a:latin typeface="Cambria Math" panose="02040503050406030204" pitchFamily="18" charset="0"/>
                        </a:rPr>
                        <m:t>n</m:t>
                      </m:r>
                      <m:r>
                        <a:rPr xmlns:a="http://schemas.openxmlformats.org/drawingml/2006/main" sz="2600" i="1">
                          <a:solidFill>
                            <a:srgbClr val="000000"/>
                          </a:solidFill>
                          <a:latin typeface="Cambria Math" panose="02040503050406030204" pitchFamily="18" charset="0"/>
                        </a:rPr>
                        <m:t>+</m:t>
                      </m:r>
                      <m:r>
                        <a:rPr xmlns:a="http://schemas.openxmlformats.org/drawingml/2006/main" sz="2600" i="1">
                          <a:solidFill>
                            <a:srgbClr val="000000"/>
                          </a:solidFill>
                          <a:latin typeface="Cambria Math" panose="02040503050406030204" pitchFamily="18" charset="0"/>
                        </a:rPr>
                        <m:t>1</m:t>
                      </m:r>
                    </m:sup>
                  </m:sSubSup>
                  <m:r>
                    <a:rPr xmlns:a="http://schemas.openxmlformats.org/drawingml/2006/main" sz="2600" i="1">
                      <a:solidFill>
                        <a:srgbClr val="000000"/>
                      </a:solidFill>
                      <a:latin typeface="Cambria Math" panose="02040503050406030204" pitchFamily="18" charset="0"/>
                    </a:rPr>
                    <m:t>+</m:t>
                  </m:r>
                  <m:r>
                    <m:rPr>
                      <m:sty m:val="p"/>
                    </m:rPr>
                    <a:rPr xmlns:a="http://schemas.openxmlformats.org/drawingml/2006/main" sz="2600" i="1">
                      <a:solidFill>
                        <a:srgbClr val="000000"/>
                      </a:solidFill>
                      <a:latin typeface="Cambria Math" panose="02040503050406030204" pitchFamily="18" charset="0"/>
                    </a:rPr>
                    <m:t>Ψ</m:t>
                  </m:r>
                  <m:r>
                    <a:rPr xmlns:a="http://schemas.openxmlformats.org/drawingml/2006/main" sz="2600" i="1">
                      <a:solidFill>
                        <a:srgbClr val="000000"/>
                      </a:solidFill>
                      <a:latin typeface="Cambria Math" panose="02040503050406030204" pitchFamily="18" charset="0"/>
                    </a:rPr>
                    <m:t>⋅</m:t>
                  </m:r>
                  <m:sSub>
                    <m:e>
                      <m:r>
                        <a:rPr xmlns:a="http://schemas.openxmlformats.org/drawingml/2006/main" sz="2600" i="1">
                          <a:solidFill>
                            <a:srgbClr val="000000"/>
                          </a:solidFill>
                          <a:latin typeface="Cambria Math" panose="02040503050406030204" pitchFamily="18" charset="0"/>
                        </a:rPr>
                        <m:t>r</m:t>
                      </m:r>
                    </m:e>
                    <m:sub>
                      <m:r>
                        <a:rPr xmlns:a="http://schemas.openxmlformats.org/drawingml/2006/main" sz="2600" i="1">
                          <a:solidFill>
                            <a:srgbClr val="000000"/>
                          </a:solidFill>
                          <a:latin typeface="Cambria Math" panose="02040503050406030204" pitchFamily="18" charset="0"/>
                        </a:rPr>
                        <m:t>N</m:t>
                      </m:r>
                      <m:r>
                        <a:rPr xmlns:a="http://schemas.openxmlformats.org/drawingml/2006/main" sz="2600" i="1">
                          <a:solidFill>
                            <a:srgbClr val="000000"/>
                          </a:solidFill>
                          <a:latin typeface="Cambria Math" panose="02040503050406030204" pitchFamily="18" charset="0"/>
                        </a:rPr>
                        <m:t>F</m:t>
                      </m:r>
                      <m:r>
                        <a:rPr xmlns:a="http://schemas.openxmlformats.org/drawingml/2006/main" sz="2600" i="1">
                          <a:solidFill>
                            <a:srgbClr val="000000"/>
                          </a:solidFill>
                          <a:latin typeface="Cambria Math" panose="02040503050406030204" pitchFamily="18" charset="0"/>
                        </a:rPr>
                        <m:t>+</m:t>
                      </m:r>
                      <m:r>
                        <a:rPr xmlns:a="http://schemas.openxmlformats.org/drawingml/2006/main" sz="2600" i="1">
                          <a:solidFill>
                            <a:srgbClr val="000000"/>
                          </a:solidFill>
                          <a:latin typeface="Cambria Math" panose="02040503050406030204" pitchFamily="18" charset="0"/>
                        </a:rPr>
                        <m:t>1</m:t>
                      </m:r>
                    </m:sub>
                  </m:sSub>
                  <m:r>
                    <a:rPr xmlns:a="http://schemas.openxmlformats.org/drawingml/2006/main" sz="2600" i="1">
                      <a:solidFill>
                        <a:srgbClr val="000000"/>
                      </a:solidFill>
                      <a:latin typeface="Cambria Math" panose="02040503050406030204" pitchFamily="18" charset="0"/>
                    </a:rPr>
                    <m:t>⋅</m:t>
                  </m:r>
                  <m:r>
                    <a:rPr xmlns:a="http://schemas.openxmlformats.org/drawingml/2006/main" sz="2600" i="1">
                      <a:solidFill>
                        <a:srgbClr val="000000"/>
                      </a:solidFill>
                      <a:latin typeface="Cambria Math" panose="02040503050406030204" pitchFamily="18" charset="0"/>
                    </a:rPr>
                    <m:t>H</m:t>
                  </m:r>
                  <m:r>
                    <a:rPr xmlns:a="http://schemas.openxmlformats.org/drawingml/2006/main" sz="2600" i="1">
                      <a:solidFill>
                        <a:srgbClr val="000000"/>
                      </a:solidFill>
                      <a:latin typeface="Cambria Math" panose="02040503050406030204" pitchFamily="18" charset="0"/>
                    </a:rPr>
                    <m:t>T</m:t>
                  </m:r>
                  <m:r>
                    <a:rPr xmlns:a="http://schemas.openxmlformats.org/drawingml/2006/main" sz="2600" i="1">
                      <a:solidFill>
                        <a:srgbClr val="000000"/>
                      </a:solidFill>
                      <a:latin typeface="Cambria Math" panose="02040503050406030204" pitchFamily="18" charset="0"/>
                    </a:rPr>
                    <m:t>C</m:t>
                  </m:r>
                </m:oMath>
              </m:oMathPara>
            </a14:m>
            <a:endParaRPr sz="2600"/>
          </a:p>
        </p:txBody>
      </p:sp>
      <p:sp>
        <p:nvSpPr>
          <p:cNvPr id="164" name="Equation"/>
          <p:cNvSpPr txBox="1"/>
          <p:nvPr/>
        </p:nvSpPr>
        <p:spPr>
          <a:xfrm>
            <a:off x="538552" y="1790182"/>
            <a:ext cx="8825795" cy="432460"/>
          </a:xfrm>
          <a:prstGeom prst="rect">
            <a:avLst/>
          </a:prstGeom>
          <a:ln w="12700">
            <a:miter lim="400000"/>
          </a:ln>
        </p:spPr>
        <p:txBody>
          <a:bodyPr wrap="none" lIns="0" tIns="0" rIns="0" bIns="0">
            <a:spAutoFit/>
          </a:bodyPr>
          <a:lstStyle/>
          <a:p>
            <a:pPr latinLnBrk="1"/>
            <a14:m>
              <m:oMathPara>
                <m:oMathParaPr>
                  <m:jc m:val="centerGroup"/>
                </m:oMathParaPr>
                <m:oMath>
                  <m:r>
                    <a:rPr xmlns:a="http://schemas.openxmlformats.org/drawingml/2006/main" sz="2800" i="1">
                      <a:solidFill>
                        <a:srgbClr val="000000"/>
                      </a:solidFill>
                      <a:latin typeface="Cambria Math" panose="02040503050406030204" pitchFamily="18" charset="0"/>
                    </a:rPr>
                    <m:t>C</m:t>
                  </m:r>
                  <m:r>
                    <a:rPr xmlns:a="http://schemas.openxmlformats.org/drawingml/2006/main" sz="2800" i="1">
                      <a:solidFill>
                        <a:srgbClr val="000000"/>
                      </a:solidFill>
                      <a:latin typeface="Cambria Math" panose="02040503050406030204" pitchFamily="18" charset="0"/>
                    </a:rPr>
                    <m:t>A</m:t>
                  </m:r>
                  <m:sSubSup>
                    <m:e>
                      <m:r>
                        <a:rPr xmlns:a="http://schemas.openxmlformats.org/drawingml/2006/main" sz="2800" i="1">
                          <a:solidFill>
                            <a:srgbClr val="000000"/>
                          </a:solidFill>
                          <a:latin typeface="Cambria Math" panose="02040503050406030204" pitchFamily="18" charset="0"/>
                        </a:rPr>
                        <m:t>P</m:t>
                      </m:r>
                    </m:e>
                    <m:sub>
                      <m:r>
                        <a:rPr xmlns:a="http://schemas.openxmlformats.org/drawingml/2006/main" sz="2800" i="1">
                          <a:solidFill>
                            <a:srgbClr val="000000"/>
                          </a:solidFill>
                          <a:latin typeface="Cambria Math" panose="02040503050406030204" pitchFamily="18" charset="0"/>
                        </a:rPr>
                        <m:t>N</m:t>
                      </m:r>
                      <m:r>
                        <a:rPr xmlns:a="http://schemas.openxmlformats.org/drawingml/2006/main" sz="2800" i="1">
                          <a:solidFill>
                            <a:srgbClr val="000000"/>
                          </a:solidFill>
                          <a:latin typeface="Cambria Math" panose="02040503050406030204" pitchFamily="18" charset="0"/>
                        </a:rPr>
                        <m:t>F</m:t>
                      </m:r>
                      <m:r>
                        <a:rPr xmlns:a="http://schemas.openxmlformats.org/drawingml/2006/main" sz="2800" i="1">
                          <a:solidFill>
                            <a:srgbClr val="000000"/>
                          </a:solidFill>
                          <a:latin typeface="Cambria Math" panose="02040503050406030204" pitchFamily="18" charset="0"/>
                        </a:rPr>
                        <m:t>+</m:t>
                      </m:r>
                      <m:r>
                        <a:rPr xmlns:a="http://schemas.openxmlformats.org/drawingml/2006/main" sz="2800" i="1">
                          <a:solidFill>
                            <a:srgbClr val="000000"/>
                          </a:solidFill>
                          <a:latin typeface="Cambria Math" panose="02040503050406030204" pitchFamily="18" charset="0"/>
                        </a:rPr>
                        <m:t>1</m:t>
                      </m:r>
                    </m:sub>
                    <m:sup>
                      <m:r>
                        <a:rPr xmlns:a="http://schemas.openxmlformats.org/drawingml/2006/main" sz="2800" i="1">
                          <a:solidFill>
                            <a:srgbClr val="000000"/>
                          </a:solidFill>
                          <a:latin typeface="Cambria Math" panose="02040503050406030204" pitchFamily="18" charset="0"/>
                        </a:rPr>
                        <m:t>n</m:t>
                      </m:r>
                      <m:r>
                        <a:rPr xmlns:a="http://schemas.openxmlformats.org/drawingml/2006/main" sz="2800" i="1">
                          <a:solidFill>
                            <a:srgbClr val="000000"/>
                          </a:solidFill>
                          <a:latin typeface="Cambria Math" panose="02040503050406030204" pitchFamily="18" charset="0"/>
                        </a:rPr>
                        <m:t>+</m:t>
                      </m:r>
                      <m:r>
                        <a:rPr xmlns:a="http://schemas.openxmlformats.org/drawingml/2006/main" sz="2800" i="1">
                          <a:solidFill>
                            <a:srgbClr val="000000"/>
                          </a:solidFill>
                          <a:latin typeface="Cambria Math" panose="02040503050406030204" pitchFamily="18" charset="0"/>
                        </a:rPr>
                        <m:t>1</m:t>
                      </m:r>
                    </m:sup>
                  </m:sSubSup>
                  <m:r>
                    <a:rPr xmlns:a="http://schemas.openxmlformats.org/drawingml/2006/main" sz="2800" i="1">
                      <a:solidFill>
                        <a:srgbClr val="000000"/>
                      </a:solidFill>
                      <a:latin typeface="Cambria Math" panose="02040503050406030204" pitchFamily="18" charset="0"/>
                    </a:rPr>
                    <m:t>=</m:t>
                  </m:r>
                  <m:r>
                    <a:rPr xmlns:a="http://schemas.openxmlformats.org/drawingml/2006/main" sz="2800" i="1">
                      <a:solidFill>
                        <a:srgbClr val="000000"/>
                      </a:solidFill>
                      <a:latin typeface="Cambria Math" panose="02040503050406030204" pitchFamily="18" charset="0"/>
                    </a:rPr>
                    <m:t>C</m:t>
                  </m:r>
                  <m:r>
                    <a:rPr xmlns:a="http://schemas.openxmlformats.org/drawingml/2006/main" sz="2800" i="1">
                      <a:solidFill>
                        <a:srgbClr val="000000"/>
                      </a:solidFill>
                      <a:latin typeface="Cambria Math" panose="02040503050406030204" pitchFamily="18" charset="0"/>
                    </a:rPr>
                    <m:t>A</m:t>
                  </m:r>
                  <m:sSubSup>
                    <m:e>
                      <m:r>
                        <a:rPr xmlns:a="http://schemas.openxmlformats.org/drawingml/2006/main" sz="2800" i="1">
                          <a:solidFill>
                            <a:srgbClr val="000000"/>
                          </a:solidFill>
                          <a:latin typeface="Cambria Math" panose="02040503050406030204" pitchFamily="18" charset="0"/>
                        </a:rPr>
                        <m:t>W</m:t>
                      </m:r>
                    </m:e>
                    <m:sub>
                      <m:r>
                        <a:rPr xmlns:a="http://schemas.openxmlformats.org/drawingml/2006/main" sz="2800" i="1">
                          <a:solidFill>
                            <a:srgbClr val="000000"/>
                          </a:solidFill>
                          <a:latin typeface="Cambria Math" panose="02040503050406030204" pitchFamily="18" charset="0"/>
                        </a:rPr>
                        <m:t>N</m:t>
                      </m:r>
                      <m:r>
                        <a:rPr xmlns:a="http://schemas.openxmlformats.org/drawingml/2006/main" sz="2800" i="1">
                          <a:solidFill>
                            <a:srgbClr val="000000"/>
                          </a:solidFill>
                          <a:latin typeface="Cambria Math" panose="02040503050406030204" pitchFamily="18" charset="0"/>
                        </a:rPr>
                        <m:t>F</m:t>
                      </m:r>
                      <m:r>
                        <a:rPr xmlns:a="http://schemas.openxmlformats.org/drawingml/2006/main" sz="2800" i="1">
                          <a:solidFill>
                            <a:srgbClr val="000000"/>
                          </a:solidFill>
                          <a:latin typeface="Cambria Math" panose="02040503050406030204" pitchFamily="18" charset="0"/>
                        </a:rPr>
                        <m:t>+</m:t>
                      </m:r>
                      <m:r>
                        <a:rPr xmlns:a="http://schemas.openxmlformats.org/drawingml/2006/main" sz="2800" i="1">
                          <a:solidFill>
                            <a:srgbClr val="000000"/>
                          </a:solidFill>
                          <a:latin typeface="Cambria Math" panose="02040503050406030204" pitchFamily="18" charset="0"/>
                        </a:rPr>
                        <m:t>1</m:t>
                      </m:r>
                    </m:sub>
                    <m:sup>
                      <m:r>
                        <a:rPr xmlns:a="http://schemas.openxmlformats.org/drawingml/2006/main" sz="2800" i="1">
                          <a:solidFill>
                            <a:srgbClr val="000000"/>
                          </a:solidFill>
                          <a:latin typeface="Cambria Math" panose="02040503050406030204" pitchFamily="18" charset="0"/>
                        </a:rPr>
                        <m:t>n</m:t>
                      </m:r>
                      <m:r>
                        <a:rPr xmlns:a="http://schemas.openxmlformats.org/drawingml/2006/main" sz="2800" i="1">
                          <a:solidFill>
                            <a:srgbClr val="000000"/>
                          </a:solidFill>
                          <a:latin typeface="Cambria Math" panose="02040503050406030204" pitchFamily="18" charset="0"/>
                        </a:rPr>
                        <m:t>+</m:t>
                      </m:r>
                      <m:r>
                        <a:rPr xmlns:a="http://schemas.openxmlformats.org/drawingml/2006/main" sz="2800" i="1">
                          <a:solidFill>
                            <a:srgbClr val="000000"/>
                          </a:solidFill>
                          <a:latin typeface="Cambria Math" panose="02040503050406030204" pitchFamily="18" charset="0"/>
                        </a:rPr>
                        <m:t>1</m:t>
                      </m:r>
                    </m:sup>
                  </m:sSubSup>
                  <m:r>
                    <a:rPr xmlns:a="http://schemas.openxmlformats.org/drawingml/2006/main" sz="2800" i="1">
                      <a:solidFill>
                        <a:srgbClr val="000000"/>
                      </a:solidFill>
                      <a:latin typeface="Cambria Math" panose="02040503050406030204" pitchFamily="18" charset="0"/>
                    </a:rPr>
                    <m:t>+</m:t>
                  </m:r>
                  <m:r>
                    <a:rPr xmlns:a="http://schemas.openxmlformats.org/drawingml/2006/main" sz="2800" i="1">
                      <a:solidFill>
                        <a:srgbClr val="000000"/>
                      </a:solidFill>
                      <a:latin typeface="Cambria Math" panose="02040503050406030204" pitchFamily="18" charset="0"/>
                    </a:rPr>
                    <m:t>C</m:t>
                  </m:r>
                  <m:r>
                    <a:rPr xmlns:a="http://schemas.openxmlformats.org/drawingml/2006/main" sz="2800" i="1">
                      <a:solidFill>
                        <a:srgbClr val="000000"/>
                      </a:solidFill>
                      <a:latin typeface="Cambria Math" panose="02040503050406030204" pitchFamily="18" charset="0"/>
                    </a:rPr>
                    <m:t>A</m:t>
                  </m:r>
                  <m:sSubSup>
                    <m:e>
                      <m:r>
                        <a:rPr xmlns:a="http://schemas.openxmlformats.org/drawingml/2006/main" sz="2800" i="1">
                          <a:solidFill>
                            <a:srgbClr val="000000"/>
                          </a:solidFill>
                          <a:latin typeface="Cambria Math" panose="02040503050406030204" pitchFamily="18" charset="0"/>
                        </a:rPr>
                        <m:t>E</m:t>
                      </m:r>
                    </m:e>
                    <m:sub>
                      <m:r>
                        <a:rPr xmlns:a="http://schemas.openxmlformats.org/drawingml/2006/main" sz="2800" i="1">
                          <a:solidFill>
                            <a:srgbClr val="000000"/>
                          </a:solidFill>
                          <a:latin typeface="Cambria Math" panose="02040503050406030204" pitchFamily="18" charset="0"/>
                        </a:rPr>
                        <m:t>N</m:t>
                      </m:r>
                      <m:r>
                        <a:rPr xmlns:a="http://schemas.openxmlformats.org/drawingml/2006/main" sz="2800" i="1">
                          <a:solidFill>
                            <a:srgbClr val="000000"/>
                          </a:solidFill>
                          <a:latin typeface="Cambria Math" panose="02040503050406030204" pitchFamily="18" charset="0"/>
                        </a:rPr>
                        <m:t>F</m:t>
                      </m:r>
                      <m:r>
                        <a:rPr xmlns:a="http://schemas.openxmlformats.org/drawingml/2006/main" sz="2800" i="1">
                          <a:solidFill>
                            <a:srgbClr val="000000"/>
                          </a:solidFill>
                          <a:latin typeface="Cambria Math" panose="02040503050406030204" pitchFamily="18" charset="0"/>
                        </a:rPr>
                        <m:t>+</m:t>
                      </m:r>
                      <m:r>
                        <a:rPr xmlns:a="http://schemas.openxmlformats.org/drawingml/2006/main" sz="2800" i="1">
                          <a:solidFill>
                            <a:srgbClr val="000000"/>
                          </a:solidFill>
                          <a:latin typeface="Cambria Math" panose="02040503050406030204" pitchFamily="18" charset="0"/>
                        </a:rPr>
                        <m:t>1</m:t>
                      </m:r>
                    </m:sub>
                    <m:sup>
                      <m:r>
                        <a:rPr xmlns:a="http://schemas.openxmlformats.org/drawingml/2006/main" sz="2800" i="1">
                          <a:solidFill>
                            <a:srgbClr val="000000"/>
                          </a:solidFill>
                          <a:latin typeface="Cambria Math" panose="02040503050406030204" pitchFamily="18" charset="0"/>
                        </a:rPr>
                        <m:t>n</m:t>
                      </m:r>
                      <m:r>
                        <a:rPr xmlns:a="http://schemas.openxmlformats.org/drawingml/2006/main" sz="2800" i="1">
                          <a:solidFill>
                            <a:srgbClr val="000000"/>
                          </a:solidFill>
                          <a:latin typeface="Cambria Math" panose="02040503050406030204" pitchFamily="18" charset="0"/>
                        </a:rPr>
                        <m:t>+</m:t>
                      </m:r>
                      <m:r>
                        <a:rPr xmlns:a="http://schemas.openxmlformats.org/drawingml/2006/main" sz="2800" i="1">
                          <a:solidFill>
                            <a:srgbClr val="000000"/>
                          </a:solidFill>
                          <a:latin typeface="Cambria Math" panose="02040503050406030204" pitchFamily="18" charset="0"/>
                        </a:rPr>
                        <m:t>1</m:t>
                      </m:r>
                    </m:sup>
                  </m:sSubSup>
                  <m:r>
                    <a:rPr xmlns:a="http://schemas.openxmlformats.org/drawingml/2006/main" sz="2800" i="1">
                      <a:solidFill>
                        <a:srgbClr val="000000"/>
                      </a:solidFill>
                      <a:latin typeface="Cambria Math" panose="02040503050406030204" pitchFamily="18" charset="0"/>
                    </a:rPr>
                    <m:t>+</m:t>
                  </m:r>
                  <m:r>
                    <a:rPr xmlns:a="http://schemas.openxmlformats.org/drawingml/2006/main" sz="2800" i="1">
                      <a:solidFill>
                        <a:srgbClr val="000000"/>
                      </a:solidFill>
                      <a:latin typeface="Cambria Math" panose="02040503050406030204" pitchFamily="18" charset="0"/>
                    </a:rPr>
                    <m:t>A</m:t>
                  </m:r>
                  <m:sSub>
                    <m:e>
                      <m:r>
                        <a:rPr xmlns:a="http://schemas.openxmlformats.org/drawingml/2006/main" sz="2800" i="1">
                          <a:solidFill>
                            <a:srgbClr val="000000"/>
                          </a:solidFill>
                          <a:latin typeface="Cambria Math" panose="02040503050406030204" pitchFamily="18" charset="0"/>
                        </a:rPr>
                        <m:t>T</m:t>
                      </m:r>
                    </m:e>
                    <m:sub>
                      <m:r>
                        <a:rPr xmlns:a="http://schemas.openxmlformats.org/drawingml/2006/main" sz="2800" i="1">
                          <a:solidFill>
                            <a:srgbClr val="000000"/>
                          </a:solidFill>
                          <a:latin typeface="Cambria Math" panose="02040503050406030204" pitchFamily="18" charset="0"/>
                        </a:rPr>
                        <m:t>N</m:t>
                      </m:r>
                      <m:r>
                        <a:rPr xmlns:a="http://schemas.openxmlformats.org/drawingml/2006/main" sz="2800" i="1">
                          <a:solidFill>
                            <a:srgbClr val="000000"/>
                          </a:solidFill>
                          <a:latin typeface="Cambria Math" panose="02040503050406030204" pitchFamily="18" charset="0"/>
                        </a:rPr>
                        <m:t>F</m:t>
                      </m:r>
                      <m:r>
                        <a:rPr xmlns:a="http://schemas.openxmlformats.org/drawingml/2006/main" sz="2800" i="1">
                          <a:solidFill>
                            <a:srgbClr val="000000"/>
                          </a:solidFill>
                          <a:latin typeface="Cambria Math" panose="02040503050406030204" pitchFamily="18" charset="0"/>
                        </a:rPr>
                        <m:t>+</m:t>
                      </m:r>
                      <m:r>
                        <a:rPr xmlns:a="http://schemas.openxmlformats.org/drawingml/2006/main" sz="2800" i="1">
                          <a:solidFill>
                            <a:srgbClr val="000000"/>
                          </a:solidFill>
                          <a:latin typeface="Cambria Math" panose="02040503050406030204" pitchFamily="18" charset="0"/>
                        </a:rPr>
                        <m:t>1</m:t>
                      </m:r>
                    </m:sub>
                  </m:sSub>
                  <m:r>
                    <a:rPr xmlns:a="http://schemas.openxmlformats.org/drawingml/2006/main" sz="2800" i="1">
                      <a:solidFill>
                        <a:srgbClr val="000000"/>
                      </a:solidFill>
                      <a:latin typeface="Cambria Math" panose="02040503050406030204" pitchFamily="18" charset="0"/>
                    </a:rPr>
                    <m:t>+</m:t>
                  </m:r>
                  <m:r>
                    <m:rPr>
                      <m:sty m:val="p"/>
                    </m:rPr>
                    <a:rPr xmlns:a="http://schemas.openxmlformats.org/drawingml/2006/main" sz="2800" i="1">
                      <a:solidFill>
                        <a:srgbClr val="000000"/>
                      </a:solidFill>
                      <a:latin typeface="Cambria Math" panose="02040503050406030204" pitchFamily="18" charset="0"/>
                    </a:rPr>
                    <m:t>Ψ</m:t>
                  </m:r>
                  <m:r>
                    <a:rPr xmlns:a="http://schemas.openxmlformats.org/drawingml/2006/main" sz="2800" i="1">
                      <a:solidFill>
                        <a:srgbClr val="000000"/>
                      </a:solidFill>
                      <a:latin typeface="Cambria Math" panose="02040503050406030204" pitchFamily="18" charset="0"/>
                    </a:rPr>
                    <m:t>⋅</m:t>
                  </m:r>
                  <m:sSub>
                    <m:e>
                      <m:r>
                        <a:rPr xmlns:a="http://schemas.openxmlformats.org/drawingml/2006/main" sz="2800" i="1">
                          <a:solidFill>
                            <a:srgbClr val="000000"/>
                          </a:solidFill>
                          <a:latin typeface="Cambria Math" panose="02040503050406030204" pitchFamily="18" charset="0"/>
                        </a:rPr>
                        <m:t>r</m:t>
                      </m:r>
                    </m:e>
                    <m:sub>
                      <m:r>
                        <a:rPr xmlns:a="http://schemas.openxmlformats.org/drawingml/2006/main" sz="2800" i="1">
                          <a:solidFill>
                            <a:srgbClr val="000000"/>
                          </a:solidFill>
                          <a:latin typeface="Cambria Math" panose="02040503050406030204" pitchFamily="18" charset="0"/>
                        </a:rPr>
                        <m:t>N</m:t>
                      </m:r>
                      <m:r>
                        <a:rPr xmlns:a="http://schemas.openxmlformats.org/drawingml/2006/main" sz="2800" i="1">
                          <a:solidFill>
                            <a:srgbClr val="000000"/>
                          </a:solidFill>
                          <a:latin typeface="Cambria Math" panose="02040503050406030204" pitchFamily="18" charset="0"/>
                        </a:rPr>
                        <m:t>F</m:t>
                      </m:r>
                      <m:r>
                        <a:rPr xmlns:a="http://schemas.openxmlformats.org/drawingml/2006/main" sz="2800" i="1">
                          <a:solidFill>
                            <a:srgbClr val="000000"/>
                          </a:solidFill>
                          <a:latin typeface="Cambria Math" panose="02040503050406030204" pitchFamily="18" charset="0"/>
                        </a:rPr>
                        <m:t>+</m:t>
                      </m:r>
                      <m:r>
                        <a:rPr xmlns:a="http://schemas.openxmlformats.org/drawingml/2006/main" sz="2800" i="1">
                          <a:solidFill>
                            <a:srgbClr val="000000"/>
                          </a:solidFill>
                          <a:latin typeface="Cambria Math" panose="02040503050406030204" pitchFamily="18" charset="0"/>
                        </a:rPr>
                        <m:t>1</m:t>
                      </m:r>
                    </m:sub>
                  </m:sSub>
                  <m:r>
                    <a:rPr xmlns:a="http://schemas.openxmlformats.org/drawingml/2006/main" sz="2800" i="1">
                      <a:solidFill>
                        <a:srgbClr val="000000"/>
                      </a:solidFill>
                      <a:latin typeface="Cambria Math" panose="02040503050406030204" pitchFamily="18" charset="0"/>
                    </a:rPr>
                    <m:t>⋅</m:t>
                  </m:r>
                  <m:r>
                    <a:rPr xmlns:a="http://schemas.openxmlformats.org/drawingml/2006/main" sz="2800" i="1">
                      <a:solidFill>
                        <a:srgbClr val="000000"/>
                      </a:solidFill>
                      <a:latin typeface="Cambria Math" panose="02040503050406030204" pitchFamily="18" charset="0"/>
                    </a:rPr>
                    <m:t>H</m:t>
                  </m:r>
                  <m:r>
                    <a:rPr xmlns:a="http://schemas.openxmlformats.org/drawingml/2006/main" sz="2800" i="1">
                      <a:solidFill>
                        <a:srgbClr val="000000"/>
                      </a:solidFill>
                      <a:latin typeface="Cambria Math" panose="02040503050406030204" pitchFamily="18" charset="0"/>
                    </a:rPr>
                    <m:t>T</m:t>
                  </m:r>
                  <m:r>
                    <a:rPr xmlns:a="http://schemas.openxmlformats.org/drawingml/2006/main" sz="2800" i="1">
                      <a:solidFill>
                        <a:srgbClr val="000000"/>
                      </a:solidFill>
                      <a:latin typeface="Cambria Math" panose="02040503050406030204" pitchFamily="18" charset="0"/>
                    </a:rPr>
                    <m:t>C</m:t>
                  </m:r>
                </m:oMath>
              </m:oMathPara>
            </a14:m>
            <a:endParaRPr sz="2800"/>
          </a:p>
        </p:txBody>
      </p:sp>
      <p:sp>
        <p:nvSpPr>
          <p:cNvPr id="165" name="Equation"/>
          <p:cNvSpPr txBox="1"/>
          <p:nvPr/>
        </p:nvSpPr>
        <p:spPr>
          <a:xfrm>
            <a:off x="534674" y="2570904"/>
            <a:ext cx="9385971" cy="781051"/>
          </a:xfrm>
          <a:prstGeom prst="rect">
            <a:avLst/>
          </a:prstGeom>
          <a:ln w="12700">
            <a:miter lim="400000"/>
          </a:ln>
        </p:spPr>
        <p:txBody>
          <a:bodyPr wrap="none" lIns="0" tIns="0" rIns="0" bIns="0">
            <a:spAutoFit/>
          </a:bodyPr>
          <a:lstStyle/>
          <a:p>
            <a:pPr latinLnBrk="1"/>
            <a14:m>
              <m:oMathPara>
                <m:oMathParaPr>
                  <m:jc m:val="centerGroup"/>
                </m:oMathParaPr>
                <m:oMath>
                  <m:sSubSup>
                    <m:e>
                      <m:r>
                        <a:rPr xmlns:a="http://schemas.openxmlformats.org/drawingml/2006/main" sz="2500" i="1">
                          <a:solidFill>
                            <a:srgbClr val="000000"/>
                          </a:solidFill>
                          <a:latin typeface="Cambria Math" panose="02040503050406030204" pitchFamily="18" charset="0"/>
                        </a:rPr>
                        <m:t>S</m:t>
                      </m:r>
                    </m:e>
                    <m:sub>
                      <m:r>
                        <a:rPr xmlns:a="http://schemas.openxmlformats.org/drawingml/2006/main" sz="2500" i="1">
                          <a:solidFill>
                            <a:srgbClr val="000000"/>
                          </a:solidFill>
                          <a:latin typeface="Cambria Math" panose="02040503050406030204" pitchFamily="18" charset="0"/>
                        </a:rPr>
                        <m:t>N</m:t>
                      </m:r>
                      <m:r>
                        <a:rPr xmlns:a="http://schemas.openxmlformats.org/drawingml/2006/main" sz="2500" i="1">
                          <a:solidFill>
                            <a:srgbClr val="000000"/>
                          </a:solidFill>
                          <a:latin typeface="Cambria Math" panose="02040503050406030204" pitchFamily="18" charset="0"/>
                        </a:rPr>
                        <m:t>F</m:t>
                      </m:r>
                      <m: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1</m:t>
                      </m:r>
                    </m:sub>
                    <m:sup>
                      <m:r>
                        <a:rPr xmlns:a="http://schemas.openxmlformats.org/drawingml/2006/main" sz="2500" i="1">
                          <a:solidFill>
                            <a:srgbClr val="000000"/>
                          </a:solidFill>
                          <a:latin typeface="Cambria Math" panose="02040503050406030204" pitchFamily="18" charset="0"/>
                        </a:rPr>
                        <m:t>n</m:t>
                      </m:r>
                      <m: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1</m:t>
                      </m:r>
                    </m:sup>
                  </m:sSubSup>
                  <m: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C</m:t>
                  </m:r>
                  <m:r>
                    <a:rPr xmlns:a="http://schemas.openxmlformats.org/drawingml/2006/main" sz="2500" i="1">
                      <a:solidFill>
                        <a:srgbClr val="000000"/>
                      </a:solidFill>
                      <a:latin typeface="Cambria Math" panose="02040503050406030204" pitchFamily="18" charset="0"/>
                    </a:rPr>
                    <m:t>A</m:t>
                  </m:r>
                  <m:sSubSup>
                    <m:e>
                      <m:r>
                        <a:rPr xmlns:a="http://schemas.openxmlformats.org/drawingml/2006/main" sz="2500" i="1">
                          <a:solidFill>
                            <a:srgbClr val="000000"/>
                          </a:solidFill>
                          <a:latin typeface="Cambria Math" panose="02040503050406030204" pitchFamily="18" charset="0"/>
                        </a:rPr>
                        <m:t>Q</m:t>
                      </m:r>
                    </m:e>
                    <m:sub>
                      <m:r>
                        <a:rPr xmlns:a="http://schemas.openxmlformats.org/drawingml/2006/main" sz="2500" i="1">
                          <a:solidFill>
                            <a:srgbClr val="000000"/>
                          </a:solidFill>
                          <a:latin typeface="Cambria Math" panose="02040503050406030204" pitchFamily="18" charset="0"/>
                        </a:rPr>
                        <m:t>N</m:t>
                      </m:r>
                      <m:r>
                        <a:rPr xmlns:a="http://schemas.openxmlformats.org/drawingml/2006/main" sz="2500" i="1">
                          <a:solidFill>
                            <a:srgbClr val="000000"/>
                          </a:solidFill>
                          <a:latin typeface="Cambria Math" panose="02040503050406030204" pitchFamily="18" charset="0"/>
                        </a:rPr>
                        <m:t>F</m:t>
                      </m:r>
                      <m: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1</m:t>
                      </m:r>
                    </m:sub>
                    <m:sup>
                      <m:r>
                        <a:rPr xmlns:a="http://schemas.openxmlformats.org/drawingml/2006/main" sz="2500" i="1">
                          <a:solidFill>
                            <a:srgbClr val="000000"/>
                          </a:solidFill>
                          <a:latin typeface="Cambria Math" panose="02040503050406030204" pitchFamily="18" charset="0"/>
                        </a:rPr>
                        <m:t>n</m:t>
                      </m:r>
                      <m: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1</m:t>
                      </m:r>
                    </m:sup>
                  </m:sSubSup>
                  <m: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A</m:t>
                  </m:r>
                  <m:r>
                    <a:rPr xmlns:a="http://schemas.openxmlformats.org/drawingml/2006/main" sz="2500" i="1">
                      <a:solidFill>
                        <a:srgbClr val="000000"/>
                      </a:solidFill>
                      <a:latin typeface="Cambria Math" panose="02040503050406030204" pitchFamily="18" charset="0"/>
                    </a:rPr>
                    <m:t>T</m:t>
                  </m:r>
                  <m:sSub>
                    <m:e>
                      <m:r>
                        <a:rPr xmlns:a="http://schemas.openxmlformats.org/drawingml/2006/main" sz="2500" i="1">
                          <a:solidFill>
                            <a:srgbClr val="000000"/>
                          </a:solidFill>
                          <a:latin typeface="Cambria Math" panose="02040503050406030204" pitchFamily="18" charset="0"/>
                        </a:rPr>
                        <m:t>O</m:t>
                      </m:r>
                    </m:e>
                    <m:sub>
                      <m:r>
                        <a:rPr xmlns:a="http://schemas.openxmlformats.org/drawingml/2006/main" sz="2500" i="1">
                          <a:solidFill>
                            <a:srgbClr val="000000"/>
                          </a:solidFill>
                          <a:latin typeface="Cambria Math" panose="02040503050406030204" pitchFamily="18" charset="0"/>
                        </a:rPr>
                        <m:t>N</m:t>
                      </m:r>
                      <m:r>
                        <a:rPr xmlns:a="http://schemas.openxmlformats.org/drawingml/2006/main" sz="2500" i="1">
                          <a:solidFill>
                            <a:srgbClr val="000000"/>
                          </a:solidFill>
                          <a:latin typeface="Cambria Math" panose="02040503050406030204" pitchFamily="18" charset="0"/>
                        </a:rPr>
                        <m:t>F</m:t>
                      </m:r>
                      <m: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1</m:t>
                      </m:r>
                    </m:sub>
                  </m:sSub>
                  <m:r>
                    <a:rPr xmlns:a="http://schemas.openxmlformats.org/drawingml/2006/main" sz="2500" i="1">
                      <a:solidFill>
                        <a:srgbClr val="000000"/>
                      </a:solidFill>
                      <a:latin typeface="Cambria Math" panose="02040503050406030204" pitchFamily="18" charset="0"/>
                    </a:rPr>
                    <m:t>⋅</m:t>
                  </m:r>
                  <m:sSubSup>
                    <m:e>
                      <m:r>
                        <a:rPr xmlns:a="http://schemas.openxmlformats.org/drawingml/2006/main" sz="2500" i="1">
                          <a:solidFill>
                            <a:srgbClr val="000000"/>
                          </a:solidFill>
                          <a:latin typeface="Cambria Math" panose="02040503050406030204" pitchFamily="18" charset="0"/>
                        </a:rPr>
                        <m:t>T</m:t>
                      </m:r>
                    </m:e>
                    <m:sub>
                      <m:r>
                        <a:rPr xmlns:a="http://schemas.openxmlformats.org/drawingml/2006/main" sz="2500" i="1">
                          <a:solidFill>
                            <a:srgbClr val="000000"/>
                          </a:solidFill>
                          <a:latin typeface="Cambria Math" panose="02040503050406030204" pitchFamily="18" charset="0"/>
                        </a:rPr>
                        <m:t>N</m:t>
                      </m:r>
                      <m:r>
                        <a:rPr xmlns:a="http://schemas.openxmlformats.org/drawingml/2006/main" sz="2500" i="1">
                          <a:solidFill>
                            <a:srgbClr val="000000"/>
                          </a:solidFill>
                          <a:latin typeface="Cambria Math" panose="02040503050406030204" pitchFamily="18" charset="0"/>
                        </a:rPr>
                        <m:t>F</m:t>
                      </m:r>
                      <m: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1</m:t>
                      </m:r>
                    </m:sub>
                    <m:sup>
                      <m:r>
                        <a:rPr xmlns:a="http://schemas.openxmlformats.org/drawingml/2006/main" sz="2500" i="1">
                          <a:solidFill>
                            <a:srgbClr val="000000"/>
                          </a:solidFill>
                          <a:latin typeface="Cambria Math" panose="02040503050406030204" pitchFamily="18" charset="0"/>
                        </a:rPr>
                        <m:t>n</m:t>
                      </m:r>
                    </m:sup>
                  </m:sSubSup>
                  <m:r>
                    <a:rPr xmlns:a="http://schemas.openxmlformats.org/drawingml/2006/main" sz="2500" i="1">
                      <a:solidFill>
                        <a:srgbClr val="000000"/>
                      </a:solidFill>
                      <a:latin typeface="Cambria Math" panose="02040503050406030204" pitchFamily="18" charset="0"/>
                    </a:rPr>
                    <m:t>+</m:t>
                  </m:r>
                  <m:r>
                    <m:rPr>
                      <m:sty m:val="p"/>
                    </m:rPr>
                    <a:rPr xmlns:a="http://schemas.openxmlformats.org/drawingml/2006/main" sz="2500" i="1">
                      <a:solidFill>
                        <a:srgbClr val="000000"/>
                      </a:solidFill>
                      <a:latin typeface="Cambria Math" panose="02040503050406030204" pitchFamily="18" charset="0"/>
                    </a:rPr>
                    <m:t>Ψ</m:t>
                  </m:r>
                  <m:r>
                    <a:rPr xmlns:a="http://schemas.openxmlformats.org/drawingml/2006/main" sz="2500" i="1">
                      <a:solidFill>
                        <a:srgbClr val="000000"/>
                      </a:solidFill>
                      <a:latin typeface="Cambria Math" panose="02040503050406030204" pitchFamily="18" charset="0"/>
                    </a:rPr>
                    <m:t>⋅</m:t>
                  </m:r>
                  <m:sSub>
                    <m:e>
                      <m:r>
                        <a:rPr xmlns:a="http://schemas.openxmlformats.org/drawingml/2006/main" sz="2500" i="1">
                          <a:solidFill>
                            <a:srgbClr val="000000"/>
                          </a:solidFill>
                          <a:latin typeface="Cambria Math" panose="02040503050406030204" pitchFamily="18" charset="0"/>
                        </a:rPr>
                        <m:t>r</m:t>
                      </m:r>
                    </m:e>
                    <m:sub>
                      <m:r>
                        <a:rPr xmlns:a="http://schemas.openxmlformats.org/drawingml/2006/main" sz="2500" i="1">
                          <a:solidFill>
                            <a:srgbClr val="000000"/>
                          </a:solidFill>
                          <a:latin typeface="Cambria Math" panose="02040503050406030204" pitchFamily="18" charset="0"/>
                        </a:rPr>
                        <m:t>N</m:t>
                      </m:r>
                      <m:r>
                        <a:rPr xmlns:a="http://schemas.openxmlformats.org/drawingml/2006/main" sz="2500" i="1">
                          <a:solidFill>
                            <a:srgbClr val="000000"/>
                          </a:solidFill>
                          <a:latin typeface="Cambria Math" panose="02040503050406030204" pitchFamily="18" charset="0"/>
                        </a:rPr>
                        <m:t>F</m:t>
                      </m:r>
                      <m: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1</m:t>
                      </m:r>
                    </m:sub>
                  </m:sSub>
                  <m: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H</m:t>
                  </m:r>
                  <m:r>
                    <a:rPr xmlns:a="http://schemas.openxmlformats.org/drawingml/2006/main" sz="2500" i="1">
                      <a:solidFill>
                        <a:srgbClr val="000000"/>
                      </a:solidFill>
                      <a:latin typeface="Cambria Math" panose="02040503050406030204" pitchFamily="18" charset="0"/>
                    </a:rPr>
                    <m:t>T</m:t>
                  </m:r>
                  <m:r>
                    <a:rPr xmlns:a="http://schemas.openxmlformats.org/drawingml/2006/main" sz="2500" i="1">
                      <a:solidFill>
                        <a:srgbClr val="000000"/>
                      </a:solidFill>
                      <a:latin typeface="Cambria Math" panose="02040503050406030204" pitchFamily="18" charset="0"/>
                    </a:rPr>
                    <m:t>C</m:t>
                  </m:r>
                  <m:r>
                    <a:rPr xmlns:a="http://schemas.openxmlformats.org/drawingml/2006/main" sz="2500" i="1">
                      <a:solidFill>
                        <a:srgbClr val="000000"/>
                      </a:solidFill>
                      <a:latin typeface="Cambria Math" panose="02040503050406030204" pitchFamily="18" charset="0"/>
                    </a:rPr>
                    <m:t>⋅</m:t>
                  </m:r>
                  <m:d>
                    <m:dPr>
                      <m:ctrlPr>
                        <a:rPr xmlns:a="http://schemas.openxmlformats.org/drawingml/2006/main" sz="2500" i="1">
                          <a:solidFill>
                            <a:srgbClr val="000000"/>
                          </a:solidFill>
                          <a:latin typeface="Cambria Math" panose="02040503050406030204" pitchFamily="18" charset="0"/>
                        </a:rPr>
                      </m:ctrlPr>
                    </m:dPr>
                    <m:e>
                      <m:f>
                        <m:fPr>
                          <m:ctrlPr>
                            <a:rPr xmlns:a="http://schemas.openxmlformats.org/drawingml/2006/main" sz="2500" i="1">
                              <a:solidFill>
                                <a:srgbClr val="000000"/>
                              </a:solidFill>
                              <a:latin typeface="Cambria Math" panose="02040503050406030204" pitchFamily="18" charset="0"/>
                            </a:rPr>
                          </m:ctrlPr>
                          <m:type m:val="bar"/>
                        </m:fPr>
                        <m:num>
                          <m:sSubSup>
                            <m:e>
                              <m:r>
                                <a:rPr xmlns:a="http://schemas.openxmlformats.org/drawingml/2006/main" sz="2500" i="1">
                                  <a:solidFill>
                                    <a:srgbClr val="000000"/>
                                  </a:solidFill>
                                  <a:latin typeface="Cambria Math" panose="02040503050406030204" pitchFamily="18" charset="0"/>
                                </a:rPr>
                                <m:t>T</m:t>
                              </m:r>
                            </m:e>
                            <m:sub>
                              <m:r>
                                <a:rPr xmlns:a="http://schemas.openxmlformats.org/drawingml/2006/main" sz="2500" i="1">
                                  <a:solidFill>
                                    <a:srgbClr val="000000"/>
                                  </a:solidFill>
                                  <a:latin typeface="Cambria Math" panose="02040503050406030204" pitchFamily="18" charset="0"/>
                                </a:rPr>
                                <m:t>N</m:t>
                              </m:r>
                              <m:r>
                                <a:rPr xmlns:a="http://schemas.openxmlformats.org/drawingml/2006/main" sz="2500" i="1">
                                  <a:solidFill>
                                    <a:srgbClr val="000000"/>
                                  </a:solidFill>
                                  <a:latin typeface="Cambria Math" panose="02040503050406030204" pitchFamily="18" charset="0"/>
                                </a:rPr>
                                <m:t>F</m:t>
                              </m:r>
                            </m:sub>
                            <m:sup>
                              <m:r>
                                <a:rPr xmlns:a="http://schemas.openxmlformats.org/drawingml/2006/main" sz="2500" i="1">
                                  <a:solidFill>
                                    <a:srgbClr val="000000"/>
                                  </a:solidFill>
                                  <a:latin typeface="Cambria Math" panose="02040503050406030204" pitchFamily="18" charset="0"/>
                                </a:rPr>
                                <m:t>n</m:t>
                              </m:r>
                            </m:sup>
                          </m:sSubSup>
                          <m:r>
                            <a:rPr xmlns:a="http://schemas.openxmlformats.org/drawingml/2006/main" sz="2500" i="1">
                              <a:solidFill>
                                <a:srgbClr val="000000"/>
                              </a:solidFill>
                              <a:latin typeface="Cambria Math" panose="02040503050406030204" pitchFamily="18" charset="0"/>
                            </a:rPr>
                            <m:t>+</m:t>
                          </m:r>
                          <m:sSubSup>
                            <m:e>
                              <m:r>
                                <a:rPr xmlns:a="http://schemas.openxmlformats.org/drawingml/2006/main" sz="2500" i="1">
                                  <a:solidFill>
                                    <a:srgbClr val="000000"/>
                                  </a:solidFill>
                                  <a:latin typeface="Cambria Math" panose="02040503050406030204" pitchFamily="18" charset="0"/>
                                </a:rPr>
                                <m:t>T</m:t>
                              </m:r>
                            </m:e>
                            <m:sub>
                              <m:r>
                                <a:rPr xmlns:a="http://schemas.openxmlformats.org/drawingml/2006/main" sz="2500" i="1">
                                  <a:solidFill>
                                    <a:srgbClr val="000000"/>
                                  </a:solidFill>
                                  <a:latin typeface="Cambria Math" panose="02040503050406030204" pitchFamily="18" charset="0"/>
                                </a:rPr>
                                <m:t>N</m:t>
                              </m:r>
                              <m:r>
                                <a:rPr xmlns:a="http://schemas.openxmlformats.org/drawingml/2006/main" sz="2500" i="1">
                                  <a:solidFill>
                                    <a:srgbClr val="000000"/>
                                  </a:solidFill>
                                  <a:latin typeface="Cambria Math" panose="02040503050406030204" pitchFamily="18" charset="0"/>
                                </a:rPr>
                                <m:t>F</m:t>
                              </m:r>
                              <m: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1</m:t>
                              </m:r>
                            </m:sub>
                            <m:sup>
                              <m:r>
                                <a:rPr xmlns:a="http://schemas.openxmlformats.org/drawingml/2006/main" sz="2500" i="1">
                                  <a:solidFill>
                                    <a:srgbClr val="000000"/>
                                  </a:solidFill>
                                  <a:latin typeface="Cambria Math" panose="02040503050406030204" pitchFamily="18" charset="0"/>
                                </a:rPr>
                                <m:t>n</m:t>
                              </m:r>
                            </m:sup>
                          </m:sSubSup>
                        </m:num>
                        <m:den>
                          <m:r>
                            <a:rPr xmlns:a="http://schemas.openxmlformats.org/drawingml/2006/main" sz="2500" i="1">
                              <a:solidFill>
                                <a:srgbClr val="000000"/>
                              </a:solidFill>
                              <a:latin typeface="Cambria Math" panose="02040503050406030204" pitchFamily="18" charset="0"/>
                            </a:rPr>
                            <m:t>2</m:t>
                          </m:r>
                        </m:den>
                      </m:f>
                    </m:e>
                  </m:d>
                </m:oMath>
              </m:oMathPara>
            </a14:m>
            <a:endParaRPr sz="2500"/>
          </a:p>
        </p:txBody>
      </p:sp>
      <p:sp>
        <p:nvSpPr>
          <p:cNvPr id="166" name="Equation"/>
          <p:cNvSpPr txBox="1"/>
          <p:nvPr/>
        </p:nvSpPr>
        <p:spPr>
          <a:xfrm>
            <a:off x="514820" y="4469452"/>
            <a:ext cx="1938623" cy="399226"/>
          </a:xfrm>
          <a:prstGeom prst="rect">
            <a:avLst/>
          </a:prstGeom>
          <a:ln w="12700">
            <a:miter lim="400000"/>
          </a:ln>
        </p:spPr>
        <p:txBody>
          <a:bodyPr wrap="none" lIns="0" tIns="0" rIns="0" bIns="0">
            <a:spAutoFit/>
          </a:bodyPr>
          <a:lstStyle/>
          <a:p>
            <a:pPr latinLnBrk="1"/>
            <a14:m>
              <m:oMathPara>
                <m:oMathParaPr>
                  <m:jc m:val="centerGroup"/>
                </m:oMathParaPr>
                <m:oMath>
                  <m:r>
                    <a:rPr xmlns:a="http://schemas.openxmlformats.org/drawingml/2006/main" sz="2600" i="1">
                      <a:solidFill>
                        <a:srgbClr val="000000"/>
                      </a:solidFill>
                      <a:latin typeface="Cambria Math" panose="02040503050406030204" pitchFamily="18" charset="0"/>
                    </a:rPr>
                    <m:t>C</m:t>
                  </m:r>
                  <m:r>
                    <a:rPr xmlns:a="http://schemas.openxmlformats.org/drawingml/2006/main" sz="2600" i="1">
                      <a:solidFill>
                        <a:srgbClr val="000000"/>
                      </a:solidFill>
                      <a:latin typeface="Cambria Math" panose="02040503050406030204" pitchFamily="18" charset="0"/>
                    </a:rPr>
                    <m:t>A</m:t>
                  </m:r>
                  <m:sSubSup>
                    <m:e>
                      <m:r>
                        <a:rPr xmlns:a="http://schemas.openxmlformats.org/drawingml/2006/main" sz="2600" i="1">
                          <a:solidFill>
                            <a:srgbClr val="000000"/>
                          </a:solidFill>
                          <a:latin typeface="Cambria Math" panose="02040503050406030204" pitchFamily="18" charset="0"/>
                        </a:rPr>
                        <m:t>E</m:t>
                      </m:r>
                    </m:e>
                    <m:sub>
                      <m:r>
                        <a:rPr xmlns:a="http://schemas.openxmlformats.org/drawingml/2006/main" sz="2600" i="1">
                          <a:solidFill>
                            <a:srgbClr val="000000"/>
                          </a:solidFill>
                          <a:latin typeface="Cambria Math" panose="02040503050406030204" pitchFamily="18" charset="0"/>
                        </a:rPr>
                        <m:t>N</m:t>
                      </m:r>
                      <m:r>
                        <a:rPr xmlns:a="http://schemas.openxmlformats.org/drawingml/2006/main" sz="2600" i="1">
                          <a:solidFill>
                            <a:srgbClr val="000000"/>
                          </a:solidFill>
                          <a:latin typeface="Cambria Math" panose="02040503050406030204" pitchFamily="18" charset="0"/>
                        </a:rPr>
                        <m:t>F</m:t>
                      </m:r>
                      <m:r>
                        <a:rPr xmlns:a="http://schemas.openxmlformats.org/drawingml/2006/main" sz="2600" i="1">
                          <a:solidFill>
                            <a:srgbClr val="000000"/>
                          </a:solidFill>
                          <a:latin typeface="Cambria Math" panose="02040503050406030204" pitchFamily="18" charset="0"/>
                        </a:rPr>
                        <m:t>+</m:t>
                      </m:r>
                      <m:r>
                        <a:rPr xmlns:a="http://schemas.openxmlformats.org/drawingml/2006/main" sz="2600" i="1">
                          <a:solidFill>
                            <a:srgbClr val="000000"/>
                          </a:solidFill>
                          <a:latin typeface="Cambria Math" panose="02040503050406030204" pitchFamily="18" charset="0"/>
                        </a:rPr>
                        <m:t>N</m:t>
                      </m:r>
                      <m:r>
                        <a:rPr xmlns:a="http://schemas.openxmlformats.org/drawingml/2006/main" sz="2600" i="1">
                          <a:solidFill>
                            <a:srgbClr val="000000"/>
                          </a:solidFill>
                          <a:latin typeface="Cambria Math" panose="02040503050406030204" pitchFamily="18" charset="0"/>
                        </a:rPr>
                        <m:t>C</m:t>
                      </m:r>
                    </m:sub>
                    <m:sup>
                      <m:r>
                        <a:rPr xmlns:a="http://schemas.openxmlformats.org/drawingml/2006/main" sz="2600" i="1">
                          <a:solidFill>
                            <a:srgbClr val="000000"/>
                          </a:solidFill>
                          <a:latin typeface="Cambria Math" panose="02040503050406030204" pitchFamily="18" charset="0"/>
                        </a:rPr>
                        <m:t>n</m:t>
                      </m:r>
                      <m:r>
                        <a:rPr xmlns:a="http://schemas.openxmlformats.org/drawingml/2006/main" sz="2600" i="1">
                          <a:solidFill>
                            <a:srgbClr val="000000"/>
                          </a:solidFill>
                          <a:latin typeface="Cambria Math" panose="02040503050406030204" pitchFamily="18" charset="0"/>
                        </a:rPr>
                        <m:t>+</m:t>
                      </m:r>
                      <m:r>
                        <a:rPr xmlns:a="http://schemas.openxmlformats.org/drawingml/2006/main" sz="2600" i="1">
                          <a:solidFill>
                            <a:srgbClr val="000000"/>
                          </a:solidFill>
                          <a:latin typeface="Cambria Math" panose="02040503050406030204" pitchFamily="18" charset="0"/>
                        </a:rPr>
                        <m:t>1</m:t>
                      </m:r>
                    </m:sup>
                  </m:sSubSup>
                  <m:r>
                    <a:rPr xmlns:a="http://schemas.openxmlformats.org/drawingml/2006/main" sz="2600" i="1">
                      <a:solidFill>
                        <a:srgbClr val="000000"/>
                      </a:solidFill>
                      <a:latin typeface="Cambria Math" panose="02040503050406030204" pitchFamily="18" charset="0"/>
                    </a:rPr>
                    <m:t>=</m:t>
                  </m:r>
                  <m:r>
                    <a:rPr xmlns:a="http://schemas.openxmlformats.org/drawingml/2006/main" sz="2600" i="1">
                      <a:solidFill>
                        <a:srgbClr val="000000"/>
                      </a:solidFill>
                      <a:latin typeface="Cambria Math" panose="02040503050406030204" pitchFamily="18" charset="0"/>
                    </a:rPr>
                    <m:t>0</m:t>
                  </m:r>
                </m:oMath>
              </m:oMathPara>
            </a14:m>
            <a:endParaRPr sz="2600"/>
          </a:p>
        </p:txBody>
      </p:sp>
      <p:sp>
        <p:nvSpPr>
          <p:cNvPr id="167" name="Equation"/>
          <p:cNvSpPr txBox="1"/>
          <p:nvPr/>
        </p:nvSpPr>
        <p:spPr>
          <a:xfrm>
            <a:off x="443765" y="5219285"/>
            <a:ext cx="9611863" cy="429935"/>
          </a:xfrm>
          <a:prstGeom prst="rect">
            <a:avLst/>
          </a:prstGeom>
          <a:ln w="12700">
            <a:miter lim="400000"/>
          </a:ln>
        </p:spPr>
        <p:txBody>
          <a:bodyPr wrap="none" lIns="0" tIns="0" rIns="0" bIns="0">
            <a:spAutoFit/>
          </a:bodyPr>
          <a:lstStyle/>
          <a:p>
            <a:pPr latinLnBrk="1"/>
            <a14:m>
              <m:oMathPara>
                <m:oMathParaPr>
                  <m:jc m:val="centerGroup"/>
                </m:oMathParaPr>
                <m:oMath>
                  <m:r>
                    <a:rPr xmlns:a="http://schemas.openxmlformats.org/drawingml/2006/main" sz="2800" i="1">
                      <a:solidFill>
                        <a:srgbClr val="000000"/>
                      </a:solidFill>
                      <a:latin typeface="Cambria Math" panose="02040503050406030204" pitchFamily="18" charset="0"/>
                    </a:rPr>
                    <m:t>C</m:t>
                  </m:r>
                  <m:r>
                    <a:rPr xmlns:a="http://schemas.openxmlformats.org/drawingml/2006/main" sz="2800" i="1">
                      <a:solidFill>
                        <a:srgbClr val="000000"/>
                      </a:solidFill>
                      <a:latin typeface="Cambria Math" panose="02040503050406030204" pitchFamily="18" charset="0"/>
                    </a:rPr>
                    <m:t>A</m:t>
                  </m:r>
                  <m:sSubSup>
                    <m:e>
                      <m:r>
                        <a:rPr xmlns:a="http://schemas.openxmlformats.org/drawingml/2006/main" sz="2800" i="1">
                          <a:solidFill>
                            <a:srgbClr val="000000"/>
                          </a:solidFill>
                          <a:latin typeface="Cambria Math" panose="02040503050406030204" pitchFamily="18" charset="0"/>
                        </a:rPr>
                        <m:t>P</m:t>
                      </m:r>
                    </m:e>
                    <m:sub>
                      <m:r>
                        <a:rPr xmlns:a="http://schemas.openxmlformats.org/drawingml/2006/main" sz="2800" i="1">
                          <a:solidFill>
                            <a:srgbClr val="000000"/>
                          </a:solidFill>
                          <a:latin typeface="Cambria Math" panose="02040503050406030204" pitchFamily="18" charset="0"/>
                        </a:rPr>
                        <m:t>N</m:t>
                      </m:r>
                      <m:r>
                        <a:rPr xmlns:a="http://schemas.openxmlformats.org/drawingml/2006/main" sz="2800" i="1">
                          <a:solidFill>
                            <a:srgbClr val="000000"/>
                          </a:solidFill>
                          <a:latin typeface="Cambria Math" panose="02040503050406030204" pitchFamily="18" charset="0"/>
                        </a:rPr>
                        <m:t>F</m:t>
                      </m:r>
                      <m:r>
                        <a:rPr xmlns:a="http://schemas.openxmlformats.org/drawingml/2006/main" sz="2800" i="1">
                          <a:solidFill>
                            <a:srgbClr val="000000"/>
                          </a:solidFill>
                          <a:latin typeface="Cambria Math" panose="02040503050406030204" pitchFamily="18" charset="0"/>
                        </a:rPr>
                        <m:t>+</m:t>
                      </m:r>
                      <m:r>
                        <a:rPr xmlns:a="http://schemas.openxmlformats.org/drawingml/2006/main" sz="2800" i="1">
                          <a:solidFill>
                            <a:srgbClr val="000000"/>
                          </a:solidFill>
                          <a:latin typeface="Cambria Math" panose="02040503050406030204" pitchFamily="18" charset="0"/>
                        </a:rPr>
                        <m:t>N</m:t>
                      </m:r>
                      <m:r>
                        <a:rPr xmlns:a="http://schemas.openxmlformats.org/drawingml/2006/main" sz="2800" i="1">
                          <a:solidFill>
                            <a:srgbClr val="000000"/>
                          </a:solidFill>
                          <a:latin typeface="Cambria Math" panose="02040503050406030204" pitchFamily="18" charset="0"/>
                        </a:rPr>
                        <m:t>C</m:t>
                      </m:r>
                    </m:sub>
                    <m:sup>
                      <m:r>
                        <a:rPr xmlns:a="http://schemas.openxmlformats.org/drawingml/2006/main" sz="2800" i="1">
                          <a:solidFill>
                            <a:srgbClr val="000000"/>
                          </a:solidFill>
                          <a:latin typeface="Cambria Math" panose="02040503050406030204" pitchFamily="18" charset="0"/>
                        </a:rPr>
                        <m:t>n</m:t>
                      </m:r>
                      <m:r>
                        <a:rPr xmlns:a="http://schemas.openxmlformats.org/drawingml/2006/main" sz="2800" i="1">
                          <a:solidFill>
                            <a:srgbClr val="000000"/>
                          </a:solidFill>
                          <a:latin typeface="Cambria Math" panose="02040503050406030204" pitchFamily="18" charset="0"/>
                        </a:rPr>
                        <m:t>+</m:t>
                      </m:r>
                      <m:r>
                        <a:rPr xmlns:a="http://schemas.openxmlformats.org/drawingml/2006/main" sz="2800" i="1">
                          <a:solidFill>
                            <a:srgbClr val="000000"/>
                          </a:solidFill>
                          <a:latin typeface="Cambria Math" panose="02040503050406030204" pitchFamily="18" charset="0"/>
                        </a:rPr>
                        <m:t>1</m:t>
                      </m:r>
                    </m:sup>
                  </m:sSubSup>
                  <m:r>
                    <a:rPr xmlns:a="http://schemas.openxmlformats.org/drawingml/2006/main" sz="2800" i="1">
                      <a:solidFill>
                        <a:srgbClr val="000000"/>
                      </a:solidFill>
                      <a:latin typeface="Cambria Math" panose="02040503050406030204" pitchFamily="18" charset="0"/>
                    </a:rPr>
                    <m:t>=</m:t>
                  </m:r>
                  <m:r>
                    <a:rPr xmlns:a="http://schemas.openxmlformats.org/drawingml/2006/main" sz="2800" i="1">
                      <a:solidFill>
                        <a:srgbClr val="000000"/>
                      </a:solidFill>
                      <a:latin typeface="Cambria Math" panose="02040503050406030204" pitchFamily="18" charset="0"/>
                    </a:rPr>
                    <m:t>C</m:t>
                  </m:r>
                  <m:r>
                    <a:rPr xmlns:a="http://schemas.openxmlformats.org/drawingml/2006/main" sz="2800" i="1">
                      <a:solidFill>
                        <a:srgbClr val="000000"/>
                      </a:solidFill>
                      <a:latin typeface="Cambria Math" panose="02040503050406030204" pitchFamily="18" charset="0"/>
                    </a:rPr>
                    <m:t>A</m:t>
                  </m:r>
                  <m:sSubSup>
                    <m:e>
                      <m:r>
                        <a:rPr xmlns:a="http://schemas.openxmlformats.org/drawingml/2006/main" sz="2800" i="1">
                          <a:solidFill>
                            <a:srgbClr val="000000"/>
                          </a:solidFill>
                          <a:latin typeface="Cambria Math" panose="02040503050406030204" pitchFamily="18" charset="0"/>
                        </a:rPr>
                        <m:t>W</m:t>
                      </m:r>
                    </m:e>
                    <m:sub>
                      <m:r>
                        <a:rPr xmlns:a="http://schemas.openxmlformats.org/drawingml/2006/main" sz="2800" i="1">
                          <a:solidFill>
                            <a:srgbClr val="000000"/>
                          </a:solidFill>
                          <a:latin typeface="Cambria Math" panose="02040503050406030204" pitchFamily="18" charset="0"/>
                        </a:rPr>
                        <m:t>N</m:t>
                      </m:r>
                      <m:r>
                        <a:rPr xmlns:a="http://schemas.openxmlformats.org/drawingml/2006/main" sz="2800" i="1">
                          <a:solidFill>
                            <a:srgbClr val="000000"/>
                          </a:solidFill>
                          <a:latin typeface="Cambria Math" panose="02040503050406030204" pitchFamily="18" charset="0"/>
                        </a:rPr>
                        <m:t>F</m:t>
                      </m:r>
                      <m:r>
                        <a:rPr xmlns:a="http://schemas.openxmlformats.org/drawingml/2006/main" sz="2800" i="1">
                          <a:solidFill>
                            <a:srgbClr val="000000"/>
                          </a:solidFill>
                          <a:latin typeface="Cambria Math" panose="02040503050406030204" pitchFamily="18" charset="0"/>
                        </a:rPr>
                        <m:t>+</m:t>
                      </m:r>
                      <m:r>
                        <a:rPr xmlns:a="http://schemas.openxmlformats.org/drawingml/2006/main" sz="2800" i="1">
                          <a:solidFill>
                            <a:srgbClr val="000000"/>
                          </a:solidFill>
                          <a:latin typeface="Cambria Math" panose="02040503050406030204" pitchFamily="18" charset="0"/>
                        </a:rPr>
                        <m:t>N</m:t>
                      </m:r>
                      <m:r>
                        <a:rPr xmlns:a="http://schemas.openxmlformats.org/drawingml/2006/main" sz="2800" i="1">
                          <a:solidFill>
                            <a:srgbClr val="000000"/>
                          </a:solidFill>
                          <a:latin typeface="Cambria Math" panose="02040503050406030204" pitchFamily="18" charset="0"/>
                        </a:rPr>
                        <m:t>C</m:t>
                      </m:r>
                    </m:sub>
                    <m:sup>
                      <m:r>
                        <a:rPr xmlns:a="http://schemas.openxmlformats.org/drawingml/2006/main" sz="2800" i="1">
                          <a:solidFill>
                            <a:srgbClr val="000000"/>
                          </a:solidFill>
                          <a:latin typeface="Cambria Math" panose="02040503050406030204" pitchFamily="18" charset="0"/>
                        </a:rPr>
                        <m:t>n</m:t>
                      </m:r>
                      <m:r>
                        <a:rPr xmlns:a="http://schemas.openxmlformats.org/drawingml/2006/main" sz="2800" i="1">
                          <a:solidFill>
                            <a:srgbClr val="000000"/>
                          </a:solidFill>
                          <a:latin typeface="Cambria Math" panose="02040503050406030204" pitchFamily="18" charset="0"/>
                        </a:rPr>
                        <m:t>+</m:t>
                      </m:r>
                      <m:r>
                        <a:rPr xmlns:a="http://schemas.openxmlformats.org/drawingml/2006/main" sz="2800" i="1">
                          <a:solidFill>
                            <a:srgbClr val="000000"/>
                          </a:solidFill>
                          <a:latin typeface="Cambria Math" panose="02040503050406030204" pitchFamily="18" charset="0"/>
                        </a:rPr>
                        <m:t>1</m:t>
                      </m:r>
                    </m:sup>
                  </m:sSubSup>
                  <m:r>
                    <a:rPr xmlns:a="http://schemas.openxmlformats.org/drawingml/2006/main" sz="2800" i="1">
                      <a:solidFill>
                        <a:srgbClr val="000000"/>
                      </a:solidFill>
                      <a:latin typeface="Cambria Math" panose="02040503050406030204" pitchFamily="18" charset="0"/>
                    </a:rPr>
                    <m:t>+</m:t>
                  </m:r>
                  <m:r>
                    <a:rPr xmlns:a="http://schemas.openxmlformats.org/drawingml/2006/main" sz="2800" i="1">
                      <a:solidFill>
                        <a:srgbClr val="000000"/>
                      </a:solidFill>
                      <a:latin typeface="Cambria Math" panose="02040503050406030204" pitchFamily="18" charset="0"/>
                    </a:rPr>
                    <m:t>C</m:t>
                  </m:r>
                  <m:r>
                    <a:rPr xmlns:a="http://schemas.openxmlformats.org/drawingml/2006/main" sz="2800" i="1">
                      <a:solidFill>
                        <a:srgbClr val="000000"/>
                      </a:solidFill>
                      <a:latin typeface="Cambria Math" panose="02040503050406030204" pitchFamily="18" charset="0"/>
                    </a:rPr>
                    <m:t>A</m:t>
                  </m:r>
                  <m:sSubSup>
                    <m:e>
                      <m:r>
                        <a:rPr xmlns:a="http://schemas.openxmlformats.org/drawingml/2006/main" sz="2800" i="1">
                          <a:solidFill>
                            <a:srgbClr val="000000"/>
                          </a:solidFill>
                          <a:latin typeface="Cambria Math" panose="02040503050406030204" pitchFamily="18" charset="0"/>
                        </a:rPr>
                        <m:t>E</m:t>
                      </m:r>
                    </m:e>
                    <m:sub>
                      <m:r>
                        <a:rPr xmlns:a="http://schemas.openxmlformats.org/drawingml/2006/main" sz="2800" i="1">
                          <a:solidFill>
                            <a:srgbClr val="000000"/>
                          </a:solidFill>
                          <a:latin typeface="Cambria Math" panose="02040503050406030204" pitchFamily="18" charset="0"/>
                        </a:rPr>
                        <m:t>N</m:t>
                      </m:r>
                      <m:r>
                        <a:rPr xmlns:a="http://schemas.openxmlformats.org/drawingml/2006/main" sz="2800" i="1">
                          <a:solidFill>
                            <a:srgbClr val="000000"/>
                          </a:solidFill>
                          <a:latin typeface="Cambria Math" panose="02040503050406030204" pitchFamily="18" charset="0"/>
                        </a:rPr>
                        <m:t>F</m:t>
                      </m:r>
                      <m:r>
                        <a:rPr xmlns:a="http://schemas.openxmlformats.org/drawingml/2006/main" sz="2800" i="1">
                          <a:solidFill>
                            <a:srgbClr val="000000"/>
                          </a:solidFill>
                          <a:latin typeface="Cambria Math" panose="02040503050406030204" pitchFamily="18" charset="0"/>
                        </a:rPr>
                        <m:t>+</m:t>
                      </m:r>
                      <m:r>
                        <a:rPr xmlns:a="http://schemas.openxmlformats.org/drawingml/2006/main" sz="2800" i="1">
                          <a:solidFill>
                            <a:srgbClr val="000000"/>
                          </a:solidFill>
                          <a:latin typeface="Cambria Math" panose="02040503050406030204" pitchFamily="18" charset="0"/>
                        </a:rPr>
                        <m:t>N</m:t>
                      </m:r>
                      <m:r>
                        <a:rPr xmlns:a="http://schemas.openxmlformats.org/drawingml/2006/main" sz="2800" i="1">
                          <a:solidFill>
                            <a:srgbClr val="000000"/>
                          </a:solidFill>
                          <a:latin typeface="Cambria Math" panose="02040503050406030204" pitchFamily="18" charset="0"/>
                        </a:rPr>
                        <m:t>C</m:t>
                      </m:r>
                    </m:sub>
                    <m:sup>
                      <m:r>
                        <a:rPr xmlns:a="http://schemas.openxmlformats.org/drawingml/2006/main" sz="2800" i="1">
                          <a:solidFill>
                            <a:srgbClr val="000000"/>
                          </a:solidFill>
                          <a:latin typeface="Cambria Math" panose="02040503050406030204" pitchFamily="18" charset="0"/>
                        </a:rPr>
                        <m:t>n</m:t>
                      </m:r>
                      <m:r>
                        <a:rPr xmlns:a="http://schemas.openxmlformats.org/drawingml/2006/main" sz="2800" i="1">
                          <a:solidFill>
                            <a:srgbClr val="000000"/>
                          </a:solidFill>
                          <a:latin typeface="Cambria Math" panose="02040503050406030204" pitchFamily="18" charset="0"/>
                        </a:rPr>
                        <m:t>+</m:t>
                      </m:r>
                      <m:r>
                        <a:rPr xmlns:a="http://schemas.openxmlformats.org/drawingml/2006/main" sz="2800" i="1">
                          <a:solidFill>
                            <a:srgbClr val="000000"/>
                          </a:solidFill>
                          <a:latin typeface="Cambria Math" panose="02040503050406030204" pitchFamily="18" charset="0"/>
                        </a:rPr>
                        <m:t>1</m:t>
                      </m:r>
                    </m:sup>
                  </m:sSubSup>
                  <m:r>
                    <a:rPr xmlns:a="http://schemas.openxmlformats.org/drawingml/2006/main" sz="2800" i="1">
                      <a:solidFill>
                        <a:srgbClr val="000000"/>
                      </a:solidFill>
                      <a:latin typeface="Cambria Math" panose="02040503050406030204" pitchFamily="18" charset="0"/>
                    </a:rPr>
                    <m:t>+</m:t>
                  </m:r>
                  <m:r>
                    <a:rPr xmlns:a="http://schemas.openxmlformats.org/drawingml/2006/main" sz="2800" i="1">
                      <a:solidFill>
                        <a:srgbClr val="000000"/>
                      </a:solidFill>
                      <a:latin typeface="Cambria Math" panose="02040503050406030204" pitchFamily="18" charset="0"/>
                    </a:rPr>
                    <m:t>A</m:t>
                  </m:r>
                  <m:sSub>
                    <m:e>
                      <m:r>
                        <a:rPr xmlns:a="http://schemas.openxmlformats.org/drawingml/2006/main" sz="2800" i="1">
                          <a:solidFill>
                            <a:srgbClr val="000000"/>
                          </a:solidFill>
                          <a:latin typeface="Cambria Math" panose="02040503050406030204" pitchFamily="18" charset="0"/>
                        </a:rPr>
                        <m:t>T</m:t>
                      </m:r>
                    </m:e>
                    <m:sub>
                      <m:r>
                        <a:rPr xmlns:a="http://schemas.openxmlformats.org/drawingml/2006/main" sz="2800" i="1">
                          <a:solidFill>
                            <a:srgbClr val="000000"/>
                          </a:solidFill>
                          <a:latin typeface="Cambria Math" panose="02040503050406030204" pitchFamily="18" charset="0"/>
                        </a:rPr>
                        <m:t>N</m:t>
                      </m:r>
                      <m:r>
                        <a:rPr xmlns:a="http://schemas.openxmlformats.org/drawingml/2006/main" sz="2800" i="1">
                          <a:solidFill>
                            <a:srgbClr val="000000"/>
                          </a:solidFill>
                          <a:latin typeface="Cambria Math" panose="02040503050406030204" pitchFamily="18" charset="0"/>
                        </a:rPr>
                        <m:t>F</m:t>
                      </m:r>
                      <m:r>
                        <a:rPr xmlns:a="http://schemas.openxmlformats.org/drawingml/2006/main" sz="2800" i="1">
                          <a:solidFill>
                            <a:srgbClr val="000000"/>
                          </a:solidFill>
                          <a:latin typeface="Cambria Math" panose="02040503050406030204" pitchFamily="18" charset="0"/>
                        </a:rPr>
                        <m:t>+</m:t>
                      </m:r>
                      <m:r>
                        <a:rPr xmlns:a="http://schemas.openxmlformats.org/drawingml/2006/main" sz="2800" i="1">
                          <a:solidFill>
                            <a:srgbClr val="000000"/>
                          </a:solidFill>
                          <a:latin typeface="Cambria Math" panose="02040503050406030204" pitchFamily="18" charset="0"/>
                        </a:rPr>
                        <m:t>N</m:t>
                      </m:r>
                      <m:r>
                        <a:rPr xmlns:a="http://schemas.openxmlformats.org/drawingml/2006/main" sz="2800" i="1">
                          <a:solidFill>
                            <a:srgbClr val="000000"/>
                          </a:solidFill>
                          <a:latin typeface="Cambria Math" panose="02040503050406030204" pitchFamily="18" charset="0"/>
                        </a:rPr>
                        <m:t>C</m:t>
                      </m:r>
                    </m:sub>
                  </m:sSub>
                  <m:r>
                    <a:rPr xmlns:a="http://schemas.openxmlformats.org/drawingml/2006/main" sz="2800" i="1">
                      <a:solidFill>
                        <a:srgbClr val="000000"/>
                      </a:solidFill>
                      <a:latin typeface="Cambria Math" panose="02040503050406030204" pitchFamily="18" charset="0"/>
                    </a:rPr>
                    <m:t>+</m:t>
                  </m:r>
                  <m:r>
                    <m:rPr>
                      <m:sty m:val="p"/>
                    </m:rPr>
                    <a:rPr xmlns:a="http://schemas.openxmlformats.org/drawingml/2006/main" sz="2800" i="1">
                      <a:solidFill>
                        <a:srgbClr val="000000"/>
                      </a:solidFill>
                      <a:latin typeface="Cambria Math" panose="02040503050406030204" pitchFamily="18" charset="0"/>
                    </a:rPr>
                    <m:t>Ψ</m:t>
                  </m:r>
                  <m:r>
                    <a:rPr xmlns:a="http://schemas.openxmlformats.org/drawingml/2006/main" sz="2800" i="1">
                      <a:solidFill>
                        <a:srgbClr val="000000"/>
                      </a:solidFill>
                      <a:latin typeface="Cambria Math" panose="02040503050406030204" pitchFamily="18" charset="0"/>
                    </a:rPr>
                    <m:t>⋅</m:t>
                  </m:r>
                  <m:sSub>
                    <m:e>
                      <m:r>
                        <a:rPr xmlns:a="http://schemas.openxmlformats.org/drawingml/2006/main" sz="2800" i="1">
                          <a:solidFill>
                            <a:srgbClr val="000000"/>
                          </a:solidFill>
                          <a:latin typeface="Cambria Math" panose="02040503050406030204" pitchFamily="18" charset="0"/>
                        </a:rPr>
                        <m:t>r</m:t>
                      </m:r>
                    </m:e>
                    <m:sub>
                      <m:r>
                        <a:rPr xmlns:a="http://schemas.openxmlformats.org/drawingml/2006/main" sz="2800" i="1">
                          <a:solidFill>
                            <a:srgbClr val="000000"/>
                          </a:solidFill>
                          <a:latin typeface="Cambria Math" panose="02040503050406030204" pitchFamily="18" charset="0"/>
                        </a:rPr>
                        <m:t>N</m:t>
                      </m:r>
                      <m:r>
                        <a:rPr xmlns:a="http://schemas.openxmlformats.org/drawingml/2006/main" sz="2800" i="1">
                          <a:solidFill>
                            <a:srgbClr val="000000"/>
                          </a:solidFill>
                          <a:latin typeface="Cambria Math" panose="02040503050406030204" pitchFamily="18" charset="0"/>
                        </a:rPr>
                        <m:t>F</m:t>
                      </m:r>
                    </m:sub>
                  </m:sSub>
                  <m:r>
                    <a:rPr xmlns:a="http://schemas.openxmlformats.org/drawingml/2006/main" sz="2800" i="1">
                      <a:solidFill>
                        <a:srgbClr val="000000"/>
                      </a:solidFill>
                      <a:latin typeface="Cambria Math" panose="02040503050406030204" pitchFamily="18" charset="0"/>
                    </a:rPr>
                    <m:t>⋅</m:t>
                  </m:r>
                  <m:r>
                    <a:rPr xmlns:a="http://schemas.openxmlformats.org/drawingml/2006/main" sz="2800" i="1">
                      <a:solidFill>
                        <a:srgbClr val="000000"/>
                      </a:solidFill>
                      <a:latin typeface="Cambria Math" panose="02040503050406030204" pitchFamily="18" charset="0"/>
                    </a:rPr>
                    <m:t>H</m:t>
                  </m:r>
                  <m:r>
                    <a:rPr xmlns:a="http://schemas.openxmlformats.org/drawingml/2006/main" sz="2800" i="1">
                      <a:solidFill>
                        <a:srgbClr val="000000"/>
                      </a:solidFill>
                      <a:latin typeface="Cambria Math" panose="02040503050406030204" pitchFamily="18" charset="0"/>
                    </a:rPr>
                    <m:t>T</m:t>
                  </m:r>
                  <m:r>
                    <a:rPr xmlns:a="http://schemas.openxmlformats.org/drawingml/2006/main" sz="2800" i="1">
                      <a:solidFill>
                        <a:srgbClr val="000000"/>
                      </a:solidFill>
                      <a:latin typeface="Cambria Math" panose="02040503050406030204" pitchFamily="18" charset="0"/>
                    </a:rPr>
                    <m:t>C</m:t>
                  </m:r>
                  <m:r>
                    <a:rPr xmlns:a="http://schemas.openxmlformats.org/drawingml/2006/main" sz="2800" i="1">
                      <a:solidFill>
                        <a:srgbClr val="000000"/>
                      </a:solidFill>
                      <a:latin typeface="Cambria Math" panose="02040503050406030204" pitchFamily="18" charset="0"/>
                    </a:rPr>
                    <m:t>C</m:t>
                  </m:r>
                </m:oMath>
              </m:oMathPara>
            </a14:m>
            <a:endParaRPr sz="2800"/>
          </a:p>
        </p:txBody>
      </p:sp>
      <p:sp>
        <p:nvSpPr>
          <p:cNvPr id="168" name="Equation"/>
          <p:cNvSpPr txBox="1"/>
          <p:nvPr/>
        </p:nvSpPr>
        <p:spPr>
          <a:xfrm>
            <a:off x="399590" y="5999827"/>
            <a:ext cx="8910723" cy="395901"/>
          </a:xfrm>
          <a:prstGeom prst="rect">
            <a:avLst/>
          </a:prstGeom>
          <a:ln w="12700">
            <a:miter lim="400000"/>
          </a:ln>
        </p:spPr>
        <p:txBody>
          <a:bodyPr wrap="none" lIns="0" tIns="0" rIns="0" bIns="0">
            <a:spAutoFit/>
          </a:bodyPr>
          <a:lstStyle/>
          <a:p>
            <a:pPr latinLnBrk="1"/>
            <a14:m>
              <m:oMathPara>
                <m:oMathParaPr>
                  <m:jc m:val="centerGroup"/>
                </m:oMathParaPr>
                <m:oMath>
                  <m:sSubSup>
                    <m:e>
                      <m:r>
                        <a:rPr xmlns:a="http://schemas.openxmlformats.org/drawingml/2006/main" sz="2500" i="1">
                          <a:solidFill>
                            <a:srgbClr val="000000"/>
                          </a:solidFill>
                          <a:latin typeface="Cambria Math" panose="02040503050406030204" pitchFamily="18" charset="0"/>
                        </a:rPr>
                        <m:t>S</m:t>
                      </m:r>
                    </m:e>
                    <m:sub>
                      <m:r>
                        <a:rPr xmlns:a="http://schemas.openxmlformats.org/drawingml/2006/main" sz="2500" i="1">
                          <a:solidFill>
                            <a:srgbClr val="000000"/>
                          </a:solidFill>
                          <a:latin typeface="Cambria Math" panose="02040503050406030204" pitchFamily="18" charset="0"/>
                        </a:rPr>
                        <m:t>N</m:t>
                      </m:r>
                      <m:r>
                        <a:rPr xmlns:a="http://schemas.openxmlformats.org/drawingml/2006/main" sz="2500" i="1">
                          <a:solidFill>
                            <a:srgbClr val="000000"/>
                          </a:solidFill>
                          <a:latin typeface="Cambria Math" panose="02040503050406030204" pitchFamily="18" charset="0"/>
                        </a:rPr>
                        <m:t>F</m:t>
                      </m:r>
                      <m: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N</m:t>
                      </m:r>
                      <m:r>
                        <a:rPr xmlns:a="http://schemas.openxmlformats.org/drawingml/2006/main" sz="2500" i="1">
                          <a:solidFill>
                            <a:srgbClr val="000000"/>
                          </a:solidFill>
                          <a:latin typeface="Cambria Math" panose="02040503050406030204" pitchFamily="18" charset="0"/>
                        </a:rPr>
                        <m:t>C</m:t>
                      </m:r>
                    </m:sub>
                    <m:sup>
                      <m:r>
                        <a:rPr xmlns:a="http://schemas.openxmlformats.org/drawingml/2006/main" sz="2500" i="1">
                          <a:solidFill>
                            <a:srgbClr val="000000"/>
                          </a:solidFill>
                          <a:latin typeface="Cambria Math" panose="02040503050406030204" pitchFamily="18" charset="0"/>
                        </a:rPr>
                        <m:t>n</m:t>
                      </m:r>
                      <m: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1</m:t>
                      </m:r>
                    </m:sup>
                  </m:sSubSup>
                  <m: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C</m:t>
                  </m:r>
                  <m:r>
                    <a:rPr xmlns:a="http://schemas.openxmlformats.org/drawingml/2006/main" sz="2500" i="1">
                      <a:solidFill>
                        <a:srgbClr val="000000"/>
                      </a:solidFill>
                      <a:latin typeface="Cambria Math" panose="02040503050406030204" pitchFamily="18" charset="0"/>
                    </a:rPr>
                    <m:t>A</m:t>
                  </m:r>
                  <m:sSubSup>
                    <m:e>
                      <m:r>
                        <a:rPr xmlns:a="http://schemas.openxmlformats.org/drawingml/2006/main" sz="2500" i="1">
                          <a:solidFill>
                            <a:srgbClr val="000000"/>
                          </a:solidFill>
                          <a:latin typeface="Cambria Math" panose="02040503050406030204" pitchFamily="18" charset="0"/>
                        </a:rPr>
                        <m:t>Q</m:t>
                      </m:r>
                    </m:e>
                    <m:sub>
                      <m:r>
                        <a:rPr xmlns:a="http://schemas.openxmlformats.org/drawingml/2006/main" sz="2500" i="1">
                          <a:solidFill>
                            <a:srgbClr val="000000"/>
                          </a:solidFill>
                          <a:latin typeface="Cambria Math" panose="02040503050406030204" pitchFamily="18" charset="0"/>
                        </a:rPr>
                        <m:t>N</m:t>
                      </m:r>
                      <m:r>
                        <a:rPr xmlns:a="http://schemas.openxmlformats.org/drawingml/2006/main" sz="2500" i="1">
                          <a:solidFill>
                            <a:srgbClr val="000000"/>
                          </a:solidFill>
                          <a:latin typeface="Cambria Math" panose="02040503050406030204" pitchFamily="18" charset="0"/>
                        </a:rPr>
                        <m:t>F</m:t>
                      </m:r>
                      <m: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N</m:t>
                      </m:r>
                      <m:r>
                        <a:rPr xmlns:a="http://schemas.openxmlformats.org/drawingml/2006/main" sz="2500" i="1">
                          <a:solidFill>
                            <a:srgbClr val="000000"/>
                          </a:solidFill>
                          <a:latin typeface="Cambria Math" panose="02040503050406030204" pitchFamily="18" charset="0"/>
                        </a:rPr>
                        <m:t>C</m:t>
                      </m:r>
                    </m:sub>
                    <m:sup>
                      <m:r>
                        <a:rPr xmlns:a="http://schemas.openxmlformats.org/drawingml/2006/main" sz="2500" i="1">
                          <a:solidFill>
                            <a:srgbClr val="000000"/>
                          </a:solidFill>
                          <a:latin typeface="Cambria Math" panose="02040503050406030204" pitchFamily="18" charset="0"/>
                        </a:rPr>
                        <m:t>n</m:t>
                      </m:r>
                      <m: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1</m:t>
                      </m:r>
                    </m:sup>
                  </m:sSubSup>
                  <m: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A</m:t>
                  </m:r>
                  <m:r>
                    <a:rPr xmlns:a="http://schemas.openxmlformats.org/drawingml/2006/main" sz="2500" i="1">
                      <a:solidFill>
                        <a:srgbClr val="000000"/>
                      </a:solidFill>
                      <a:latin typeface="Cambria Math" panose="02040503050406030204" pitchFamily="18" charset="0"/>
                    </a:rPr>
                    <m:t>T</m:t>
                  </m:r>
                  <m:sSub>
                    <m:e>
                      <m:r>
                        <a:rPr xmlns:a="http://schemas.openxmlformats.org/drawingml/2006/main" sz="2500" i="1">
                          <a:solidFill>
                            <a:srgbClr val="000000"/>
                          </a:solidFill>
                          <a:latin typeface="Cambria Math" panose="02040503050406030204" pitchFamily="18" charset="0"/>
                        </a:rPr>
                        <m:t>O</m:t>
                      </m:r>
                    </m:e>
                    <m:sub>
                      <m:r>
                        <a:rPr xmlns:a="http://schemas.openxmlformats.org/drawingml/2006/main" sz="2500" i="1">
                          <a:solidFill>
                            <a:srgbClr val="000000"/>
                          </a:solidFill>
                          <a:latin typeface="Cambria Math" panose="02040503050406030204" pitchFamily="18" charset="0"/>
                        </a:rPr>
                        <m:t>N</m:t>
                      </m:r>
                      <m:r>
                        <a:rPr xmlns:a="http://schemas.openxmlformats.org/drawingml/2006/main" sz="2500" i="1">
                          <a:solidFill>
                            <a:srgbClr val="000000"/>
                          </a:solidFill>
                          <a:latin typeface="Cambria Math" panose="02040503050406030204" pitchFamily="18" charset="0"/>
                        </a:rPr>
                        <m:t>F</m:t>
                      </m:r>
                      <m: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N</m:t>
                      </m:r>
                      <m:r>
                        <a:rPr xmlns:a="http://schemas.openxmlformats.org/drawingml/2006/main" sz="2500" i="1">
                          <a:solidFill>
                            <a:srgbClr val="000000"/>
                          </a:solidFill>
                          <a:latin typeface="Cambria Math" panose="02040503050406030204" pitchFamily="18" charset="0"/>
                        </a:rPr>
                        <m:t>C</m:t>
                      </m:r>
                    </m:sub>
                  </m:sSub>
                  <m:r>
                    <a:rPr xmlns:a="http://schemas.openxmlformats.org/drawingml/2006/main" sz="2500" i="1">
                      <a:solidFill>
                        <a:srgbClr val="000000"/>
                      </a:solidFill>
                      <a:latin typeface="Cambria Math" panose="02040503050406030204" pitchFamily="18" charset="0"/>
                    </a:rPr>
                    <m:t>⋅</m:t>
                  </m:r>
                  <m:sSubSup>
                    <m:e>
                      <m:r>
                        <a:rPr xmlns:a="http://schemas.openxmlformats.org/drawingml/2006/main" sz="2500" i="1">
                          <a:solidFill>
                            <a:srgbClr val="000000"/>
                          </a:solidFill>
                          <a:latin typeface="Cambria Math" panose="02040503050406030204" pitchFamily="18" charset="0"/>
                        </a:rPr>
                        <m:t>T</m:t>
                      </m:r>
                    </m:e>
                    <m:sub>
                      <m:r>
                        <a:rPr xmlns:a="http://schemas.openxmlformats.org/drawingml/2006/main" sz="2500" i="1">
                          <a:solidFill>
                            <a:srgbClr val="000000"/>
                          </a:solidFill>
                          <a:latin typeface="Cambria Math" panose="02040503050406030204" pitchFamily="18" charset="0"/>
                        </a:rPr>
                        <m:t>N</m:t>
                      </m:r>
                      <m:r>
                        <a:rPr xmlns:a="http://schemas.openxmlformats.org/drawingml/2006/main" sz="2500" i="1">
                          <a:solidFill>
                            <a:srgbClr val="000000"/>
                          </a:solidFill>
                          <a:latin typeface="Cambria Math" panose="02040503050406030204" pitchFamily="18" charset="0"/>
                        </a:rPr>
                        <m:t>F</m:t>
                      </m:r>
                      <m: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N</m:t>
                      </m:r>
                      <m:r>
                        <a:rPr xmlns:a="http://schemas.openxmlformats.org/drawingml/2006/main" sz="2500" i="1">
                          <a:solidFill>
                            <a:srgbClr val="000000"/>
                          </a:solidFill>
                          <a:latin typeface="Cambria Math" panose="02040503050406030204" pitchFamily="18" charset="0"/>
                        </a:rPr>
                        <m:t>C</m:t>
                      </m:r>
                    </m:sub>
                    <m:sup>
                      <m:r>
                        <a:rPr xmlns:a="http://schemas.openxmlformats.org/drawingml/2006/main" sz="2500" i="1">
                          <a:solidFill>
                            <a:srgbClr val="000000"/>
                          </a:solidFill>
                          <a:latin typeface="Cambria Math" panose="02040503050406030204" pitchFamily="18" charset="0"/>
                        </a:rPr>
                        <m:t>n</m:t>
                      </m:r>
                    </m:sup>
                  </m:sSubSup>
                  <m:r>
                    <a:rPr xmlns:a="http://schemas.openxmlformats.org/drawingml/2006/main" sz="2500" i="1">
                      <a:solidFill>
                        <a:srgbClr val="000000"/>
                      </a:solidFill>
                      <a:latin typeface="Cambria Math" panose="02040503050406030204" pitchFamily="18" charset="0"/>
                    </a:rPr>
                    <m:t>+</m:t>
                  </m:r>
                  <m:r>
                    <m:rPr>
                      <m:sty m:val="p"/>
                    </m:rPr>
                    <a:rPr xmlns:a="http://schemas.openxmlformats.org/drawingml/2006/main" sz="2500" i="1">
                      <a:solidFill>
                        <a:srgbClr val="000000"/>
                      </a:solidFill>
                      <a:latin typeface="Cambria Math" panose="02040503050406030204" pitchFamily="18" charset="0"/>
                    </a:rPr>
                    <m:t>Ψ</m:t>
                  </m:r>
                  <m:r>
                    <a:rPr xmlns:a="http://schemas.openxmlformats.org/drawingml/2006/main" sz="2500" i="1">
                      <a:solidFill>
                        <a:srgbClr val="000000"/>
                      </a:solidFill>
                      <a:latin typeface="Cambria Math" panose="02040503050406030204" pitchFamily="18" charset="0"/>
                    </a:rPr>
                    <m:t>⋅</m:t>
                  </m:r>
                  <m:sSub>
                    <m:e>
                      <m:r>
                        <a:rPr xmlns:a="http://schemas.openxmlformats.org/drawingml/2006/main" sz="2500" i="1">
                          <a:solidFill>
                            <a:srgbClr val="000000"/>
                          </a:solidFill>
                          <a:latin typeface="Cambria Math" panose="02040503050406030204" pitchFamily="18" charset="0"/>
                        </a:rPr>
                        <m:t>r</m:t>
                      </m:r>
                    </m:e>
                    <m:sub>
                      <m:r>
                        <a:rPr xmlns:a="http://schemas.openxmlformats.org/drawingml/2006/main" sz="2500" i="1">
                          <a:solidFill>
                            <a:srgbClr val="000000"/>
                          </a:solidFill>
                          <a:latin typeface="Cambria Math" panose="02040503050406030204" pitchFamily="18" charset="0"/>
                        </a:rPr>
                        <m:t>N</m:t>
                      </m:r>
                      <m:r>
                        <a:rPr xmlns:a="http://schemas.openxmlformats.org/drawingml/2006/main" sz="2500" i="1">
                          <a:solidFill>
                            <a:srgbClr val="000000"/>
                          </a:solidFill>
                          <a:latin typeface="Cambria Math" panose="02040503050406030204" pitchFamily="18" charset="0"/>
                        </a:rPr>
                        <m:t>F</m:t>
                      </m:r>
                      <m: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N</m:t>
                      </m:r>
                      <m:r>
                        <a:rPr xmlns:a="http://schemas.openxmlformats.org/drawingml/2006/main" sz="2500" i="1">
                          <a:solidFill>
                            <a:srgbClr val="000000"/>
                          </a:solidFill>
                          <a:latin typeface="Cambria Math" panose="02040503050406030204" pitchFamily="18" charset="0"/>
                        </a:rPr>
                        <m:t>C</m:t>
                      </m:r>
                    </m:sub>
                  </m:sSub>
                  <m: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H</m:t>
                  </m:r>
                  <m:r>
                    <a:rPr xmlns:a="http://schemas.openxmlformats.org/drawingml/2006/main" sz="2500" i="1">
                      <a:solidFill>
                        <a:srgbClr val="000000"/>
                      </a:solidFill>
                      <a:latin typeface="Cambria Math" panose="02040503050406030204" pitchFamily="18" charset="0"/>
                    </a:rPr>
                    <m:t>T</m:t>
                  </m:r>
                  <m:r>
                    <a:rPr xmlns:a="http://schemas.openxmlformats.org/drawingml/2006/main" sz="2500" i="1">
                      <a:solidFill>
                        <a:srgbClr val="000000"/>
                      </a:solidFill>
                      <a:latin typeface="Cambria Math" panose="02040503050406030204" pitchFamily="18" charset="0"/>
                    </a:rPr>
                    <m:t>C</m:t>
                  </m:r>
                  <m:r>
                    <a:rPr xmlns:a="http://schemas.openxmlformats.org/drawingml/2006/main" sz="2500" i="1">
                      <a:solidFill>
                        <a:srgbClr val="000000"/>
                      </a:solidFill>
                      <a:latin typeface="Cambria Math" panose="02040503050406030204" pitchFamily="18" charset="0"/>
                    </a:rPr>
                    <m:t>C</m:t>
                  </m:r>
                  <m:r>
                    <a:rPr xmlns:a="http://schemas.openxmlformats.org/drawingml/2006/main" sz="2500" i="1">
                      <a:solidFill>
                        <a:srgbClr val="000000"/>
                      </a:solidFill>
                      <a:latin typeface="Cambria Math" panose="02040503050406030204" pitchFamily="18" charset="0"/>
                    </a:rPr>
                    <m:t>⋅</m:t>
                  </m:r>
                  <m:sSub>
                    <m:e>
                      <m:r>
                        <a:rPr xmlns:a="http://schemas.openxmlformats.org/drawingml/2006/main" sz="2500" i="1">
                          <a:solidFill>
                            <a:srgbClr val="000000"/>
                          </a:solidFill>
                          <a:latin typeface="Cambria Math" panose="02040503050406030204" pitchFamily="18" charset="0"/>
                        </a:rPr>
                        <m:t>T</m:t>
                      </m:r>
                    </m:e>
                    <m:sub>
                      <m:r>
                        <a:rPr xmlns:a="http://schemas.openxmlformats.org/drawingml/2006/main" sz="2500" i="1">
                          <a:solidFill>
                            <a:srgbClr val="000000"/>
                          </a:solidFill>
                          <a:latin typeface="Cambria Math" panose="02040503050406030204" pitchFamily="18" charset="0"/>
                        </a:rPr>
                        <m:t>i</m:t>
                      </m:r>
                      <m:r>
                        <a:rPr xmlns:a="http://schemas.openxmlformats.org/drawingml/2006/main" sz="2500" i="1">
                          <a:solidFill>
                            <a:srgbClr val="000000"/>
                          </a:solidFill>
                          <a:latin typeface="Cambria Math" panose="02040503050406030204" pitchFamily="18" charset="0"/>
                        </a:rPr>
                        <m:t>n</m:t>
                      </m:r>
                      <m:r>
                        <a:rPr xmlns:a="http://schemas.openxmlformats.org/drawingml/2006/main" sz="2500" i="1">
                          <a:solidFill>
                            <a:srgbClr val="000000"/>
                          </a:solidFill>
                          <a:latin typeface="Cambria Math" panose="02040503050406030204" pitchFamily="18" charset="0"/>
                        </a:rPr>
                        <m:t>f</m:t>
                      </m:r>
                    </m:sub>
                  </m:sSub>
                </m:oMath>
              </m:oMathPara>
            </a14:m>
            <a:endParaRPr sz="2500"/>
          </a:p>
        </p:txBody>
      </p:sp>
      <p:sp>
        <p:nvSpPr>
          <p:cNvPr id="169" name="HTCC = Heat-Transfer Coefficient for clad-coolant…"/>
          <p:cNvSpPr txBox="1"/>
          <p:nvPr/>
        </p:nvSpPr>
        <p:spPr>
          <a:xfrm>
            <a:off x="5223826" y="4225252"/>
            <a:ext cx="4652091" cy="650586"/>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wrap="none" lIns="45718" tIns="45718" rIns="45718" bIns="45718">
            <a:spAutoFit/>
          </a:bodyPr>
          <a:lstStyle/>
          <a:p>
            <a:pPr/>
            <a:r>
              <a:t>HTCC = Heat-Transfer Coefficient for clad-coolant</a:t>
            </a:r>
          </a:p>
          <a:p>
            <a:pPr/>
            <a:r>
              <a:t>Tinf = Temperature of Coolant</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2" name="Steady State Temperature profile.png" descr="Steady State Temperature profile.png"/>
          <p:cNvPicPr>
            <a:picLocks noChangeAspect="1"/>
          </p:cNvPicPr>
          <p:nvPr/>
        </p:nvPicPr>
        <p:blipFill>
          <a:blip r:embed="rId2">
            <a:extLst/>
          </a:blip>
          <a:stretch>
            <a:fillRect/>
          </a:stretch>
        </p:blipFill>
        <p:spPr>
          <a:xfrm>
            <a:off x="1905000" y="444500"/>
            <a:ext cx="8572500" cy="5715000"/>
          </a:xfrm>
          <a:prstGeom prst="rect">
            <a:avLst/>
          </a:prstGeom>
          <a:ln w="12700">
            <a:miter lim="400000"/>
          </a:ln>
        </p:spPr>
      </p:pic>
      <p:sp>
        <p:nvSpPr>
          <p:cNvPr id="173" name="Steady State Temperature Profile"/>
          <p:cNvSpPr txBox="1"/>
          <p:nvPr/>
        </p:nvSpPr>
        <p:spPr>
          <a:xfrm>
            <a:off x="3987970" y="39692"/>
            <a:ext cx="4767380" cy="43766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2600"/>
            </a:lvl1pPr>
          </a:lstStyle>
          <a:p>
            <a:pPr/>
            <a:r>
              <a:t>Steady State Temperature Profile</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Transient Profile at t=0.1s"/>
          <p:cNvSpPr txBox="1"/>
          <p:nvPr/>
        </p:nvSpPr>
        <p:spPr>
          <a:xfrm>
            <a:off x="4340090" y="39692"/>
            <a:ext cx="4415261" cy="43766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2600"/>
            </a:lvl1pPr>
          </a:lstStyle>
          <a:p>
            <a:pPr/>
            <a:r>
              <a:t>Transient Profile at t=0.1s</a:t>
            </a:r>
          </a:p>
        </p:txBody>
      </p:sp>
      <p:pic>
        <p:nvPicPr>
          <p:cNvPr id="176" name="Transient Temperature Profile at t=0.1s (3).png" descr="Transient Temperature Profile at t=0.1s (3).png"/>
          <p:cNvPicPr>
            <a:picLocks noChangeAspect="1"/>
          </p:cNvPicPr>
          <p:nvPr/>
        </p:nvPicPr>
        <p:blipFill>
          <a:blip r:embed="rId2">
            <a:extLst/>
          </a:blip>
          <a:stretch>
            <a:fillRect/>
          </a:stretch>
        </p:blipFill>
        <p:spPr>
          <a:xfrm>
            <a:off x="1905000" y="444500"/>
            <a:ext cx="8572501" cy="5715002"/>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Transient Profile at t=0.3s"/>
          <p:cNvSpPr txBox="1"/>
          <p:nvPr/>
        </p:nvSpPr>
        <p:spPr>
          <a:xfrm>
            <a:off x="4340090" y="39692"/>
            <a:ext cx="4415261" cy="43766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2600"/>
            </a:lvl1pPr>
          </a:lstStyle>
          <a:p>
            <a:pPr/>
            <a:r>
              <a:t>Transient Profile at t=0.3s</a:t>
            </a:r>
          </a:p>
        </p:txBody>
      </p:sp>
      <p:pic>
        <p:nvPicPr>
          <p:cNvPr id="179" name="Transient Temperature Profile at t=0.3s.png" descr="Transient Temperature Profile at t=0.3s.png"/>
          <p:cNvPicPr>
            <a:picLocks noChangeAspect="1"/>
          </p:cNvPicPr>
          <p:nvPr/>
        </p:nvPicPr>
        <p:blipFill>
          <a:blip r:embed="rId2">
            <a:extLst/>
          </a:blip>
          <a:stretch>
            <a:fillRect/>
          </a:stretch>
        </p:blipFill>
        <p:spPr>
          <a:xfrm>
            <a:off x="1905000" y="444500"/>
            <a:ext cx="8572500" cy="5715000"/>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1" name="Transient Temperature Profile at t=0.5s.png" descr="Transient Temperature Profile at t=0.5s.png"/>
          <p:cNvPicPr>
            <a:picLocks noChangeAspect="1"/>
          </p:cNvPicPr>
          <p:nvPr/>
        </p:nvPicPr>
        <p:blipFill>
          <a:blip r:embed="rId2">
            <a:extLst/>
          </a:blip>
          <a:stretch>
            <a:fillRect/>
          </a:stretch>
        </p:blipFill>
        <p:spPr>
          <a:xfrm>
            <a:off x="1905000" y="444500"/>
            <a:ext cx="8572500" cy="5715000"/>
          </a:xfrm>
          <a:prstGeom prst="rect">
            <a:avLst/>
          </a:prstGeom>
          <a:ln w="12700">
            <a:miter lim="400000"/>
          </a:ln>
        </p:spPr>
      </p:pic>
      <p:sp>
        <p:nvSpPr>
          <p:cNvPr id="182" name="Transient Profile at t=0.5s"/>
          <p:cNvSpPr txBox="1"/>
          <p:nvPr/>
        </p:nvSpPr>
        <p:spPr>
          <a:xfrm>
            <a:off x="4340090" y="39692"/>
            <a:ext cx="4415261" cy="43766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2600"/>
            </a:lvl1pPr>
          </a:lstStyle>
          <a:p>
            <a:pPr/>
            <a:r>
              <a:t>Transient Profile at t=0.5s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8" name="Title 1"/>
          <p:cNvSpPr txBox="1"/>
          <p:nvPr>
            <p:ph type="title"/>
          </p:nvPr>
        </p:nvSpPr>
        <p:spPr>
          <a:xfrm>
            <a:off x="839787" y="457200"/>
            <a:ext cx="3932238" cy="1371600"/>
          </a:xfrm>
          <a:prstGeom prst="rect">
            <a:avLst/>
          </a:prstGeom>
        </p:spPr>
        <p:txBody>
          <a:bodyPr/>
          <a:lstStyle>
            <a:lvl1pPr defTabSz="886967">
              <a:defRPr sz="3100"/>
            </a:lvl1pPr>
          </a:lstStyle>
          <a:p>
            <a:pPr/>
            <a:r>
              <a:t>Radial Heat conduction in nuclear fuel elements</a:t>
            </a:r>
          </a:p>
        </p:txBody>
      </p:sp>
      <p:pic>
        <p:nvPicPr>
          <p:cNvPr id="99" name="Content Placeholder 5" descr="Content Placeholder 5"/>
          <p:cNvPicPr>
            <a:picLocks noChangeAspect="1"/>
          </p:cNvPicPr>
          <p:nvPr/>
        </p:nvPicPr>
        <p:blipFill>
          <a:blip r:embed="rId2">
            <a:extLst/>
          </a:blip>
          <a:stretch>
            <a:fillRect/>
          </a:stretch>
        </p:blipFill>
        <p:spPr>
          <a:xfrm>
            <a:off x="5120497" y="1212260"/>
            <a:ext cx="6723031" cy="4433481"/>
          </a:xfrm>
          <a:prstGeom prst="rect">
            <a:avLst/>
          </a:prstGeom>
          <a:ln w="12700">
            <a:miter lim="400000"/>
          </a:ln>
        </p:spPr>
      </p:pic>
      <p:sp>
        <p:nvSpPr>
          <p:cNvPr id="100" name="Text Placeholder 3"/>
          <p:cNvSpPr txBox="1"/>
          <p:nvPr>
            <p:ph type="body" sz="half" idx="1"/>
          </p:nvPr>
        </p:nvSpPr>
        <p:spPr>
          <a:xfrm>
            <a:off x="839787" y="1967321"/>
            <a:ext cx="3932238" cy="4433480"/>
          </a:xfrm>
          <a:prstGeom prst="rect">
            <a:avLst/>
          </a:prstGeom>
        </p:spPr>
        <p:txBody>
          <a:bodyPr/>
          <a:lstStyle>
            <a:lvl1pPr marL="0" indent="0" algn="just">
              <a:buSzTx/>
              <a:buNone/>
              <a:defRPr sz="2000"/>
            </a:lvl1pPr>
          </a:lstStyle>
          <a:p>
            <a:pPr/>
            <a:r>
              <a:t>Reactor fuel pin is a cylindrical fuel element that contain fuel pellet, gap and cladding as shown in Figure 4.1. Coolant can be in single phase or two phase. Fuel and clad properties are available as a function of temperature. The state of the coolant is obtained from convection equations. Thus, the information is provided by these to transient conduction solver. As the equation is non-linear due to complex property and boundary conditions, numerical solutions are called for</a:t>
            </a:r>
          </a:p>
        </p:txBody>
      </p:sp>
      <p:sp>
        <p:nvSpPr>
          <p:cNvPr id="101" name="Rectangle: Rounded Corners 4"/>
          <p:cNvSpPr/>
          <p:nvPr/>
        </p:nvSpPr>
        <p:spPr>
          <a:xfrm>
            <a:off x="0" y="0"/>
            <a:ext cx="12192000" cy="6858000"/>
          </a:xfrm>
          <a:prstGeom prst="roundRect">
            <a:avLst>
              <a:gd name="adj" fmla="val 6232"/>
            </a:avLst>
          </a:prstGeom>
          <a:ln w="381000" cap="rnd">
            <a:solidFill>
              <a:srgbClr val="C9C828"/>
            </a:solidFill>
            <a:bevel/>
          </a:ln>
        </p:spPr>
        <p:txBody>
          <a:bodyPr lIns="45718" tIns="45718" rIns="45718" bIns="45718" anchor="ctr"/>
          <a:lstStyle/>
          <a:p>
            <a:pPr algn="ctr">
              <a:defRPr>
                <a:solidFill>
                  <a:srgbClr val="FFFFFF"/>
                </a:solidFill>
                <a:latin typeface="Calibri Light"/>
                <a:ea typeface="Calibri Light"/>
                <a:cs typeface="Calibri Light"/>
                <a:sym typeface="Calibri Light"/>
              </a:defRPr>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3" name="Title 1"/>
          <p:cNvSpPr txBox="1"/>
          <p:nvPr>
            <p:ph type="title"/>
          </p:nvPr>
        </p:nvSpPr>
        <p:spPr>
          <a:xfrm>
            <a:off x="0" y="188684"/>
            <a:ext cx="12192000" cy="2155551"/>
          </a:xfrm>
          <a:prstGeom prst="rect">
            <a:avLst/>
          </a:prstGeom>
        </p:spPr>
        <p:txBody>
          <a:bodyPr/>
          <a:lstStyle/>
          <a:p>
            <a:pPr algn="ctr">
              <a:defRPr sz="6000"/>
            </a:pPr>
            <a:r>
              <a:t>Discretized equations for fuel pin geometry </a:t>
            </a:r>
            <a:br/>
            <a:r>
              <a:rPr sz="2000"/>
              <a:t>(using finite volume approach)</a:t>
            </a:r>
          </a:p>
        </p:txBody>
      </p:sp>
      <p:sp>
        <p:nvSpPr>
          <p:cNvPr id="104" name="Text Placeholder 3"/>
          <p:cNvSpPr txBox="1"/>
          <p:nvPr>
            <p:ph type="body" sz="quarter" idx="1"/>
          </p:nvPr>
        </p:nvSpPr>
        <p:spPr>
          <a:xfrm>
            <a:off x="805360" y="2613318"/>
            <a:ext cx="4737599" cy="3507927"/>
          </a:xfrm>
          <a:prstGeom prst="rect">
            <a:avLst/>
          </a:prstGeom>
        </p:spPr>
        <p:txBody>
          <a:bodyPr/>
          <a:lstStyle/>
          <a:p>
            <a:pPr marL="0" indent="0" algn="just">
              <a:buSzTx/>
              <a:buNone/>
            </a:pPr>
            <a:r>
              <a:t>In this section, the governing equation (shown in the previous slide) is integrated over volume and time at node</a:t>
            </a:r>
            <a:r>
              <a:rPr baseline="-25000"/>
              <a:t>i</a:t>
            </a:r>
            <a:r>
              <a:t> to obtain the discretized equations. </a:t>
            </a:r>
          </a:p>
        </p:txBody>
      </p:sp>
      <p:sp>
        <p:nvSpPr>
          <p:cNvPr id="105" name="Rectangle: Rounded Corners 4"/>
          <p:cNvSpPr/>
          <p:nvPr/>
        </p:nvSpPr>
        <p:spPr>
          <a:xfrm>
            <a:off x="0" y="0"/>
            <a:ext cx="12192000" cy="6858000"/>
          </a:xfrm>
          <a:prstGeom prst="roundRect">
            <a:avLst>
              <a:gd name="adj" fmla="val 6232"/>
            </a:avLst>
          </a:prstGeom>
          <a:ln w="381000" cap="rnd">
            <a:solidFill>
              <a:srgbClr val="C9C828"/>
            </a:solidFill>
            <a:bevel/>
          </a:ln>
        </p:spPr>
        <p:txBody>
          <a:bodyPr lIns="45718" tIns="45718" rIns="45718" bIns="45718" anchor="ctr"/>
          <a:lstStyle/>
          <a:p>
            <a:pPr algn="ctr">
              <a:defRPr>
                <a:solidFill>
                  <a:srgbClr val="FFFFFF"/>
                </a:solidFill>
                <a:latin typeface="Calibri Light"/>
                <a:ea typeface="Calibri Light"/>
                <a:cs typeface="Calibri Light"/>
                <a:sym typeface="Calibri Light"/>
              </a:defRPr>
            </a:pPr>
          </a:p>
        </p:txBody>
      </p:sp>
      <p:pic>
        <p:nvPicPr>
          <p:cNvPr id="106" name="Picture 2" descr="Picture 2"/>
          <p:cNvPicPr>
            <a:picLocks noChangeAspect="1"/>
          </p:cNvPicPr>
          <p:nvPr/>
        </p:nvPicPr>
        <p:blipFill>
          <a:blip r:embed="rId2">
            <a:extLst/>
          </a:blip>
          <a:stretch>
            <a:fillRect/>
          </a:stretch>
        </p:blipFill>
        <p:spPr>
          <a:xfrm>
            <a:off x="6649042" y="2617408"/>
            <a:ext cx="4129333" cy="3531369"/>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8" name="Title 1"/>
          <p:cNvSpPr txBox="1"/>
          <p:nvPr>
            <p:ph type="title"/>
          </p:nvPr>
        </p:nvSpPr>
        <p:spPr>
          <a:xfrm>
            <a:off x="886190" y="610737"/>
            <a:ext cx="10419619" cy="1600203"/>
          </a:xfrm>
          <a:prstGeom prst="rect">
            <a:avLst/>
          </a:prstGeom>
        </p:spPr>
        <p:txBody>
          <a:bodyPr/>
          <a:lstStyle/>
          <a:p>
            <a:pPr algn="ctr">
              <a:defRPr sz="6000"/>
            </a:pPr>
            <a:r>
              <a:t>Basic governing equation</a:t>
            </a:r>
            <a:br/>
            <a:r>
              <a:rPr sz="2000"/>
              <a:t>(after Over assumption of azimuthal symmetry and neglecting axial conduction affects )</a:t>
            </a:r>
          </a:p>
        </p:txBody>
      </p:sp>
      <p:sp>
        <p:nvSpPr>
          <p:cNvPr id="109" name="Rectangle: Rounded Corners 4"/>
          <p:cNvSpPr/>
          <p:nvPr/>
        </p:nvSpPr>
        <p:spPr>
          <a:xfrm>
            <a:off x="0" y="0"/>
            <a:ext cx="12192000" cy="6858000"/>
          </a:xfrm>
          <a:prstGeom prst="roundRect">
            <a:avLst>
              <a:gd name="adj" fmla="val 6232"/>
            </a:avLst>
          </a:prstGeom>
          <a:ln w="12700">
            <a:miter lim="400000"/>
          </a:ln>
        </p:spPr>
        <p:txBody>
          <a:bodyPr lIns="45718" tIns="45718" rIns="45718" bIns="45718" anchor="ctr"/>
          <a:lstStyle/>
          <a:p>
            <a:pPr algn="ctr">
              <a:defRPr>
                <a:solidFill>
                  <a:srgbClr val="FFFFFF"/>
                </a:solidFill>
                <a:latin typeface="Calibri Light"/>
                <a:ea typeface="Calibri Light"/>
                <a:cs typeface="Calibri Light"/>
                <a:sym typeface="Calibri Light"/>
              </a:defRPr>
            </a:pPr>
          </a:p>
        </p:txBody>
      </p:sp>
      <p:pic>
        <p:nvPicPr>
          <p:cNvPr id="110" name="Screenshot 2024-03-09 at 7.59.18 AM.png" descr="Screenshot 2024-03-09 at 7.59.18 AM.png"/>
          <p:cNvPicPr>
            <a:picLocks noChangeAspect="1"/>
          </p:cNvPicPr>
          <p:nvPr/>
        </p:nvPicPr>
        <p:blipFill>
          <a:blip r:embed="rId2">
            <a:extLst/>
          </a:blip>
          <a:stretch>
            <a:fillRect/>
          </a:stretch>
        </p:blipFill>
        <p:spPr>
          <a:xfrm>
            <a:off x="750088" y="2768422"/>
            <a:ext cx="10419618" cy="2131286"/>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 name="Equation"/>
          <p:cNvSpPr txBox="1"/>
          <p:nvPr/>
        </p:nvSpPr>
        <p:spPr>
          <a:xfrm>
            <a:off x="719282" y="3595157"/>
            <a:ext cx="10223917" cy="1255371"/>
          </a:xfrm>
          <a:prstGeom prst="rect">
            <a:avLst/>
          </a:prstGeom>
          <a:ln w="12700">
            <a:miter lim="400000"/>
          </a:ln>
        </p:spPr>
        <p:txBody>
          <a:bodyPr wrap="none" lIns="0" tIns="0" rIns="0" bIns="0">
            <a:spAutoFit/>
          </a:bodyPr>
          <a:lstStyle/>
          <a:p>
            <a:pPr latinLnBrk="1"/>
            <a14:m>
              <m:oMathPara>
                <m:oMathParaPr>
                  <m:jc m:val="centerGroup"/>
                </m:oMathParaPr>
                <m:oMath>
                  <m:sSubSup>
                    <m:e>
                      <m:r>
                        <a:rPr xmlns:a="http://schemas.openxmlformats.org/drawingml/2006/main" sz="3700" i="1">
                          <a:solidFill>
                            <a:srgbClr val="000000"/>
                          </a:solidFill>
                          <a:latin typeface="Cambria Math" panose="02040503050406030204" pitchFamily="18" charset="0"/>
                        </a:rPr>
                        <m:t>∫</m:t>
                      </m:r>
                    </m:e>
                    <m:sub>
                      <m:r>
                        <a:rPr xmlns:a="http://schemas.openxmlformats.org/drawingml/2006/main" sz="3700" i="1">
                          <a:solidFill>
                            <a:srgbClr val="000000"/>
                          </a:solidFill>
                          <a:latin typeface="Cambria Math" panose="02040503050406030204" pitchFamily="18" charset="0"/>
                        </a:rPr>
                        <m:t>w</m:t>
                      </m:r>
                    </m:sub>
                    <m:sup>
                      <m:r>
                        <a:rPr xmlns:a="http://schemas.openxmlformats.org/drawingml/2006/main" sz="3700" i="1">
                          <a:solidFill>
                            <a:srgbClr val="000000"/>
                          </a:solidFill>
                          <a:latin typeface="Cambria Math" panose="02040503050406030204" pitchFamily="18" charset="0"/>
                        </a:rPr>
                        <m:t>e</m:t>
                      </m:r>
                    </m:sup>
                  </m:sSubSup>
                  <m:sSubSup>
                    <m:e>
                      <m:r>
                        <a:rPr xmlns:a="http://schemas.openxmlformats.org/drawingml/2006/main" sz="3700" i="1">
                          <a:solidFill>
                            <a:srgbClr val="000000"/>
                          </a:solidFill>
                          <a:latin typeface="Cambria Math" panose="02040503050406030204" pitchFamily="18" charset="0"/>
                        </a:rPr>
                        <m:t>∫</m:t>
                      </m:r>
                    </m:e>
                    <m:sub>
                      <m:r>
                        <a:rPr xmlns:a="http://schemas.openxmlformats.org/drawingml/2006/main" sz="3700" i="1">
                          <a:solidFill>
                            <a:srgbClr val="000000"/>
                          </a:solidFill>
                          <a:latin typeface="Cambria Math" panose="02040503050406030204" pitchFamily="18" charset="0"/>
                        </a:rPr>
                        <m:t>t</m:t>
                      </m:r>
                    </m:sub>
                    <m:sup>
                      <m:r>
                        <a:rPr xmlns:a="http://schemas.openxmlformats.org/drawingml/2006/main" sz="3700" i="1">
                          <a:solidFill>
                            <a:srgbClr val="000000"/>
                          </a:solidFill>
                          <a:latin typeface="Cambria Math" panose="02040503050406030204" pitchFamily="18" charset="0"/>
                        </a:rPr>
                        <m:t>t</m:t>
                      </m:r>
                      <m:r>
                        <a:rPr xmlns:a="http://schemas.openxmlformats.org/drawingml/2006/main" sz="3700" i="1">
                          <a:solidFill>
                            <a:srgbClr val="000000"/>
                          </a:solidFill>
                          <a:latin typeface="Cambria Math" panose="02040503050406030204" pitchFamily="18" charset="0"/>
                        </a:rPr>
                        <m:t>+</m:t>
                      </m:r>
                      <m:r>
                        <m:rPr>
                          <m:sty m:val="p"/>
                        </m:rPr>
                        <a:rPr xmlns:a="http://schemas.openxmlformats.org/drawingml/2006/main" sz="3700" i="1">
                          <a:solidFill>
                            <a:srgbClr val="000000"/>
                          </a:solidFill>
                          <a:latin typeface="Cambria Math" panose="02040503050406030204" pitchFamily="18" charset="0"/>
                        </a:rPr>
                        <m:t>Δ</m:t>
                      </m:r>
                      <m:r>
                        <a:rPr xmlns:a="http://schemas.openxmlformats.org/drawingml/2006/main" sz="3700" i="1">
                          <a:solidFill>
                            <a:srgbClr val="000000"/>
                          </a:solidFill>
                          <a:latin typeface="Cambria Math" panose="02040503050406030204" pitchFamily="18" charset="0"/>
                        </a:rPr>
                        <m:t>t</m:t>
                      </m:r>
                    </m:sup>
                  </m:sSubSup>
                  <m:f>
                    <m:fPr>
                      <m:ctrlPr>
                        <a:rPr xmlns:a="http://schemas.openxmlformats.org/drawingml/2006/main" sz="3700" i="1">
                          <a:solidFill>
                            <a:srgbClr val="000000"/>
                          </a:solidFill>
                          <a:latin typeface="Cambria Math" panose="02040503050406030204" pitchFamily="18" charset="0"/>
                        </a:rPr>
                      </m:ctrlPr>
                      <m:type m:val="bar"/>
                    </m:fPr>
                    <m:num>
                      <m:r>
                        <m:rPr>
                          <m:sty m:val="p"/>
                        </m:rPr>
                        <a:rPr xmlns:a="http://schemas.openxmlformats.org/drawingml/2006/main" sz="3700" i="1">
                          <a:solidFill>
                            <a:srgbClr val="000000"/>
                          </a:solidFill>
                          <a:latin typeface="Cambria Math" panose="02040503050406030204" pitchFamily="18" charset="0"/>
                        </a:rPr>
                        <m:t>∂</m:t>
                      </m:r>
                    </m:num>
                    <m:den>
                      <m:r>
                        <m:rPr>
                          <m:sty m:val="p"/>
                        </m:rP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t</m:t>
                      </m:r>
                    </m:den>
                  </m:f>
                  <m:d>
                    <m:dPr>
                      <m:ctrlPr>
                        <a:rPr xmlns:a="http://schemas.openxmlformats.org/drawingml/2006/main" sz="3700" i="1">
                          <a:solidFill>
                            <a:srgbClr val="000000"/>
                          </a:solidFill>
                          <a:latin typeface="Cambria Math" panose="02040503050406030204" pitchFamily="18" charset="0"/>
                        </a:rPr>
                      </m:ctrlPr>
                    </m:dPr>
                    <m:e>
                      <m:r>
                        <a:rPr xmlns:a="http://schemas.openxmlformats.org/drawingml/2006/main" sz="3700" i="1">
                          <a:solidFill>
                            <a:srgbClr val="000000"/>
                          </a:solidFill>
                          <a:latin typeface="Cambria Math" panose="02040503050406030204" pitchFamily="18" charset="0"/>
                        </a:rPr>
                        <m:t>ρ</m:t>
                      </m:r>
                      <m:sSub>
                        <m:e>
                          <m:r>
                            <a:rPr xmlns:a="http://schemas.openxmlformats.org/drawingml/2006/main" sz="3700" i="1">
                              <a:solidFill>
                                <a:srgbClr val="000000"/>
                              </a:solidFill>
                              <a:latin typeface="Cambria Math" panose="02040503050406030204" pitchFamily="18" charset="0"/>
                            </a:rPr>
                            <m:t>c</m:t>
                          </m:r>
                        </m:e>
                        <m:sub>
                          <m:r>
                            <a:rPr xmlns:a="http://schemas.openxmlformats.org/drawingml/2006/main" sz="3700" i="1">
                              <a:solidFill>
                                <a:srgbClr val="000000"/>
                              </a:solidFill>
                              <a:latin typeface="Cambria Math" panose="02040503050406030204" pitchFamily="18" charset="0"/>
                            </a:rPr>
                            <m:t>p</m:t>
                          </m:r>
                        </m:sub>
                      </m:sSub>
                      <m:r>
                        <a:rPr xmlns:a="http://schemas.openxmlformats.org/drawingml/2006/main" sz="3700" i="1">
                          <a:solidFill>
                            <a:srgbClr val="000000"/>
                          </a:solidFill>
                          <a:latin typeface="Cambria Math" panose="02040503050406030204" pitchFamily="18" charset="0"/>
                        </a:rPr>
                        <m:t>T</m:t>
                      </m:r>
                    </m:e>
                  </m:d>
                  <m:r>
                    <a:rPr xmlns:a="http://schemas.openxmlformats.org/drawingml/2006/main" sz="3700" i="1">
                      <a:solidFill>
                        <a:srgbClr val="000000"/>
                      </a:solidFill>
                      <a:latin typeface="Cambria Math" panose="02040503050406030204" pitchFamily="18" charset="0"/>
                    </a:rPr>
                    <m:t>r</m:t>
                  </m:r>
                  <m:r>
                    <a:rPr xmlns:a="http://schemas.openxmlformats.org/drawingml/2006/main" sz="3700" i="1">
                      <a:solidFill>
                        <a:srgbClr val="000000"/>
                      </a:solidFill>
                      <a:latin typeface="Cambria Math" panose="02040503050406030204" pitchFamily="18" charset="0"/>
                    </a:rPr>
                    <m:t>d</m:t>
                  </m:r>
                  <m:r>
                    <a:rPr xmlns:a="http://schemas.openxmlformats.org/drawingml/2006/main" sz="3700" i="1">
                      <a:solidFill>
                        <a:srgbClr val="000000"/>
                      </a:solidFill>
                      <a:latin typeface="Cambria Math" panose="02040503050406030204" pitchFamily="18" charset="0"/>
                    </a:rPr>
                    <m:t>r</m:t>
                  </m:r>
                  <m:r>
                    <a:rPr xmlns:a="http://schemas.openxmlformats.org/drawingml/2006/main" sz="3700" i="1">
                      <a:solidFill>
                        <a:srgbClr val="000000"/>
                      </a:solidFill>
                      <a:latin typeface="Cambria Math" panose="02040503050406030204" pitchFamily="18" charset="0"/>
                    </a:rPr>
                    <m:t>d</m:t>
                  </m:r>
                  <m:r>
                    <a:rPr xmlns:a="http://schemas.openxmlformats.org/drawingml/2006/main" sz="3700" i="1">
                      <a:solidFill>
                        <a:srgbClr val="000000"/>
                      </a:solidFill>
                      <a:latin typeface="Cambria Math" panose="02040503050406030204" pitchFamily="18" charset="0"/>
                    </a:rPr>
                    <m:t>t</m:t>
                  </m:r>
                  <m:r>
                    <a:rPr xmlns:a="http://schemas.openxmlformats.org/drawingml/2006/main" sz="3700" i="1">
                      <a:solidFill>
                        <a:srgbClr val="000000"/>
                      </a:solidFill>
                      <a:latin typeface="Cambria Math" panose="02040503050406030204" pitchFamily="18" charset="0"/>
                    </a:rPr>
                    <m:t>=</m:t>
                  </m:r>
                  <m:r>
                    <m:rPr>
                      <m:sty m:val="p"/>
                    </m:rPr>
                    <a:rPr xmlns:a="http://schemas.openxmlformats.org/drawingml/2006/main" sz="3700" i="1">
                      <a:solidFill>
                        <a:srgbClr val="000000"/>
                      </a:solidFill>
                      <a:latin typeface="Cambria Math" panose="02040503050406030204" pitchFamily="18" charset="0"/>
                    </a:rPr>
                    <m:t>Δ</m:t>
                  </m:r>
                  <m:sSub>
                    <m:e>
                      <m:r>
                        <a:rPr xmlns:a="http://schemas.openxmlformats.org/drawingml/2006/main" sz="3700" i="1">
                          <a:solidFill>
                            <a:srgbClr val="000000"/>
                          </a:solidFill>
                          <a:latin typeface="Cambria Math" panose="02040503050406030204" pitchFamily="18" charset="0"/>
                        </a:rPr>
                        <m:t>r</m:t>
                      </m:r>
                    </m:e>
                    <m:sub>
                      <m:r>
                        <a:rPr xmlns:a="http://schemas.openxmlformats.org/drawingml/2006/main" sz="3700" i="1">
                          <a:solidFill>
                            <a:srgbClr val="000000"/>
                          </a:solidFill>
                          <a:latin typeface="Cambria Math" panose="02040503050406030204" pitchFamily="18" charset="0"/>
                        </a:rPr>
                        <m:t>i</m:t>
                      </m:r>
                    </m:sub>
                  </m:sSub>
                  <m:sSub>
                    <m:e>
                      <m:r>
                        <a:rPr xmlns:a="http://schemas.openxmlformats.org/drawingml/2006/main" sz="3700" i="1">
                          <a:solidFill>
                            <a:srgbClr val="000000"/>
                          </a:solidFill>
                          <a:latin typeface="Cambria Math" panose="02040503050406030204" pitchFamily="18" charset="0"/>
                        </a:rPr>
                        <m:t>r</m:t>
                      </m:r>
                    </m:e>
                    <m:sub>
                      <m:r>
                        <a:rPr xmlns:a="http://schemas.openxmlformats.org/drawingml/2006/main" sz="3700" i="1">
                          <a:solidFill>
                            <a:srgbClr val="000000"/>
                          </a:solidFill>
                          <a:latin typeface="Cambria Math" panose="02040503050406030204" pitchFamily="18" charset="0"/>
                        </a:rPr>
                        <m:t>i</m:t>
                      </m:r>
                    </m:sub>
                  </m:sSub>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ρ</m:t>
                  </m:r>
                  <m:sSub>
                    <m:e>
                      <m:r>
                        <a:rPr xmlns:a="http://schemas.openxmlformats.org/drawingml/2006/main" sz="3700" i="1">
                          <a:solidFill>
                            <a:srgbClr val="000000"/>
                          </a:solidFill>
                          <a:latin typeface="Cambria Math" panose="02040503050406030204" pitchFamily="18" charset="0"/>
                        </a:rPr>
                        <m:t>c</m:t>
                      </m:r>
                    </m:e>
                    <m:sub>
                      <m:r>
                        <a:rPr xmlns:a="http://schemas.openxmlformats.org/drawingml/2006/main" sz="3700" i="1">
                          <a:solidFill>
                            <a:srgbClr val="000000"/>
                          </a:solidFill>
                          <a:latin typeface="Cambria Math" panose="02040503050406030204" pitchFamily="18" charset="0"/>
                        </a:rPr>
                        <m:t>p</m:t>
                      </m:r>
                    </m:sub>
                  </m:sSub>
                  <m:sSubSup>
                    <m:e>
                      <m:r>
                        <a:rPr xmlns:a="http://schemas.openxmlformats.org/drawingml/2006/main" sz="3700" i="1">
                          <a:solidFill>
                            <a:srgbClr val="000000"/>
                          </a:solidFill>
                          <a:latin typeface="Cambria Math" panose="02040503050406030204" pitchFamily="18" charset="0"/>
                        </a:rPr>
                        <m:t>T</m:t>
                      </m:r>
                    </m:e>
                    <m:sub>
                      <m:r>
                        <a:rPr xmlns:a="http://schemas.openxmlformats.org/drawingml/2006/main" sz="3700" i="1">
                          <a:solidFill>
                            <a:srgbClr val="000000"/>
                          </a:solidFill>
                          <a:latin typeface="Cambria Math" panose="02040503050406030204" pitchFamily="18" charset="0"/>
                        </a:rPr>
                        <m:t>i</m:t>
                      </m:r>
                    </m:sub>
                    <m:sup>
                      <m:r>
                        <a:rPr xmlns:a="http://schemas.openxmlformats.org/drawingml/2006/main" sz="3700" i="1">
                          <a:solidFill>
                            <a:srgbClr val="000000"/>
                          </a:solidFill>
                          <a:latin typeface="Cambria Math" panose="02040503050406030204" pitchFamily="18" charset="0"/>
                        </a:rPr>
                        <m:t>n</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1</m:t>
                      </m:r>
                    </m:sup>
                  </m:sSubSup>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ρ</m:t>
                  </m:r>
                  <m:sSub>
                    <m:e>
                      <m:r>
                        <a:rPr xmlns:a="http://schemas.openxmlformats.org/drawingml/2006/main" sz="3700" i="1">
                          <a:solidFill>
                            <a:srgbClr val="000000"/>
                          </a:solidFill>
                          <a:latin typeface="Cambria Math" panose="02040503050406030204" pitchFamily="18" charset="0"/>
                        </a:rPr>
                        <m:t>c</m:t>
                      </m:r>
                    </m:e>
                    <m:sub>
                      <m:r>
                        <a:rPr xmlns:a="http://schemas.openxmlformats.org/drawingml/2006/main" sz="3700" i="1">
                          <a:solidFill>
                            <a:srgbClr val="000000"/>
                          </a:solidFill>
                          <a:latin typeface="Cambria Math" panose="02040503050406030204" pitchFamily="18" charset="0"/>
                        </a:rPr>
                        <m:t>p</m:t>
                      </m:r>
                    </m:sub>
                  </m:sSub>
                  <m:sSubSup>
                    <m:e>
                      <m:r>
                        <a:rPr xmlns:a="http://schemas.openxmlformats.org/drawingml/2006/main" sz="3700" i="1">
                          <a:solidFill>
                            <a:srgbClr val="000000"/>
                          </a:solidFill>
                          <a:latin typeface="Cambria Math" panose="02040503050406030204" pitchFamily="18" charset="0"/>
                        </a:rPr>
                        <m:t>T</m:t>
                      </m:r>
                    </m:e>
                    <m:sub>
                      <m:r>
                        <a:rPr xmlns:a="http://schemas.openxmlformats.org/drawingml/2006/main" sz="3700" i="1">
                          <a:solidFill>
                            <a:srgbClr val="000000"/>
                          </a:solidFill>
                          <a:latin typeface="Cambria Math" panose="02040503050406030204" pitchFamily="18" charset="0"/>
                        </a:rPr>
                        <m:t>i</m:t>
                      </m:r>
                    </m:sub>
                    <m:sup>
                      <m:r>
                        <a:rPr xmlns:a="http://schemas.openxmlformats.org/drawingml/2006/main" sz="3700" i="1">
                          <a:solidFill>
                            <a:srgbClr val="000000"/>
                          </a:solidFill>
                          <a:latin typeface="Cambria Math" panose="02040503050406030204" pitchFamily="18" charset="0"/>
                        </a:rPr>
                        <m:t>n</m:t>
                      </m:r>
                    </m:sup>
                  </m:sSubSup>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m:t>
                  </m:r>
                </m:oMath>
              </m:oMathPara>
            </a14:m>
            <a:endParaRPr sz="3700"/>
          </a:p>
        </p:txBody>
      </p:sp>
      <p:sp>
        <p:nvSpPr>
          <p:cNvPr id="113" name="Transient term"/>
          <p:cNvSpPr txBox="1"/>
          <p:nvPr/>
        </p:nvSpPr>
        <p:spPr>
          <a:xfrm>
            <a:off x="4389222" y="1998590"/>
            <a:ext cx="3413556" cy="653910"/>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ct val="90000"/>
              </a:lnSpc>
              <a:defRPr sz="4400">
                <a:latin typeface="Calibri Light"/>
                <a:ea typeface="Calibri Light"/>
                <a:cs typeface="Calibri Light"/>
                <a:sym typeface="Calibri Light"/>
              </a:defRPr>
            </a:lvl1pPr>
          </a:lstStyle>
          <a:p>
            <a:pPr/>
            <a:r>
              <a:t>Transient term</a:t>
            </a:r>
          </a:p>
        </p:txBody>
      </p:sp>
      <p:sp>
        <p:nvSpPr>
          <p:cNvPr id="114" name="Tin+1 Ti+1n represents average values in the control volume at n+1th and nth timesteps at ith node location."/>
          <p:cNvSpPr txBox="1"/>
          <p:nvPr/>
        </p:nvSpPr>
        <p:spPr>
          <a:xfrm>
            <a:off x="2057699" y="5902054"/>
            <a:ext cx="7547083" cy="314580"/>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sz="1400"/>
            </a:pPr>
            <a:r>
              <a:t>T</a:t>
            </a:r>
            <a:r>
              <a:rPr baseline="-25000"/>
              <a:t>i</a:t>
            </a:r>
            <a:r>
              <a:rPr baseline="30000"/>
              <a:t>n+1</a:t>
            </a:r>
            <a:r>
              <a:t> T</a:t>
            </a:r>
            <a:r>
              <a:rPr baseline="-25000"/>
              <a:t>i+1</a:t>
            </a:r>
            <a:r>
              <a:rPr baseline="30000"/>
              <a:t>n </a:t>
            </a:r>
            <a:r>
              <a:t>represents average values in the control volume at n+1</a:t>
            </a:r>
            <a:r>
              <a:rPr baseline="30000"/>
              <a:t>th</a:t>
            </a:r>
            <a:r>
              <a:t> and n</a:t>
            </a:r>
            <a:r>
              <a:rPr baseline="30000"/>
              <a:t>th</a:t>
            </a:r>
            <a:r>
              <a:t> timesteps at i</a:t>
            </a:r>
            <a:r>
              <a:rPr baseline="30000"/>
              <a:t>th</a:t>
            </a:r>
            <a:r>
              <a:t> node location.</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6" name="Equation"/>
          <p:cNvSpPr txBox="1"/>
          <p:nvPr/>
        </p:nvSpPr>
        <p:spPr>
          <a:xfrm>
            <a:off x="700060" y="3473603"/>
            <a:ext cx="10791880" cy="953453"/>
          </a:xfrm>
          <a:prstGeom prst="rect">
            <a:avLst/>
          </a:prstGeom>
          <a:ln w="12700">
            <a:miter lim="400000"/>
          </a:ln>
        </p:spPr>
        <p:txBody>
          <a:bodyPr wrap="none" lIns="0" tIns="0" rIns="0" bIns="0">
            <a:spAutoFit/>
          </a:bodyPr>
          <a:lstStyle/>
          <a:p>
            <a:pPr latinLnBrk="1"/>
            <a14:m>
              <m:oMathPara>
                <m:oMathParaPr>
                  <m:jc m:val="centerGroup"/>
                </m:oMathParaPr>
                <m:oMath>
                  <m:sSubSup>
                    <m:e>
                      <m:r>
                        <a:rPr xmlns:a="http://schemas.openxmlformats.org/drawingml/2006/main" sz="2100" i="1">
                          <a:solidFill>
                            <a:srgbClr val="000000"/>
                          </a:solidFill>
                          <a:latin typeface="Cambria Math" panose="02040503050406030204" pitchFamily="18" charset="0"/>
                        </a:rPr>
                        <m:t>∫</m:t>
                      </m:r>
                    </m:e>
                    <m:sub>
                      <m:r>
                        <a:rPr xmlns:a="http://schemas.openxmlformats.org/drawingml/2006/main" sz="2100" i="1">
                          <a:solidFill>
                            <a:srgbClr val="000000"/>
                          </a:solidFill>
                          <a:latin typeface="Cambria Math" panose="02040503050406030204" pitchFamily="18" charset="0"/>
                        </a:rPr>
                        <m:t>w</m:t>
                      </m:r>
                    </m:sub>
                    <m:sup>
                      <m:r>
                        <a:rPr xmlns:a="http://schemas.openxmlformats.org/drawingml/2006/main" sz="2100" i="1">
                          <a:solidFill>
                            <a:srgbClr val="000000"/>
                          </a:solidFill>
                          <a:latin typeface="Cambria Math" panose="02040503050406030204" pitchFamily="18" charset="0"/>
                        </a:rPr>
                        <m:t>e</m:t>
                      </m:r>
                    </m:sup>
                  </m:sSubSup>
                  <m:sSubSup>
                    <m:e>
                      <m:r>
                        <a:rPr xmlns:a="http://schemas.openxmlformats.org/drawingml/2006/main" sz="2100" i="1">
                          <a:solidFill>
                            <a:srgbClr val="000000"/>
                          </a:solidFill>
                          <a:latin typeface="Cambria Math" panose="02040503050406030204" pitchFamily="18" charset="0"/>
                        </a:rPr>
                        <m:t>∫</m:t>
                      </m:r>
                    </m:e>
                    <m:sub>
                      <m:r>
                        <a:rPr xmlns:a="http://schemas.openxmlformats.org/drawingml/2006/main" sz="2100" i="1">
                          <a:solidFill>
                            <a:srgbClr val="000000"/>
                          </a:solidFill>
                          <a:latin typeface="Cambria Math" panose="02040503050406030204" pitchFamily="18" charset="0"/>
                        </a:rPr>
                        <m:t>t</m:t>
                      </m:r>
                    </m:sub>
                    <m:sup>
                      <m:r>
                        <a:rPr xmlns:a="http://schemas.openxmlformats.org/drawingml/2006/main" sz="2100" i="1">
                          <a:solidFill>
                            <a:srgbClr val="000000"/>
                          </a:solidFill>
                          <a:latin typeface="Cambria Math" panose="02040503050406030204" pitchFamily="18" charset="0"/>
                        </a:rPr>
                        <m:t>t</m:t>
                      </m:r>
                      <m:r>
                        <a:rPr xmlns:a="http://schemas.openxmlformats.org/drawingml/2006/main" sz="2100" i="1">
                          <a:solidFill>
                            <a:srgbClr val="000000"/>
                          </a:solidFill>
                          <a:latin typeface="Cambria Math" panose="02040503050406030204" pitchFamily="18" charset="0"/>
                        </a:rPr>
                        <m:t>+</m:t>
                      </m:r>
                      <m:r>
                        <m:rPr>
                          <m:sty m:val="p"/>
                        </m:rPr>
                        <a:rPr xmlns:a="http://schemas.openxmlformats.org/drawingml/2006/main" sz="2100" i="1">
                          <a:solidFill>
                            <a:srgbClr val="000000"/>
                          </a:solidFill>
                          <a:latin typeface="Cambria Math" panose="02040503050406030204" pitchFamily="18" charset="0"/>
                        </a:rPr>
                        <m:t>Δ</m:t>
                      </m:r>
                      <m:r>
                        <a:rPr xmlns:a="http://schemas.openxmlformats.org/drawingml/2006/main" sz="2100" i="1">
                          <a:solidFill>
                            <a:srgbClr val="000000"/>
                          </a:solidFill>
                          <a:latin typeface="Cambria Math" panose="02040503050406030204" pitchFamily="18" charset="0"/>
                        </a:rPr>
                        <m:t>t</m:t>
                      </m:r>
                    </m:sup>
                  </m:sSubSup>
                  <m:r>
                    <a:rPr xmlns:a="http://schemas.openxmlformats.org/drawingml/2006/main" sz="2100" i="1">
                      <a:solidFill>
                        <a:srgbClr val="000000"/>
                      </a:solidFill>
                      <a:latin typeface="Cambria Math" panose="02040503050406030204" pitchFamily="18" charset="0"/>
                    </a:rPr>
                    <m:t>(</m:t>
                  </m:r>
                  <m:r>
                    <a:rPr xmlns:a="http://schemas.openxmlformats.org/drawingml/2006/main" sz="2100" i="1">
                      <a:solidFill>
                        <a:srgbClr val="000000"/>
                      </a:solidFill>
                      <a:latin typeface="Cambria Math" panose="02040503050406030204" pitchFamily="18" charset="0"/>
                    </a:rPr>
                    <m:t>1</m:t>
                  </m:r>
                  <m:r>
                    <a:rPr xmlns:a="http://schemas.openxmlformats.org/drawingml/2006/main" sz="2100" i="1">
                      <a:solidFill>
                        <a:srgbClr val="000000"/>
                      </a:solidFill>
                      <a:latin typeface="Cambria Math" panose="02040503050406030204" pitchFamily="18" charset="0"/>
                    </a:rPr>
                    <m:t>/</m:t>
                  </m:r>
                  <m:r>
                    <a:rPr xmlns:a="http://schemas.openxmlformats.org/drawingml/2006/main" sz="2100" i="1">
                      <a:solidFill>
                        <a:srgbClr val="000000"/>
                      </a:solidFill>
                      <a:latin typeface="Cambria Math" panose="02040503050406030204" pitchFamily="18" charset="0"/>
                    </a:rPr>
                    <m:t>r</m:t>
                  </m:r>
                  <m:r>
                    <a:rPr xmlns:a="http://schemas.openxmlformats.org/drawingml/2006/main" sz="2100" i="1">
                      <a:solidFill>
                        <a:srgbClr val="000000"/>
                      </a:solidFill>
                      <a:latin typeface="Cambria Math" panose="02040503050406030204" pitchFamily="18" charset="0"/>
                    </a:rPr>
                    <m:t>)</m:t>
                  </m:r>
                  <m:f>
                    <m:fPr>
                      <m:ctrlPr>
                        <a:rPr xmlns:a="http://schemas.openxmlformats.org/drawingml/2006/main" sz="2100" i="1">
                          <a:solidFill>
                            <a:srgbClr val="000000"/>
                          </a:solidFill>
                          <a:latin typeface="Cambria Math" panose="02040503050406030204" pitchFamily="18" charset="0"/>
                        </a:rPr>
                      </m:ctrlPr>
                      <m:type m:val="bar"/>
                    </m:fPr>
                    <m:num>
                      <m:r>
                        <m:rPr>
                          <m:sty m:val="p"/>
                        </m:rPr>
                        <a:rPr xmlns:a="http://schemas.openxmlformats.org/drawingml/2006/main" sz="2100" i="1">
                          <a:solidFill>
                            <a:srgbClr val="000000"/>
                          </a:solidFill>
                          <a:latin typeface="Cambria Math" panose="02040503050406030204" pitchFamily="18" charset="0"/>
                        </a:rPr>
                        <m:t>∂</m:t>
                      </m:r>
                    </m:num>
                    <m:den>
                      <m:r>
                        <m:rPr>
                          <m:sty m:val="p"/>
                        </m:rPr>
                        <a:rPr xmlns:a="http://schemas.openxmlformats.org/drawingml/2006/main" sz="2100" i="1">
                          <a:solidFill>
                            <a:srgbClr val="000000"/>
                          </a:solidFill>
                          <a:latin typeface="Cambria Math" panose="02040503050406030204" pitchFamily="18" charset="0"/>
                        </a:rPr>
                        <m:t>∂</m:t>
                      </m:r>
                      <m:r>
                        <a:rPr xmlns:a="http://schemas.openxmlformats.org/drawingml/2006/main" sz="2100" i="1">
                          <a:solidFill>
                            <a:srgbClr val="000000"/>
                          </a:solidFill>
                          <a:latin typeface="Cambria Math" panose="02040503050406030204" pitchFamily="18" charset="0"/>
                        </a:rPr>
                        <m:t>t</m:t>
                      </m:r>
                    </m:den>
                  </m:f>
                  <m:d>
                    <m:dPr>
                      <m:ctrlPr>
                        <a:rPr xmlns:a="http://schemas.openxmlformats.org/drawingml/2006/main" sz="2100" i="1">
                          <a:solidFill>
                            <a:srgbClr val="000000"/>
                          </a:solidFill>
                          <a:latin typeface="Cambria Math" panose="02040503050406030204" pitchFamily="18" charset="0"/>
                        </a:rPr>
                      </m:ctrlPr>
                    </m:dPr>
                    <m:e>
                      <m:r>
                        <a:rPr xmlns:a="http://schemas.openxmlformats.org/drawingml/2006/main" sz="2100" i="1">
                          <a:solidFill>
                            <a:srgbClr val="000000"/>
                          </a:solidFill>
                          <a:latin typeface="Cambria Math" panose="02040503050406030204" pitchFamily="18" charset="0"/>
                        </a:rPr>
                        <m:t>r</m:t>
                      </m:r>
                      <m:r>
                        <a:rPr xmlns:a="http://schemas.openxmlformats.org/drawingml/2006/main" sz="2100" i="1">
                          <a:solidFill>
                            <a:srgbClr val="000000"/>
                          </a:solidFill>
                          <a:latin typeface="Cambria Math" panose="02040503050406030204" pitchFamily="18" charset="0"/>
                        </a:rPr>
                        <m:t>k</m:t>
                      </m:r>
                      <m:f>
                        <m:fPr>
                          <m:ctrlPr>
                            <a:rPr xmlns:a="http://schemas.openxmlformats.org/drawingml/2006/main" sz="2100" i="1">
                              <a:solidFill>
                                <a:srgbClr val="000000"/>
                              </a:solidFill>
                              <a:latin typeface="Cambria Math" panose="02040503050406030204" pitchFamily="18" charset="0"/>
                            </a:rPr>
                          </m:ctrlPr>
                          <m:type m:val="bar"/>
                        </m:fPr>
                        <m:num>
                          <m:r>
                            <m:rPr>
                              <m:sty m:val="p"/>
                            </m:rPr>
                            <a:rPr xmlns:a="http://schemas.openxmlformats.org/drawingml/2006/main" sz="2100" i="1">
                              <a:solidFill>
                                <a:srgbClr val="000000"/>
                              </a:solidFill>
                              <a:latin typeface="Cambria Math" panose="02040503050406030204" pitchFamily="18" charset="0"/>
                            </a:rPr>
                            <m:t>∂</m:t>
                          </m:r>
                        </m:num>
                        <m:den>
                          <m:r>
                            <m:rPr>
                              <m:sty m:val="p"/>
                            </m:rPr>
                            <a:rPr xmlns:a="http://schemas.openxmlformats.org/drawingml/2006/main" sz="2100" i="1">
                              <a:solidFill>
                                <a:srgbClr val="000000"/>
                              </a:solidFill>
                              <a:latin typeface="Cambria Math" panose="02040503050406030204" pitchFamily="18" charset="0"/>
                            </a:rPr>
                            <m:t>∂</m:t>
                          </m:r>
                          <m:r>
                            <a:rPr xmlns:a="http://schemas.openxmlformats.org/drawingml/2006/main" sz="2100" i="1">
                              <a:solidFill>
                                <a:srgbClr val="000000"/>
                              </a:solidFill>
                              <a:latin typeface="Cambria Math" panose="02040503050406030204" pitchFamily="18" charset="0"/>
                            </a:rPr>
                            <m:t>r</m:t>
                          </m:r>
                        </m:den>
                      </m:f>
                      <m:d>
                        <m:dPr>
                          <m:ctrlPr>
                            <a:rPr xmlns:a="http://schemas.openxmlformats.org/drawingml/2006/main" sz="2100" i="1">
                              <a:solidFill>
                                <a:srgbClr val="000000"/>
                              </a:solidFill>
                              <a:latin typeface="Cambria Math" panose="02040503050406030204" pitchFamily="18" charset="0"/>
                            </a:rPr>
                          </m:ctrlPr>
                        </m:dPr>
                        <m:e>
                          <m:r>
                            <a:rPr xmlns:a="http://schemas.openxmlformats.org/drawingml/2006/main" sz="2100" i="1">
                              <a:solidFill>
                                <a:srgbClr val="000000"/>
                              </a:solidFill>
                              <a:latin typeface="Cambria Math" panose="02040503050406030204" pitchFamily="18" charset="0"/>
                            </a:rPr>
                            <m:t>T</m:t>
                          </m:r>
                        </m:e>
                      </m:d>
                    </m:e>
                  </m:d>
                  <m:r>
                    <a:rPr xmlns:a="http://schemas.openxmlformats.org/drawingml/2006/main" sz="2100" i="1">
                      <a:solidFill>
                        <a:srgbClr val="000000"/>
                      </a:solidFill>
                      <a:latin typeface="Cambria Math" panose="02040503050406030204" pitchFamily="18" charset="0"/>
                    </a:rPr>
                    <m:t>r</m:t>
                  </m:r>
                  <m:r>
                    <a:rPr xmlns:a="http://schemas.openxmlformats.org/drawingml/2006/main" sz="2100" i="1">
                      <a:solidFill>
                        <a:srgbClr val="000000"/>
                      </a:solidFill>
                      <a:latin typeface="Cambria Math" panose="02040503050406030204" pitchFamily="18" charset="0"/>
                    </a:rPr>
                    <m:t>d</m:t>
                  </m:r>
                  <m:r>
                    <a:rPr xmlns:a="http://schemas.openxmlformats.org/drawingml/2006/main" sz="2100" i="1">
                      <a:solidFill>
                        <a:srgbClr val="000000"/>
                      </a:solidFill>
                      <a:latin typeface="Cambria Math" panose="02040503050406030204" pitchFamily="18" charset="0"/>
                    </a:rPr>
                    <m:t>r</m:t>
                  </m:r>
                  <m:r>
                    <a:rPr xmlns:a="http://schemas.openxmlformats.org/drawingml/2006/main" sz="2100" i="1">
                      <a:solidFill>
                        <a:srgbClr val="000000"/>
                      </a:solidFill>
                      <a:latin typeface="Cambria Math" panose="02040503050406030204" pitchFamily="18" charset="0"/>
                    </a:rPr>
                    <m:t>d</m:t>
                  </m:r>
                  <m:r>
                    <a:rPr xmlns:a="http://schemas.openxmlformats.org/drawingml/2006/main" sz="2100" i="1">
                      <a:solidFill>
                        <a:srgbClr val="000000"/>
                      </a:solidFill>
                      <a:latin typeface="Cambria Math" panose="02040503050406030204" pitchFamily="18" charset="0"/>
                    </a:rPr>
                    <m:t>t</m:t>
                  </m:r>
                  <m:r>
                    <a:rPr xmlns:a="http://schemas.openxmlformats.org/drawingml/2006/main" sz="2100" i="1">
                      <a:solidFill>
                        <a:srgbClr val="000000"/>
                      </a:solidFill>
                      <a:latin typeface="Cambria Math" panose="02040503050406030204" pitchFamily="18" charset="0"/>
                    </a:rPr>
                    <m:t>=</m:t>
                  </m:r>
                  <m:d>
                    <m:dPr>
                      <m:ctrlPr>
                        <a:rPr xmlns:a="http://schemas.openxmlformats.org/drawingml/2006/main" sz="2100" i="1">
                          <a:solidFill>
                            <a:srgbClr val="000000"/>
                          </a:solidFill>
                          <a:latin typeface="Cambria Math" panose="02040503050406030204" pitchFamily="18" charset="0"/>
                        </a:rPr>
                      </m:ctrlPr>
                    </m:dPr>
                    <m:e>
                      <m:d>
                        <m:dPr>
                          <m:ctrlPr>
                            <a:rPr xmlns:a="http://schemas.openxmlformats.org/drawingml/2006/main" sz="2100" i="1">
                              <a:solidFill>
                                <a:srgbClr val="000000"/>
                              </a:solidFill>
                              <a:latin typeface="Cambria Math" panose="02040503050406030204" pitchFamily="18" charset="0"/>
                            </a:rPr>
                          </m:ctrlPr>
                        </m:dPr>
                        <m:e>
                          <m:f>
                            <m:fPr>
                              <m:ctrlPr>
                                <a:rPr xmlns:a="http://schemas.openxmlformats.org/drawingml/2006/main" sz="2100" i="1">
                                  <a:solidFill>
                                    <a:srgbClr val="000000"/>
                                  </a:solidFill>
                                  <a:latin typeface="Cambria Math" panose="02040503050406030204" pitchFamily="18" charset="0"/>
                                </a:rPr>
                              </m:ctrlPr>
                              <m:type m:val="bar"/>
                            </m:fPr>
                            <m:num>
                              <m:sSubSup>
                                <m:e>
                                  <m:r>
                                    <a:rPr xmlns:a="http://schemas.openxmlformats.org/drawingml/2006/main" sz="2100" i="1">
                                      <a:solidFill>
                                        <a:srgbClr val="000000"/>
                                      </a:solidFill>
                                      <a:latin typeface="Cambria Math" panose="02040503050406030204" pitchFamily="18" charset="0"/>
                                    </a:rPr>
                                    <m:t>r</m:t>
                                  </m:r>
                                </m:e>
                                <m:sub>
                                  <m:r>
                                    <a:rPr xmlns:a="http://schemas.openxmlformats.org/drawingml/2006/main" sz="2100" i="1">
                                      <a:solidFill>
                                        <a:srgbClr val="000000"/>
                                      </a:solidFill>
                                      <a:latin typeface="Cambria Math" panose="02040503050406030204" pitchFamily="18" charset="0"/>
                                    </a:rPr>
                                    <m:t>i</m:t>
                                  </m:r>
                                  <m:r>
                                    <a:rPr xmlns:a="http://schemas.openxmlformats.org/drawingml/2006/main" sz="2100" i="1">
                                      <a:solidFill>
                                        <a:srgbClr val="000000"/>
                                      </a:solidFill>
                                      <a:latin typeface="Cambria Math" panose="02040503050406030204" pitchFamily="18" charset="0"/>
                                    </a:rPr>
                                    <m:t>+</m:t>
                                  </m:r>
                                  <m:r>
                                    <a:rPr xmlns:a="http://schemas.openxmlformats.org/drawingml/2006/main" sz="2100" i="1">
                                      <a:solidFill>
                                        <a:srgbClr val="000000"/>
                                      </a:solidFill>
                                      <a:latin typeface="Cambria Math" panose="02040503050406030204" pitchFamily="18" charset="0"/>
                                    </a:rPr>
                                    <m:t>1</m:t>
                                  </m:r>
                                </m:sub>
                                <m:sup>
                                  <m:r>
                                    <a:rPr xmlns:a="http://schemas.openxmlformats.org/drawingml/2006/main" sz="2100" i="1">
                                      <a:solidFill>
                                        <a:srgbClr val="000000"/>
                                      </a:solidFill>
                                      <a:latin typeface="Cambria Math" panose="02040503050406030204" pitchFamily="18" charset="0"/>
                                    </a:rPr>
                                    <m:t>n</m:t>
                                  </m:r>
                                  <m:r>
                                    <a:rPr xmlns:a="http://schemas.openxmlformats.org/drawingml/2006/main" sz="2100" i="1">
                                      <a:solidFill>
                                        <a:srgbClr val="000000"/>
                                      </a:solidFill>
                                      <a:latin typeface="Cambria Math" panose="02040503050406030204" pitchFamily="18" charset="0"/>
                                    </a:rPr>
                                    <m:t>+</m:t>
                                  </m:r>
                                  <m:r>
                                    <a:rPr xmlns:a="http://schemas.openxmlformats.org/drawingml/2006/main" sz="2100" i="1">
                                      <a:solidFill>
                                        <a:srgbClr val="000000"/>
                                      </a:solidFill>
                                      <a:latin typeface="Cambria Math" panose="02040503050406030204" pitchFamily="18" charset="0"/>
                                    </a:rPr>
                                    <m:t>1</m:t>
                                  </m:r>
                                </m:sup>
                              </m:sSubSup>
                              <m:sSubSup>
                                <m:e>
                                  <m:r>
                                    <a:rPr xmlns:a="http://schemas.openxmlformats.org/drawingml/2006/main" sz="2100" i="1">
                                      <a:solidFill>
                                        <a:srgbClr val="000000"/>
                                      </a:solidFill>
                                      <a:latin typeface="Cambria Math" panose="02040503050406030204" pitchFamily="18" charset="0"/>
                                    </a:rPr>
                                    <m:t>k</m:t>
                                  </m:r>
                                </m:e>
                                <m:sub>
                                  <m:r>
                                    <a:rPr xmlns:a="http://schemas.openxmlformats.org/drawingml/2006/main" sz="2100" i="1">
                                      <a:solidFill>
                                        <a:srgbClr val="000000"/>
                                      </a:solidFill>
                                      <a:latin typeface="Cambria Math" panose="02040503050406030204" pitchFamily="18" charset="0"/>
                                    </a:rPr>
                                    <m:t>i</m:t>
                                  </m:r>
                                  <m:r>
                                    <a:rPr xmlns:a="http://schemas.openxmlformats.org/drawingml/2006/main" sz="2100" i="1">
                                      <a:solidFill>
                                        <a:srgbClr val="000000"/>
                                      </a:solidFill>
                                      <a:latin typeface="Cambria Math" panose="02040503050406030204" pitchFamily="18" charset="0"/>
                                    </a:rPr>
                                    <m:t>+</m:t>
                                  </m:r>
                                  <m:r>
                                    <a:rPr xmlns:a="http://schemas.openxmlformats.org/drawingml/2006/main" sz="2100" i="1">
                                      <a:solidFill>
                                        <a:srgbClr val="000000"/>
                                      </a:solidFill>
                                      <a:latin typeface="Cambria Math" panose="02040503050406030204" pitchFamily="18" charset="0"/>
                                    </a:rPr>
                                    <m:t>1</m:t>
                                  </m:r>
                                </m:sub>
                                <m:sup>
                                  <m:r>
                                    <a:rPr xmlns:a="http://schemas.openxmlformats.org/drawingml/2006/main" sz="2100" i="1">
                                      <a:solidFill>
                                        <a:srgbClr val="000000"/>
                                      </a:solidFill>
                                      <a:latin typeface="Cambria Math" panose="02040503050406030204" pitchFamily="18" charset="0"/>
                                    </a:rPr>
                                    <m:t>n</m:t>
                                  </m:r>
                                  <m:r>
                                    <a:rPr xmlns:a="http://schemas.openxmlformats.org/drawingml/2006/main" sz="2100" i="1">
                                      <a:solidFill>
                                        <a:srgbClr val="000000"/>
                                      </a:solidFill>
                                      <a:latin typeface="Cambria Math" panose="02040503050406030204" pitchFamily="18" charset="0"/>
                                    </a:rPr>
                                    <m:t>+</m:t>
                                  </m:r>
                                  <m:r>
                                    <a:rPr xmlns:a="http://schemas.openxmlformats.org/drawingml/2006/main" sz="2100" i="1">
                                      <a:solidFill>
                                        <a:srgbClr val="000000"/>
                                      </a:solidFill>
                                      <a:latin typeface="Cambria Math" panose="02040503050406030204" pitchFamily="18" charset="0"/>
                                    </a:rPr>
                                    <m:t>1</m:t>
                                  </m:r>
                                </m:sup>
                              </m:sSubSup>
                            </m:num>
                            <m:den>
                              <m:r>
                                <m:rPr>
                                  <m:sty m:val="p"/>
                                </m:rPr>
                                <a:rPr xmlns:a="http://schemas.openxmlformats.org/drawingml/2006/main" sz="2100" i="1">
                                  <a:solidFill>
                                    <a:srgbClr val="000000"/>
                                  </a:solidFill>
                                  <a:latin typeface="Cambria Math" panose="02040503050406030204" pitchFamily="18" charset="0"/>
                                </a:rPr>
                                <m:t>Δ</m:t>
                              </m:r>
                              <m:sSubSup>
                                <m:e>
                                  <m:r>
                                    <a:rPr xmlns:a="http://schemas.openxmlformats.org/drawingml/2006/main" sz="2100" i="1">
                                      <a:solidFill>
                                        <a:srgbClr val="000000"/>
                                      </a:solidFill>
                                      <a:latin typeface="Cambria Math" panose="02040503050406030204" pitchFamily="18" charset="0"/>
                                    </a:rPr>
                                    <m:t>r</m:t>
                                  </m:r>
                                </m:e>
                                <m:sub>
                                  <m:r>
                                    <a:rPr xmlns:a="http://schemas.openxmlformats.org/drawingml/2006/main" sz="2100" i="1">
                                      <a:solidFill>
                                        <a:srgbClr val="000000"/>
                                      </a:solidFill>
                                      <a:latin typeface="Cambria Math" panose="02040503050406030204" pitchFamily="18" charset="0"/>
                                    </a:rPr>
                                    <m:t>i</m:t>
                                  </m:r>
                                  <m:r>
                                    <a:rPr xmlns:a="http://schemas.openxmlformats.org/drawingml/2006/main" sz="2100" i="1">
                                      <a:solidFill>
                                        <a:srgbClr val="000000"/>
                                      </a:solidFill>
                                      <a:latin typeface="Cambria Math" panose="02040503050406030204" pitchFamily="18" charset="0"/>
                                    </a:rPr>
                                    <m:t>+</m:t>
                                  </m:r>
                                  <m:r>
                                    <a:rPr xmlns:a="http://schemas.openxmlformats.org/drawingml/2006/main" sz="2100" i="1">
                                      <a:solidFill>
                                        <a:srgbClr val="000000"/>
                                      </a:solidFill>
                                      <a:latin typeface="Cambria Math" panose="02040503050406030204" pitchFamily="18" charset="0"/>
                                    </a:rPr>
                                    <m:t>1</m:t>
                                  </m:r>
                                </m:sub>
                                <m:sup>
                                  <m:r>
                                    <a:rPr xmlns:a="http://schemas.openxmlformats.org/drawingml/2006/main" sz="2100" i="1">
                                      <a:solidFill>
                                        <a:srgbClr val="000000"/>
                                      </a:solidFill>
                                      <a:latin typeface="Cambria Math" panose="02040503050406030204" pitchFamily="18" charset="0"/>
                                    </a:rPr>
                                    <m:t>n</m:t>
                                  </m:r>
                                  <m:r>
                                    <a:rPr xmlns:a="http://schemas.openxmlformats.org/drawingml/2006/main" sz="2100" i="1">
                                      <a:solidFill>
                                        <a:srgbClr val="000000"/>
                                      </a:solidFill>
                                      <a:latin typeface="Cambria Math" panose="02040503050406030204" pitchFamily="18" charset="0"/>
                                    </a:rPr>
                                    <m:t>+</m:t>
                                  </m:r>
                                  <m:r>
                                    <a:rPr xmlns:a="http://schemas.openxmlformats.org/drawingml/2006/main" sz="2100" i="1">
                                      <a:solidFill>
                                        <a:srgbClr val="000000"/>
                                      </a:solidFill>
                                      <a:latin typeface="Cambria Math" panose="02040503050406030204" pitchFamily="18" charset="0"/>
                                    </a:rPr>
                                    <m:t>1</m:t>
                                  </m:r>
                                </m:sup>
                              </m:sSubSup>
                            </m:den>
                          </m:f>
                          <m:d>
                            <m:dPr>
                              <m:ctrlPr>
                                <a:rPr xmlns:a="http://schemas.openxmlformats.org/drawingml/2006/main" sz="2100" i="1">
                                  <a:solidFill>
                                    <a:srgbClr val="000000"/>
                                  </a:solidFill>
                                  <a:latin typeface="Cambria Math" panose="02040503050406030204" pitchFamily="18" charset="0"/>
                                </a:rPr>
                              </m:ctrlPr>
                            </m:dPr>
                            <m:e>
                              <m:sSubSup>
                                <m:e>
                                  <m:r>
                                    <a:rPr xmlns:a="http://schemas.openxmlformats.org/drawingml/2006/main" sz="2100" i="1">
                                      <a:solidFill>
                                        <a:srgbClr val="000000"/>
                                      </a:solidFill>
                                      <a:latin typeface="Cambria Math" panose="02040503050406030204" pitchFamily="18" charset="0"/>
                                    </a:rPr>
                                    <m:t>T</m:t>
                                  </m:r>
                                </m:e>
                                <m:sub>
                                  <m:r>
                                    <a:rPr xmlns:a="http://schemas.openxmlformats.org/drawingml/2006/main" sz="2100" i="1">
                                      <a:solidFill>
                                        <a:srgbClr val="000000"/>
                                      </a:solidFill>
                                      <a:latin typeface="Cambria Math" panose="02040503050406030204" pitchFamily="18" charset="0"/>
                                    </a:rPr>
                                    <m:t>i</m:t>
                                  </m:r>
                                  <m:r>
                                    <a:rPr xmlns:a="http://schemas.openxmlformats.org/drawingml/2006/main" sz="2100" i="1">
                                      <a:solidFill>
                                        <a:srgbClr val="000000"/>
                                      </a:solidFill>
                                      <a:latin typeface="Cambria Math" panose="02040503050406030204" pitchFamily="18" charset="0"/>
                                    </a:rPr>
                                    <m:t>+</m:t>
                                  </m:r>
                                  <m:r>
                                    <a:rPr xmlns:a="http://schemas.openxmlformats.org/drawingml/2006/main" sz="2100" i="1">
                                      <a:solidFill>
                                        <a:srgbClr val="000000"/>
                                      </a:solidFill>
                                      <a:latin typeface="Cambria Math" panose="02040503050406030204" pitchFamily="18" charset="0"/>
                                    </a:rPr>
                                    <m:t>1</m:t>
                                  </m:r>
                                </m:sub>
                                <m:sup>
                                  <m:r>
                                    <a:rPr xmlns:a="http://schemas.openxmlformats.org/drawingml/2006/main" sz="2100" i="1">
                                      <a:solidFill>
                                        <a:srgbClr val="000000"/>
                                      </a:solidFill>
                                      <a:latin typeface="Cambria Math" panose="02040503050406030204" pitchFamily="18" charset="0"/>
                                    </a:rPr>
                                    <m:t>n</m:t>
                                  </m:r>
                                  <m:r>
                                    <a:rPr xmlns:a="http://schemas.openxmlformats.org/drawingml/2006/main" sz="2100" i="1">
                                      <a:solidFill>
                                        <a:srgbClr val="000000"/>
                                      </a:solidFill>
                                      <a:latin typeface="Cambria Math" panose="02040503050406030204" pitchFamily="18" charset="0"/>
                                    </a:rPr>
                                    <m:t>+</m:t>
                                  </m:r>
                                  <m:r>
                                    <a:rPr xmlns:a="http://schemas.openxmlformats.org/drawingml/2006/main" sz="2100" i="1">
                                      <a:solidFill>
                                        <a:srgbClr val="000000"/>
                                      </a:solidFill>
                                      <a:latin typeface="Cambria Math" panose="02040503050406030204" pitchFamily="18" charset="0"/>
                                    </a:rPr>
                                    <m:t>1</m:t>
                                  </m:r>
                                </m:sup>
                              </m:sSubSup>
                              <m:r>
                                <a:rPr xmlns:a="http://schemas.openxmlformats.org/drawingml/2006/main" sz="2100" i="1">
                                  <a:solidFill>
                                    <a:srgbClr val="000000"/>
                                  </a:solidFill>
                                  <a:latin typeface="Cambria Math" panose="02040503050406030204" pitchFamily="18" charset="0"/>
                                </a:rPr>
                                <m:t>-</m:t>
                              </m:r>
                              <m:sSubSup>
                                <m:e>
                                  <m:r>
                                    <a:rPr xmlns:a="http://schemas.openxmlformats.org/drawingml/2006/main" sz="2100" i="1">
                                      <a:solidFill>
                                        <a:srgbClr val="000000"/>
                                      </a:solidFill>
                                      <a:latin typeface="Cambria Math" panose="02040503050406030204" pitchFamily="18" charset="0"/>
                                    </a:rPr>
                                    <m:t>T</m:t>
                                  </m:r>
                                </m:e>
                                <m:sub>
                                  <m:r>
                                    <a:rPr xmlns:a="http://schemas.openxmlformats.org/drawingml/2006/main" sz="2100" i="1">
                                      <a:solidFill>
                                        <a:srgbClr val="000000"/>
                                      </a:solidFill>
                                      <a:latin typeface="Cambria Math" panose="02040503050406030204" pitchFamily="18" charset="0"/>
                                    </a:rPr>
                                    <m:t>i</m:t>
                                  </m:r>
                                </m:sub>
                                <m:sup>
                                  <m:r>
                                    <a:rPr xmlns:a="http://schemas.openxmlformats.org/drawingml/2006/main" sz="2100" i="1">
                                      <a:solidFill>
                                        <a:srgbClr val="000000"/>
                                      </a:solidFill>
                                      <a:latin typeface="Cambria Math" panose="02040503050406030204" pitchFamily="18" charset="0"/>
                                    </a:rPr>
                                    <m:t>n</m:t>
                                  </m:r>
                                  <m:r>
                                    <a:rPr xmlns:a="http://schemas.openxmlformats.org/drawingml/2006/main" sz="2100" i="1">
                                      <a:solidFill>
                                        <a:srgbClr val="000000"/>
                                      </a:solidFill>
                                      <a:latin typeface="Cambria Math" panose="02040503050406030204" pitchFamily="18" charset="0"/>
                                    </a:rPr>
                                    <m:t>+</m:t>
                                  </m:r>
                                  <m:r>
                                    <a:rPr xmlns:a="http://schemas.openxmlformats.org/drawingml/2006/main" sz="2100" i="1">
                                      <a:solidFill>
                                        <a:srgbClr val="000000"/>
                                      </a:solidFill>
                                      <a:latin typeface="Cambria Math" panose="02040503050406030204" pitchFamily="18" charset="0"/>
                                    </a:rPr>
                                    <m:t>1</m:t>
                                  </m:r>
                                </m:sup>
                              </m:sSubSup>
                            </m:e>
                          </m:d>
                        </m:e>
                      </m:d>
                      <m:r>
                        <a:rPr xmlns:a="http://schemas.openxmlformats.org/drawingml/2006/main" sz="2100" i="1">
                          <a:solidFill>
                            <a:srgbClr val="000000"/>
                          </a:solidFill>
                          <a:latin typeface="Cambria Math" panose="02040503050406030204" pitchFamily="18" charset="0"/>
                        </a:rPr>
                        <m:t>-</m:t>
                      </m:r>
                      <m:d>
                        <m:dPr>
                          <m:ctrlPr>
                            <a:rPr xmlns:a="http://schemas.openxmlformats.org/drawingml/2006/main" sz="2100" i="1">
                              <a:solidFill>
                                <a:srgbClr val="000000"/>
                              </a:solidFill>
                              <a:latin typeface="Cambria Math" panose="02040503050406030204" pitchFamily="18" charset="0"/>
                            </a:rPr>
                          </m:ctrlPr>
                        </m:dPr>
                        <m:e>
                          <m:f>
                            <m:fPr>
                              <m:ctrlPr>
                                <a:rPr xmlns:a="http://schemas.openxmlformats.org/drawingml/2006/main" sz="2100" i="1">
                                  <a:solidFill>
                                    <a:srgbClr val="000000"/>
                                  </a:solidFill>
                                  <a:latin typeface="Cambria Math" panose="02040503050406030204" pitchFamily="18" charset="0"/>
                                </a:rPr>
                              </m:ctrlPr>
                              <m:type m:val="bar"/>
                            </m:fPr>
                            <m:num>
                              <m:sSubSup>
                                <m:e>
                                  <m:r>
                                    <a:rPr xmlns:a="http://schemas.openxmlformats.org/drawingml/2006/main" sz="2100" i="1">
                                      <a:solidFill>
                                        <a:srgbClr val="000000"/>
                                      </a:solidFill>
                                      <a:latin typeface="Cambria Math" panose="02040503050406030204" pitchFamily="18" charset="0"/>
                                    </a:rPr>
                                    <m:t>r</m:t>
                                  </m:r>
                                </m:e>
                                <m:sub>
                                  <m:r>
                                    <a:rPr xmlns:a="http://schemas.openxmlformats.org/drawingml/2006/main" sz="2100" i="1">
                                      <a:solidFill>
                                        <a:srgbClr val="000000"/>
                                      </a:solidFill>
                                      <a:latin typeface="Cambria Math" panose="02040503050406030204" pitchFamily="18" charset="0"/>
                                    </a:rPr>
                                    <m:t>i</m:t>
                                  </m:r>
                                  <m:r>
                                    <a:rPr xmlns:a="http://schemas.openxmlformats.org/drawingml/2006/main" sz="2100" i="1">
                                      <a:solidFill>
                                        <a:srgbClr val="000000"/>
                                      </a:solidFill>
                                      <a:latin typeface="Cambria Math" panose="02040503050406030204" pitchFamily="18" charset="0"/>
                                    </a:rPr>
                                    <m:t>-</m:t>
                                  </m:r>
                                  <m:r>
                                    <a:rPr xmlns:a="http://schemas.openxmlformats.org/drawingml/2006/main" sz="2100" i="1">
                                      <a:solidFill>
                                        <a:srgbClr val="000000"/>
                                      </a:solidFill>
                                      <a:latin typeface="Cambria Math" panose="02040503050406030204" pitchFamily="18" charset="0"/>
                                    </a:rPr>
                                    <m:t>1</m:t>
                                  </m:r>
                                </m:sub>
                                <m:sup>
                                  <m:r>
                                    <a:rPr xmlns:a="http://schemas.openxmlformats.org/drawingml/2006/main" sz="2100" i="1">
                                      <a:solidFill>
                                        <a:srgbClr val="000000"/>
                                      </a:solidFill>
                                      <a:latin typeface="Cambria Math" panose="02040503050406030204" pitchFamily="18" charset="0"/>
                                    </a:rPr>
                                    <m:t>n</m:t>
                                  </m:r>
                                  <m:r>
                                    <a:rPr xmlns:a="http://schemas.openxmlformats.org/drawingml/2006/main" sz="2100" i="1">
                                      <a:solidFill>
                                        <a:srgbClr val="000000"/>
                                      </a:solidFill>
                                      <a:latin typeface="Cambria Math" panose="02040503050406030204" pitchFamily="18" charset="0"/>
                                    </a:rPr>
                                    <m:t>+</m:t>
                                  </m:r>
                                  <m:r>
                                    <a:rPr xmlns:a="http://schemas.openxmlformats.org/drawingml/2006/main" sz="2100" i="1">
                                      <a:solidFill>
                                        <a:srgbClr val="000000"/>
                                      </a:solidFill>
                                      <a:latin typeface="Cambria Math" panose="02040503050406030204" pitchFamily="18" charset="0"/>
                                    </a:rPr>
                                    <m:t>1</m:t>
                                  </m:r>
                                </m:sup>
                              </m:sSubSup>
                              <m:sSubSup>
                                <m:e>
                                  <m:r>
                                    <a:rPr xmlns:a="http://schemas.openxmlformats.org/drawingml/2006/main" sz="2100" i="1">
                                      <a:solidFill>
                                        <a:srgbClr val="000000"/>
                                      </a:solidFill>
                                      <a:latin typeface="Cambria Math" panose="02040503050406030204" pitchFamily="18" charset="0"/>
                                    </a:rPr>
                                    <m:t>k</m:t>
                                  </m:r>
                                </m:e>
                                <m:sub>
                                  <m:r>
                                    <a:rPr xmlns:a="http://schemas.openxmlformats.org/drawingml/2006/main" sz="2100" i="1">
                                      <a:solidFill>
                                        <a:srgbClr val="000000"/>
                                      </a:solidFill>
                                      <a:latin typeface="Cambria Math" panose="02040503050406030204" pitchFamily="18" charset="0"/>
                                    </a:rPr>
                                    <m:t>i</m:t>
                                  </m:r>
                                  <m:r>
                                    <a:rPr xmlns:a="http://schemas.openxmlformats.org/drawingml/2006/main" sz="2100" i="1">
                                      <a:solidFill>
                                        <a:srgbClr val="000000"/>
                                      </a:solidFill>
                                      <a:latin typeface="Cambria Math" panose="02040503050406030204" pitchFamily="18" charset="0"/>
                                    </a:rPr>
                                    <m:t>-</m:t>
                                  </m:r>
                                  <m:r>
                                    <a:rPr xmlns:a="http://schemas.openxmlformats.org/drawingml/2006/main" sz="2100" i="1">
                                      <a:solidFill>
                                        <a:srgbClr val="000000"/>
                                      </a:solidFill>
                                      <a:latin typeface="Cambria Math" panose="02040503050406030204" pitchFamily="18" charset="0"/>
                                    </a:rPr>
                                    <m:t>1</m:t>
                                  </m:r>
                                </m:sub>
                                <m:sup>
                                  <m:r>
                                    <a:rPr xmlns:a="http://schemas.openxmlformats.org/drawingml/2006/main" sz="2100" i="1">
                                      <a:solidFill>
                                        <a:srgbClr val="000000"/>
                                      </a:solidFill>
                                      <a:latin typeface="Cambria Math" panose="02040503050406030204" pitchFamily="18" charset="0"/>
                                    </a:rPr>
                                    <m:t>n</m:t>
                                  </m:r>
                                  <m:r>
                                    <a:rPr xmlns:a="http://schemas.openxmlformats.org/drawingml/2006/main" sz="2100" i="1">
                                      <a:solidFill>
                                        <a:srgbClr val="000000"/>
                                      </a:solidFill>
                                      <a:latin typeface="Cambria Math" panose="02040503050406030204" pitchFamily="18" charset="0"/>
                                    </a:rPr>
                                    <m:t>+</m:t>
                                  </m:r>
                                  <m:r>
                                    <a:rPr xmlns:a="http://schemas.openxmlformats.org/drawingml/2006/main" sz="2100" i="1">
                                      <a:solidFill>
                                        <a:srgbClr val="000000"/>
                                      </a:solidFill>
                                      <a:latin typeface="Cambria Math" panose="02040503050406030204" pitchFamily="18" charset="0"/>
                                    </a:rPr>
                                    <m:t>1</m:t>
                                  </m:r>
                                </m:sup>
                              </m:sSubSup>
                            </m:num>
                            <m:den>
                              <m:r>
                                <m:rPr>
                                  <m:sty m:val="p"/>
                                </m:rPr>
                                <a:rPr xmlns:a="http://schemas.openxmlformats.org/drawingml/2006/main" sz="2100" i="1">
                                  <a:solidFill>
                                    <a:srgbClr val="000000"/>
                                  </a:solidFill>
                                  <a:latin typeface="Cambria Math" panose="02040503050406030204" pitchFamily="18" charset="0"/>
                                </a:rPr>
                                <m:t>Δ</m:t>
                              </m:r>
                              <m:sSubSup>
                                <m:e>
                                  <m:r>
                                    <a:rPr xmlns:a="http://schemas.openxmlformats.org/drawingml/2006/main" sz="2100" i="1">
                                      <a:solidFill>
                                        <a:srgbClr val="000000"/>
                                      </a:solidFill>
                                      <a:latin typeface="Cambria Math" panose="02040503050406030204" pitchFamily="18" charset="0"/>
                                    </a:rPr>
                                    <m:t>r</m:t>
                                  </m:r>
                                </m:e>
                                <m:sub>
                                  <m:r>
                                    <a:rPr xmlns:a="http://schemas.openxmlformats.org/drawingml/2006/main" sz="2100" i="1">
                                      <a:solidFill>
                                        <a:srgbClr val="000000"/>
                                      </a:solidFill>
                                      <a:latin typeface="Cambria Math" panose="02040503050406030204" pitchFamily="18" charset="0"/>
                                    </a:rPr>
                                    <m:t>i</m:t>
                                  </m:r>
                                  <m:r>
                                    <a:rPr xmlns:a="http://schemas.openxmlformats.org/drawingml/2006/main" sz="2100" i="1">
                                      <a:solidFill>
                                        <a:srgbClr val="000000"/>
                                      </a:solidFill>
                                      <a:latin typeface="Cambria Math" panose="02040503050406030204" pitchFamily="18" charset="0"/>
                                    </a:rPr>
                                    <m:t>-</m:t>
                                  </m:r>
                                  <m:r>
                                    <a:rPr xmlns:a="http://schemas.openxmlformats.org/drawingml/2006/main" sz="2100" i="1">
                                      <a:solidFill>
                                        <a:srgbClr val="000000"/>
                                      </a:solidFill>
                                      <a:latin typeface="Cambria Math" panose="02040503050406030204" pitchFamily="18" charset="0"/>
                                    </a:rPr>
                                    <m:t>1</m:t>
                                  </m:r>
                                </m:sub>
                                <m:sup>
                                  <m:r>
                                    <a:rPr xmlns:a="http://schemas.openxmlformats.org/drawingml/2006/main" sz="2100" i="1">
                                      <a:solidFill>
                                        <a:srgbClr val="000000"/>
                                      </a:solidFill>
                                      <a:latin typeface="Cambria Math" panose="02040503050406030204" pitchFamily="18" charset="0"/>
                                    </a:rPr>
                                    <m:t>n</m:t>
                                  </m:r>
                                  <m:r>
                                    <a:rPr xmlns:a="http://schemas.openxmlformats.org/drawingml/2006/main" sz="2100" i="1">
                                      <a:solidFill>
                                        <a:srgbClr val="000000"/>
                                      </a:solidFill>
                                      <a:latin typeface="Cambria Math" panose="02040503050406030204" pitchFamily="18" charset="0"/>
                                    </a:rPr>
                                    <m:t>+</m:t>
                                  </m:r>
                                  <m:r>
                                    <a:rPr xmlns:a="http://schemas.openxmlformats.org/drawingml/2006/main" sz="2100" i="1">
                                      <a:solidFill>
                                        <a:srgbClr val="000000"/>
                                      </a:solidFill>
                                      <a:latin typeface="Cambria Math" panose="02040503050406030204" pitchFamily="18" charset="0"/>
                                    </a:rPr>
                                    <m:t>1</m:t>
                                  </m:r>
                                </m:sup>
                              </m:sSubSup>
                            </m:den>
                          </m:f>
                          <m:d>
                            <m:dPr>
                              <m:ctrlPr>
                                <a:rPr xmlns:a="http://schemas.openxmlformats.org/drawingml/2006/main" sz="2100" i="1">
                                  <a:solidFill>
                                    <a:srgbClr val="000000"/>
                                  </a:solidFill>
                                  <a:latin typeface="Cambria Math" panose="02040503050406030204" pitchFamily="18" charset="0"/>
                                </a:rPr>
                              </m:ctrlPr>
                            </m:dPr>
                            <m:e>
                              <m:sSubSup>
                                <m:e>
                                  <m:r>
                                    <a:rPr xmlns:a="http://schemas.openxmlformats.org/drawingml/2006/main" sz="2100" i="1">
                                      <a:solidFill>
                                        <a:srgbClr val="000000"/>
                                      </a:solidFill>
                                      <a:latin typeface="Cambria Math" panose="02040503050406030204" pitchFamily="18" charset="0"/>
                                    </a:rPr>
                                    <m:t>T</m:t>
                                  </m:r>
                                </m:e>
                                <m:sub>
                                  <m:r>
                                    <a:rPr xmlns:a="http://schemas.openxmlformats.org/drawingml/2006/main" sz="2100" i="1">
                                      <a:solidFill>
                                        <a:srgbClr val="000000"/>
                                      </a:solidFill>
                                      <a:latin typeface="Cambria Math" panose="02040503050406030204" pitchFamily="18" charset="0"/>
                                    </a:rPr>
                                    <m:t>i</m:t>
                                  </m:r>
                                </m:sub>
                                <m:sup>
                                  <m:r>
                                    <a:rPr xmlns:a="http://schemas.openxmlformats.org/drawingml/2006/main" sz="2100" i="1">
                                      <a:solidFill>
                                        <a:srgbClr val="000000"/>
                                      </a:solidFill>
                                      <a:latin typeface="Cambria Math" panose="02040503050406030204" pitchFamily="18" charset="0"/>
                                    </a:rPr>
                                    <m:t>n</m:t>
                                  </m:r>
                                  <m:r>
                                    <a:rPr xmlns:a="http://schemas.openxmlformats.org/drawingml/2006/main" sz="2100" i="1">
                                      <a:solidFill>
                                        <a:srgbClr val="000000"/>
                                      </a:solidFill>
                                      <a:latin typeface="Cambria Math" panose="02040503050406030204" pitchFamily="18" charset="0"/>
                                    </a:rPr>
                                    <m:t>+</m:t>
                                  </m:r>
                                  <m:r>
                                    <a:rPr xmlns:a="http://schemas.openxmlformats.org/drawingml/2006/main" sz="2100" i="1">
                                      <a:solidFill>
                                        <a:srgbClr val="000000"/>
                                      </a:solidFill>
                                      <a:latin typeface="Cambria Math" panose="02040503050406030204" pitchFamily="18" charset="0"/>
                                    </a:rPr>
                                    <m:t>1</m:t>
                                  </m:r>
                                </m:sup>
                              </m:sSubSup>
                              <m:r>
                                <a:rPr xmlns:a="http://schemas.openxmlformats.org/drawingml/2006/main" sz="2100" i="1">
                                  <a:solidFill>
                                    <a:srgbClr val="000000"/>
                                  </a:solidFill>
                                  <a:latin typeface="Cambria Math" panose="02040503050406030204" pitchFamily="18" charset="0"/>
                                </a:rPr>
                                <m:t>-</m:t>
                              </m:r>
                              <m:sSubSup>
                                <m:e>
                                  <m:r>
                                    <a:rPr xmlns:a="http://schemas.openxmlformats.org/drawingml/2006/main" sz="2100" i="1">
                                      <a:solidFill>
                                        <a:srgbClr val="000000"/>
                                      </a:solidFill>
                                      <a:latin typeface="Cambria Math" panose="02040503050406030204" pitchFamily="18" charset="0"/>
                                    </a:rPr>
                                    <m:t>T</m:t>
                                  </m:r>
                                </m:e>
                                <m:sub>
                                  <m:r>
                                    <a:rPr xmlns:a="http://schemas.openxmlformats.org/drawingml/2006/main" sz="2100" i="1">
                                      <a:solidFill>
                                        <a:srgbClr val="000000"/>
                                      </a:solidFill>
                                      <a:latin typeface="Cambria Math" panose="02040503050406030204" pitchFamily="18" charset="0"/>
                                    </a:rPr>
                                    <m:t>i</m:t>
                                  </m:r>
                                  <m:r>
                                    <a:rPr xmlns:a="http://schemas.openxmlformats.org/drawingml/2006/main" sz="2100" i="1">
                                      <a:solidFill>
                                        <a:srgbClr val="000000"/>
                                      </a:solidFill>
                                      <a:latin typeface="Cambria Math" panose="02040503050406030204" pitchFamily="18" charset="0"/>
                                    </a:rPr>
                                    <m:t>-</m:t>
                                  </m:r>
                                  <m:r>
                                    <a:rPr xmlns:a="http://schemas.openxmlformats.org/drawingml/2006/main" sz="2100" i="1">
                                      <a:solidFill>
                                        <a:srgbClr val="000000"/>
                                      </a:solidFill>
                                      <a:latin typeface="Cambria Math" panose="02040503050406030204" pitchFamily="18" charset="0"/>
                                    </a:rPr>
                                    <m:t>1</m:t>
                                  </m:r>
                                </m:sub>
                                <m:sup>
                                  <m:r>
                                    <a:rPr xmlns:a="http://schemas.openxmlformats.org/drawingml/2006/main" sz="2100" i="1">
                                      <a:solidFill>
                                        <a:srgbClr val="000000"/>
                                      </a:solidFill>
                                      <a:latin typeface="Cambria Math" panose="02040503050406030204" pitchFamily="18" charset="0"/>
                                    </a:rPr>
                                    <m:t>n</m:t>
                                  </m:r>
                                  <m:r>
                                    <a:rPr xmlns:a="http://schemas.openxmlformats.org/drawingml/2006/main" sz="2100" i="1">
                                      <a:solidFill>
                                        <a:srgbClr val="000000"/>
                                      </a:solidFill>
                                      <a:latin typeface="Cambria Math" panose="02040503050406030204" pitchFamily="18" charset="0"/>
                                    </a:rPr>
                                    <m:t>+</m:t>
                                  </m:r>
                                  <m:r>
                                    <a:rPr xmlns:a="http://schemas.openxmlformats.org/drawingml/2006/main" sz="2100" i="1">
                                      <a:solidFill>
                                        <a:srgbClr val="000000"/>
                                      </a:solidFill>
                                      <a:latin typeface="Cambria Math" panose="02040503050406030204" pitchFamily="18" charset="0"/>
                                    </a:rPr>
                                    <m:t>1</m:t>
                                  </m:r>
                                </m:sup>
                              </m:sSubSup>
                            </m:e>
                          </m:d>
                        </m:e>
                      </m:d>
                    </m:e>
                  </m:d>
                </m:oMath>
              </m:oMathPara>
            </a14:m>
            <a:endParaRPr sz="2100"/>
          </a:p>
        </p:txBody>
      </p:sp>
      <p:sp>
        <p:nvSpPr>
          <p:cNvPr id="117" name="Conduction term"/>
          <p:cNvSpPr txBox="1"/>
          <p:nvPr/>
        </p:nvSpPr>
        <p:spPr>
          <a:xfrm>
            <a:off x="4123874" y="1157354"/>
            <a:ext cx="3944252" cy="653910"/>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ct val="90000"/>
              </a:lnSpc>
              <a:defRPr sz="4400">
                <a:latin typeface="Calibri Light"/>
                <a:ea typeface="Calibri Light"/>
                <a:cs typeface="Calibri Light"/>
                <a:sym typeface="Calibri Light"/>
              </a:defRPr>
            </a:lvl1pPr>
          </a:lstStyle>
          <a:p>
            <a:pPr/>
            <a:r>
              <a:t>Conduction term</a:t>
            </a:r>
          </a:p>
        </p:txBody>
      </p:sp>
      <p:sp>
        <p:nvSpPr>
          <p:cNvPr id="118" name="Tin+1 Ti+1n represents average values in the control volume at n+1th and nth timesteps at ith node location."/>
          <p:cNvSpPr txBox="1"/>
          <p:nvPr/>
        </p:nvSpPr>
        <p:spPr>
          <a:xfrm>
            <a:off x="2057699" y="5902054"/>
            <a:ext cx="7547083" cy="314580"/>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sz="1400"/>
            </a:pPr>
            <a:r>
              <a:t>T</a:t>
            </a:r>
            <a:r>
              <a:rPr baseline="-25000"/>
              <a:t>i</a:t>
            </a:r>
            <a:r>
              <a:rPr baseline="30000"/>
              <a:t>n+1</a:t>
            </a:r>
            <a:r>
              <a:t> T</a:t>
            </a:r>
            <a:r>
              <a:rPr baseline="-25000"/>
              <a:t>i+1</a:t>
            </a:r>
            <a:r>
              <a:rPr baseline="30000"/>
              <a:t>n </a:t>
            </a:r>
            <a:r>
              <a:t>represents average values in the control volume at n+1</a:t>
            </a:r>
            <a:r>
              <a:rPr baseline="30000"/>
              <a:t>th</a:t>
            </a:r>
            <a:r>
              <a:t> and n</a:t>
            </a:r>
            <a:r>
              <a:rPr baseline="30000"/>
              <a:t>th</a:t>
            </a:r>
            <a:r>
              <a:t> timesteps at i</a:t>
            </a:r>
            <a:r>
              <a:rPr baseline="30000"/>
              <a:t>th</a:t>
            </a:r>
            <a:r>
              <a:t> node location.</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 name="Equation"/>
          <p:cNvSpPr txBox="1"/>
          <p:nvPr/>
        </p:nvSpPr>
        <p:spPr>
          <a:xfrm>
            <a:off x="468876" y="3541226"/>
            <a:ext cx="11254248" cy="1405891"/>
          </a:xfrm>
          <a:prstGeom prst="rect">
            <a:avLst/>
          </a:prstGeom>
          <a:ln w="12700">
            <a:miter lim="400000"/>
          </a:ln>
        </p:spPr>
        <p:txBody>
          <a:bodyPr wrap="none" lIns="0" tIns="0" rIns="0" bIns="0">
            <a:spAutoFit/>
          </a:bodyPr>
          <a:lstStyle/>
          <a:p>
            <a:pPr latinLnBrk="1"/>
            <a14:m>
              <m:oMathPara>
                <m:oMathParaPr>
                  <m:jc m:val="centerGroup"/>
                </m:oMathParaPr>
                <m:oMath>
                  <m:sSubSup>
                    <m:e>
                      <m:r>
                        <a:rPr xmlns:a="http://schemas.openxmlformats.org/drawingml/2006/main" sz="3600" i="1">
                          <a:solidFill>
                            <a:srgbClr val="000000"/>
                          </a:solidFill>
                          <a:latin typeface="Cambria Math" panose="02040503050406030204" pitchFamily="18" charset="0"/>
                        </a:rPr>
                        <m:t>∫</m:t>
                      </m:r>
                    </m:e>
                    <m:sub>
                      <m:r>
                        <a:rPr xmlns:a="http://schemas.openxmlformats.org/drawingml/2006/main" sz="3600" i="1">
                          <a:solidFill>
                            <a:srgbClr val="000000"/>
                          </a:solidFill>
                          <a:latin typeface="Cambria Math" panose="02040503050406030204" pitchFamily="18" charset="0"/>
                        </a:rPr>
                        <m:t>w</m:t>
                      </m:r>
                    </m:sub>
                    <m:sup>
                      <m:r>
                        <a:rPr xmlns:a="http://schemas.openxmlformats.org/drawingml/2006/main" sz="3600" i="1">
                          <a:solidFill>
                            <a:srgbClr val="000000"/>
                          </a:solidFill>
                          <a:latin typeface="Cambria Math" panose="02040503050406030204" pitchFamily="18" charset="0"/>
                        </a:rPr>
                        <m:t>e</m:t>
                      </m:r>
                    </m:sup>
                  </m:sSubSup>
                  <m:sSubSup>
                    <m:e>
                      <m:r>
                        <a:rPr xmlns:a="http://schemas.openxmlformats.org/drawingml/2006/main" sz="3600" i="1">
                          <a:solidFill>
                            <a:srgbClr val="000000"/>
                          </a:solidFill>
                          <a:latin typeface="Cambria Math" panose="02040503050406030204" pitchFamily="18" charset="0"/>
                        </a:rPr>
                        <m:t>∫</m:t>
                      </m:r>
                    </m:e>
                    <m:sub>
                      <m:r>
                        <a:rPr xmlns:a="http://schemas.openxmlformats.org/drawingml/2006/main" sz="3600" i="1">
                          <a:solidFill>
                            <a:srgbClr val="000000"/>
                          </a:solidFill>
                          <a:latin typeface="Cambria Math" panose="02040503050406030204" pitchFamily="18" charset="0"/>
                        </a:rPr>
                        <m:t>t</m:t>
                      </m:r>
                    </m:sub>
                    <m:sup>
                      <m:r>
                        <a:rPr xmlns:a="http://schemas.openxmlformats.org/drawingml/2006/main" sz="3600" i="1">
                          <a:solidFill>
                            <a:srgbClr val="000000"/>
                          </a:solidFill>
                          <a:latin typeface="Cambria Math" panose="02040503050406030204" pitchFamily="18" charset="0"/>
                        </a:rPr>
                        <m:t>t</m:t>
                      </m:r>
                      <m:r>
                        <a:rPr xmlns:a="http://schemas.openxmlformats.org/drawingml/2006/main" sz="3600" i="1">
                          <a:solidFill>
                            <a:srgbClr val="000000"/>
                          </a:solidFill>
                          <a:latin typeface="Cambria Math" panose="02040503050406030204" pitchFamily="18" charset="0"/>
                        </a:rPr>
                        <m:t>+</m:t>
                      </m:r>
                      <m:r>
                        <m:rPr>
                          <m:sty m:val="p"/>
                        </m:rPr>
                        <a:rPr xmlns:a="http://schemas.openxmlformats.org/drawingml/2006/main" sz="3600" i="1">
                          <a:solidFill>
                            <a:srgbClr val="000000"/>
                          </a:solidFill>
                          <a:latin typeface="Cambria Math" panose="02040503050406030204" pitchFamily="18" charset="0"/>
                        </a:rPr>
                        <m:t>Δ</m:t>
                      </m:r>
                      <m:r>
                        <a:rPr xmlns:a="http://schemas.openxmlformats.org/drawingml/2006/main" sz="3600" i="1">
                          <a:solidFill>
                            <a:srgbClr val="000000"/>
                          </a:solidFill>
                          <a:latin typeface="Cambria Math" panose="02040503050406030204" pitchFamily="18" charset="0"/>
                        </a:rPr>
                        <m:t>t</m:t>
                      </m:r>
                    </m:sup>
                  </m:sSubSup>
                  <m:sSup>
                    <m:e>
                      <m:r>
                        <a:rPr xmlns:a="http://schemas.openxmlformats.org/drawingml/2006/main" sz="3600" i="1">
                          <a:solidFill>
                            <a:srgbClr val="000000"/>
                          </a:solidFill>
                          <a:latin typeface="Cambria Math" panose="02040503050406030204" pitchFamily="18" charset="0"/>
                        </a:rPr>
                        <m:t>q</m:t>
                      </m:r>
                    </m:e>
                    <m:sup>
                      <m:sSup>
                        <m:e/>
                        <m:sup>
                          <m:r>
                            <a:rPr xmlns:a="http://schemas.openxmlformats.org/drawingml/2006/main" sz="3600" i="1">
                              <a:solidFill>
                                <a:srgbClr val="000000"/>
                              </a:solidFill>
                              <a:latin typeface="Cambria Math" panose="02040503050406030204" pitchFamily="18" charset="0"/>
                            </a:rPr>
                            <m:t>′</m:t>
                          </m:r>
                          <m:r>
                            <a:rPr xmlns:a="http://schemas.openxmlformats.org/drawingml/2006/main" sz="3600" i="1">
                              <a:solidFill>
                                <a:srgbClr val="000000"/>
                              </a:solidFill>
                              <a:latin typeface="Cambria Math" panose="02040503050406030204" pitchFamily="18" charset="0"/>
                            </a:rPr>
                            <m:t>′</m:t>
                          </m:r>
                          <m:r>
                            <a:rPr xmlns:a="http://schemas.openxmlformats.org/drawingml/2006/main" sz="3600" i="1">
                              <a:solidFill>
                                <a:srgbClr val="000000"/>
                              </a:solidFill>
                              <a:latin typeface="Cambria Math" panose="02040503050406030204" pitchFamily="18" charset="0"/>
                            </a:rPr>
                            <m:t>′</m:t>
                          </m:r>
                        </m:sup>
                      </m:sSup>
                    </m:sup>
                  </m:sSup>
                  <m:r>
                    <a:rPr xmlns:a="http://schemas.openxmlformats.org/drawingml/2006/main" sz="3600" i="1">
                      <a:solidFill>
                        <a:srgbClr val="000000"/>
                      </a:solidFill>
                      <a:latin typeface="Cambria Math" panose="02040503050406030204" pitchFamily="18" charset="0"/>
                    </a:rPr>
                    <m:t>r</m:t>
                  </m:r>
                  <m:r>
                    <a:rPr xmlns:a="http://schemas.openxmlformats.org/drawingml/2006/main" sz="3600" i="1">
                      <a:solidFill>
                        <a:srgbClr val="000000"/>
                      </a:solidFill>
                      <a:latin typeface="Cambria Math" panose="02040503050406030204" pitchFamily="18" charset="0"/>
                    </a:rPr>
                    <m:t>d</m:t>
                  </m:r>
                  <m:r>
                    <a:rPr xmlns:a="http://schemas.openxmlformats.org/drawingml/2006/main" sz="3600" i="1">
                      <a:solidFill>
                        <a:srgbClr val="000000"/>
                      </a:solidFill>
                      <a:latin typeface="Cambria Math" panose="02040503050406030204" pitchFamily="18" charset="0"/>
                    </a:rPr>
                    <m:t>r</m:t>
                  </m:r>
                  <m:r>
                    <a:rPr xmlns:a="http://schemas.openxmlformats.org/drawingml/2006/main" sz="3600" i="1">
                      <a:solidFill>
                        <a:srgbClr val="000000"/>
                      </a:solidFill>
                      <a:latin typeface="Cambria Math" panose="02040503050406030204" pitchFamily="18" charset="0"/>
                    </a:rPr>
                    <m:t>d</m:t>
                  </m:r>
                  <m:r>
                    <a:rPr xmlns:a="http://schemas.openxmlformats.org/drawingml/2006/main" sz="3600" i="1">
                      <a:solidFill>
                        <a:srgbClr val="000000"/>
                      </a:solidFill>
                      <a:latin typeface="Cambria Math" panose="02040503050406030204" pitchFamily="18" charset="0"/>
                    </a:rPr>
                    <m:t>t</m:t>
                  </m:r>
                  <m:r>
                    <a:rPr xmlns:a="http://schemas.openxmlformats.org/drawingml/2006/main" sz="3600" i="1">
                      <a:solidFill>
                        <a:srgbClr val="000000"/>
                      </a:solidFill>
                      <a:latin typeface="Cambria Math" panose="02040503050406030204" pitchFamily="18" charset="0"/>
                    </a:rPr>
                    <m:t>=</m:t>
                  </m:r>
                  <m:r>
                    <a:rPr xmlns:a="http://schemas.openxmlformats.org/drawingml/2006/main" sz="3600" i="1">
                      <a:solidFill>
                        <a:srgbClr val="000000"/>
                      </a:solidFill>
                      <a:latin typeface="Cambria Math" panose="02040503050406030204" pitchFamily="18" charset="0"/>
                    </a:rPr>
                    <m:t>(</m:t>
                  </m:r>
                  <m:sSubSup>
                    <m:e>
                      <m:r>
                        <a:rPr xmlns:a="http://schemas.openxmlformats.org/drawingml/2006/main" sz="3600" i="1">
                          <a:solidFill>
                            <a:srgbClr val="000000"/>
                          </a:solidFill>
                          <a:latin typeface="Cambria Math" panose="02040503050406030204" pitchFamily="18" charset="0"/>
                        </a:rPr>
                        <m:t>q</m:t>
                      </m:r>
                    </m:e>
                    <m:sub>
                      <m:r>
                        <a:rPr xmlns:a="http://schemas.openxmlformats.org/drawingml/2006/main" sz="3600" i="1">
                          <a:solidFill>
                            <a:srgbClr val="000000"/>
                          </a:solidFill>
                          <a:latin typeface="Cambria Math" panose="02040503050406030204" pitchFamily="18" charset="0"/>
                        </a:rPr>
                        <m:t>i</m:t>
                      </m:r>
                    </m:sub>
                    <m:sup>
                      <m:sSup>
                        <m:e/>
                        <m:sup>
                          <m:r>
                            <a:rPr xmlns:a="http://schemas.openxmlformats.org/drawingml/2006/main" sz="3600" i="1">
                              <a:solidFill>
                                <a:srgbClr val="000000"/>
                              </a:solidFill>
                              <a:latin typeface="Cambria Math" panose="02040503050406030204" pitchFamily="18" charset="0"/>
                            </a:rPr>
                            <m:t>′</m:t>
                          </m:r>
                          <m:r>
                            <a:rPr xmlns:a="http://schemas.openxmlformats.org/drawingml/2006/main" sz="3600" i="1">
                              <a:solidFill>
                                <a:srgbClr val="000000"/>
                              </a:solidFill>
                              <a:latin typeface="Cambria Math" panose="02040503050406030204" pitchFamily="18" charset="0"/>
                            </a:rPr>
                            <m:t>′</m:t>
                          </m:r>
                          <m:r>
                            <a:rPr xmlns:a="http://schemas.openxmlformats.org/drawingml/2006/main" sz="3600" i="1">
                              <a:solidFill>
                                <a:srgbClr val="000000"/>
                              </a:solidFill>
                              <a:latin typeface="Cambria Math" panose="02040503050406030204" pitchFamily="18" charset="0"/>
                            </a:rPr>
                            <m:t>′</m:t>
                          </m:r>
                        </m:sup>
                      </m:sSup>
                    </m:sup>
                  </m:sSubSup>
                  <m:sSup>
                    <m:e>
                      <m:r>
                        <a:rPr xmlns:a="http://schemas.openxmlformats.org/drawingml/2006/main" sz="3600" i="1">
                          <a:solidFill>
                            <a:srgbClr val="000000"/>
                          </a:solidFill>
                          <a:latin typeface="Cambria Math" panose="02040503050406030204" pitchFamily="18" charset="0"/>
                        </a:rPr>
                        <m:t>)</m:t>
                      </m:r>
                    </m:e>
                    <m:sup>
                      <m:r>
                        <a:rPr xmlns:a="http://schemas.openxmlformats.org/drawingml/2006/main" sz="3600" i="1">
                          <a:solidFill>
                            <a:srgbClr val="000000"/>
                          </a:solidFill>
                          <a:latin typeface="Cambria Math" panose="02040503050406030204" pitchFamily="18" charset="0"/>
                        </a:rPr>
                        <m:t>n</m:t>
                      </m:r>
                      <m:r>
                        <a:rPr xmlns:a="http://schemas.openxmlformats.org/drawingml/2006/main" sz="3600" i="1">
                          <a:solidFill>
                            <a:srgbClr val="000000"/>
                          </a:solidFill>
                          <a:latin typeface="Cambria Math" panose="02040503050406030204" pitchFamily="18" charset="0"/>
                        </a:rPr>
                        <m:t>+</m:t>
                      </m:r>
                      <m:r>
                        <a:rPr xmlns:a="http://schemas.openxmlformats.org/drawingml/2006/main" sz="3600" i="1">
                          <a:solidFill>
                            <a:srgbClr val="000000"/>
                          </a:solidFill>
                          <a:latin typeface="Cambria Math" panose="02040503050406030204" pitchFamily="18" charset="0"/>
                        </a:rPr>
                        <m:t>1</m:t>
                      </m:r>
                    </m:sup>
                  </m:sSup>
                  <m:r>
                    <m:rPr>
                      <m:sty m:val="p"/>
                    </m:rPr>
                    <a:rPr xmlns:a="http://schemas.openxmlformats.org/drawingml/2006/main" sz="3600" i="1">
                      <a:solidFill>
                        <a:srgbClr val="000000"/>
                      </a:solidFill>
                      <a:latin typeface="Cambria Math" panose="02040503050406030204" pitchFamily="18" charset="0"/>
                    </a:rPr>
                    <m:t>Δ</m:t>
                  </m:r>
                  <m:r>
                    <a:rPr xmlns:a="http://schemas.openxmlformats.org/drawingml/2006/main" sz="3600" i="1">
                      <a:solidFill>
                        <a:srgbClr val="000000"/>
                      </a:solidFill>
                      <a:latin typeface="Cambria Math" panose="02040503050406030204" pitchFamily="18" charset="0"/>
                    </a:rPr>
                    <m:t>t</m:t>
                  </m:r>
                  <m:d>
                    <m:dPr>
                      <m:ctrlPr>
                        <a:rPr xmlns:a="http://schemas.openxmlformats.org/drawingml/2006/main" sz="3600" i="1">
                          <a:solidFill>
                            <a:srgbClr val="000000"/>
                          </a:solidFill>
                          <a:latin typeface="Cambria Math" panose="02040503050406030204" pitchFamily="18" charset="0"/>
                        </a:rPr>
                      </m:ctrlPr>
                    </m:dPr>
                    <m:e>
                      <m:f>
                        <m:fPr>
                          <m:ctrlPr>
                            <a:rPr xmlns:a="http://schemas.openxmlformats.org/drawingml/2006/main" sz="3600" i="1">
                              <a:solidFill>
                                <a:srgbClr val="000000"/>
                              </a:solidFill>
                              <a:latin typeface="Cambria Math" panose="02040503050406030204" pitchFamily="18" charset="0"/>
                            </a:rPr>
                          </m:ctrlPr>
                          <m:type m:val="bar"/>
                        </m:fPr>
                        <m:num>
                          <m:sSubSup>
                            <m:e>
                              <m:r>
                                <a:rPr xmlns:a="http://schemas.openxmlformats.org/drawingml/2006/main" sz="3600" i="1">
                                  <a:solidFill>
                                    <a:srgbClr val="000000"/>
                                  </a:solidFill>
                                  <a:latin typeface="Cambria Math" panose="02040503050406030204" pitchFamily="18" charset="0"/>
                                </a:rPr>
                                <m:t>r</m:t>
                              </m:r>
                            </m:e>
                            <m:sub>
                              <m:r>
                                <a:rPr xmlns:a="http://schemas.openxmlformats.org/drawingml/2006/main" sz="3600" i="1">
                                  <a:solidFill>
                                    <a:srgbClr val="000000"/>
                                  </a:solidFill>
                                  <a:latin typeface="Cambria Math" panose="02040503050406030204" pitchFamily="18" charset="0"/>
                                </a:rPr>
                                <m:t>i</m:t>
                              </m:r>
                              <m:r>
                                <a:rPr xmlns:a="http://schemas.openxmlformats.org/drawingml/2006/main" sz="3600" i="1">
                                  <a:solidFill>
                                    <a:srgbClr val="000000"/>
                                  </a:solidFill>
                                  <a:latin typeface="Cambria Math" panose="02040503050406030204" pitchFamily="18" charset="0"/>
                                </a:rPr>
                                <m:t>+</m:t>
                              </m:r>
                              <m:r>
                                <a:rPr xmlns:a="http://schemas.openxmlformats.org/drawingml/2006/main" sz="3600" i="1">
                                  <a:solidFill>
                                    <a:srgbClr val="000000"/>
                                  </a:solidFill>
                                  <a:latin typeface="Cambria Math" panose="02040503050406030204" pitchFamily="18" charset="0"/>
                                </a:rPr>
                                <m:t>1</m:t>
                              </m:r>
                            </m:sub>
                            <m:sup>
                              <m:r>
                                <a:rPr xmlns:a="http://schemas.openxmlformats.org/drawingml/2006/main" sz="3600" i="1">
                                  <a:solidFill>
                                    <a:srgbClr val="000000"/>
                                  </a:solidFill>
                                  <a:latin typeface="Cambria Math" panose="02040503050406030204" pitchFamily="18" charset="0"/>
                                </a:rPr>
                                <m:t>2</m:t>
                              </m:r>
                            </m:sup>
                          </m:sSubSup>
                          <m:r>
                            <a:rPr xmlns:a="http://schemas.openxmlformats.org/drawingml/2006/main" sz="3600" i="1">
                              <a:solidFill>
                                <a:srgbClr val="000000"/>
                              </a:solidFill>
                              <a:latin typeface="Cambria Math" panose="02040503050406030204" pitchFamily="18" charset="0"/>
                            </a:rPr>
                            <m:t>-</m:t>
                          </m:r>
                          <m:sSubSup>
                            <m:e>
                              <m:r>
                                <a:rPr xmlns:a="http://schemas.openxmlformats.org/drawingml/2006/main" sz="3600" i="1">
                                  <a:solidFill>
                                    <a:srgbClr val="000000"/>
                                  </a:solidFill>
                                  <a:latin typeface="Cambria Math" panose="02040503050406030204" pitchFamily="18" charset="0"/>
                                </a:rPr>
                                <m:t>r</m:t>
                              </m:r>
                            </m:e>
                            <m:sub>
                              <m:r>
                                <a:rPr xmlns:a="http://schemas.openxmlformats.org/drawingml/2006/main" sz="3600" i="1">
                                  <a:solidFill>
                                    <a:srgbClr val="000000"/>
                                  </a:solidFill>
                                  <a:latin typeface="Cambria Math" panose="02040503050406030204" pitchFamily="18" charset="0"/>
                                </a:rPr>
                                <m:t>i</m:t>
                              </m:r>
                              <m:r>
                                <a:rPr xmlns:a="http://schemas.openxmlformats.org/drawingml/2006/main" sz="3600" i="1">
                                  <a:solidFill>
                                    <a:srgbClr val="000000"/>
                                  </a:solidFill>
                                  <a:latin typeface="Cambria Math" panose="02040503050406030204" pitchFamily="18" charset="0"/>
                                </a:rPr>
                                <m:t>-</m:t>
                              </m:r>
                              <m:r>
                                <a:rPr xmlns:a="http://schemas.openxmlformats.org/drawingml/2006/main" sz="3600" i="1">
                                  <a:solidFill>
                                    <a:srgbClr val="000000"/>
                                  </a:solidFill>
                                  <a:latin typeface="Cambria Math" panose="02040503050406030204" pitchFamily="18" charset="0"/>
                                </a:rPr>
                                <m:t>1</m:t>
                              </m:r>
                            </m:sub>
                            <m:sup>
                              <m:r>
                                <a:rPr xmlns:a="http://schemas.openxmlformats.org/drawingml/2006/main" sz="3600" i="1">
                                  <a:solidFill>
                                    <a:srgbClr val="000000"/>
                                  </a:solidFill>
                                  <a:latin typeface="Cambria Math" panose="02040503050406030204" pitchFamily="18" charset="0"/>
                                </a:rPr>
                                <m:t>2</m:t>
                              </m:r>
                            </m:sup>
                          </m:sSubSup>
                        </m:num>
                        <m:den>
                          <m:r>
                            <a:rPr xmlns:a="http://schemas.openxmlformats.org/drawingml/2006/main" sz="3600" i="1">
                              <a:solidFill>
                                <a:srgbClr val="000000"/>
                              </a:solidFill>
                              <a:latin typeface="Cambria Math" panose="02040503050406030204" pitchFamily="18" charset="0"/>
                            </a:rPr>
                            <m:t>2</m:t>
                          </m:r>
                        </m:den>
                      </m:f>
                    </m:e>
                  </m:d>
                  <m:r>
                    <a:rPr xmlns:a="http://schemas.openxmlformats.org/drawingml/2006/main" sz="3600" i="1">
                      <a:solidFill>
                        <a:srgbClr val="000000"/>
                      </a:solidFill>
                      <a:latin typeface="Cambria Math" panose="02040503050406030204" pitchFamily="18" charset="0"/>
                    </a:rPr>
                    <m:t>=</m:t>
                  </m:r>
                  <m:r>
                    <a:rPr xmlns:a="http://schemas.openxmlformats.org/drawingml/2006/main" sz="3600" i="1">
                      <a:solidFill>
                        <a:srgbClr val="000000"/>
                      </a:solidFill>
                      <a:latin typeface="Cambria Math" panose="02040503050406030204" pitchFamily="18" charset="0"/>
                    </a:rPr>
                    <m:t>(</m:t>
                  </m:r>
                  <m:sSubSup>
                    <m:e>
                      <m:r>
                        <a:rPr xmlns:a="http://schemas.openxmlformats.org/drawingml/2006/main" sz="3600" i="1">
                          <a:solidFill>
                            <a:srgbClr val="000000"/>
                          </a:solidFill>
                          <a:latin typeface="Cambria Math" panose="02040503050406030204" pitchFamily="18" charset="0"/>
                        </a:rPr>
                        <m:t>q</m:t>
                      </m:r>
                    </m:e>
                    <m:sub>
                      <m:r>
                        <a:rPr xmlns:a="http://schemas.openxmlformats.org/drawingml/2006/main" sz="3600" i="1">
                          <a:solidFill>
                            <a:srgbClr val="000000"/>
                          </a:solidFill>
                          <a:latin typeface="Cambria Math" panose="02040503050406030204" pitchFamily="18" charset="0"/>
                        </a:rPr>
                        <m:t>i</m:t>
                      </m:r>
                    </m:sub>
                    <m:sup>
                      <m:sSup>
                        <m:e/>
                        <m:sup>
                          <m:r>
                            <a:rPr xmlns:a="http://schemas.openxmlformats.org/drawingml/2006/main" sz="3600" i="1">
                              <a:solidFill>
                                <a:srgbClr val="000000"/>
                              </a:solidFill>
                              <a:latin typeface="Cambria Math" panose="02040503050406030204" pitchFamily="18" charset="0"/>
                            </a:rPr>
                            <m:t>′</m:t>
                          </m:r>
                          <m:r>
                            <a:rPr xmlns:a="http://schemas.openxmlformats.org/drawingml/2006/main" sz="3600" i="1">
                              <a:solidFill>
                                <a:srgbClr val="000000"/>
                              </a:solidFill>
                              <a:latin typeface="Cambria Math" panose="02040503050406030204" pitchFamily="18" charset="0"/>
                            </a:rPr>
                            <m:t>′</m:t>
                          </m:r>
                          <m:r>
                            <a:rPr xmlns:a="http://schemas.openxmlformats.org/drawingml/2006/main" sz="3600" i="1">
                              <a:solidFill>
                                <a:srgbClr val="000000"/>
                              </a:solidFill>
                              <a:latin typeface="Cambria Math" panose="02040503050406030204" pitchFamily="18" charset="0"/>
                            </a:rPr>
                            <m:t>′</m:t>
                          </m:r>
                        </m:sup>
                      </m:sSup>
                    </m:sup>
                  </m:sSubSup>
                  <m:sSup>
                    <m:e>
                      <m:r>
                        <a:rPr xmlns:a="http://schemas.openxmlformats.org/drawingml/2006/main" sz="3600" i="1">
                          <a:solidFill>
                            <a:srgbClr val="000000"/>
                          </a:solidFill>
                          <a:latin typeface="Cambria Math" panose="02040503050406030204" pitchFamily="18" charset="0"/>
                        </a:rPr>
                        <m:t>)</m:t>
                      </m:r>
                    </m:e>
                    <m:sup>
                      <m:r>
                        <a:rPr xmlns:a="http://schemas.openxmlformats.org/drawingml/2006/main" sz="3600" i="1">
                          <a:solidFill>
                            <a:srgbClr val="000000"/>
                          </a:solidFill>
                          <a:latin typeface="Cambria Math" panose="02040503050406030204" pitchFamily="18" charset="0"/>
                        </a:rPr>
                        <m:t>n</m:t>
                      </m:r>
                      <m:r>
                        <a:rPr xmlns:a="http://schemas.openxmlformats.org/drawingml/2006/main" sz="3600" i="1">
                          <a:solidFill>
                            <a:srgbClr val="000000"/>
                          </a:solidFill>
                          <a:latin typeface="Cambria Math" panose="02040503050406030204" pitchFamily="18" charset="0"/>
                        </a:rPr>
                        <m:t>+</m:t>
                      </m:r>
                      <m:r>
                        <a:rPr xmlns:a="http://schemas.openxmlformats.org/drawingml/2006/main" sz="3600" i="1">
                          <a:solidFill>
                            <a:srgbClr val="000000"/>
                          </a:solidFill>
                          <a:latin typeface="Cambria Math" panose="02040503050406030204" pitchFamily="18" charset="0"/>
                        </a:rPr>
                        <m:t>1</m:t>
                      </m:r>
                    </m:sup>
                  </m:sSup>
                  <m:sSub>
                    <m:e>
                      <m:r>
                        <a:rPr xmlns:a="http://schemas.openxmlformats.org/drawingml/2006/main" sz="3600" i="1">
                          <a:solidFill>
                            <a:srgbClr val="000000"/>
                          </a:solidFill>
                          <a:latin typeface="Cambria Math" panose="02040503050406030204" pitchFamily="18" charset="0"/>
                        </a:rPr>
                        <m:t>r</m:t>
                      </m:r>
                    </m:e>
                    <m:sub>
                      <m:r>
                        <a:rPr xmlns:a="http://schemas.openxmlformats.org/drawingml/2006/main" sz="3600" i="1">
                          <a:solidFill>
                            <a:srgbClr val="000000"/>
                          </a:solidFill>
                          <a:latin typeface="Cambria Math" panose="02040503050406030204" pitchFamily="18" charset="0"/>
                        </a:rPr>
                        <m:t>i</m:t>
                      </m:r>
                    </m:sub>
                  </m:sSub>
                  <m:r>
                    <m:rPr>
                      <m:sty m:val="p"/>
                    </m:rPr>
                    <a:rPr xmlns:a="http://schemas.openxmlformats.org/drawingml/2006/main" sz="3600" i="1">
                      <a:solidFill>
                        <a:srgbClr val="000000"/>
                      </a:solidFill>
                      <a:latin typeface="Cambria Math" panose="02040503050406030204" pitchFamily="18" charset="0"/>
                    </a:rPr>
                    <m:t>Δ</m:t>
                  </m:r>
                  <m:sSub>
                    <m:e>
                      <m:r>
                        <a:rPr xmlns:a="http://schemas.openxmlformats.org/drawingml/2006/main" sz="3600" i="1">
                          <a:solidFill>
                            <a:srgbClr val="000000"/>
                          </a:solidFill>
                          <a:latin typeface="Cambria Math" panose="02040503050406030204" pitchFamily="18" charset="0"/>
                        </a:rPr>
                        <m:t>r</m:t>
                      </m:r>
                    </m:e>
                    <m:sub>
                      <m:r>
                        <a:rPr xmlns:a="http://schemas.openxmlformats.org/drawingml/2006/main" sz="3600" i="1">
                          <a:solidFill>
                            <a:srgbClr val="000000"/>
                          </a:solidFill>
                          <a:latin typeface="Cambria Math" panose="02040503050406030204" pitchFamily="18" charset="0"/>
                        </a:rPr>
                        <m:t>i</m:t>
                      </m:r>
                    </m:sub>
                  </m:sSub>
                  <m:r>
                    <m:rPr>
                      <m:sty m:val="p"/>
                    </m:rPr>
                    <a:rPr xmlns:a="http://schemas.openxmlformats.org/drawingml/2006/main" sz="3600" i="1">
                      <a:solidFill>
                        <a:srgbClr val="000000"/>
                      </a:solidFill>
                      <a:latin typeface="Cambria Math" panose="02040503050406030204" pitchFamily="18" charset="0"/>
                    </a:rPr>
                    <m:t>Δ</m:t>
                  </m:r>
                  <m:r>
                    <a:rPr xmlns:a="http://schemas.openxmlformats.org/drawingml/2006/main" sz="3600" i="1">
                      <a:solidFill>
                        <a:srgbClr val="000000"/>
                      </a:solidFill>
                      <a:latin typeface="Cambria Math" panose="02040503050406030204" pitchFamily="18" charset="0"/>
                    </a:rPr>
                    <m:t>t</m:t>
                  </m:r>
                </m:oMath>
              </m:oMathPara>
            </a14:m>
            <a:endParaRPr sz="3600"/>
          </a:p>
        </p:txBody>
      </p:sp>
      <p:sp>
        <p:nvSpPr>
          <p:cNvPr id="121" name="Heat Generation Term"/>
          <p:cNvSpPr txBox="1"/>
          <p:nvPr/>
        </p:nvSpPr>
        <p:spPr>
          <a:xfrm>
            <a:off x="3532877" y="1138262"/>
            <a:ext cx="5126245" cy="653910"/>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ct val="90000"/>
              </a:lnSpc>
              <a:defRPr sz="4400">
                <a:latin typeface="Calibri Light"/>
                <a:ea typeface="Calibri Light"/>
                <a:cs typeface="Calibri Light"/>
                <a:sym typeface="Calibri Light"/>
              </a:defRPr>
            </a:lvl1pPr>
          </a:lstStyle>
          <a:p>
            <a:pPr/>
            <a:r>
              <a:t>Heat Generation Term</a:t>
            </a:r>
          </a:p>
        </p:txBody>
      </p:sp>
      <p:sp>
        <p:nvSpPr>
          <p:cNvPr id="122" name="Tin+1 Ti+1n represents average values in the control volume at n+1th and nth timesteps at ith node location."/>
          <p:cNvSpPr txBox="1"/>
          <p:nvPr/>
        </p:nvSpPr>
        <p:spPr>
          <a:xfrm>
            <a:off x="2057699" y="5902054"/>
            <a:ext cx="7547083" cy="314580"/>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sz="1400"/>
            </a:pPr>
            <a:r>
              <a:t>T</a:t>
            </a:r>
            <a:r>
              <a:rPr baseline="-25000"/>
              <a:t>i</a:t>
            </a:r>
            <a:r>
              <a:rPr baseline="30000"/>
              <a:t>n+1</a:t>
            </a:r>
            <a:r>
              <a:t> T</a:t>
            </a:r>
            <a:r>
              <a:rPr baseline="-25000"/>
              <a:t>i+1</a:t>
            </a:r>
            <a:r>
              <a:rPr baseline="30000"/>
              <a:t>n </a:t>
            </a:r>
            <a:r>
              <a:t>represents average values in the control volume at n+1</a:t>
            </a:r>
            <a:r>
              <a:rPr baseline="30000"/>
              <a:t>th</a:t>
            </a:r>
            <a:r>
              <a:t> and n</a:t>
            </a:r>
            <a:r>
              <a:rPr baseline="30000"/>
              <a:t>th</a:t>
            </a:r>
            <a:r>
              <a:t> timesteps at i</a:t>
            </a:r>
            <a:r>
              <a:rPr baseline="30000"/>
              <a:t>th</a:t>
            </a:r>
            <a:r>
              <a:t> node location.</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Equation"/>
          <p:cNvSpPr txBox="1"/>
          <p:nvPr/>
        </p:nvSpPr>
        <p:spPr>
          <a:xfrm>
            <a:off x="1646512" y="305002"/>
            <a:ext cx="8472434" cy="702946"/>
          </a:xfrm>
          <a:prstGeom prst="rect">
            <a:avLst/>
          </a:prstGeom>
          <a:ln w="12700">
            <a:miter lim="400000"/>
          </a:ln>
        </p:spPr>
        <p:txBody>
          <a:bodyPr wrap="none" lIns="0" tIns="0" rIns="0" bIns="0">
            <a:spAutoFit/>
          </a:bodyPr>
          <a:lstStyle/>
          <a:p>
            <a:pPr latinLnBrk="1"/>
            <a14:m>
              <m:oMathPara>
                <m:oMathParaPr>
                  <m:jc m:val="centerGroup"/>
                </m:oMathParaPr>
                <m:oMath>
                  <m:sSubSup>
                    <m:e>
                      <m:r>
                        <a:rPr xmlns:a="http://schemas.openxmlformats.org/drawingml/2006/main" sz="1800" i="1">
                          <a:solidFill>
                            <a:srgbClr val="000000"/>
                          </a:solidFill>
                          <a:latin typeface="Cambria Math" panose="02040503050406030204" pitchFamily="18" charset="0"/>
                        </a:rPr>
                        <m:t>∫</m:t>
                      </m:r>
                    </m:e>
                    <m:sub>
                      <m:r>
                        <a:rPr xmlns:a="http://schemas.openxmlformats.org/drawingml/2006/main" sz="1800" i="1">
                          <a:solidFill>
                            <a:srgbClr val="000000"/>
                          </a:solidFill>
                          <a:latin typeface="Cambria Math" panose="02040503050406030204" pitchFamily="18" charset="0"/>
                        </a:rPr>
                        <m:t>w</m:t>
                      </m:r>
                    </m:sub>
                    <m:sup>
                      <m:r>
                        <a:rPr xmlns:a="http://schemas.openxmlformats.org/drawingml/2006/main" sz="1800" i="1">
                          <a:solidFill>
                            <a:srgbClr val="000000"/>
                          </a:solidFill>
                          <a:latin typeface="Cambria Math" panose="02040503050406030204" pitchFamily="18" charset="0"/>
                        </a:rPr>
                        <m:t>e</m:t>
                      </m:r>
                    </m:sup>
                  </m:sSubSup>
                  <m:sSubSup>
                    <m:e>
                      <m:r>
                        <a:rPr xmlns:a="http://schemas.openxmlformats.org/drawingml/2006/main" sz="1800" i="1">
                          <a:solidFill>
                            <a:srgbClr val="000000"/>
                          </a:solidFill>
                          <a:latin typeface="Cambria Math" panose="02040503050406030204" pitchFamily="18" charset="0"/>
                        </a:rPr>
                        <m:t>∫</m:t>
                      </m:r>
                    </m:e>
                    <m:sub>
                      <m:r>
                        <a:rPr xmlns:a="http://schemas.openxmlformats.org/drawingml/2006/main" sz="1800" i="1">
                          <a:solidFill>
                            <a:srgbClr val="000000"/>
                          </a:solidFill>
                          <a:latin typeface="Cambria Math" panose="02040503050406030204" pitchFamily="18" charset="0"/>
                        </a:rPr>
                        <m:t>t</m:t>
                      </m:r>
                    </m:sub>
                    <m:sup>
                      <m:r>
                        <a:rPr xmlns:a="http://schemas.openxmlformats.org/drawingml/2006/main" sz="1800" i="1">
                          <a:solidFill>
                            <a:srgbClr val="000000"/>
                          </a:solidFill>
                          <a:latin typeface="Cambria Math" panose="02040503050406030204" pitchFamily="18" charset="0"/>
                        </a:rPr>
                        <m:t>t</m:t>
                      </m:r>
                      <m:r>
                        <a:rPr xmlns:a="http://schemas.openxmlformats.org/drawingml/2006/main" sz="1800" i="1">
                          <a:solidFill>
                            <a:srgbClr val="000000"/>
                          </a:solidFill>
                          <a:latin typeface="Cambria Math" panose="02040503050406030204" pitchFamily="18" charset="0"/>
                        </a:rPr>
                        <m:t>+</m:t>
                      </m:r>
                      <m:r>
                        <m:rPr>
                          <m:sty m:val="p"/>
                        </m:rPr>
                        <a:rPr xmlns:a="http://schemas.openxmlformats.org/drawingml/2006/main" sz="1800" i="1">
                          <a:solidFill>
                            <a:srgbClr val="000000"/>
                          </a:solidFill>
                          <a:latin typeface="Cambria Math" panose="02040503050406030204" pitchFamily="18" charset="0"/>
                        </a:rPr>
                        <m:t>Δ</m:t>
                      </m:r>
                      <m:r>
                        <a:rPr xmlns:a="http://schemas.openxmlformats.org/drawingml/2006/main" sz="1800" i="1">
                          <a:solidFill>
                            <a:srgbClr val="000000"/>
                          </a:solidFill>
                          <a:latin typeface="Cambria Math" panose="02040503050406030204" pitchFamily="18" charset="0"/>
                        </a:rPr>
                        <m:t>t</m:t>
                      </m:r>
                    </m:sup>
                  </m:sSubSup>
                  <m:f>
                    <m:fPr>
                      <m:ctrlPr>
                        <a:rPr xmlns:a="http://schemas.openxmlformats.org/drawingml/2006/main" sz="1800" i="1">
                          <a:solidFill>
                            <a:srgbClr val="000000"/>
                          </a:solidFill>
                          <a:latin typeface="Cambria Math" panose="02040503050406030204" pitchFamily="18" charset="0"/>
                        </a:rPr>
                      </m:ctrlPr>
                      <m:type m:val="bar"/>
                    </m:fPr>
                    <m:num>
                      <m:r>
                        <m:rPr>
                          <m:sty m:val="p"/>
                        </m:rPr>
                        <a:rPr xmlns:a="http://schemas.openxmlformats.org/drawingml/2006/main" sz="1800" i="1">
                          <a:solidFill>
                            <a:srgbClr val="000000"/>
                          </a:solidFill>
                          <a:latin typeface="Cambria Math" panose="02040503050406030204" pitchFamily="18" charset="0"/>
                        </a:rPr>
                        <m:t>∂</m:t>
                      </m:r>
                    </m:num>
                    <m:den>
                      <m:r>
                        <m:rPr>
                          <m:sty m:val="p"/>
                        </m:rP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t</m:t>
                      </m:r>
                    </m:den>
                  </m:f>
                  <m:d>
                    <m:dPr>
                      <m:ctrlPr>
                        <a:rPr xmlns:a="http://schemas.openxmlformats.org/drawingml/2006/main" sz="1800" i="1">
                          <a:solidFill>
                            <a:srgbClr val="000000"/>
                          </a:solidFill>
                          <a:latin typeface="Cambria Math" panose="02040503050406030204" pitchFamily="18" charset="0"/>
                        </a:rPr>
                      </m:ctrlPr>
                    </m:dPr>
                    <m:e>
                      <m:r>
                        <a:rPr xmlns:a="http://schemas.openxmlformats.org/drawingml/2006/main" sz="1800" i="1">
                          <a:solidFill>
                            <a:srgbClr val="000000"/>
                          </a:solidFill>
                          <a:latin typeface="Cambria Math" panose="02040503050406030204" pitchFamily="18" charset="0"/>
                        </a:rPr>
                        <m:t>ρ</m:t>
                      </m:r>
                      <m:sSub>
                        <m:e>
                          <m:r>
                            <a:rPr xmlns:a="http://schemas.openxmlformats.org/drawingml/2006/main" sz="1800" i="1">
                              <a:solidFill>
                                <a:srgbClr val="000000"/>
                              </a:solidFill>
                              <a:latin typeface="Cambria Math" panose="02040503050406030204" pitchFamily="18" charset="0"/>
                            </a:rPr>
                            <m:t>c</m:t>
                          </m:r>
                        </m:e>
                        <m:sub>
                          <m:r>
                            <a:rPr xmlns:a="http://schemas.openxmlformats.org/drawingml/2006/main" sz="1800" i="1">
                              <a:solidFill>
                                <a:srgbClr val="000000"/>
                              </a:solidFill>
                              <a:latin typeface="Cambria Math" panose="02040503050406030204" pitchFamily="18" charset="0"/>
                            </a:rPr>
                            <m:t>p</m:t>
                          </m:r>
                        </m:sub>
                      </m:sSub>
                      <m:r>
                        <a:rPr xmlns:a="http://schemas.openxmlformats.org/drawingml/2006/main" sz="1800" i="1">
                          <a:solidFill>
                            <a:srgbClr val="000000"/>
                          </a:solidFill>
                          <a:latin typeface="Cambria Math" panose="02040503050406030204" pitchFamily="18" charset="0"/>
                        </a:rPr>
                        <m:t>T</m:t>
                      </m:r>
                    </m:e>
                  </m:d>
                  <m:r>
                    <a:rPr xmlns:a="http://schemas.openxmlformats.org/drawingml/2006/main" sz="1800" i="1">
                      <a:solidFill>
                        <a:srgbClr val="000000"/>
                      </a:solidFill>
                      <a:latin typeface="Cambria Math" panose="02040503050406030204" pitchFamily="18" charset="0"/>
                    </a:rPr>
                    <m:t>r</m:t>
                  </m:r>
                  <m:r>
                    <a:rPr xmlns:a="http://schemas.openxmlformats.org/drawingml/2006/main" sz="1800" i="1">
                      <a:solidFill>
                        <a:srgbClr val="000000"/>
                      </a:solidFill>
                      <a:latin typeface="Cambria Math" panose="02040503050406030204" pitchFamily="18" charset="0"/>
                    </a:rPr>
                    <m:t>d</m:t>
                  </m:r>
                  <m:r>
                    <a:rPr xmlns:a="http://schemas.openxmlformats.org/drawingml/2006/main" sz="1800" i="1">
                      <a:solidFill>
                        <a:srgbClr val="000000"/>
                      </a:solidFill>
                      <a:latin typeface="Cambria Math" panose="02040503050406030204" pitchFamily="18" charset="0"/>
                    </a:rPr>
                    <m:t>r</m:t>
                  </m:r>
                  <m:r>
                    <a:rPr xmlns:a="http://schemas.openxmlformats.org/drawingml/2006/main" sz="1800" i="1">
                      <a:solidFill>
                        <a:srgbClr val="000000"/>
                      </a:solidFill>
                      <a:latin typeface="Cambria Math" panose="02040503050406030204" pitchFamily="18" charset="0"/>
                    </a:rPr>
                    <m:t>d</m:t>
                  </m:r>
                  <m:r>
                    <a:rPr xmlns:a="http://schemas.openxmlformats.org/drawingml/2006/main" sz="1800" i="1">
                      <a:solidFill>
                        <a:srgbClr val="000000"/>
                      </a:solidFill>
                      <a:latin typeface="Cambria Math" panose="02040503050406030204" pitchFamily="18" charset="0"/>
                    </a:rPr>
                    <m:t>t</m:t>
                  </m:r>
                  <m:r>
                    <a:rPr xmlns:a="http://schemas.openxmlformats.org/drawingml/2006/main" sz="1800" i="1">
                      <a:solidFill>
                        <a:srgbClr val="000000"/>
                      </a:solidFill>
                      <a:latin typeface="Cambria Math" panose="02040503050406030204" pitchFamily="18" charset="0"/>
                    </a:rPr>
                    <m:t>=</m:t>
                  </m:r>
                  <m:r>
                    <m:rPr>
                      <m:sty m:val="p"/>
                    </m:rPr>
                    <a:rPr xmlns:a="http://schemas.openxmlformats.org/drawingml/2006/main" sz="1800" i="1">
                      <a:solidFill>
                        <a:srgbClr val="000000"/>
                      </a:solidFill>
                      <a:latin typeface="Cambria Math" panose="02040503050406030204" pitchFamily="18" charset="0"/>
                    </a:rPr>
                    <m:t>Ψ</m:t>
                  </m:r>
                  <m:d>
                    <m:dPr>
                      <m:ctrlPr>
                        <a:rPr xmlns:a="http://schemas.openxmlformats.org/drawingml/2006/main" sz="1800" i="1">
                          <a:solidFill>
                            <a:srgbClr val="000000"/>
                          </a:solidFill>
                          <a:latin typeface="Cambria Math" panose="02040503050406030204" pitchFamily="18" charset="0"/>
                        </a:rPr>
                      </m:ctrlPr>
                    </m:dPr>
                    <m:e>
                      <m:sSubSup>
                        <m:e>
                          <m:r>
                            <a:rPr xmlns:a="http://schemas.openxmlformats.org/drawingml/2006/main" sz="1800" i="1">
                              <a:solidFill>
                                <a:srgbClr val="000000"/>
                              </a:solidFill>
                              <a:latin typeface="Cambria Math" panose="02040503050406030204" pitchFamily="18" charset="0"/>
                            </a:rPr>
                            <m:t>∫</m:t>
                          </m:r>
                        </m:e>
                        <m:sub>
                          <m:r>
                            <a:rPr xmlns:a="http://schemas.openxmlformats.org/drawingml/2006/main" sz="1800" i="1">
                              <a:solidFill>
                                <a:srgbClr val="000000"/>
                              </a:solidFill>
                              <a:latin typeface="Cambria Math" panose="02040503050406030204" pitchFamily="18" charset="0"/>
                            </a:rPr>
                            <m:t>w</m:t>
                          </m:r>
                        </m:sub>
                        <m:sup>
                          <m:r>
                            <a:rPr xmlns:a="http://schemas.openxmlformats.org/drawingml/2006/main" sz="1800" i="1">
                              <a:solidFill>
                                <a:srgbClr val="000000"/>
                              </a:solidFill>
                              <a:latin typeface="Cambria Math" panose="02040503050406030204" pitchFamily="18" charset="0"/>
                            </a:rPr>
                            <m:t>e</m:t>
                          </m:r>
                        </m:sup>
                      </m:sSubSup>
                      <m:sSubSup>
                        <m:e>
                          <m:r>
                            <a:rPr xmlns:a="http://schemas.openxmlformats.org/drawingml/2006/main" sz="1800" i="1">
                              <a:solidFill>
                                <a:srgbClr val="000000"/>
                              </a:solidFill>
                              <a:latin typeface="Cambria Math" panose="02040503050406030204" pitchFamily="18" charset="0"/>
                            </a:rPr>
                            <m:t>∫</m:t>
                          </m:r>
                        </m:e>
                        <m:sub>
                          <m:r>
                            <a:rPr xmlns:a="http://schemas.openxmlformats.org/drawingml/2006/main" sz="1800" i="1">
                              <a:solidFill>
                                <a:srgbClr val="000000"/>
                              </a:solidFill>
                              <a:latin typeface="Cambria Math" panose="02040503050406030204" pitchFamily="18" charset="0"/>
                            </a:rPr>
                            <m:t>t</m:t>
                          </m:r>
                        </m:sub>
                        <m:sup>
                          <m:r>
                            <a:rPr xmlns:a="http://schemas.openxmlformats.org/drawingml/2006/main" sz="1800" i="1">
                              <a:solidFill>
                                <a:srgbClr val="000000"/>
                              </a:solidFill>
                              <a:latin typeface="Cambria Math" panose="02040503050406030204" pitchFamily="18" charset="0"/>
                            </a:rPr>
                            <m:t>t</m:t>
                          </m:r>
                          <m:r>
                            <a:rPr xmlns:a="http://schemas.openxmlformats.org/drawingml/2006/main" sz="1800" i="1">
                              <a:solidFill>
                                <a:srgbClr val="000000"/>
                              </a:solidFill>
                              <a:latin typeface="Cambria Math" panose="02040503050406030204" pitchFamily="18" charset="0"/>
                            </a:rPr>
                            <m:t>+</m:t>
                          </m:r>
                          <m:r>
                            <m:rPr>
                              <m:sty m:val="p"/>
                            </m:rPr>
                            <a:rPr xmlns:a="http://schemas.openxmlformats.org/drawingml/2006/main" sz="1800" i="1">
                              <a:solidFill>
                                <a:srgbClr val="000000"/>
                              </a:solidFill>
                              <a:latin typeface="Cambria Math" panose="02040503050406030204" pitchFamily="18" charset="0"/>
                            </a:rPr>
                            <m:t>Δ</m:t>
                          </m:r>
                          <m:r>
                            <a:rPr xmlns:a="http://schemas.openxmlformats.org/drawingml/2006/main" sz="1800" i="1">
                              <a:solidFill>
                                <a:srgbClr val="000000"/>
                              </a:solidFill>
                              <a:latin typeface="Cambria Math" panose="02040503050406030204" pitchFamily="18" charset="0"/>
                            </a:rPr>
                            <m:t>t</m:t>
                          </m:r>
                        </m:sup>
                      </m:sSubSup>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1</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r</m:t>
                      </m:r>
                      <m:r>
                        <a:rPr xmlns:a="http://schemas.openxmlformats.org/drawingml/2006/main" sz="1800" i="1">
                          <a:solidFill>
                            <a:srgbClr val="000000"/>
                          </a:solidFill>
                          <a:latin typeface="Cambria Math" panose="02040503050406030204" pitchFamily="18" charset="0"/>
                        </a:rPr>
                        <m:t>)</m:t>
                      </m:r>
                      <m:f>
                        <m:fPr>
                          <m:ctrlPr>
                            <a:rPr xmlns:a="http://schemas.openxmlformats.org/drawingml/2006/main" sz="1800" i="1">
                              <a:solidFill>
                                <a:srgbClr val="000000"/>
                              </a:solidFill>
                              <a:latin typeface="Cambria Math" panose="02040503050406030204" pitchFamily="18" charset="0"/>
                            </a:rPr>
                          </m:ctrlPr>
                          <m:type m:val="bar"/>
                        </m:fPr>
                        <m:num>
                          <m:r>
                            <m:rPr>
                              <m:sty m:val="p"/>
                            </m:rPr>
                            <a:rPr xmlns:a="http://schemas.openxmlformats.org/drawingml/2006/main" sz="1800" i="1">
                              <a:solidFill>
                                <a:srgbClr val="000000"/>
                              </a:solidFill>
                              <a:latin typeface="Cambria Math" panose="02040503050406030204" pitchFamily="18" charset="0"/>
                            </a:rPr>
                            <m:t>∂</m:t>
                          </m:r>
                        </m:num>
                        <m:den>
                          <m:r>
                            <m:rPr>
                              <m:sty m:val="p"/>
                            </m:rP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t</m:t>
                          </m:r>
                        </m:den>
                      </m:f>
                      <m:d>
                        <m:dPr>
                          <m:ctrlPr>
                            <a:rPr xmlns:a="http://schemas.openxmlformats.org/drawingml/2006/main" sz="1800" i="1">
                              <a:solidFill>
                                <a:srgbClr val="000000"/>
                              </a:solidFill>
                              <a:latin typeface="Cambria Math" panose="02040503050406030204" pitchFamily="18" charset="0"/>
                            </a:rPr>
                          </m:ctrlPr>
                        </m:dPr>
                        <m:e>
                          <m:r>
                            <a:rPr xmlns:a="http://schemas.openxmlformats.org/drawingml/2006/main" sz="1800" i="1">
                              <a:solidFill>
                                <a:srgbClr val="000000"/>
                              </a:solidFill>
                              <a:latin typeface="Cambria Math" panose="02040503050406030204" pitchFamily="18" charset="0"/>
                            </a:rPr>
                            <m:t>r</m:t>
                          </m:r>
                          <m:r>
                            <a:rPr xmlns:a="http://schemas.openxmlformats.org/drawingml/2006/main" sz="1800" i="1">
                              <a:solidFill>
                                <a:srgbClr val="000000"/>
                              </a:solidFill>
                              <a:latin typeface="Cambria Math" panose="02040503050406030204" pitchFamily="18" charset="0"/>
                            </a:rPr>
                            <m:t>k</m:t>
                          </m:r>
                          <m:f>
                            <m:fPr>
                              <m:ctrlPr>
                                <a:rPr xmlns:a="http://schemas.openxmlformats.org/drawingml/2006/main" sz="1800" i="1">
                                  <a:solidFill>
                                    <a:srgbClr val="000000"/>
                                  </a:solidFill>
                                  <a:latin typeface="Cambria Math" panose="02040503050406030204" pitchFamily="18" charset="0"/>
                                </a:rPr>
                              </m:ctrlPr>
                              <m:type m:val="bar"/>
                            </m:fPr>
                            <m:num>
                              <m:r>
                                <m:rPr>
                                  <m:sty m:val="p"/>
                                </m:rPr>
                                <a:rPr xmlns:a="http://schemas.openxmlformats.org/drawingml/2006/main" sz="1800" i="1">
                                  <a:solidFill>
                                    <a:srgbClr val="000000"/>
                                  </a:solidFill>
                                  <a:latin typeface="Cambria Math" panose="02040503050406030204" pitchFamily="18" charset="0"/>
                                </a:rPr>
                                <m:t>∂</m:t>
                              </m:r>
                            </m:num>
                            <m:den>
                              <m:r>
                                <m:rPr>
                                  <m:sty m:val="p"/>
                                </m:rP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r</m:t>
                              </m:r>
                            </m:den>
                          </m:f>
                          <m:d>
                            <m:dPr>
                              <m:ctrlPr>
                                <a:rPr xmlns:a="http://schemas.openxmlformats.org/drawingml/2006/main" sz="1800" i="1">
                                  <a:solidFill>
                                    <a:srgbClr val="000000"/>
                                  </a:solidFill>
                                  <a:latin typeface="Cambria Math" panose="02040503050406030204" pitchFamily="18" charset="0"/>
                                </a:rPr>
                              </m:ctrlPr>
                            </m:dPr>
                            <m:e>
                              <m:r>
                                <a:rPr xmlns:a="http://schemas.openxmlformats.org/drawingml/2006/main" sz="1800" i="1">
                                  <a:solidFill>
                                    <a:srgbClr val="000000"/>
                                  </a:solidFill>
                                  <a:latin typeface="Cambria Math" panose="02040503050406030204" pitchFamily="18" charset="0"/>
                                </a:rPr>
                                <m:t>T</m:t>
                              </m:r>
                            </m:e>
                          </m:d>
                        </m:e>
                      </m:d>
                      <m:r>
                        <a:rPr xmlns:a="http://schemas.openxmlformats.org/drawingml/2006/main" sz="1800" i="1">
                          <a:solidFill>
                            <a:srgbClr val="000000"/>
                          </a:solidFill>
                          <a:latin typeface="Cambria Math" panose="02040503050406030204" pitchFamily="18" charset="0"/>
                        </a:rPr>
                        <m:t>r</m:t>
                      </m:r>
                      <m:r>
                        <a:rPr xmlns:a="http://schemas.openxmlformats.org/drawingml/2006/main" sz="1800" i="1">
                          <a:solidFill>
                            <a:srgbClr val="000000"/>
                          </a:solidFill>
                          <a:latin typeface="Cambria Math" panose="02040503050406030204" pitchFamily="18" charset="0"/>
                        </a:rPr>
                        <m:t>d</m:t>
                      </m:r>
                      <m:r>
                        <a:rPr xmlns:a="http://schemas.openxmlformats.org/drawingml/2006/main" sz="1800" i="1">
                          <a:solidFill>
                            <a:srgbClr val="000000"/>
                          </a:solidFill>
                          <a:latin typeface="Cambria Math" panose="02040503050406030204" pitchFamily="18" charset="0"/>
                        </a:rPr>
                        <m:t>r</m:t>
                      </m:r>
                      <m:r>
                        <a:rPr xmlns:a="http://schemas.openxmlformats.org/drawingml/2006/main" sz="1800" i="1">
                          <a:solidFill>
                            <a:srgbClr val="000000"/>
                          </a:solidFill>
                          <a:latin typeface="Cambria Math" panose="02040503050406030204" pitchFamily="18" charset="0"/>
                        </a:rPr>
                        <m:t>d</m:t>
                      </m:r>
                      <m:r>
                        <a:rPr xmlns:a="http://schemas.openxmlformats.org/drawingml/2006/main" sz="1800" i="1">
                          <a:solidFill>
                            <a:srgbClr val="000000"/>
                          </a:solidFill>
                          <a:latin typeface="Cambria Math" panose="02040503050406030204" pitchFamily="18" charset="0"/>
                        </a:rPr>
                        <m:t>t</m:t>
                      </m:r>
                      <m:r>
                        <a:rPr xmlns:a="http://schemas.openxmlformats.org/drawingml/2006/main" sz="1800" i="1">
                          <a:solidFill>
                            <a:srgbClr val="000000"/>
                          </a:solidFill>
                          <a:latin typeface="Cambria Math" panose="02040503050406030204" pitchFamily="18" charset="0"/>
                        </a:rPr>
                        <m:t>-</m:t>
                      </m:r>
                      <m:sSubSup>
                        <m:e>
                          <m:r>
                            <a:rPr xmlns:a="http://schemas.openxmlformats.org/drawingml/2006/main" sz="1800" i="1">
                              <a:solidFill>
                                <a:srgbClr val="000000"/>
                              </a:solidFill>
                              <a:latin typeface="Cambria Math" panose="02040503050406030204" pitchFamily="18" charset="0"/>
                            </a:rPr>
                            <m:t>∫</m:t>
                          </m:r>
                        </m:e>
                        <m:sub>
                          <m:r>
                            <a:rPr xmlns:a="http://schemas.openxmlformats.org/drawingml/2006/main" sz="1800" i="1">
                              <a:solidFill>
                                <a:srgbClr val="000000"/>
                              </a:solidFill>
                              <a:latin typeface="Cambria Math" panose="02040503050406030204" pitchFamily="18" charset="0"/>
                            </a:rPr>
                            <m:t>w</m:t>
                          </m:r>
                        </m:sub>
                        <m:sup>
                          <m:r>
                            <a:rPr xmlns:a="http://schemas.openxmlformats.org/drawingml/2006/main" sz="1800" i="1">
                              <a:solidFill>
                                <a:srgbClr val="000000"/>
                              </a:solidFill>
                              <a:latin typeface="Cambria Math" panose="02040503050406030204" pitchFamily="18" charset="0"/>
                            </a:rPr>
                            <m:t>e</m:t>
                          </m:r>
                        </m:sup>
                      </m:sSubSup>
                      <m:sSubSup>
                        <m:e>
                          <m:r>
                            <a:rPr xmlns:a="http://schemas.openxmlformats.org/drawingml/2006/main" sz="1800" i="1">
                              <a:solidFill>
                                <a:srgbClr val="000000"/>
                              </a:solidFill>
                              <a:latin typeface="Cambria Math" panose="02040503050406030204" pitchFamily="18" charset="0"/>
                            </a:rPr>
                            <m:t>∫</m:t>
                          </m:r>
                        </m:e>
                        <m:sub>
                          <m:r>
                            <a:rPr xmlns:a="http://schemas.openxmlformats.org/drawingml/2006/main" sz="1800" i="1">
                              <a:solidFill>
                                <a:srgbClr val="000000"/>
                              </a:solidFill>
                              <a:latin typeface="Cambria Math" panose="02040503050406030204" pitchFamily="18" charset="0"/>
                            </a:rPr>
                            <m:t>t</m:t>
                          </m:r>
                        </m:sub>
                        <m:sup>
                          <m:r>
                            <a:rPr xmlns:a="http://schemas.openxmlformats.org/drawingml/2006/main" sz="1800" i="1">
                              <a:solidFill>
                                <a:srgbClr val="000000"/>
                              </a:solidFill>
                              <a:latin typeface="Cambria Math" panose="02040503050406030204" pitchFamily="18" charset="0"/>
                            </a:rPr>
                            <m:t>t</m:t>
                          </m:r>
                          <m:r>
                            <a:rPr xmlns:a="http://schemas.openxmlformats.org/drawingml/2006/main" sz="1800" i="1">
                              <a:solidFill>
                                <a:srgbClr val="000000"/>
                              </a:solidFill>
                              <a:latin typeface="Cambria Math" panose="02040503050406030204" pitchFamily="18" charset="0"/>
                            </a:rPr>
                            <m:t>+</m:t>
                          </m:r>
                          <m:r>
                            <m:rPr>
                              <m:sty m:val="p"/>
                            </m:rPr>
                            <a:rPr xmlns:a="http://schemas.openxmlformats.org/drawingml/2006/main" sz="1800" i="1">
                              <a:solidFill>
                                <a:srgbClr val="000000"/>
                              </a:solidFill>
                              <a:latin typeface="Cambria Math" panose="02040503050406030204" pitchFamily="18" charset="0"/>
                            </a:rPr>
                            <m:t>Δ</m:t>
                          </m:r>
                          <m:r>
                            <a:rPr xmlns:a="http://schemas.openxmlformats.org/drawingml/2006/main" sz="1800" i="1">
                              <a:solidFill>
                                <a:srgbClr val="000000"/>
                              </a:solidFill>
                              <a:latin typeface="Cambria Math" panose="02040503050406030204" pitchFamily="18" charset="0"/>
                            </a:rPr>
                            <m:t>t</m:t>
                          </m:r>
                        </m:sup>
                      </m:sSubSup>
                      <m:sSup>
                        <m:e>
                          <m:r>
                            <a:rPr xmlns:a="http://schemas.openxmlformats.org/drawingml/2006/main" sz="1800" i="1">
                              <a:solidFill>
                                <a:srgbClr val="000000"/>
                              </a:solidFill>
                              <a:latin typeface="Cambria Math" panose="02040503050406030204" pitchFamily="18" charset="0"/>
                            </a:rPr>
                            <m:t>q</m:t>
                          </m:r>
                        </m:e>
                        <m:sup>
                          <m:sSup>
                            <m:e/>
                            <m:sup>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m:t>
                              </m:r>
                            </m:sup>
                          </m:sSup>
                        </m:sup>
                      </m:sSup>
                      <m:r>
                        <a:rPr xmlns:a="http://schemas.openxmlformats.org/drawingml/2006/main" sz="1800" i="1">
                          <a:solidFill>
                            <a:srgbClr val="000000"/>
                          </a:solidFill>
                          <a:latin typeface="Cambria Math" panose="02040503050406030204" pitchFamily="18" charset="0"/>
                        </a:rPr>
                        <m:t>r</m:t>
                      </m:r>
                      <m:r>
                        <a:rPr xmlns:a="http://schemas.openxmlformats.org/drawingml/2006/main" sz="1800" i="1">
                          <a:solidFill>
                            <a:srgbClr val="000000"/>
                          </a:solidFill>
                          <a:latin typeface="Cambria Math" panose="02040503050406030204" pitchFamily="18" charset="0"/>
                        </a:rPr>
                        <m:t>d</m:t>
                      </m:r>
                      <m:r>
                        <a:rPr xmlns:a="http://schemas.openxmlformats.org/drawingml/2006/main" sz="1800" i="1">
                          <a:solidFill>
                            <a:srgbClr val="000000"/>
                          </a:solidFill>
                          <a:latin typeface="Cambria Math" panose="02040503050406030204" pitchFamily="18" charset="0"/>
                        </a:rPr>
                        <m:t>r</m:t>
                      </m:r>
                      <m:r>
                        <a:rPr xmlns:a="http://schemas.openxmlformats.org/drawingml/2006/main" sz="1800" i="1">
                          <a:solidFill>
                            <a:srgbClr val="000000"/>
                          </a:solidFill>
                          <a:latin typeface="Cambria Math" panose="02040503050406030204" pitchFamily="18" charset="0"/>
                        </a:rPr>
                        <m:t>d</m:t>
                      </m:r>
                      <m:r>
                        <a:rPr xmlns:a="http://schemas.openxmlformats.org/drawingml/2006/main" sz="1800" i="1">
                          <a:solidFill>
                            <a:srgbClr val="000000"/>
                          </a:solidFill>
                          <a:latin typeface="Cambria Math" panose="02040503050406030204" pitchFamily="18" charset="0"/>
                        </a:rPr>
                        <m:t>t</m:t>
                      </m:r>
                    </m:e>
                  </m:d>
                </m:oMath>
              </m:oMathPara>
            </a14:m>
          </a:p>
        </p:txBody>
      </p:sp>
      <p:sp>
        <p:nvSpPr>
          <p:cNvPr id="125" name="Equation"/>
          <p:cNvSpPr txBox="1"/>
          <p:nvPr/>
        </p:nvSpPr>
        <p:spPr>
          <a:xfrm>
            <a:off x="98354" y="1571886"/>
            <a:ext cx="11737053" cy="726441"/>
          </a:xfrm>
          <a:prstGeom prst="rect">
            <a:avLst/>
          </a:prstGeom>
          <a:ln w="12700">
            <a:miter lim="400000"/>
          </a:ln>
        </p:spPr>
        <p:txBody>
          <a:bodyPr wrap="none" lIns="0" tIns="0" rIns="0" bIns="0">
            <a:spAutoFit/>
          </a:bodyPr>
          <a:lstStyle/>
          <a:p>
            <a:pPr latinLnBrk="1"/>
            <a14:m>
              <m:oMathPara>
                <m:oMathParaPr>
                  <m:jc m:val="centerGroup"/>
                </m:oMathParaPr>
                <m:oMath>
                  <m:sSup>
                    <m:e>
                      <m:d>
                        <m:dPr>
                          <m:ctrlPr>
                            <a:rPr xmlns:a="http://schemas.openxmlformats.org/drawingml/2006/main" sz="1600" i="1">
                              <a:solidFill>
                                <a:srgbClr val="000000"/>
                              </a:solidFill>
                              <a:latin typeface="Cambria Math" panose="02040503050406030204" pitchFamily="18" charset="0"/>
                            </a:rPr>
                          </m:ctrlPr>
                        </m:dPr>
                        <m:e>
                          <m:f>
                            <m:fPr>
                              <m:ctrlPr>
                                <a:rPr xmlns:a="http://schemas.openxmlformats.org/drawingml/2006/main" sz="1600" i="1">
                                  <a:solidFill>
                                    <a:srgbClr val="000000"/>
                                  </a:solidFill>
                                  <a:latin typeface="Cambria Math" panose="02040503050406030204" pitchFamily="18" charset="0"/>
                                </a:rPr>
                              </m:ctrlPr>
                              <m:type m:val="bar"/>
                            </m:fPr>
                            <m:num>
                              <m:r>
                                <m:rPr>
                                  <m:sty m:val="p"/>
                                </m:rPr>
                                <a:rPr xmlns:a="http://schemas.openxmlformats.org/drawingml/2006/main" sz="1600" i="1">
                                  <a:solidFill>
                                    <a:srgbClr val="000000"/>
                                  </a:solidFill>
                                  <a:latin typeface="Cambria Math" panose="02040503050406030204" pitchFamily="18" charset="0"/>
                                </a:rPr>
                                <m:t>Δ</m:t>
                              </m:r>
                              <m:sSub>
                                <m:e>
                                  <m:r>
                                    <a:rPr xmlns:a="http://schemas.openxmlformats.org/drawingml/2006/main" sz="1600" i="1">
                                      <a:solidFill>
                                        <a:srgbClr val="000000"/>
                                      </a:solidFill>
                                      <a:latin typeface="Cambria Math" panose="02040503050406030204" pitchFamily="18" charset="0"/>
                                    </a:rPr>
                                    <m:t>r</m:t>
                                  </m:r>
                                </m:e>
                                <m:sub>
                                  <m:r>
                                    <a:rPr xmlns:a="http://schemas.openxmlformats.org/drawingml/2006/main" sz="1600" i="1">
                                      <a:solidFill>
                                        <a:srgbClr val="000000"/>
                                      </a:solidFill>
                                      <a:latin typeface="Cambria Math" panose="02040503050406030204" pitchFamily="18" charset="0"/>
                                    </a:rPr>
                                    <m:t>i</m:t>
                                  </m:r>
                                </m:sub>
                              </m:sSub>
                              <m:sSub>
                                <m:e>
                                  <m:r>
                                    <a:rPr xmlns:a="http://schemas.openxmlformats.org/drawingml/2006/main" sz="1600" i="1">
                                      <a:solidFill>
                                        <a:srgbClr val="000000"/>
                                      </a:solidFill>
                                      <a:latin typeface="Cambria Math" panose="02040503050406030204" pitchFamily="18" charset="0"/>
                                    </a:rPr>
                                    <m:t>r</m:t>
                                  </m:r>
                                </m:e>
                                <m:sub>
                                  <m:r>
                                    <a:rPr xmlns:a="http://schemas.openxmlformats.org/drawingml/2006/main" sz="1600" i="1">
                                      <a:solidFill>
                                        <a:srgbClr val="000000"/>
                                      </a:solidFill>
                                      <a:latin typeface="Cambria Math" panose="02040503050406030204" pitchFamily="18" charset="0"/>
                                    </a:rPr>
                                    <m:t>i</m:t>
                                  </m:r>
                                </m:sub>
                              </m:sSub>
                              <m:r>
                                <a:rPr xmlns:a="http://schemas.openxmlformats.org/drawingml/2006/main" sz="1600" i="1">
                                  <a:solidFill>
                                    <a:srgbClr val="000000"/>
                                  </a:solidFill>
                                  <a:latin typeface="Cambria Math" panose="02040503050406030204" pitchFamily="18" charset="0"/>
                                </a:rPr>
                                <m:t>ρ</m:t>
                              </m:r>
                              <m:sSub>
                                <m:e>
                                  <m:r>
                                    <a:rPr xmlns:a="http://schemas.openxmlformats.org/drawingml/2006/main" sz="1600" i="1">
                                      <a:solidFill>
                                        <a:srgbClr val="000000"/>
                                      </a:solidFill>
                                      <a:latin typeface="Cambria Math" panose="02040503050406030204" pitchFamily="18" charset="0"/>
                                    </a:rPr>
                                    <m:t>C</m:t>
                                  </m:r>
                                </m:e>
                                <m:sub>
                                  <m:r>
                                    <a:rPr xmlns:a="http://schemas.openxmlformats.org/drawingml/2006/main" sz="1600" i="1">
                                      <a:solidFill>
                                        <a:srgbClr val="000000"/>
                                      </a:solidFill>
                                      <a:latin typeface="Cambria Math" panose="02040503050406030204" pitchFamily="18" charset="0"/>
                                    </a:rPr>
                                    <m:t>p</m:t>
                                  </m:r>
                                </m:sub>
                              </m:sSub>
                            </m:num>
                            <m:den>
                              <m:r>
                                <m:rPr>
                                  <m:sty m:val="p"/>
                                </m:rPr>
                                <a:rPr xmlns:a="http://schemas.openxmlformats.org/drawingml/2006/main" sz="1600" i="1">
                                  <a:solidFill>
                                    <a:srgbClr val="000000"/>
                                  </a:solidFill>
                                  <a:latin typeface="Cambria Math" panose="02040503050406030204" pitchFamily="18" charset="0"/>
                                </a:rPr>
                                <m:t>Δ</m:t>
                              </m:r>
                              <m:r>
                                <a:rPr xmlns:a="http://schemas.openxmlformats.org/drawingml/2006/main" sz="1600" i="1">
                                  <a:solidFill>
                                    <a:srgbClr val="000000"/>
                                  </a:solidFill>
                                  <a:latin typeface="Cambria Math" panose="02040503050406030204" pitchFamily="18" charset="0"/>
                                </a:rPr>
                                <m:t>t</m:t>
                              </m:r>
                            </m:den>
                          </m:f>
                        </m:e>
                      </m:d>
                    </m:e>
                    <m:sup>
                      <m:r>
                        <a:rPr xmlns:a="http://schemas.openxmlformats.org/drawingml/2006/main" sz="1600" i="1">
                          <a:solidFill>
                            <a:srgbClr val="000000"/>
                          </a:solidFill>
                          <a:latin typeface="Cambria Math" panose="02040503050406030204" pitchFamily="18" charset="0"/>
                        </a:rPr>
                        <m:t>n</m:t>
                      </m:r>
                      <m: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1</m:t>
                      </m:r>
                    </m:sup>
                  </m:sSup>
                  <m:r>
                    <a:rPr xmlns:a="http://schemas.openxmlformats.org/drawingml/2006/main" sz="1600" i="1">
                      <a:solidFill>
                        <a:srgbClr val="000000"/>
                      </a:solidFill>
                      <a:latin typeface="Cambria Math" panose="02040503050406030204" pitchFamily="18" charset="0"/>
                    </a:rPr>
                    <m:t>(</m:t>
                  </m:r>
                  <m:sSubSup>
                    <m:e>
                      <m:r>
                        <a:rPr xmlns:a="http://schemas.openxmlformats.org/drawingml/2006/main" sz="1600" i="1">
                          <a:solidFill>
                            <a:srgbClr val="000000"/>
                          </a:solidFill>
                          <a:latin typeface="Cambria Math" panose="02040503050406030204" pitchFamily="18" charset="0"/>
                        </a:rPr>
                        <m:t>T</m:t>
                      </m:r>
                    </m:e>
                    <m:sub>
                      <m:r>
                        <a:rPr xmlns:a="http://schemas.openxmlformats.org/drawingml/2006/main" sz="1600" i="1">
                          <a:solidFill>
                            <a:srgbClr val="000000"/>
                          </a:solidFill>
                          <a:latin typeface="Cambria Math" panose="02040503050406030204" pitchFamily="18" charset="0"/>
                        </a:rPr>
                        <m:t>i</m:t>
                      </m:r>
                    </m:sub>
                    <m:sup>
                      <m:r>
                        <a:rPr xmlns:a="http://schemas.openxmlformats.org/drawingml/2006/main" sz="1600" i="1">
                          <a:solidFill>
                            <a:srgbClr val="000000"/>
                          </a:solidFill>
                          <a:latin typeface="Cambria Math" panose="02040503050406030204" pitchFamily="18" charset="0"/>
                        </a:rPr>
                        <m:t>n</m:t>
                      </m:r>
                      <m: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1</m:t>
                      </m:r>
                    </m:sup>
                  </m:sSubSup>
                  <m: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m:t>
                  </m:r>
                  <m:sSup>
                    <m:e>
                      <m:d>
                        <m:dPr>
                          <m:ctrlPr>
                            <a:rPr xmlns:a="http://schemas.openxmlformats.org/drawingml/2006/main" sz="1600" i="1">
                              <a:solidFill>
                                <a:srgbClr val="000000"/>
                              </a:solidFill>
                              <a:latin typeface="Cambria Math" panose="02040503050406030204" pitchFamily="18" charset="0"/>
                            </a:rPr>
                          </m:ctrlPr>
                        </m:dPr>
                        <m:e>
                          <m:f>
                            <m:fPr>
                              <m:ctrlPr>
                                <a:rPr xmlns:a="http://schemas.openxmlformats.org/drawingml/2006/main" sz="1600" i="1">
                                  <a:solidFill>
                                    <a:srgbClr val="000000"/>
                                  </a:solidFill>
                                  <a:latin typeface="Cambria Math" panose="02040503050406030204" pitchFamily="18" charset="0"/>
                                </a:rPr>
                              </m:ctrlPr>
                              <m:type m:val="bar"/>
                            </m:fPr>
                            <m:num>
                              <m:r>
                                <m:rPr>
                                  <m:sty m:val="p"/>
                                </m:rPr>
                                <a:rPr xmlns:a="http://schemas.openxmlformats.org/drawingml/2006/main" sz="1600" i="1">
                                  <a:solidFill>
                                    <a:srgbClr val="000000"/>
                                  </a:solidFill>
                                  <a:latin typeface="Cambria Math" panose="02040503050406030204" pitchFamily="18" charset="0"/>
                                </a:rPr>
                                <m:t>Δ</m:t>
                              </m:r>
                              <m:sSub>
                                <m:e>
                                  <m:r>
                                    <a:rPr xmlns:a="http://schemas.openxmlformats.org/drawingml/2006/main" sz="1600" i="1">
                                      <a:solidFill>
                                        <a:srgbClr val="000000"/>
                                      </a:solidFill>
                                      <a:latin typeface="Cambria Math" panose="02040503050406030204" pitchFamily="18" charset="0"/>
                                    </a:rPr>
                                    <m:t>r</m:t>
                                  </m:r>
                                </m:e>
                                <m:sub>
                                  <m:r>
                                    <a:rPr xmlns:a="http://schemas.openxmlformats.org/drawingml/2006/main" sz="1600" i="1">
                                      <a:solidFill>
                                        <a:srgbClr val="000000"/>
                                      </a:solidFill>
                                      <a:latin typeface="Cambria Math" panose="02040503050406030204" pitchFamily="18" charset="0"/>
                                    </a:rPr>
                                    <m:t>i</m:t>
                                  </m:r>
                                </m:sub>
                              </m:sSub>
                              <m:sSub>
                                <m:e>
                                  <m:r>
                                    <a:rPr xmlns:a="http://schemas.openxmlformats.org/drawingml/2006/main" sz="1600" i="1">
                                      <a:solidFill>
                                        <a:srgbClr val="000000"/>
                                      </a:solidFill>
                                      <a:latin typeface="Cambria Math" panose="02040503050406030204" pitchFamily="18" charset="0"/>
                                    </a:rPr>
                                    <m:t>r</m:t>
                                  </m:r>
                                </m:e>
                                <m:sub>
                                  <m:r>
                                    <a:rPr xmlns:a="http://schemas.openxmlformats.org/drawingml/2006/main" sz="1600" i="1">
                                      <a:solidFill>
                                        <a:srgbClr val="000000"/>
                                      </a:solidFill>
                                      <a:latin typeface="Cambria Math" panose="02040503050406030204" pitchFamily="18" charset="0"/>
                                    </a:rPr>
                                    <m:t>i</m:t>
                                  </m:r>
                                </m:sub>
                              </m:sSub>
                              <m:r>
                                <a:rPr xmlns:a="http://schemas.openxmlformats.org/drawingml/2006/main" sz="1600" i="1">
                                  <a:solidFill>
                                    <a:srgbClr val="000000"/>
                                  </a:solidFill>
                                  <a:latin typeface="Cambria Math" panose="02040503050406030204" pitchFamily="18" charset="0"/>
                                </a:rPr>
                                <m:t>ρ</m:t>
                              </m:r>
                              <m:sSub>
                                <m:e>
                                  <m:r>
                                    <a:rPr xmlns:a="http://schemas.openxmlformats.org/drawingml/2006/main" sz="1600" i="1">
                                      <a:solidFill>
                                        <a:srgbClr val="000000"/>
                                      </a:solidFill>
                                      <a:latin typeface="Cambria Math" panose="02040503050406030204" pitchFamily="18" charset="0"/>
                                    </a:rPr>
                                    <m:t>C</m:t>
                                  </m:r>
                                </m:e>
                                <m:sub>
                                  <m:r>
                                    <a:rPr xmlns:a="http://schemas.openxmlformats.org/drawingml/2006/main" sz="1600" i="1">
                                      <a:solidFill>
                                        <a:srgbClr val="000000"/>
                                      </a:solidFill>
                                      <a:latin typeface="Cambria Math" panose="02040503050406030204" pitchFamily="18" charset="0"/>
                                    </a:rPr>
                                    <m:t>p</m:t>
                                  </m:r>
                                </m:sub>
                              </m:sSub>
                            </m:num>
                            <m:den>
                              <m:r>
                                <m:rPr>
                                  <m:sty m:val="p"/>
                                </m:rPr>
                                <a:rPr xmlns:a="http://schemas.openxmlformats.org/drawingml/2006/main" sz="1600" i="1">
                                  <a:solidFill>
                                    <a:srgbClr val="000000"/>
                                  </a:solidFill>
                                  <a:latin typeface="Cambria Math" panose="02040503050406030204" pitchFamily="18" charset="0"/>
                                </a:rPr>
                                <m:t>Δ</m:t>
                              </m:r>
                              <m:r>
                                <a:rPr xmlns:a="http://schemas.openxmlformats.org/drawingml/2006/main" sz="1600" i="1">
                                  <a:solidFill>
                                    <a:srgbClr val="000000"/>
                                  </a:solidFill>
                                  <a:latin typeface="Cambria Math" panose="02040503050406030204" pitchFamily="18" charset="0"/>
                                </a:rPr>
                                <m:t>t</m:t>
                              </m:r>
                            </m:den>
                          </m:f>
                        </m:e>
                      </m:d>
                    </m:e>
                    <m:sup>
                      <m:r>
                        <a:rPr xmlns:a="http://schemas.openxmlformats.org/drawingml/2006/main" sz="1600" i="1">
                          <a:solidFill>
                            <a:srgbClr val="000000"/>
                          </a:solidFill>
                          <a:latin typeface="Cambria Math" panose="02040503050406030204" pitchFamily="18" charset="0"/>
                        </a:rPr>
                        <m:t>n</m:t>
                      </m:r>
                    </m:sup>
                  </m:sSup>
                  <m:r>
                    <a:rPr xmlns:a="http://schemas.openxmlformats.org/drawingml/2006/main" sz="1600" i="1">
                      <a:solidFill>
                        <a:srgbClr val="000000"/>
                      </a:solidFill>
                      <a:latin typeface="Cambria Math" panose="02040503050406030204" pitchFamily="18" charset="0"/>
                    </a:rPr>
                    <m:t>(</m:t>
                  </m:r>
                  <m:sSubSup>
                    <m:e>
                      <m:r>
                        <a:rPr xmlns:a="http://schemas.openxmlformats.org/drawingml/2006/main" sz="1600" i="1">
                          <a:solidFill>
                            <a:srgbClr val="000000"/>
                          </a:solidFill>
                          <a:latin typeface="Cambria Math" panose="02040503050406030204" pitchFamily="18" charset="0"/>
                        </a:rPr>
                        <m:t>T</m:t>
                      </m:r>
                    </m:e>
                    <m:sub>
                      <m:r>
                        <a:rPr xmlns:a="http://schemas.openxmlformats.org/drawingml/2006/main" sz="1600" i="1">
                          <a:solidFill>
                            <a:srgbClr val="000000"/>
                          </a:solidFill>
                          <a:latin typeface="Cambria Math" panose="02040503050406030204" pitchFamily="18" charset="0"/>
                        </a:rPr>
                        <m:t>i</m:t>
                      </m:r>
                    </m:sub>
                    <m:sup>
                      <m:r>
                        <a:rPr xmlns:a="http://schemas.openxmlformats.org/drawingml/2006/main" sz="1600" i="1">
                          <a:solidFill>
                            <a:srgbClr val="000000"/>
                          </a:solidFill>
                          <a:latin typeface="Cambria Math" panose="02040503050406030204" pitchFamily="18" charset="0"/>
                        </a:rPr>
                        <m:t>n</m:t>
                      </m:r>
                    </m:sup>
                  </m:sSubSup>
                  <m: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m:t>
                  </m:r>
                  <m:r>
                    <m:rPr>
                      <m:sty m:val="p"/>
                    </m:rPr>
                    <a:rPr xmlns:a="http://schemas.openxmlformats.org/drawingml/2006/main" sz="1600" i="1">
                      <a:solidFill>
                        <a:srgbClr val="000000"/>
                      </a:solidFill>
                      <a:latin typeface="Cambria Math" panose="02040503050406030204" pitchFamily="18" charset="0"/>
                    </a:rPr>
                    <m:t>Ψ</m:t>
                  </m:r>
                  <m:d>
                    <m:dPr>
                      <m:ctrlPr>
                        <a:rPr xmlns:a="http://schemas.openxmlformats.org/drawingml/2006/main" sz="1600" i="1">
                          <a:solidFill>
                            <a:srgbClr val="000000"/>
                          </a:solidFill>
                          <a:latin typeface="Cambria Math" panose="02040503050406030204" pitchFamily="18" charset="0"/>
                        </a:rPr>
                      </m:ctrlPr>
                    </m:dPr>
                    <m:e>
                      <m:f>
                        <m:fPr>
                          <m:ctrlPr>
                            <a:rPr xmlns:a="http://schemas.openxmlformats.org/drawingml/2006/main" sz="1600" i="1">
                              <a:solidFill>
                                <a:srgbClr val="000000"/>
                              </a:solidFill>
                              <a:latin typeface="Cambria Math" panose="02040503050406030204" pitchFamily="18" charset="0"/>
                            </a:rPr>
                          </m:ctrlPr>
                          <m:type m:val="bar"/>
                        </m:fPr>
                        <m:num>
                          <m:sSubSup>
                            <m:e>
                              <m:r>
                                <a:rPr xmlns:a="http://schemas.openxmlformats.org/drawingml/2006/main" sz="1600" i="1">
                                  <a:solidFill>
                                    <a:srgbClr val="000000"/>
                                  </a:solidFill>
                                  <a:latin typeface="Cambria Math" panose="02040503050406030204" pitchFamily="18" charset="0"/>
                                </a:rPr>
                                <m:t>r</m:t>
                              </m:r>
                            </m:e>
                            <m:sub>
                              <m:r>
                                <a:rPr xmlns:a="http://schemas.openxmlformats.org/drawingml/2006/main" sz="1600" i="1">
                                  <a:solidFill>
                                    <a:srgbClr val="000000"/>
                                  </a:solidFill>
                                  <a:latin typeface="Cambria Math" panose="02040503050406030204" pitchFamily="18" charset="0"/>
                                </a:rPr>
                                <m:t>i</m:t>
                              </m:r>
                              <m: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1</m:t>
                              </m:r>
                            </m:sub>
                            <m:sup>
                              <m:r>
                                <a:rPr xmlns:a="http://schemas.openxmlformats.org/drawingml/2006/main" sz="1600" i="1">
                                  <a:solidFill>
                                    <a:srgbClr val="000000"/>
                                  </a:solidFill>
                                  <a:latin typeface="Cambria Math" panose="02040503050406030204" pitchFamily="18" charset="0"/>
                                </a:rPr>
                                <m:t>n</m:t>
                              </m:r>
                              <m: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1</m:t>
                              </m:r>
                            </m:sup>
                          </m:sSubSup>
                          <m:sSubSup>
                            <m:e>
                              <m:r>
                                <a:rPr xmlns:a="http://schemas.openxmlformats.org/drawingml/2006/main" sz="1600" i="1">
                                  <a:solidFill>
                                    <a:srgbClr val="000000"/>
                                  </a:solidFill>
                                  <a:latin typeface="Cambria Math" panose="02040503050406030204" pitchFamily="18" charset="0"/>
                                </a:rPr>
                                <m:t>k</m:t>
                              </m:r>
                            </m:e>
                            <m:sub>
                              <m:r>
                                <a:rPr xmlns:a="http://schemas.openxmlformats.org/drawingml/2006/main" sz="1600" i="1">
                                  <a:solidFill>
                                    <a:srgbClr val="000000"/>
                                  </a:solidFill>
                                  <a:latin typeface="Cambria Math" panose="02040503050406030204" pitchFamily="18" charset="0"/>
                                </a:rPr>
                                <m:t>i</m:t>
                              </m:r>
                              <m: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1</m:t>
                              </m:r>
                            </m:sub>
                            <m:sup>
                              <m:r>
                                <a:rPr xmlns:a="http://schemas.openxmlformats.org/drawingml/2006/main" sz="1600" i="1">
                                  <a:solidFill>
                                    <a:srgbClr val="000000"/>
                                  </a:solidFill>
                                  <a:latin typeface="Cambria Math" panose="02040503050406030204" pitchFamily="18" charset="0"/>
                                </a:rPr>
                                <m:t>n</m:t>
                              </m:r>
                              <m: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1</m:t>
                              </m:r>
                            </m:sup>
                          </m:sSubSup>
                        </m:num>
                        <m:den>
                          <m:r>
                            <m:rPr>
                              <m:sty m:val="p"/>
                            </m:rPr>
                            <a:rPr xmlns:a="http://schemas.openxmlformats.org/drawingml/2006/main" sz="1600" i="1">
                              <a:solidFill>
                                <a:srgbClr val="000000"/>
                              </a:solidFill>
                              <a:latin typeface="Cambria Math" panose="02040503050406030204" pitchFamily="18" charset="0"/>
                            </a:rPr>
                            <m:t>Δ</m:t>
                          </m:r>
                          <m:sSubSup>
                            <m:e>
                              <m:r>
                                <a:rPr xmlns:a="http://schemas.openxmlformats.org/drawingml/2006/main" sz="1600" i="1">
                                  <a:solidFill>
                                    <a:srgbClr val="000000"/>
                                  </a:solidFill>
                                  <a:latin typeface="Cambria Math" panose="02040503050406030204" pitchFamily="18" charset="0"/>
                                </a:rPr>
                                <m:t>r</m:t>
                              </m:r>
                            </m:e>
                            <m:sub>
                              <m:r>
                                <a:rPr xmlns:a="http://schemas.openxmlformats.org/drawingml/2006/main" sz="1600" i="1">
                                  <a:solidFill>
                                    <a:srgbClr val="000000"/>
                                  </a:solidFill>
                                  <a:latin typeface="Cambria Math" panose="02040503050406030204" pitchFamily="18" charset="0"/>
                                </a:rPr>
                                <m:t>i</m:t>
                              </m:r>
                              <m: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1</m:t>
                              </m:r>
                            </m:sub>
                            <m:sup>
                              <m:r>
                                <a:rPr xmlns:a="http://schemas.openxmlformats.org/drawingml/2006/main" sz="1600" i="1">
                                  <a:solidFill>
                                    <a:srgbClr val="000000"/>
                                  </a:solidFill>
                                  <a:latin typeface="Cambria Math" panose="02040503050406030204" pitchFamily="18" charset="0"/>
                                </a:rPr>
                                <m:t>n</m:t>
                              </m:r>
                              <m: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1</m:t>
                              </m:r>
                            </m:sup>
                          </m:sSubSup>
                        </m:den>
                      </m:f>
                      <m:sSubSup>
                        <m:e>
                          <m:r>
                            <a:rPr xmlns:a="http://schemas.openxmlformats.org/drawingml/2006/main" sz="1600" i="1">
                              <a:solidFill>
                                <a:srgbClr val="000000"/>
                              </a:solidFill>
                              <a:latin typeface="Cambria Math" panose="02040503050406030204" pitchFamily="18" charset="0"/>
                            </a:rPr>
                            <m:t>T</m:t>
                          </m:r>
                        </m:e>
                        <m:sub>
                          <m:r>
                            <a:rPr xmlns:a="http://schemas.openxmlformats.org/drawingml/2006/main" sz="1600" i="1">
                              <a:solidFill>
                                <a:srgbClr val="000000"/>
                              </a:solidFill>
                              <a:latin typeface="Cambria Math" panose="02040503050406030204" pitchFamily="18" charset="0"/>
                            </a:rPr>
                            <m:t>i</m:t>
                          </m:r>
                          <m: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1</m:t>
                          </m:r>
                        </m:sub>
                        <m:sup>
                          <m:r>
                            <a:rPr xmlns:a="http://schemas.openxmlformats.org/drawingml/2006/main" sz="1600" i="1">
                              <a:solidFill>
                                <a:srgbClr val="000000"/>
                              </a:solidFill>
                              <a:latin typeface="Cambria Math" panose="02040503050406030204" pitchFamily="18" charset="0"/>
                            </a:rPr>
                            <m:t>n</m:t>
                          </m:r>
                          <m: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1</m:t>
                          </m:r>
                        </m:sup>
                      </m:sSubSup>
                    </m:e>
                  </m:d>
                  <m:r>
                    <a:rPr xmlns:a="http://schemas.openxmlformats.org/drawingml/2006/main" sz="1600" i="1">
                      <a:solidFill>
                        <a:srgbClr val="000000"/>
                      </a:solidFill>
                      <a:latin typeface="Cambria Math" panose="02040503050406030204" pitchFamily="18" charset="0"/>
                    </a:rPr>
                    <m:t>+</m:t>
                  </m:r>
                  <m:r>
                    <m:rPr>
                      <m:sty m:val="p"/>
                    </m:rPr>
                    <a:rPr xmlns:a="http://schemas.openxmlformats.org/drawingml/2006/main" sz="1600" i="1">
                      <a:solidFill>
                        <a:srgbClr val="000000"/>
                      </a:solidFill>
                      <a:latin typeface="Cambria Math" panose="02040503050406030204" pitchFamily="18" charset="0"/>
                    </a:rPr>
                    <m:t>Ψ</m:t>
                  </m:r>
                  <m:d>
                    <m:dPr>
                      <m:ctrlPr>
                        <a:rPr xmlns:a="http://schemas.openxmlformats.org/drawingml/2006/main" sz="1600" i="1">
                          <a:solidFill>
                            <a:srgbClr val="000000"/>
                          </a:solidFill>
                          <a:latin typeface="Cambria Math" panose="02040503050406030204" pitchFamily="18" charset="0"/>
                        </a:rPr>
                      </m:ctrlPr>
                    </m:dPr>
                    <m:e>
                      <m:f>
                        <m:fPr>
                          <m:ctrlPr>
                            <a:rPr xmlns:a="http://schemas.openxmlformats.org/drawingml/2006/main" sz="1600" i="1">
                              <a:solidFill>
                                <a:srgbClr val="000000"/>
                              </a:solidFill>
                              <a:latin typeface="Cambria Math" panose="02040503050406030204" pitchFamily="18" charset="0"/>
                            </a:rPr>
                          </m:ctrlPr>
                          <m:type m:val="bar"/>
                        </m:fPr>
                        <m:num>
                          <m:sSubSup>
                            <m:e>
                              <m:r>
                                <a:rPr xmlns:a="http://schemas.openxmlformats.org/drawingml/2006/main" sz="1600" i="1">
                                  <a:solidFill>
                                    <a:srgbClr val="000000"/>
                                  </a:solidFill>
                                  <a:latin typeface="Cambria Math" panose="02040503050406030204" pitchFamily="18" charset="0"/>
                                </a:rPr>
                                <m:t>r</m:t>
                              </m:r>
                            </m:e>
                            <m:sub>
                              <m:r>
                                <a:rPr xmlns:a="http://schemas.openxmlformats.org/drawingml/2006/main" sz="1600" i="1">
                                  <a:solidFill>
                                    <a:srgbClr val="000000"/>
                                  </a:solidFill>
                                  <a:latin typeface="Cambria Math" panose="02040503050406030204" pitchFamily="18" charset="0"/>
                                </a:rPr>
                                <m:t>i</m:t>
                              </m:r>
                              <m: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1</m:t>
                              </m:r>
                            </m:sub>
                            <m:sup>
                              <m:r>
                                <a:rPr xmlns:a="http://schemas.openxmlformats.org/drawingml/2006/main" sz="1600" i="1">
                                  <a:solidFill>
                                    <a:srgbClr val="000000"/>
                                  </a:solidFill>
                                  <a:latin typeface="Cambria Math" panose="02040503050406030204" pitchFamily="18" charset="0"/>
                                </a:rPr>
                                <m:t>n</m:t>
                              </m:r>
                              <m: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1</m:t>
                              </m:r>
                            </m:sup>
                          </m:sSubSup>
                          <m:sSubSup>
                            <m:e>
                              <m:r>
                                <a:rPr xmlns:a="http://schemas.openxmlformats.org/drawingml/2006/main" sz="1600" i="1">
                                  <a:solidFill>
                                    <a:srgbClr val="000000"/>
                                  </a:solidFill>
                                  <a:latin typeface="Cambria Math" panose="02040503050406030204" pitchFamily="18" charset="0"/>
                                </a:rPr>
                                <m:t>k</m:t>
                              </m:r>
                            </m:e>
                            <m:sub>
                              <m:r>
                                <a:rPr xmlns:a="http://schemas.openxmlformats.org/drawingml/2006/main" sz="1600" i="1">
                                  <a:solidFill>
                                    <a:srgbClr val="000000"/>
                                  </a:solidFill>
                                  <a:latin typeface="Cambria Math" panose="02040503050406030204" pitchFamily="18" charset="0"/>
                                </a:rPr>
                                <m:t>i</m:t>
                              </m:r>
                              <m: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1</m:t>
                              </m:r>
                            </m:sub>
                            <m:sup>
                              <m:r>
                                <a:rPr xmlns:a="http://schemas.openxmlformats.org/drawingml/2006/main" sz="1600" i="1">
                                  <a:solidFill>
                                    <a:srgbClr val="000000"/>
                                  </a:solidFill>
                                  <a:latin typeface="Cambria Math" panose="02040503050406030204" pitchFamily="18" charset="0"/>
                                </a:rPr>
                                <m:t>n</m:t>
                              </m:r>
                              <m: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1</m:t>
                              </m:r>
                            </m:sup>
                          </m:sSubSup>
                        </m:num>
                        <m:den>
                          <m:r>
                            <m:rPr>
                              <m:sty m:val="p"/>
                            </m:rPr>
                            <a:rPr xmlns:a="http://schemas.openxmlformats.org/drawingml/2006/main" sz="1600" i="1">
                              <a:solidFill>
                                <a:srgbClr val="000000"/>
                              </a:solidFill>
                              <a:latin typeface="Cambria Math" panose="02040503050406030204" pitchFamily="18" charset="0"/>
                            </a:rPr>
                            <m:t>Δ</m:t>
                          </m:r>
                          <m:sSubSup>
                            <m:e>
                              <m:r>
                                <a:rPr xmlns:a="http://schemas.openxmlformats.org/drawingml/2006/main" sz="1600" i="1">
                                  <a:solidFill>
                                    <a:srgbClr val="000000"/>
                                  </a:solidFill>
                                  <a:latin typeface="Cambria Math" panose="02040503050406030204" pitchFamily="18" charset="0"/>
                                </a:rPr>
                                <m:t>r</m:t>
                              </m:r>
                            </m:e>
                            <m:sub>
                              <m:r>
                                <a:rPr xmlns:a="http://schemas.openxmlformats.org/drawingml/2006/main" sz="1600" i="1">
                                  <a:solidFill>
                                    <a:srgbClr val="000000"/>
                                  </a:solidFill>
                                  <a:latin typeface="Cambria Math" panose="02040503050406030204" pitchFamily="18" charset="0"/>
                                </a:rPr>
                                <m:t>i</m:t>
                              </m:r>
                              <m: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1</m:t>
                              </m:r>
                            </m:sub>
                            <m:sup>
                              <m:r>
                                <a:rPr xmlns:a="http://schemas.openxmlformats.org/drawingml/2006/main" sz="1600" i="1">
                                  <a:solidFill>
                                    <a:srgbClr val="000000"/>
                                  </a:solidFill>
                                  <a:latin typeface="Cambria Math" panose="02040503050406030204" pitchFamily="18" charset="0"/>
                                </a:rPr>
                                <m:t>n</m:t>
                              </m:r>
                              <m: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1</m:t>
                              </m:r>
                            </m:sup>
                          </m:sSubSup>
                        </m:den>
                      </m:f>
                      <m:sSubSup>
                        <m:e>
                          <m:r>
                            <a:rPr xmlns:a="http://schemas.openxmlformats.org/drawingml/2006/main" sz="1600" i="1">
                              <a:solidFill>
                                <a:srgbClr val="000000"/>
                              </a:solidFill>
                              <a:latin typeface="Cambria Math" panose="02040503050406030204" pitchFamily="18" charset="0"/>
                            </a:rPr>
                            <m:t>T</m:t>
                          </m:r>
                        </m:e>
                        <m:sub>
                          <m:r>
                            <a:rPr xmlns:a="http://schemas.openxmlformats.org/drawingml/2006/main" sz="1600" i="1">
                              <a:solidFill>
                                <a:srgbClr val="000000"/>
                              </a:solidFill>
                              <a:latin typeface="Cambria Math" panose="02040503050406030204" pitchFamily="18" charset="0"/>
                            </a:rPr>
                            <m:t>i</m:t>
                          </m:r>
                          <m: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1</m:t>
                          </m:r>
                        </m:sub>
                        <m:sup>
                          <m:r>
                            <a:rPr xmlns:a="http://schemas.openxmlformats.org/drawingml/2006/main" sz="1600" i="1">
                              <a:solidFill>
                                <a:srgbClr val="000000"/>
                              </a:solidFill>
                              <a:latin typeface="Cambria Math" panose="02040503050406030204" pitchFamily="18" charset="0"/>
                            </a:rPr>
                            <m:t>n</m:t>
                          </m:r>
                          <m: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1</m:t>
                          </m:r>
                        </m:sup>
                      </m:sSubSup>
                    </m:e>
                  </m:d>
                  <m:r>
                    <a:rPr xmlns:a="http://schemas.openxmlformats.org/drawingml/2006/main" sz="1600" i="1">
                      <a:solidFill>
                        <a:srgbClr val="000000"/>
                      </a:solidFill>
                      <a:latin typeface="Cambria Math" panose="02040503050406030204" pitchFamily="18" charset="0"/>
                    </a:rPr>
                    <m:t>-</m:t>
                  </m:r>
                  <m:r>
                    <m:rPr>
                      <m:sty m:val="p"/>
                    </m:rPr>
                    <a:rPr xmlns:a="http://schemas.openxmlformats.org/drawingml/2006/main" sz="1600" i="1">
                      <a:solidFill>
                        <a:srgbClr val="000000"/>
                      </a:solidFill>
                      <a:latin typeface="Cambria Math" panose="02040503050406030204" pitchFamily="18" charset="0"/>
                    </a:rPr>
                    <m:t>Ψ</m:t>
                  </m:r>
                  <m:d>
                    <m:dPr>
                      <m:ctrlPr>
                        <a:rPr xmlns:a="http://schemas.openxmlformats.org/drawingml/2006/main" sz="1600" i="1">
                          <a:solidFill>
                            <a:srgbClr val="000000"/>
                          </a:solidFill>
                          <a:latin typeface="Cambria Math" panose="02040503050406030204" pitchFamily="18" charset="0"/>
                        </a:rPr>
                      </m:ctrlPr>
                    </m:dPr>
                    <m:e>
                      <m:d>
                        <m:dPr>
                          <m:ctrlPr>
                            <a:rPr xmlns:a="http://schemas.openxmlformats.org/drawingml/2006/main" sz="1600" i="1">
                              <a:solidFill>
                                <a:srgbClr val="000000"/>
                              </a:solidFill>
                              <a:latin typeface="Cambria Math" panose="02040503050406030204" pitchFamily="18" charset="0"/>
                            </a:rPr>
                          </m:ctrlPr>
                        </m:dPr>
                        <m:e>
                          <m:f>
                            <m:fPr>
                              <m:ctrlPr>
                                <a:rPr xmlns:a="http://schemas.openxmlformats.org/drawingml/2006/main" sz="1600" i="1">
                                  <a:solidFill>
                                    <a:srgbClr val="000000"/>
                                  </a:solidFill>
                                  <a:latin typeface="Cambria Math" panose="02040503050406030204" pitchFamily="18" charset="0"/>
                                </a:rPr>
                              </m:ctrlPr>
                              <m:type m:val="bar"/>
                            </m:fPr>
                            <m:num>
                              <m:sSubSup>
                                <m:e>
                                  <m:r>
                                    <a:rPr xmlns:a="http://schemas.openxmlformats.org/drawingml/2006/main" sz="1600" i="1">
                                      <a:solidFill>
                                        <a:srgbClr val="000000"/>
                                      </a:solidFill>
                                      <a:latin typeface="Cambria Math" panose="02040503050406030204" pitchFamily="18" charset="0"/>
                                    </a:rPr>
                                    <m:t>r</m:t>
                                  </m:r>
                                </m:e>
                                <m:sub>
                                  <m:r>
                                    <a:rPr xmlns:a="http://schemas.openxmlformats.org/drawingml/2006/main" sz="1600" i="1">
                                      <a:solidFill>
                                        <a:srgbClr val="000000"/>
                                      </a:solidFill>
                                      <a:latin typeface="Cambria Math" panose="02040503050406030204" pitchFamily="18" charset="0"/>
                                    </a:rPr>
                                    <m:t>i</m:t>
                                  </m:r>
                                  <m: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1</m:t>
                                  </m:r>
                                </m:sub>
                                <m:sup>
                                  <m:r>
                                    <a:rPr xmlns:a="http://schemas.openxmlformats.org/drawingml/2006/main" sz="1600" i="1">
                                      <a:solidFill>
                                        <a:srgbClr val="000000"/>
                                      </a:solidFill>
                                      <a:latin typeface="Cambria Math" panose="02040503050406030204" pitchFamily="18" charset="0"/>
                                    </a:rPr>
                                    <m:t>n</m:t>
                                  </m:r>
                                  <m: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1</m:t>
                                  </m:r>
                                </m:sup>
                              </m:sSubSup>
                              <m:sSubSup>
                                <m:e>
                                  <m:r>
                                    <a:rPr xmlns:a="http://schemas.openxmlformats.org/drawingml/2006/main" sz="1600" i="1">
                                      <a:solidFill>
                                        <a:srgbClr val="000000"/>
                                      </a:solidFill>
                                      <a:latin typeface="Cambria Math" panose="02040503050406030204" pitchFamily="18" charset="0"/>
                                    </a:rPr>
                                    <m:t>k</m:t>
                                  </m:r>
                                </m:e>
                                <m:sub>
                                  <m:r>
                                    <a:rPr xmlns:a="http://schemas.openxmlformats.org/drawingml/2006/main" sz="1600" i="1">
                                      <a:solidFill>
                                        <a:srgbClr val="000000"/>
                                      </a:solidFill>
                                      <a:latin typeface="Cambria Math" panose="02040503050406030204" pitchFamily="18" charset="0"/>
                                    </a:rPr>
                                    <m:t>i</m:t>
                                  </m:r>
                                  <m: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1</m:t>
                                  </m:r>
                                </m:sub>
                                <m:sup>
                                  <m:r>
                                    <a:rPr xmlns:a="http://schemas.openxmlformats.org/drawingml/2006/main" sz="1600" i="1">
                                      <a:solidFill>
                                        <a:srgbClr val="000000"/>
                                      </a:solidFill>
                                      <a:latin typeface="Cambria Math" panose="02040503050406030204" pitchFamily="18" charset="0"/>
                                    </a:rPr>
                                    <m:t>n</m:t>
                                  </m:r>
                                  <m: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1</m:t>
                                  </m:r>
                                </m:sup>
                              </m:sSubSup>
                            </m:num>
                            <m:den>
                              <m:r>
                                <m:rPr>
                                  <m:sty m:val="p"/>
                                </m:rPr>
                                <a:rPr xmlns:a="http://schemas.openxmlformats.org/drawingml/2006/main" sz="1600" i="1">
                                  <a:solidFill>
                                    <a:srgbClr val="000000"/>
                                  </a:solidFill>
                                  <a:latin typeface="Cambria Math" panose="02040503050406030204" pitchFamily="18" charset="0"/>
                                </a:rPr>
                                <m:t>Δ</m:t>
                              </m:r>
                              <m:sSubSup>
                                <m:e>
                                  <m:r>
                                    <a:rPr xmlns:a="http://schemas.openxmlformats.org/drawingml/2006/main" sz="1600" i="1">
                                      <a:solidFill>
                                        <a:srgbClr val="000000"/>
                                      </a:solidFill>
                                      <a:latin typeface="Cambria Math" panose="02040503050406030204" pitchFamily="18" charset="0"/>
                                    </a:rPr>
                                    <m:t>r</m:t>
                                  </m:r>
                                </m:e>
                                <m:sub>
                                  <m:r>
                                    <a:rPr xmlns:a="http://schemas.openxmlformats.org/drawingml/2006/main" sz="1600" i="1">
                                      <a:solidFill>
                                        <a:srgbClr val="000000"/>
                                      </a:solidFill>
                                      <a:latin typeface="Cambria Math" panose="02040503050406030204" pitchFamily="18" charset="0"/>
                                    </a:rPr>
                                    <m:t>i</m:t>
                                  </m:r>
                                  <m: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1</m:t>
                                  </m:r>
                                </m:sub>
                                <m:sup>
                                  <m:r>
                                    <a:rPr xmlns:a="http://schemas.openxmlformats.org/drawingml/2006/main" sz="1600" i="1">
                                      <a:solidFill>
                                        <a:srgbClr val="000000"/>
                                      </a:solidFill>
                                      <a:latin typeface="Cambria Math" panose="02040503050406030204" pitchFamily="18" charset="0"/>
                                    </a:rPr>
                                    <m:t>n</m:t>
                                  </m:r>
                                  <m: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1</m:t>
                                  </m:r>
                                </m:sup>
                              </m:sSubSup>
                            </m:den>
                          </m:f>
                          <m:r>
                            <a:rPr xmlns:a="http://schemas.openxmlformats.org/drawingml/2006/main" sz="1600" i="1">
                              <a:solidFill>
                                <a:srgbClr val="000000"/>
                              </a:solidFill>
                              <a:latin typeface="Cambria Math" panose="02040503050406030204" pitchFamily="18" charset="0"/>
                            </a:rPr>
                            <m:t>+</m:t>
                          </m:r>
                          <m:f>
                            <m:fPr>
                              <m:ctrlPr>
                                <a:rPr xmlns:a="http://schemas.openxmlformats.org/drawingml/2006/main" sz="1600" i="1">
                                  <a:solidFill>
                                    <a:srgbClr val="000000"/>
                                  </a:solidFill>
                                  <a:latin typeface="Cambria Math" panose="02040503050406030204" pitchFamily="18" charset="0"/>
                                </a:rPr>
                              </m:ctrlPr>
                              <m:type m:val="bar"/>
                            </m:fPr>
                            <m:num>
                              <m:sSubSup>
                                <m:e>
                                  <m:r>
                                    <a:rPr xmlns:a="http://schemas.openxmlformats.org/drawingml/2006/main" sz="1600" i="1">
                                      <a:solidFill>
                                        <a:srgbClr val="000000"/>
                                      </a:solidFill>
                                      <a:latin typeface="Cambria Math" panose="02040503050406030204" pitchFamily="18" charset="0"/>
                                    </a:rPr>
                                    <m:t>r</m:t>
                                  </m:r>
                                </m:e>
                                <m:sub>
                                  <m:r>
                                    <a:rPr xmlns:a="http://schemas.openxmlformats.org/drawingml/2006/main" sz="1600" i="1">
                                      <a:solidFill>
                                        <a:srgbClr val="000000"/>
                                      </a:solidFill>
                                      <a:latin typeface="Cambria Math" panose="02040503050406030204" pitchFamily="18" charset="0"/>
                                    </a:rPr>
                                    <m:t>i</m:t>
                                  </m:r>
                                  <m: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1</m:t>
                                  </m:r>
                                </m:sub>
                                <m:sup>
                                  <m:r>
                                    <a:rPr xmlns:a="http://schemas.openxmlformats.org/drawingml/2006/main" sz="1600" i="1">
                                      <a:solidFill>
                                        <a:srgbClr val="000000"/>
                                      </a:solidFill>
                                      <a:latin typeface="Cambria Math" panose="02040503050406030204" pitchFamily="18" charset="0"/>
                                    </a:rPr>
                                    <m:t>n</m:t>
                                  </m:r>
                                  <m: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1</m:t>
                                  </m:r>
                                </m:sup>
                              </m:sSubSup>
                              <m:sSubSup>
                                <m:e>
                                  <m:r>
                                    <a:rPr xmlns:a="http://schemas.openxmlformats.org/drawingml/2006/main" sz="1600" i="1">
                                      <a:solidFill>
                                        <a:srgbClr val="000000"/>
                                      </a:solidFill>
                                      <a:latin typeface="Cambria Math" panose="02040503050406030204" pitchFamily="18" charset="0"/>
                                    </a:rPr>
                                    <m:t>k</m:t>
                                  </m:r>
                                </m:e>
                                <m:sub>
                                  <m:r>
                                    <a:rPr xmlns:a="http://schemas.openxmlformats.org/drawingml/2006/main" sz="1600" i="1">
                                      <a:solidFill>
                                        <a:srgbClr val="000000"/>
                                      </a:solidFill>
                                      <a:latin typeface="Cambria Math" panose="02040503050406030204" pitchFamily="18" charset="0"/>
                                    </a:rPr>
                                    <m:t>i</m:t>
                                  </m:r>
                                  <m: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1</m:t>
                                  </m:r>
                                </m:sub>
                                <m:sup>
                                  <m:r>
                                    <a:rPr xmlns:a="http://schemas.openxmlformats.org/drawingml/2006/main" sz="1600" i="1">
                                      <a:solidFill>
                                        <a:srgbClr val="000000"/>
                                      </a:solidFill>
                                      <a:latin typeface="Cambria Math" panose="02040503050406030204" pitchFamily="18" charset="0"/>
                                    </a:rPr>
                                    <m:t>n</m:t>
                                  </m:r>
                                  <m: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1</m:t>
                                  </m:r>
                                </m:sup>
                              </m:sSubSup>
                            </m:num>
                            <m:den>
                              <m:r>
                                <m:rPr>
                                  <m:sty m:val="p"/>
                                </m:rPr>
                                <a:rPr xmlns:a="http://schemas.openxmlformats.org/drawingml/2006/main" sz="1600" i="1">
                                  <a:solidFill>
                                    <a:srgbClr val="000000"/>
                                  </a:solidFill>
                                  <a:latin typeface="Cambria Math" panose="02040503050406030204" pitchFamily="18" charset="0"/>
                                </a:rPr>
                                <m:t>Δ</m:t>
                              </m:r>
                              <m:sSubSup>
                                <m:e>
                                  <m:r>
                                    <a:rPr xmlns:a="http://schemas.openxmlformats.org/drawingml/2006/main" sz="1600" i="1">
                                      <a:solidFill>
                                        <a:srgbClr val="000000"/>
                                      </a:solidFill>
                                      <a:latin typeface="Cambria Math" panose="02040503050406030204" pitchFamily="18" charset="0"/>
                                    </a:rPr>
                                    <m:t>r</m:t>
                                  </m:r>
                                </m:e>
                                <m:sub>
                                  <m:r>
                                    <a:rPr xmlns:a="http://schemas.openxmlformats.org/drawingml/2006/main" sz="1600" i="1">
                                      <a:solidFill>
                                        <a:srgbClr val="000000"/>
                                      </a:solidFill>
                                      <a:latin typeface="Cambria Math" panose="02040503050406030204" pitchFamily="18" charset="0"/>
                                    </a:rPr>
                                    <m:t>i</m:t>
                                  </m:r>
                                  <m: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1</m:t>
                                  </m:r>
                                </m:sub>
                                <m:sup>
                                  <m:r>
                                    <a:rPr xmlns:a="http://schemas.openxmlformats.org/drawingml/2006/main" sz="1600" i="1">
                                      <a:solidFill>
                                        <a:srgbClr val="000000"/>
                                      </a:solidFill>
                                      <a:latin typeface="Cambria Math" panose="02040503050406030204" pitchFamily="18" charset="0"/>
                                    </a:rPr>
                                    <m:t>n</m:t>
                                  </m:r>
                                  <m: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1</m:t>
                                  </m:r>
                                </m:sup>
                              </m:sSubSup>
                            </m:den>
                          </m:f>
                        </m:e>
                      </m:d>
                      <m:sSubSup>
                        <m:e>
                          <m:r>
                            <a:rPr xmlns:a="http://schemas.openxmlformats.org/drawingml/2006/main" sz="1600" i="1">
                              <a:solidFill>
                                <a:srgbClr val="000000"/>
                              </a:solidFill>
                              <a:latin typeface="Cambria Math" panose="02040503050406030204" pitchFamily="18" charset="0"/>
                            </a:rPr>
                            <m:t>T</m:t>
                          </m:r>
                        </m:e>
                        <m:sub>
                          <m:r>
                            <a:rPr xmlns:a="http://schemas.openxmlformats.org/drawingml/2006/main" sz="1600" i="1">
                              <a:solidFill>
                                <a:srgbClr val="000000"/>
                              </a:solidFill>
                              <a:latin typeface="Cambria Math" panose="02040503050406030204" pitchFamily="18" charset="0"/>
                            </a:rPr>
                            <m:t>i</m:t>
                          </m:r>
                        </m:sub>
                        <m:sup>
                          <m:r>
                            <a:rPr xmlns:a="http://schemas.openxmlformats.org/drawingml/2006/main" sz="1600" i="1">
                              <a:solidFill>
                                <a:srgbClr val="000000"/>
                              </a:solidFill>
                              <a:latin typeface="Cambria Math" panose="02040503050406030204" pitchFamily="18" charset="0"/>
                            </a:rPr>
                            <m:t>n</m:t>
                          </m:r>
                          <m: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1</m:t>
                          </m:r>
                        </m:sup>
                      </m:sSubSup>
                    </m:e>
                  </m:d>
                  <m:r>
                    <a:rPr xmlns:a="http://schemas.openxmlformats.org/drawingml/2006/main" sz="1600" i="1">
                      <a:solidFill>
                        <a:srgbClr val="000000"/>
                      </a:solidFill>
                      <a:latin typeface="Cambria Math" panose="02040503050406030204" pitchFamily="18" charset="0"/>
                    </a:rPr>
                    <m:t>+</m:t>
                  </m:r>
                  <m:r>
                    <m:rPr>
                      <m:sty m:val="p"/>
                    </m:rPr>
                    <a:rPr xmlns:a="http://schemas.openxmlformats.org/drawingml/2006/main" sz="1600" i="1">
                      <a:solidFill>
                        <a:srgbClr val="000000"/>
                      </a:solidFill>
                      <a:latin typeface="Cambria Math" panose="02040503050406030204" pitchFamily="18" charset="0"/>
                    </a:rPr>
                    <m:t>Ψ</m:t>
                  </m:r>
                  <m:r>
                    <a:rPr xmlns:a="http://schemas.openxmlformats.org/drawingml/2006/main" sz="1600" i="1">
                      <a:solidFill>
                        <a:srgbClr val="000000"/>
                      </a:solidFill>
                      <a:latin typeface="Cambria Math" panose="02040503050406030204" pitchFamily="18" charset="0"/>
                    </a:rPr>
                    <m:t>(</m:t>
                  </m:r>
                  <m:sSubSup>
                    <m:e>
                      <m:r>
                        <a:rPr xmlns:a="http://schemas.openxmlformats.org/drawingml/2006/main" sz="1600" i="1">
                          <a:solidFill>
                            <a:srgbClr val="000000"/>
                          </a:solidFill>
                          <a:latin typeface="Cambria Math" panose="02040503050406030204" pitchFamily="18" charset="0"/>
                        </a:rPr>
                        <m:t>q</m:t>
                      </m:r>
                    </m:e>
                    <m:sub>
                      <m:r>
                        <a:rPr xmlns:a="http://schemas.openxmlformats.org/drawingml/2006/main" sz="1600" i="1">
                          <a:solidFill>
                            <a:srgbClr val="000000"/>
                          </a:solidFill>
                          <a:latin typeface="Cambria Math" panose="02040503050406030204" pitchFamily="18" charset="0"/>
                        </a:rPr>
                        <m:t>i</m:t>
                      </m:r>
                    </m:sub>
                    <m:sup>
                      <m:sSup>
                        <m:e/>
                        <m:sup>
                          <m: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m:t>
                          </m:r>
                        </m:sup>
                      </m:sSup>
                    </m:sup>
                  </m:sSubSup>
                  <m:sSup>
                    <m:e>
                      <m:r>
                        <a:rPr xmlns:a="http://schemas.openxmlformats.org/drawingml/2006/main" sz="1600" i="1">
                          <a:solidFill>
                            <a:srgbClr val="000000"/>
                          </a:solidFill>
                          <a:latin typeface="Cambria Math" panose="02040503050406030204" pitchFamily="18" charset="0"/>
                        </a:rPr>
                        <m:t>)</m:t>
                      </m:r>
                    </m:e>
                    <m:sup>
                      <m:r>
                        <a:rPr xmlns:a="http://schemas.openxmlformats.org/drawingml/2006/main" sz="1600" i="1">
                          <a:solidFill>
                            <a:srgbClr val="000000"/>
                          </a:solidFill>
                          <a:latin typeface="Cambria Math" panose="02040503050406030204" pitchFamily="18" charset="0"/>
                        </a:rPr>
                        <m:t>n</m:t>
                      </m:r>
                      <m: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1</m:t>
                      </m:r>
                    </m:sup>
                  </m:sSup>
                  <m:sSub>
                    <m:e>
                      <m:r>
                        <a:rPr xmlns:a="http://schemas.openxmlformats.org/drawingml/2006/main" sz="1600" i="1">
                          <a:solidFill>
                            <a:srgbClr val="000000"/>
                          </a:solidFill>
                          <a:latin typeface="Cambria Math" panose="02040503050406030204" pitchFamily="18" charset="0"/>
                        </a:rPr>
                        <m:t>r</m:t>
                      </m:r>
                    </m:e>
                    <m:sub>
                      <m:r>
                        <a:rPr xmlns:a="http://schemas.openxmlformats.org/drawingml/2006/main" sz="1600" i="1">
                          <a:solidFill>
                            <a:srgbClr val="000000"/>
                          </a:solidFill>
                          <a:latin typeface="Cambria Math" panose="02040503050406030204" pitchFamily="18" charset="0"/>
                        </a:rPr>
                        <m:t>i</m:t>
                      </m:r>
                    </m:sub>
                  </m:sSub>
                  <m:r>
                    <m:rPr>
                      <m:sty m:val="p"/>
                    </m:rPr>
                    <a:rPr xmlns:a="http://schemas.openxmlformats.org/drawingml/2006/main" sz="1600" i="1">
                      <a:solidFill>
                        <a:srgbClr val="000000"/>
                      </a:solidFill>
                      <a:latin typeface="Cambria Math" panose="02040503050406030204" pitchFamily="18" charset="0"/>
                    </a:rPr>
                    <m:t>Δ</m:t>
                  </m:r>
                  <m:sSub>
                    <m:e>
                      <m:r>
                        <a:rPr xmlns:a="http://schemas.openxmlformats.org/drawingml/2006/main" sz="1600" i="1">
                          <a:solidFill>
                            <a:srgbClr val="000000"/>
                          </a:solidFill>
                          <a:latin typeface="Cambria Math" panose="02040503050406030204" pitchFamily="18" charset="0"/>
                        </a:rPr>
                        <m:t>r</m:t>
                      </m:r>
                    </m:e>
                    <m:sub>
                      <m:r>
                        <a:rPr xmlns:a="http://schemas.openxmlformats.org/drawingml/2006/main" sz="1600" i="1">
                          <a:solidFill>
                            <a:srgbClr val="000000"/>
                          </a:solidFill>
                          <a:latin typeface="Cambria Math" panose="02040503050406030204" pitchFamily="18" charset="0"/>
                        </a:rPr>
                        <m:t>i</m:t>
                      </m:r>
                    </m:sub>
                  </m:sSub>
                </m:oMath>
              </m:oMathPara>
            </a14:m>
            <a:endParaRPr sz="1600"/>
          </a:p>
        </p:txBody>
      </p:sp>
      <p:sp>
        <p:nvSpPr>
          <p:cNvPr id="126" name="Equation"/>
          <p:cNvSpPr txBox="1"/>
          <p:nvPr/>
        </p:nvSpPr>
        <p:spPr>
          <a:xfrm>
            <a:off x="117264" y="2862265"/>
            <a:ext cx="11936466" cy="979738"/>
          </a:xfrm>
          <a:prstGeom prst="rect">
            <a:avLst/>
          </a:prstGeom>
          <a:ln w="12700">
            <a:miter lim="400000"/>
          </a:ln>
        </p:spPr>
        <p:txBody>
          <a:bodyPr wrap="none" lIns="0" tIns="0" rIns="0" bIns="0">
            <a:spAutoFit/>
          </a:bodyPr>
          <a:lstStyle/>
          <a:p>
            <a:pPr latinLnBrk="1"/>
            <a14:m>
              <m:oMathPara>
                <m:oMathParaPr>
                  <m:jc m:val="centerGroup"/>
                </m:oMathParaPr>
                <m:oMath>
                  <m:d>
                    <m:dPr>
                      <m:ctrlPr>
                        <a:rPr xmlns:a="http://schemas.openxmlformats.org/drawingml/2006/main" sz="1700" i="1">
                          <a:solidFill>
                            <a:srgbClr val="000000"/>
                          </a:solidFill>
                          <a:latin typeface="Cambria Math" panose="02040503050406030204" pitchFamily="18" charset="0"/>
                        </a:rPr>
                      </m:ctrlPr>
                    </m:dPr>
                    <m:e>
                      <m:d>
                        <m:dPr>
                          <m:ctrlPr>
                            <a:rPr xmlns:a="http://schemas.openxmlformats.org/drawingml/2006/main" sz="1700" i="1">
                              <a:solidFill>
                                <a:srgbClr val="000000"/>
                              </a:solidFill>
                              <a:latin typeface="Cambria Math" panose="02040503050406030204" pitchFamily="18" charset="0"/>
                            </a:rPr>
                          </m:ctrlPr>
                        </m:dPr>
                        <m:e>
                          <m:r>
                            <m:rPr>
                              <m:sty m:val="p"/>
                            </m:rPr>
                            <a:rPr xmlns:a="http://schemas.openxmlformats.org/drawingml/2006/main" sz="1700" i="1">
                              <a:solidFill>
                                <a:srgbClr val="000000"/>
                              </a:solidFill>
                              <a:latin typeface="Cambria Math" panose="02040503050406030204" pitchFamily="18" charset="0"/>
                            </a:rPr>
                            <m:t>Ψ</m:t>
                          </m:r>
                          <m:f>
                            <m:fPr>
                              <m:ctrlPr>
                                <a:rPr xmlns:a="http://schemas.openxmlformats.org/drawingml/2006/main" sz="1700" i="1">
                                  <a:solidFill>
                                    <a:srgbClr val="000000"/>
                                  </a:solidFill>
                                  <a:latin typeface="Cambria Math" panose="02040503050406030204" pitchFamily="18" charset="0"/>
                                </a:rPr>
                              </m:ctrlPr>
                              <m:type m:val="bar"/>
                            </m:fPr>
                            <m:num>
                              <m:sSubSup>
                                <m:e>
                                  <m:r>
                                    <a:rPr xmlns:a="http://schemas.openxmlformats.org/drawingml/2006/main" sz="1700" i="1">
                                      <a:solidFill>
                                        <a:srgbClr val="000000"/>
                                      </a:solidFill>
                                      <a:latin typeface="Cambria Math" panose="02040503050406030204" pitchFamily="18" charset="0"/>
                                    </a:rPr>
                                    <m:t>r</m:t>
                                  </m:r>
                                </m:e>
                                <m:sub>
                                  <m:r>
                                    <a:rPr xmlns:a="http://schemas.openxmlformats.org/drawingml/2006/main" sz="1700" i="1">
                                      <a:solidFill>
                                        <a:srgbClr val="000000"/>
                                      </a:solidFill>
                                      <a:latin typeface="Cambria Math" panose="02040503050406030204" pitchFamily="18" charset="0"/>
                                    </a:rPr>
                                    <m:t>i</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1</m:t>
                                  </m:r>
                                </m:sub>
                                <m:sup>
                                  <m:r>
                                    <a:rPr xmlns:a="http://schemas.openxmlformats.org/drawingml/2006/main" sz="1700" i="1">
                                      <a:solidFill>
                                        <a:srgbClr val="000000"/>
                                      </a:solidFill>
                                      <a:latin typeface="Cambria Math" panose="02040503050406030204" pitchFamily="18" charset="0"/>
                                    </a:rPr>
                                    <m:t>n</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1</m:t>
                                  </m:r>
                                </m:sup>
                              </m:sSubSup>
                              <m:sSubSup>
                                <m:e>
                                  <m:r>
                                    <a:rPr xmlns:a="http://schemas.openxmlformats.org/drawingml/2006/main" sz="1700" i="1">
                                      <a:solidFill>
                                        <a:srgbClr val="000000"/>
                                      </a:solidFill>
                                      <a:latin typeface="Cambria Math" panose="02040503050406030204" pitchFamily="18" charset="0"/>
                                    </a:rPr>
                                    <m:t>k</m:t>
                                  </m:r>
                                </m:e>
                                <m:sub>
                                  <m:r>
                                    <a:rPr xmlns:a="http://schemas.openxmlformats.org/drawingml/2006/main" sz="1700" i="1">
                                      <a:solidFill>
                                        <a:srgbClr val="000000"/>
                                      </a:solidFill>
                                      <a:latin typeface="Cambria Math" panose="02040503050406030204" pitchFamily="18" charset="0"/>
                                    </a:rPr>
                                    <m:t>i</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1</m:t>
                                  </m:r>
                                </m:sub>
                                <m:sup>
                                  <m:r>
                                    <a:rPr xmlns:a="http://schemas.openxmlformats.org/drawingml/2006/main" sz="1700" i="1">
                                      <a:solidFill>
                                        <a:srgbClr val="000000"/>
                                      </a:solidFill>
                                      <a:latin typeface="Cambria Math" panose="02040503050406030204" pitchFamily="18" charset="0"/>
                                    </a:rPr>
                                    <m:t>n</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1</m:t>
                                  </m:r>
                                </m:sup>
                              </m:sSubSup>
                            </m:num>
                            <m:den>
                              <m:r>
                                <m:rPr>
                                  <m:sty m:val="p"/>
                                </m:rPr>
                                <a:rPr xmlns:a="http://schemas.openxmlformats.org/drawingml/2006/main" sz="1700" i="1">
                                  <a:solidFill>
                                    <a:srgbClr val="000000"/>
                                  </a:solidFill>
                                  <a:latin typeface="Cambria Math" panose="02040503050406030204" pitchFamily="18" charset="0"/>
                                </a:rPr>
                                <m:t>Δ</m:t>
                              </m:r>
                              <m:sSubSup>
                                <m:e>
                                  <m:r>
                                    <a:rPr xmlns:a="http://schemas.openxmlformats.org/drawingml/2006/main" sz="1700" i="1">
                                      <a:solidFill>
                                        <a:srgbClr val="000000"/>
                                      </a:solidFill>
                                      <a:latin typeface="Cambria Math" panose="02040503050406030204" pitchFamily="18" charset="0"/>
                                    </a:rPr>
                                    <m:t>r</m:t>
                                  </m:r>
                                </m:e>
                                <m:sub>
                                  <m:r>
                                    <a:rPr xmlns:a="http://schemas.openxmlformats.org/drawingml/2006/main" sz="1700" i="1">
                                      <a:solidFill>
                                        <a:srgbClr val="000000"/>
                                      </a:solidFill>
                                      <a:latin typeface="Cambria Math" panose="02040503050406030204" pitchFamily="18" charset="0"/>
                                    </a:rPr>
                                    <m:t>i</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1</m:t>
                                  </m:r>
                                </m:sub>
                                <m:sup>
                                  <m:r>
                                    <a:rPr xmlns:a="http://schemas.openxmlformats.org/drawingml/2006/main" sz="1700" i="1">
                                      <a:solidFill>
                                        <a:srgbClr val="000000"/>
                                      </a:solidFill>
                                      <a:latin typeface="Cambria Math" panose="02040503050406030204" pitchFamily="18" charset="0"/>
                                    </a:rPr>
                                    <m:t>n</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1</m:t>
                                  </m:r>
                                </m:sup>
                              </m:sSubSup>
                            </m:den>
                          </m:f>
                          <m:r>
                            <a:rPr xmlns:a="http://schemas.openxmlformats.org/drawingml/2006/main" sz="1700" i="1">
                              <a:solidFill>
                                <a:srgbClr val="000000"/>
                              </a:solidFill>
                              <a:latin typeface="Cambria Math" panose="02040503050406030204" pitchFamily="18" charset="0"/>
                            </a:rPr>
                            <m:t>+</m:t>
                          </m:r>
                          <m:r>
                            <m:rPr>
                              <m:sty m:val="p"/>
                            </m:rPr>
                            <a:rPr xmlns:a="http://schemas.openxmlformats.org/drawingml/2006/main" sz="1700" i="1">
                              <a:solidFill>
                                <a:srgbClr val="000000"/>
                              </a:solidFill>
                              <a:latin typeface="Cambria Math" panose="02040503050406030204" pitchFamily="18" charset="0"/>
                            </a:rPr>
                            <m:t>Ψ</m:t>
                          </m:r>
                          <m:f>
                            <m:fPr>
                              <m:ctrlPr>
                                <a:rPr xmlns:a="http://schemas.openxmlformats.org/drawingml/2006/main" sz="1700" i="1">
                                  <a:solidFill>
                                    <a:srgbClr val="000000"/>
                                  </a:solidFill>
                                  <a:latin typeface="Cambria Math" panose="02040503050406030204" pitchFamily="18" charset="0"/>
                                </a:rPr>
                              </m:ctrlPr>
                              <m:type m:val="bar"/>
                            </m:fPr>
                            <m:num>
                              <m:sSubSup>
                                <m:e>
                                  <m:r>
                                    <a:rPr xmlns:a="http://schemas.openxmlformats.org/drawingml/2006/main" sz="1700" i="1">
                                      <a:solidFill>
                                        <a:srgbClr val="000000"/>
                                      </a:solidFill>
                                      <a:latin typeface="Cambria Math" panose="02040503050406030204" pitchFamily="18" charset="0"/>
                                    </a:rPr>
                                    <m:t>r</m:t>
                                  </m:r>
                                </m:e>
                                <m:sub>
                                  <m:r>
                                    <a:rPr xmlns:a="http://schemas.openxmlformats.org/drawingml/2006/main" sz="1700" i="1">
                                      <a:solidFill>
                                        <a:srgbClr val="000000"/>
                                      </a:solidFill>
                                      <a:latin typeface="Cambria Math" panose="02040503050406030204" pitchFamily="18" charset="0"/>
                                    </a:rPr>
                                    <m:t>i</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1</m:t>
                                  </m:r>
                                </m:sub>
                                <m:sup>
                                  <m:r>
                                    <a:rPr xmlns:a="http://schemas.openxmlformats.org/drawingml/2006/main" sz="1700" i="1">
                                      <a:solidFill>
                                        <a:srgbClr val="000000"/>
                                      </a:solidFill>
                                      <a:latin typeface="Cambria Math" panose="02040503050406030204" pitchFamily="18" charset="0"/>
                                    </a:rPr>
                                    <m:t>n</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1</m:t>
                                  </m:r>
                                </m:sup>
                              </m:sSubSup>
                              <m:sSubSup>
                                <m:e>
                                  <m:r>
                                    <a:rPr xmlns:a="http://schemas.openxmlformats.org/drawingml/2006/main" sz="1700" i="1">
                                      <a:solidFill>
                                        <a:srgbClr val="000000"/>
                                      </a:solidFill>
                                      <a:latin typeface="Cambria Math" panose="02040503050406030204" pitchFamily="18" charset="0"/>
                                    </a:rPr>
                                    <m:t>k</m:t>
                                  </m:r>
                                </m:e>
                                <m:sub>
                                  <m:r>
                                    <a:rPr xmlns:a="http://schemas.openxmlformats.org/drawingml/2006/main" sz="1700" i="1">
                                      <a:solidFill>
                                        <a:srgbClr val="000000"/>
                                      </a:solidFill>
                                      <a:latin typeface="Cambria Math" panose="02040503050406030204" pitchFamily="18" charset="0"/>
                                    </a:rPr>
                                    <m:t>i</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1</m:t>
                                  </m:r>
                                </m:sub>
                                <m:sup>
                                  <m:r>
                                    <a:rPr xmlns:a="http://schemas.openxmlformats.org/drawingml/2006/main" sz="1700" i="1">
                                      <a:solidFill>
                                        <a:srgbClr val="000000"/>
                                      </a:solidFill>
                                      <a:latin typeface="Cambria Math" panose="02040503050406030204" pitchFamily="18" charset="0"/>
                                    </a:rPr>
                                    <m:t>n</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1</m:t>
                                  </m:r>
                                </m:sup>
                              </m:sSubSup>
                            </m:num>
                            <m:den>
                              <m:r>
                                <m:rPr>
                                  <m:sty m:val="p"/>
                                </m:rPr>
                                <a:rPr xmlns:a="http://schemas.openxmlformats.org/drawingml/2006/main" sz="1700" i="1">
                                  <a:solidFill>
                                    <a:srgbClr val="000000"/>
                                  </a:solidFill>
                                  <a:latin typeface="Cambria Math" panose="02040503050406030204" pitchFamily="18" charset="0"/>
                                </a:rPr>
                                <m:t>Δ</m:t>
                              </m:r>
                              <m:sSubSup>
                                <m:e>
                                  <m:r>
                                    <a:rPr xmlns:a="http://schemas.openxmlformats.org/drawingml/2006/main" sz="1700" i="1">
                                      <a:solidFill>
                                        <a:srgbClr val="000000"/>
                                      </a:solidFill>
                                      <a:latin typeface="Cambria Math" panose="02040503050406030204" pitchFamily="18" charset="0"/>
                                    </a:rPr>
                                    <m:t>r</m:t>
                                  </m:r>
                                </m:e>
                                <m:sub>
                                  <m:r>
                                    <a:rPr xmlns:a="http://schemas.openxmlformats.org/drawingml/2006/main" sz="1700" i="1">
                                      <a:solidFill>
                                        <a:srgbClr val="000000"/>
                                      </a:solidFill>
                                      <a:latin typeface="Cambria Math" panose="02040503050406030204" pitchFamily="18" charset="0"/>
                                    </a:rPr>
                                    <m:t>i</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1</m:t>
                                  </m:r>
                                </m:sub>
                                <m:sup>
                                  <m:r>
                                    <a:rPr xmlns:a="http://schemas.openxmlformats.org/drawingml/2006/main" sz="1700" i="1">
                                      <a:solidFill>
                                        <a:srgbClr val="000000"/>
                                      </a:solidFill>
                                      <a:latin typeface="Cambria Math" panose="02040503050406030204" pitchFamily="18" charset="0"/>
                                    </a:rPr>
                                    <m:t>n</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1</m:t>
                                  </m:r>
                                </m:sup>
                              </m:sSubSup>
                            </m:den>
                          </m:f>
                          <m:r>
                            <a:rPr xmlns:a="http://schemas.openxmlformats.org/drawingml/2006/main" sz="1700" i="1">
                              <a:solidFill>
                                <a:srgbClr val="000000"/>
                              </a:solidFill>
                              <a:latin typeface="Cambria Math" panose="02040503050406030204" pitchFamily="18" charset="0"/>
                            </a:rPr>
                            <m:t>+</m:t>
                          </m:r>
                          <m:sSup>
                            <m:e>
                              <m:d>
                                <m:dPr>
                                  <m:ctrlPr>
                                    <a:rPr xmlns:a="http://schemas.openxmlformats.org/drawingml/2006/main" sz="1700" i="1">
                                      <a:solidFill>
                                        <a:srgbClr val="000000"/>
                                      </a:solidFill>
                                      <a:latin typeface="Cambria Math" panose="02040503050406030204" pitchFamily="18" charset="0"/>
                                    </a:rPr>
                                  </m:ctrlPr>
                                </m:dPr>
                                <m:e>
                                  <m:f>
                                    <m:fPr>
                                      <m:ctrlPr>
                                        <a:rPr xmlns:a="http://schemas.openxmlformats.org/drawingml/2006/main" sz="1700" i="1">
                                          <a:solidFill>
                                            <a:srgbClr val="000000"/>
                                          </a:solidFill>
                                          <a:latin typeface="Cambria Math" panose="02040503050406030204" pitchFamily="18" charset="0"/>
                                        </a:rPr>
                                      </m:ctrlPr>
                                      <m:type m:val="bar"/>
                                    </m:fPr>
                                    <m:num>
                                      <m:r>
                                        <m:rPr>
                                          <m:sty m:val="p"/>
                                        </m:rPr>
                                        <a:rPr xmlns:a="http://schemas.openxmlformats.org/drawingml/2006/main" sz="1700" i="1">
                                          <a:solidFill>
                                            <a:srgbClr val="000000"/>
                                          </a:solidFill>
                                          <a:latin typeface="Cambria Math" panose="02040503050406030204" pitchFamily="18" charset="0"/>
                                        </a:rPr>
                                        <m:t>Δ</m:t>
                                      </m:r>
                                      <m:sSub>
                                        <m:e>
                                          <m:r>
                                            <a:rPr xmlns:a="http://schemas.openxmlformats.org/drawingml/2006/main" sz="1700" i="1">
                                              <a:solidFill>
                                                <a:srgbClr val="000000"/>
                                              </a:solidFill>
                                              <a:latin typeface="Cambria Math" panose="02040503050406030204" pitchFamily="18" charset="0"/>
                                            </a:rPr>
                                            <m:t>r</m:t>
                                          </m:r>
                                        </m:e>
                                        <m:sub>
                                          <m:r>
                                            <a:rPr xmlns:a="http://schemas.openxmlformats.org/drawingml/2006/main" sz="1700" i="1">
                                              <a:solidFill>
                                                <a:srgbClr val="000000"/>
                                              </a:solidFill>
                                              <a:latin typeface="Cambria Math" panose="02040503050406030204" pitchFamily="18" charset="0"/>
                                            </a:rPr>
                                            <m:t>i</m:t>
                                          </m:r>
                                        </m:sub>
                                      </m:sSub>
                                      <m:sSub>
                                        <m:e>
                                          <m:r>
                                            <a:rPr xmlns:a="http://schemas.openxmlformats.org/drawingml/2006/main" sz="1700" i="1">
                                              <a:solidFill>
                                                <a:srgbClr val="000000"/>
                                              </a:solidFill>
                                              <a:latin typeface="Cambria Math" panose="02040503050406030204" pitchFamily="18" charset="0"/>
                                            </a:rPr>
                                            <m:t>r</m:t>
                                          </m:r>
                                        </m:e>
                                        <m:sub>
                                          <m:r>
                                            <a:rPr xmlns:a="http://schemas.openxmlformats.org/drawingml/2006/main" sz="1700" i="1">
                                              <a:solidFill>
                                                <a:srgbClr val="000000"/>
                                              </a:solidFill>
                                              <a:latin typeface="Cambria Math" panose="02040503050406030204" pitchFamily="18" charset="0"/>
                                            </a:rPr>
                                            <m:t>i</m:t>
                                          </m:r>
                                        </m:sub>
                                      </m:sSub>
                                      <m:r>
                                        <a:rPr xmlns:a="http://schemas.openxmlformats.org/drawingml/2006/main" sz="1700" i="1">
                                          <a:solidFill>
                                            <a:srgbClr val="000000"/>
                                          </a:solidFill>
                                          <a:latin typeface="Cambria Math" panose="02040503050406030204" pitchFamily="18" charset="0"/>
                                        </a:rPr>
                                        <m:t>ρ</m:t>
                                      </m:r>
                                      <m:sSub>
                                        <m:e>
                                          <m:r>
                                            <a:rPr xmlns:a="http://schemas.openxmlformats.org/drawingml/2006/main" sz="1700" i="1">
                                              <a:solidFill>
                                                <a:srgbClr val="000000"/>
                                              </a:solidFill>
                                              <a:latin typeface="Cambria Math" panose="02040503050406030204" pitchFamily="18" charset="0"/>
                                            </a:rPr>
                                            <m:t>C</m:t>
                                          </m:r>
                                        </m:e>
                                        <m:sub>
                                          <m:r>
                                            <a:rPr xmlns:a="http://schemas.openxmlformats.org/drawingml/2006/main" sz="1700" i="1">
                                              <a:solidFill>
                                                <a:srgbClr val="000000"/>
                                              </a:solidFill>
                                              <a:latin typeface="Cambria Math" panose="02040503050406030204" pitchFamily="18" charset="0"/>
                                            </a:rPr>
                                            <m:t>p</m:t>
                                          </m:r>
                                        </m:sub>
                                      </m:sSub>
                                    </m:num>
                                    <m:den>
                                      <m:r>
                                        <m:rPr>
                                          <m:sty m:val="p"/>
                                        </m:rPr>
                                        <a:rPr xmlns:a="http://schemas.openxmlformats.org/drawingml/2006/main" sz="1700" i="1">
                                          <a:solidFill>
                                            <a:srgbClr val="000000"/>
                                          </a:solidFill>
                                          <a:latin typeface="Cambria Math" panose="02040503050406030204" pitchFamily="18" charset="0"/>
                                        </a:rPr>
                                        <m:t>Δ</m:t>
                                      </m:r>
                                      <m:r>
                                        <a:rPr xmlns:a="http://schemas.openxmlformats.org/drawingml/2006/main" sz="1700" i="1">
                                          <a:solidFill>
                                            <a:srgbClr val="000000"/>
                                          </a:solidFill>
                                          <a:latin typeface="Cambria Math" panose="02040503050406030204" pitchFamily="18" charset="0"/>
                                        </a:rPr>
                                        <m:t>t</m:t>
                                      </m:r>
                                    </m:den>
                                  </m:f>
                                </m:e>
                              </m:d>
                            </m:e>
                            <m:sup>
                              <m:r>
                                <a:rPr xmlns:a="http://schemas.openxmlformats.org/drawingml/2006/main" sz="1700" i="1">
                                  <a:solidFill>
                                    <a:srgbClr val="000000"/>
                                  </a:solidFill>
                                  <a:latin typeface="Cambria Math" panose="02040503050406030204" pitchFamily="18" charset="0"/>
                                </a:rPr>
                                <m:t>n</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1</m:t>
                              </m:r>
                            </m:sup>
                          </m:sSup>
                        </m:e>
                      </m:d>
                      <m:sSubSup>
                        <m:e>
                          <m:r>
                            <a:rPr xmlns:a="http://schemas.openxmlformats.org/drawingml/2006/main" sz="1700" i="1">
                              <a:solidFill>
                                <a:srgbClr val="000000"/>
                              </a:solidFill>
                              <a:latin typeface="Cambria Math" panose="02040503050406030204" pitchFamily="18" charset="0"/>
                            </a:rPr>
                            <m:t>T</m:t>
                          </m:r>
                        </m:e>
                        <m:sub>
                          <m:r>
                            <a:rPr xmlns:a="http://schemas.openxmlformats.org/drawingml/2006/main" sz="1700" i="1">
                              <a:solidFill>
                                <a:srgbClr val="000000"/>
                              </a:solidFill>
                              <a:latin typeface="Cambria Math" panose="02040503050406030204" pitchFamily="18" charset="0"/>
                            </a:rPr>
                            <m:t>i</m:t>
                          </m:r>
                        </m:sub>
                        <m:sup>
                          <m:r>
                            <a:rPr xmlns:a="http://schemas.openxmlformats.org/drawingml/2006/main" sz="1700" i="1">
                              <a:solidFill>
                                <a:srgbClr val="000000"/>
                              </a:solidFill>
                              <a:latin typeface="Cambria Math" panose="02040503050406030204" pitchFamily="18" charset="0"/>
                            </a:rPr>
                            <m:t>n</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1</m:t>
                          </m:r>
                        </m:sup>
                      </m:sSubSup>
                    </m:e>
                  </m:d>
                  <m:r>
                    <a:rPr xmlns:a="http://schemas.openxmlformats.org/drawingml/2006/main" sz="1700" i="1">
                      <a:solidFill>
                        <a:srgbClr val="000000"/>
                      </a:solidFill>
                      <a:latin typeface="Cambria Math" panose="02040503050406030204" pitchFamily="18" charset="0"/>
                    </a:rPr>
                    <m:t>=</m:t>
                  </m:r>
                  <m:r>
                    <m:rPr>
                      <m:sty m:val="p"/>
                    </m:rPr>
                    <a:rPr xmlns:a="http://schemas.openxmlformats.org/drawingml/2006/main" sz="1700" i="1">
                      <a:solidFill>
                        <a:srgbClr val="000000"/>
                      </a:solidFill>
                      <a:latin typeface="Cambria Math" panose="02040503050406030204" pitchFamily="18" charset="0"/>
                    </a:rPr>
                    <m:t>Ψ</m:t>
                  </m:r>
                  <m:d>
                    <m:dPr>
                      <m:ctrlPr>
                        <a:rPr xmlns:a="http://schemas.openxmlformats.org/drawingml/2006/main" sz="1700" i="1">
                          <a:solidFill>
                            <a:srgbClr val="000000"/>
                          </a:solidFill>
                          <a:latin typeface="Cambria Math" panose="02040503050406030204" pitchFamily="18" charset="0"/>
                        </a:rPr>
                      </m:ctrlPr>
                    </m:dPr>
                    <m:e>
                      <m:f>
                        <m:fPr>
                          <m:ctrlPr>
                            <a:rPr xmlns:a="http://schemas.openxmlformats.org/drawingml/2006/main" sz="1700" i="1">
                              <a:solidFill>
                                <a:srgbClr val="000000"/>
                              </a:solidFill>
                              <a:latin typeface="Cambria Math" panose="02040503050406030204" pitchFamily="18" charset="0"/>
                            </a:rPr>
                          </m:ctrlPr>
                          <m:type m:val="bar"/>
                        </m:fPr>
                        <m:num>
                          <m:sSubSup>
                            <m:e>
                              <m:r>
                                <a:rPr xmlns:a="http://schemas.openxmlformats.org/drawingml/2006/main" sz="1700" i="1">
                                  <a:solidFill>
                                    <a:srgbClr val="000000"/>
                                  </a:solidFill>
                                  <a:latin typeface="Cambria Math" panose="02040503050406030204" pitchFamily="18" charset="0"/>
                                </a:rPr>
                                <m:t>r</m:t>
                              </m:r>
                            </m:e>
                            <m:sub>
                              <m:r>
                                <a:rPr xmlns:a="http://schemas.openxmlformats.org/drawingml/2006/main" sz="1700" i="1">
                                  <a:solidFill>
                                    <a:srgbClr val="000000"/>
                                  </a:solidFill>
                                  <a:latin typeface="Cambria Math" panose="02040503050406030204" pitchFamily="18" charset="0"/>
                                </a:rPr>
                                <m:t>i</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1</m:t>
                              </m:r>
                            </m:sub>
                            <m:sup>
                              <m:r>
                                <a:rPr xmlns:a="http://schemas.openxmlformats.org/drawingml/2006/main" sz="1700" i="1">
                                  <a:solidFill>
                                    <a:srgbClr val="000000"/>
                                  </a:solidFill>
                                  <a:latin typeface="Cambria Math" panose="02040503050406030204" pitchFamily="18" charset="0"/>
                                </a:rPr>
                                <m:t>n</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1</m:t>
                              </m:r>
                            </m:sup>
                          </m:sSubSup>
                          <m:sSubSup>
                            <m:e>
                              <m:r>
                                <a:rPr xmlns:a="http://schemas.openxmlformats.org/drawingml/2006/main" sz="1700" i="1">
                                  <a:solidFill>
                                    <a:srgbClr val="000000"/>
                                  </a:solidFill>
                                  <a:latin typeface="Cambria Math" panose="02040503050406030204" pitchFamily="18" charset="0"/>
                                </a:rPr>
                                <m:t>k</m:t>
                              </m:r>
                            </m:e>
                            <m:sub>
                              <m:r>
                                <a:rPr xmlns:a="http://schemas.openxmlformats.org/drawingml/2006/main" sz="1700" i="1">
                                  <a:solidFill>
                                    <a:srgbClr val="000000"/>
                                  </a:solidFill>
                                  <a:latin typeface="Cambria Math" panose="02040503050406030204" pitchFamily="18" charset="0"/>
                                </a:rPr>
                                <m:t>i</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1</m:t>
                              </m:r>
                            </m:sub>
                            <m:sup>
                              <m:r>
                                <a:rPr xmlns:a="http://schemas.openxmlformats.org/drawingml/2006/main" sz="1700" i="1">
                                  <a:solidFill>
                                    <a:srgbClr val="000000"/>
                                  </a:solidFill>
                                  <a:latin typeface="Cambria Math" panose="02040503050406030204" pitchFamily="18" charset="0"/>
                                </a:rPr>
                                <m:t>n</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1</m:t>
                              </m:r>
                            </m:sup>
                          </m:sSubSup>
                        </m:num>
                        <m:den>
                          <m:r>
                            <m:rPr>
                              <m:sty m:val="p"/>
                            </m:rPr>
                            <a:rPr xmlns:a="http://schemas.openxmlformats.org/drawingml/2006/main" sz="1700" i="1">
                              <a:solidFill>
                                <a:srgbClr val="000000"/>
                              </a:solidFill>
                              <a:latin typeface="Cambria Math" panose="02040503050406030204" pitchFamily="18" charset="0"/>
                            </a:rPr>
                            <m:t>Δ</m:t>
                          </m:r>
                          <m:sSubSup>
                            <m:e>
                              <m:r>
                                <a:rPr xmlns:a="http://schemas.openxmlformats.org/drawingml/2006/main" sz="1700" i="1">
                                  <a:solidFill>
                                    <a:srgbClr val="000000"/>
                                  </a:solidFill>
                                  <a:latin typeface="Cambria Math" panose="02040503050406030204" pitchFamily="18" charset="0"/>
                                </a:rPr>
                                <m:t>r</m:t>
                              </m:r>
                            </m:e>
                            <m:sub>
                              <m:r>
                                <a:rPr xmlns:a="http://schemas.openxmlformats.org/drawingml/2006/main" sz="1700" i="1">
                                  <a:solidFill>
                                    <a:srgbClr val="000000"/>
                                  </a:solidFill>
                                  <a:latin typeface="Cambria Math" panose="02040503050406030204" pitchFamily="18" charset="0"/>
                                </a:rPr>
                                <m:t>i</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1</m:t>
                              </m:r>
                            </m:sub>
                            <m:sup>
                              <m:r>
                                <a:rPr xmlns:a="http://schemas.openxmlformats.org/drawingml/2006/main" sz="1700" i="1">
                                  <a:solidFill>
                                    <a:srgbClr val="000000"/>
                                  </a:solidFill>
                                  <a:latin typeface="Cambria Math" panose="02040503050406030204" pitchFamily="18" charset="0"/>
                                </a:rPr>
                                <m:t>n</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1</m:t>
                              </m:r>
                            </m:sup>
                          </m:sSubSup>
                        </m:den>
                      </m:f>
                      <m:sSubSup>
                        <m:e>
                          <m:r>
                            <a:rPr xmlns:a="http://schemas.openxmlformats.org/drawingml/2006/main" sz="1700" i="1">
                              <a:solidFill>
                                <a:srgbClr val="000000"/>
                              </a:solidFill>
                              <a:latin typeface="Cambria Math" panose="02040503050406030204" pitchFamily="18" charset="0"/>
                            </a:rPr>
                            <m:t>T</m:t>
                          </m:r>
                        </m:e>
                        <m:sub>
                          <m:r>
                            <a:rPr xmlns:a="http://schemas.openxmlformats.org/drawingml/2006/main" sz="1700" i="1">
                              <a:solidFill>
                                <a:srgbClr val="000000"/>
                              </a:solidFill>
                              <a:latin typeface="Cambria Math" panose="02040503050406030204" pitchFamily="18" charset="0"/>
                            </a:rPr>
                            <m:t>i</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1</m:t>
                          </m:r>
                        </m:sub>
                        <m:sup>
                          <m:r>
                            <a:rPr xmlns:a="http://schemas.openxmlformats.org/drawingml/2006/main" sz="1700" i="1">
                              <a:solidFill>
                                <a:srgbClr val="000000"/>
                              </a:solidFill>
                              <a:latin typeface="Cambria Math" panose="02040503050406030204" pitchFamily="18" charset="0"/>
                            </a:rPr>
                            <m:t>n</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1</m:t>
                          </m:r>
                        </m:sup>
                      </m:sSubSup>
                    </m:e>
                  </m:d>
                  <m:r>
                    <a:rPr xmlns:a="http://schemas.openxmlformats.org/drawingml/2006/main" sz="1700" i="1">
                      <a:solidFill>
                        <a:srgbClr val="000000"/>
                      </a:solidFill>
                      <a:latin typeface="Cambria Math" panose="02040503050406030204" pitchFamily="18" charset="0"/>
                    </a:rPr>
                    <m:t>+</m:t>
                  </m:r>
                  <m:r>
                    <m:rPr>
                      <m:sty m:val="p"/>
                    </m:rPr>
                    <a:rPr xmlns:a="http://schemas.openxmlformats.org/drawingml/2006/main" sz="1700" i="1">
                      <a:solidFill>
                        <a:srgbClr val="000000"/>
                      </a:solidFill>
                      <a:latin typeface="Cambria Math" panose="02040503050406030204" pitchFamily="18" charset="0"/>
                    </a:rPr>
                    <m:t>Ψ</m:t>
                  </m:r>
                  <m:d>
                    <m:dPr>
                      <m:ctrlPr>
                        <a:rPr xmlns:a="http://schemas.openxmlformats.org/drawingml/2006/main" sz="1700" i="1">
                          <a:solidFill>
                            <a:srgbClr val="000000"/>
                          </a:solidFill>
                          <a:latin typeface="Cambria Math" panose="02040503050406030204" pitchFamily="18" charset="0"/>
                        </a:rPr>
                      </m:ctrlPr>
                    </m:dPr>
                    <m:e>
                      <m:f>
                        <m:fPr>
                          <m:ctrlPr>
                            <a:rPr xmlns:a="http://schemas.openxmlformats.org/drawingml/2006/main" sz="1700" i="1">
                              <a:solidFill>
                                <a:srgbClr val="000000"/>
                              </a:solidFill>
                              <a:latin typeface="Cambria Math" panose="02040503050406030204" pitchFamily="18" charset="0"/>
                            </a:rPr>
                          </m:ctrlPr>
                          <m:type m:val="bar"/>
                        </m:fPr>
                        <m:num>
                          <m:sSubSup>
                            <m:e>
                              <m:r>
                                <a:rPr xmlns:a="http://schemas.openxmlformats.org/drawingml/2006/main" sz="1700" i="1">
                                  <a:solidFill>
                                    <a:srgbClr val="000000"/>
                                  </a:solidFill>
                                  <a:latin typeface="Cambria Math" panose="02040503050406030204" pitchFamily="18" charset="0"/>
                                </a:rPr>
                                <m:t>r</m:t>
                              </m:r>
                            </m:e>
                            <m:sub>
                              <m:r>
                                <a:rPr xmlns:a="http://schemas.openxmlformats.org/drawingml/2006/main" sz="1700" i="1">
                                  <a:solidFill>
                                    <a:srgbClr val="000000"/>
                                  </a:solidFill>
                                  <a:latin typeface="Cambria Math" panose="02040503050406030204" pitchFamily="18" charset="0"/>
                                </a:rPr>
                                <m:t>i</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1</m:t>
                              </m:r>
                            </m:sub>
                            <m:sup>
                              <m:r>
                                <a:rPr xmlns:a="http://schemas.openxmlformats.org/drawingml/2006/main" sz="1700" i="1">
                                  <a:solidFill>
                                    <a:srgbClr val="000000"/>
                                  </a:solidFill>
                                  <a:latin typeface="Cambria Math" panose="02040503050406030204" pitchFamily="18" charset="0"/>
                                </a:rPr>
                                <m:t>n</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1</m:t>
                              </m:r>
                            </m:sup>
                          </m:sSubSup>
                          <m:sSubSup>
                            <m:e>
                              <m:r>
                                <a:rPr xmlns:a="http://schemas.openxmlformats.org/drawingml/2006/main" sz="1700" i="1">
                                  <a:solidFill>
                                    <a:srgbClr val="000000"/>
                                  </a:solidFill>
                                  <a:latin typeface="Cambria Math" panose="02040503050406030204" pitchFamily="18" charset="0"/>
                                </a:rPr>
                                <m:t>k</m:t>
                              </m:r>
                            </m:e>
                            <m:sub>
                              <m:r>
                                <a:rPr xmlns:a="http://schemas.openxmlformats.org/drawingml/2006/main" sz="1700" i="1">
                                  <a:solidFill>
                                    <a:srgbClr val="000000"/>
                                  </a:solidFill>
                                  <a:latin typeface="Cambria Math" panose="02040503050406030204" pitchFamily="18" charset="0"/>
                                </a:rPr>
                                <m:t>i</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1</m:t>
                              </m:r>
                            </m:sub>
                            <m:sup>
                              <m:r>
                                <a:rPr xmlns:a="http://schemas.openxmlformats.org/drawingml/2006/main" sz="1700" i="1">
                                  <a:solidFill>
                                    <a:srgbClr val="000000"/>
                                  </a:solidFill>
                                  <a:latin typeface="Cambria Math" panose="02040503050406030204" pitchFamily="18" charset="0"/>
                                </a:rPr>
                                <m:t>n</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1</m:t>
                              </m:r>
                            </m:sup>
                          </m:sSubSup>
                        </m:num>
                        <m:den>
                          <m:r>
                            <m:rPr>
                              <m:sty m:val="p"/>
                            </m:rPr>
                            <a:rPr xmlns:a="http://schemas.openxmlformats.org/drawingml/2006/main" sz="1700" i="1">
                              <a:solidFill>
                                <a:srgbClr val="000000"/>
                              </a:solidFill>
                              <a:latin typeface="Cambria Math" panose="02040503050406030204" pitchFamily="18" charset="0"/>
                            </a:rPr>
                            <m:t>Δ</m:t>
                          </m:r>
                          <m:sSubSup>
                            <m:e>
                              <m:r>
                                <a:rPr xmlns:a="http://schemas.openxmlformats.org/drawingml/2006/main" sz="1700" i="1">
                                  <a:solidFill>
                                    <a:srgbClr val="000000"/>
                                  </a:solidFill>
                                  <a:latin typeface="Cambria Math" panose="02040503050406030204" pitchFamily="18" charset="0"/>
                                </a:rPr>
                                <m:t>r</m:t>
                              </m:r>
                            </m:e>
                            <m:sub>
                              <m:r>
                                <a:rPr xmlns:a="http://schemas.openxmlformats.org/drawingml/2006/main" sz="1700" i="1">
                                  <a:solidFill>
                                    <a:srgbClr val="000000"/>
                                  </a:solidFill>
                                  <a:latin typeface="Cambria Math" panose="02040503050406030204" pitchFamily="18" charset="0"/>
                                </a:rPr>
                                <m:t>i</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1</m:t>
                              </m:r>
                            </m:sub>
                            <m:sup>
                              <m:r>
                                <a:rPr xmlns:a="http://schemas.openxmlformats.org/drawingml/2006/main" sz="1700" i="1">
                                  <a:solidFill>
                                    <a:srgbClr val="000000"/>
                                  </a:solidFill>
                                  <a:latin typeface="Cambria Math" panose="02040503050406030204" pitchFamily="18" charset="0"/>
                                </a:rPr>
                                <m:t>n</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1</m:t>
                              </m:r>
                            </m:sup>
                          </m:sSubSup>
                        </m:den>
                      </m:f>
                      <m:sSubSup>
                        <m:e>
                          <m:r>
                            <a:rPr xmlns:a="http://schemas.openxmlformats.org/drawingml/2006/main" sz="1700" i="1">
                              <a:solidFill>
                                <a:srgbClr val="000000"/>
                              </a:solidFill>
                              <a:latin typeface="Cambria Math" panose="02040503050406030204" pitchFamily="18" charset="0"/>
                            </a:rPr>
                            <m:t>T</m:t>
                          </m:r>
                        </m:e>
                        <m:sub>
                          <m:r>
                            <a:rPr xmlns:a="http://schemas.openxmlformats.org/drawingml/2006/main" sz="1700" i="1">
                              <a:solidFill>
                                <a:srgbClr val="000000"/>
                              </a:solidFill>
                              <a:latin typeface="Cambria Math" panose="02040503050406030204" pitchFamily="18" charset="0"/>
                            </a:rPr>
                            <m:t>i</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1</m:t>
                          </m:r>
                        </m:sub>
                        <m:sup>
                          <m:r>
                            <a:rPr xmlns:a="http://schemas.openxmlformats.org/drawingml/2006/main" sz="1700" i="1">
                              <a:solidFill>
                                <a:srgbClr val="000000"/>
                              </a:solidFill>
                              <a:latin typeface="Cambria Math" panose="02040503050406030204" pitchFamily="18" charset="0"/>
                            </a:rPr>
                            <m:t>n</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1</m:t>
                          </m:r>
                        </m:sup>
                      </m:sSubSup>
                    </m:e>
                  </m:d>
                  <m:r>
                    <a:rPr xmlns:a="http://schemas.openxmlformats.org/drawingml/2006/main" sz="1700" i="1">
                      <a:solidFill>
                        <a:srgbClr val="000000"/>
                      </a:solidFill>
                      <a:latin typeface="Cambria Math" panose="02040503050406030204" pitchFamily="18" charset="0"/>
                    </a:rPr>
                    <m:t>+</m:t>
                  </m:r>
                  <m:r>
                    <m:rPr>
                      <m:sty m:val="p"/>
                    </m:rPr>
                    <a:rPr xmlns:a="http://schemas.openxmlformats.org/drawingml/2006/main" sz="1700" i="1">
                      <a:solidFill>
                        <a:srgbClr val="000000"/>
                      </a:solidFill>
                      <a:latin typeface="Cambria Math" panose="02040503050406030204" pitchFamily="18" charset="0"/>
                    </a:rPr>
                    <m:t>Ψ</m:t>
                  </m:r>
                  <m:r>
                    <a:rPr xmlns:a="http://schemas.openxmlformats.org/drawingml/2006/main" sz="1700" i="1">
                      <a:solidFill>
                        <a:srgbClr val="000000"/>
                      </a:solidFill>
                      <a:latin typeface="Cambria Math" panose="02040503050406030204" pitchFamily="18" charset="0"/>
                    </a:rPr>
                    <m:t>(</m:t>
                  </m:r>
                  <m:sSubSup>
                    <m:e>
                      <m:r>
                        <a:rPr xmlns:a="http://schemas.openxmlformats.org/drawingml/2006/main" sz="1700" i="1">
                          <a:solidFill>
                            <a:srgbClr val="000000"/>
                          </a:solidFill>
                          <a:latin typeface="Cambria Math" panose="02040503050406030204" pitchFamily="18" charset="0"/>
                        </a:rPr>
                        <m:t>q</m:t>
                      </m:r>
                    </m:e>
                    <m:sub>
                      <m:r>
                        <a:rPr xmlns:a="http://schemas.openxmlformats.org/drawingml/2006/main" sz="1700" i="1">
                          <a:solidFill>
                            <a:srgbClr val="000000"/>
                          </a:solidFill>
                          <a:latin typeface="Cambria Math" panose="02040503050406030204" pitchFamily="18" charset="0"/>
                        </a:rPr>
                        <m:t>i</m:t>
                      </m:r>
                    </m:sub>
                    <m:sup>
                      <m:sSup>
                        <m:e/>
                        <m:sup>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m:t>
                          </m:r>
                        </m:sup>
                      </m:sSup>
                    </m:sup>
                  </m:sSubSup>
                  <m:sSup>
                    <m:e>
                      <m:r>
                        <a:rPr xmlns:a="http://schemas.openxmlformats.org/drawingml/2006/main" sz="1700" i="1">
                          <a:solidFill>
                            <a:srgbClr val="000000"/>
                          </a:solidFill>
                          <a:latin typeface="Cambria Math" panose="02040503050406030204" pitchFamily="18" charset="0"/>
                        </a:rPr>
                        <m:t>)</m:t>
                      </m:r>
                    </m:e>
                    <m:sup>
                      <m:r>
                        <a:rPr xmlns:a="http://schemas.openxmlformats.org/drawingml/2006/main" sz="1700" i="1">
                          <a:solidFill>
                            <a:srgbClr val="000000"/>
                          </a:solidFill>
                          <a:latin typeface="Cambria Math" panose="02040503050406030204" pitchFamily="18" charset="0"/>
                        </a:rPr>
                        <m:t>n</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1</m:t>
                      </m:r>
                    </m:sup>
                  </m:sSup>
                  <m:sSub>
                    <m:e>
                      <m:r>
                        <a:rPr xmlns:a="http://schemas.openxmlformats.org/drawingml/2006/main" sz="1700" i="1">
                          <a:solidFill>
                            <a:srgbClr val="000000"/>
                          </a:solidFill>
                          <a:latin typeface="Cambria Math" panose="02040503050406030204" pitchFamily="18" charset="0"/>
                        </a:rPr>
                        <m:t>r</m:t>
                      </m:r>
                    </m:e>
                    <m:sub>
                      <m:r>
                        <a:rPr xmlns:a="http://schemas.openxmlformats.org/drawingml/2006/main" sz="1700" i="1">
                          <a:solidFill>
                            <a:srgbClr val="000000"/>
                          </a:solidFill>
                          <a:latin typeface="Cambria Math" panose="02040503050406030204" pitchFamily="18" charset="0"/>
                        </a:rPr>
                        <m:t>i</m:t>
                      </m:r>
                    </m:sub>
                  </m:sSub>
                  <m:r>
                    <m:rPr>
                      <m:sty m:val="p"/>
                    </m:rPr>
                    <a:rPr xmlns:a="http://schemas.openxmlformats.org/drawingml/2006/main" sz="1700" i="1">
                      <a:solidFill>
                        <a:srgbClr val="000000"/>
                      </a:solidFill>
                      <a:latin typeface="Cambria Math" panose="02040503050406030204" pitchFamily="18" charset="0"/>
                    </a:rPr>
                    <m:t>Δ</m:t>
                  </m:r>
                  <m:sSub>
                    <m:e>
                      <m:r>
                        <a:rPr xmlns:a="http://schemas.openxmlformats.org/drawingml/2006/main" sz="1700" i="1">
                          <a:solidFill>
                            <a:srgbClr val="000000"/>
                          </a:solidFill>
                          <a:latin typeface="Cambria Math" panose="02040503050406030204" pitchFamily="18" charset="0"/>
                        </a:rPr>
                        <m:t>r</m:t>
                      </m:r>
                    </m:e>
                    <m:sub>
                      <m:r>
                        <a:rPr xmlns:a="http://schemas.openxmlformats.org/drawingml/2006/main" sz="1700" i="1">
                          <a:solidFill>
                            <a:srgbClr val="000000"/>
                          </a:solidFill>
                          <a:latin typeface="Cambria Math" panose="02040503050406030204" pitchFamily="18" charset="0"/>
                        </a:rPr>
                        <m:t>i</m:t>
                      </m:r>
                    </m:sub>
                  </m:sSub>
                  <m:r>
                    <a:rPr xmlns:a="http://schemas.openxmlformats.org/drawingml/2006/main" sz="1700" i="1">
                      <a:solidFill>
                        <a:srgbClr val="000000"/>
                      </a:solidFill>
                      <a:latin typeface="Cambria Math" panose="02040503050406030204" pitchFamily="18" charset="0"/>
                    </a:rPr>
                    <m:t>+</m:t>
                  </m:r>
                  <m:sSup>
                    <m:e>
                      <m:d>
                        <m:dPr>
                          <m:ctrlPr>
                            <a:rPr xmlns:a="http://schemas.openxmlformats.org/drawingml/2006/main" sz="1700" i="1">
                              <a:solidFill>
                                <a:srgbClr val="000000"/>
                              </a:solidFill>
                              <a:latin typeface="Cambria Math" panose="02040503050406030204" pitchFamily="18" charset="0"/>
                            </a:rPr>
                          </m:ctrlPr>
                        </m:dPr>
                        <m:e>
                          <m:f>
                            <m:fPr>
                              <m:ctrlPr>
                                <a:rPr xmlns:a="http://schemas.openxmlformats.org/drawingml/2006/main" sz="1700" i="1">
                                  <a:solidFill>
                                    <a:srgbClr val="000000"/>
                                  </a:solidFill>
                                  <a:latin typeface="Cambria Math" panose="02040503050406030204" pitchFamily="18" charset="0"/>
                                </a:rPr>
                              </m:ctrlPr>
                              <m:type m:val="bar"/>
                            </m:fPr>
                            <m:num>
                              <m:r>
                                <m:rPr>
                                  <m:sty m:val="p"/>
                                </m:rPr>
                                <a:rPr xmlns:a="http://schemas.openxmlformats.org/drawingml/2006/main" sz="1700" i="1">
                                  <a:solidFill>
                                    <a:srgbClr val="000000"/>
                                  </a:solidFill>
                                  <a:latin typeface="Cambria Math" panose="02040503050406030204" pitchFamily="18" charset="0"/>
                                </a:rPr>
                                <m:t>Δ</m:t>
                              </m:r>
                              <m:sSub>
                                <m:e>
                                  <m:r>
                                    <a:rPr xmlns:a="http://schemas.openxmlformats.org/drawingml/2006/main" sz="1700" i="1">
                                      <a:solidFill>
                                        <a:srgbClr val="000000"/>
                                      </a:solidFill>
                                      <a:latin typeface="Cambria Math" panose="02040503050406030204" pitchFamily="18" charset="0"/>
                                    </a:rPr>
                                    <m:t>r</m:t>
                                  </m:r>
                                </m:e>
                                <m:sub>
                                  <m:r>
                                    <a:rPr xmlns:a="http://schemas.openxmlformats.org/drawingml/2006/main" sz="1700" i="1">
                                      <a:solidFill>
                                        <a:srgbClr val="000000"/>
                                      </a:solidFill>
                                      <a:latin typeface="Cambria Math" panose="02040503050406030204" pitchFamily="18" charset="0"/>
                                    </a:rPr>
                                    <m:t>i</m:t>
                                  </m:r>
                                </m:sub>
                              </m:sSub>
                              <m:sSub>
                                <m:e>
                                  <m:r>
                                    <a:rPr xmlns:a="http://schemas.openxmlformats.org/drawingml/2006/main" sz="1700" i="1">
                                      <a:solidFill>
                                        <a:srgbClr val="000000"/>
                                      </a:solidFill>
                                      <a:latin typeface="Cambria Math" panose="02040503050406030204" pitchFamily="18" charset="0"/>
                                    </a:rPr>
                                    <m:t>r</m:t>
                                  </m:r>
                                </m:e>
                                <m:sub>
                                  <m:r>
                                    <a:rPr xmlns:a="http://schemas.openxmlformats.org/drawingml/2006/main" sz="1700" i="1">
                                      <a:solidFill>
                                        <a:srgbClr val="000000"/>
                                      </a:solidFill>
                                      <a:latin typeface="Cambria Math" panose="02040503050406030204" pitchFamily="18" charset="0"/>
                                    </a:rPr>
                                    <m:t>i</m:t>
                                  </m:r>
                                </m:sub>
                              </m:sSub>
                              <m:r>
                                <a:rPr xmlns:a="http://schemas.openxmlformats.org/drawingml/2006/main" sz="1700" i="1">
                                  <a:solidFill>
                                    <a:srgbClr val="000000"/>
                                  </a:solidFill>
                                  <a:latin typeface="Cambria Math" panose="02040503050406030204" pitchFamily="18" charset="0"/>
                                </a:rPr>
                                <m:t>ρ</m:t>
                              </m:r>
                              <m:sSub>
                                <m:e>
                                  <m:r>
                                    <a:rPr xmlns:a="http://schemas.openxmlformats.org/drawingml/2006/main" sz="1700" i="1">
                                      <a:solidFill>
                                        <a:srgbClr val="000000"/>
                                      </a:solidFill>
                                      <a:latin typeface="Cambria Math" panose="02040503050406030204" pitchFamily="18" charset="0"/>
                                    </a:rPr>
                                    <m:t>C</m:t>
                                  </m:r>
                                </m:e>
                                <m:sub>
                                  <m:r>
                                    <a:rPr xmlns:a="http://schemas.openxmlformats.org/drawingml/2006/main" sz="1700" i="1">
                                      <a:solidFill>
                                        <a:srgbClr val="000000"/>
                                      </a:solidFill>
                                      <a:latin typeface="Cambria Math" panose="02040503050406030204" pitchFamily="18" charset="0"/>
                                    </a:rPr>
                                    <m:t>p</m:t>
                                  </m:r>
                                </m:sub>
                              </m:sSub>
                            </m:num>
                            <m:den>
                              <m:r>
                                <m:rPr>
                                  <m:sty m:val="p"/>
                                </m:rPr>
                                <a:rPr xmlns:a="http://schemas.openxmlformats.org/drawingml/2006/main" sz="1700" i="1">
                                  <a:solidFill>
                                    <a:srgbClr val="000000"/>
                                  </a:solidFill>
                                  <a:latin typeface="Cambria Math" panose="02040503050406030204" pitchFamily="18" charset="0"/>
                                </a:rPr>
                                <m:t>Δ</m:t>
                              </m:r>
                              <m:r>
                                <a:rPr xmlns:a="http://schemas.openxmlformats.org/drawingml/2006/main" sz="1700" i="1">
                                  <a:solidFill>
                                    <a:srgbClr val="000000"/>
                                  </a:solidFill>
                                  <a:latin typeface="Cambria Math" panose="02040503050406030204" pitchFamily="18" charset="0"/>
                                </a:rPr>
                                <m:t>t</m:t>
                              </m:r>
                            </m:den>
                          </m:f>
                        </m:e>
                      </m:d>
                    </m:e>
                    <m:sup>
                      <m:r>
                        <a:rPr xmlns:a="http://schemas.openxmlformats.org/drawingml/2006/main" sz="1700" i="1">
                          <a:solidFill>
                            <a:srgbClr val="000000"/>
                          </a:solidFill>
                          <a:latin typeface="Cambria Math" panose="02040503050406030204" pitchFamily="18" charset="0"/>
                        </a:rPr>
                        <m:t>n</m:t>
                      </m:r>
                    </m:sup>
                  </m:sSup>
                  <m:r>
                    <a:rPr xmlns:a="http://schemas.openxmlformats.org/drawingml/2006/main" sz="1700" i="1">
                      <a:solidFill>
                        <a:srgbClr val="000000"/>
                      </a:solidFill>
                      <a:latin typeface="Cambria Math" panose="02040503050406030204" pitchFamily="18" charset="0"/>
                    </a:rPr>
                    <m:t>(</m:t>
                  </m:r>
                  <m:sSubSup>
                    <m:e>
                      <m:r>
                        <a:rPr xmlns:a="http://schemas.openxmlformats.org/drawingml/2006/main" sz="1700" i="1">
                          <a:solidFill>
                            <a:srgbClr val="000000"/>
                          </a:solidFill>
                          <a:latin typeface="Cambria Math" panose="02040503050406030204" pitchFamily="18" charset="0"/>
                        </a:rPr>
                        <m:t>T</m:t>
                      </m:r>
                    </m:e>
                    <m:sub>
                      <m:r>
                        <a:rPr xmlns:a="http://schemas.openxmlformats.org/drawingml/2006/main" sz="1700" i="1">
                          <a:solidFill>
                            <a:srgbClr val="000000"/>
                          </a:solidFill>
                          <a:latin typeface="Cambria Math" panose="02040503050406030204" pitchFamily="18" charset="0"/>
                        </a:rPr>
                        <m:t>i</m:t>
                      </m:r>
                    </m:sub>
                    <m:sup>
                      <m:r>
                        <a:rPr xmlns:a="http://schemas.openxmlformats.org/drawingml/2006/main" sz="1700" i="1">
                          <a:solidFill>
                            <a:srgbClr val="000000"/>
                          </a:solidFill>
                          <a:latin typeface="Cambria Math" panose="02040503050406030204" pitchFamily="18" charset="0"/>
                        </a:rPr>
                        <m:t>n</m:t>
                      </m:r>
                    </m:sup>
                  </m:sSubSup>
                  <m:r>
                    <a:rPr xmlns:a="http://schemas.openxmlformats.org/drawingml/2006/main" sz="1700" i="1">
                      <a:solidFill>
                        <a:srgbClr val="000000"/>
                      </a:solidFill>
                      <a:latin typeface="Cambria Math" panose="02040503050406030204" pitchFamily="18" charset="0"/>
                    </a:rPr>
                    <m:t>)</m:t>
                  </m:r>
                </m:oMath>
              </m:oMathPara>
            </a14:m>
            <a:endParaRPr sz="1700"/>
          </a:p>
        </p:txBody>
      </p:sp>
      <p:sp>
        <p:nvSpPr>
          <p:cNvPr id="127" name="Final Equation"/>
          <p:cNvSpPr txBox="1"/>
          <p:nvPr/>
        </p:nvSpPr>
        <p:spPr>
          <a:xfrm>
            <a:off x="4221244" y="4129942"/>
            <a:ext cx="3322969" cy="653910"/>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ct val="90000"/>
              </a:lnSpc>
              <a:defRPr sz="4400">
                <a:latin typeface="Calibri Light"/>
                <a:ea typeface="Calibri Light"/>
                <a:cs typeface="Calibri Light"/>
                <a:sym typeface="Calibri Light"/>
              </a:defRPr>
            </a:lvl1pPr>
          </a:lstStyle>
          <a:p>
            <a:pPr/>
            <a:r>
              <a:t>Final Equation</a:t>
            </a:r>
          </a:p>
        </p:txBody>
      </p:sp>
      <p:sp>
        <p:nvSpPr>
          <p:cNvPr id="128" name="Equation"/>
          <p:cNvSpPr txBox="1"/>
          <p:nvPr/>
        </p:nvSpPr>
        <p:spPr>
          <a:xfrm>
            <a:off x="1994055" y="5279686"/>
            <a:ext cx="8203890" cy="447906"/>
          </a:xfrm>
          <a:prstGeom prst="rect">
            <a:avLst/>
          </a:prstGeom>
          <a:ln w="12700">
            <a:miter lim="400000"/>
          </a:ln>
        </p:spPr>
        <p:txBody>
          <a:bodyPr wrap="none" lIns="0" tIns="0" rIns="0" bIns="0">
            <a:spAutoFit/>
          </a:bodyPr>
          <a:lstStyle/>
          <a:p>
            <a:pPr latinLnBrk="1"/>
            <a14:m>
              <m:oMathPara>
                <m:oMathParaPr>
                  <m:jc m:val="centerGroup"/>
                </m:oMathParaPr>
                <m:oMath>
                  <m:r>
                    <a:rPr xmlns:a="http://schemas.openxmlformats.org/drawingml/2006/main" sz="2900" i="1">
                      <a:solidFill>
                        <a:srgbClr val="000000"/>
                      </a:solidFill>
                      <a:latin typeface="Cambria Math" panose="02040503050406030204" pitchFamily="18" charset="0"/>
                    </a:rPr>
                    <m:t>[</m:t>
                  </m:r>
                  <m:r>
                    <a:rPr xmlns:a="http://schemas.openxmlformats.org/drawingml/2006/main" sz="2900" i="1">
                      <a:solidFill>
                        <a:srgbClr val="000000"/>
                      </a:solidFill>
                      <a:latin typeface="Cambria Math" panose="02040503050406030204" pitchFamily="18" charset="0"/>
                    </a:rPr>
                    <m:t>C</m:t>
                  </m:r>
                  <m:r>
                    <a:rPr xmlns:a="http://schemas.openxmlformats.org/drawingml/2006/main" sz="2900" i="1">
                      <a:solidFill>
                        <a:srgbClr val="000000"/>
                      </a:solidFill>
                      <a:latin typeface="Cambria Math" panose="02040503050406030204" pitchFamily="18" charset="0"/>
                    </a:rPr>
                    <m:t>A</m:t>
                  </m:r>
                  <m:sSup>
                    <m:e>
                      <m:r>
                        <a:rPr xmlns:a="http://schemas.openxmlformats.org/drawingml/2006/main" sz="2900" i="1">
                          <a:solidFill>
                            <a:srgbClr val="000000"/>
                          </a:solidFill>
                          <a:latin typeface="Cambria Math" panose="02040503050406030204" pitchFamily="18" charset="0"/>
                        </a:rPr>
                        <m:t>P</m:t>
                      </m:r>
                    </m:e>
                    <m:sup>
                      <m:r>
                        <a:rPr xmlns:a="http://schemas.openxmlformats.org/drawingml/2006/main" sz="2900" i="1">
                          <a:solidFill>
                            <a:srgbClr val="000000"/>
                          </a:solidFill>
                          <a:latin typeface="Cambria Math" panose="02040503050406030204" pitchFamily="18" charset="0"/>
                        </a:rPr>
                        <m:t>n</m:t>
                      </m:r>
                      <m:r>
                        <a:rPr xmlns:a="http://schemas.openxmlformats.org/drawingml/2006/main" sz="2900" i="1">
                          <a:solidFill>
                            <a:srgbClr val="000000"/>
                          </a:solidFill>
                          <a:latin typeface="Cambria Math" panose="02040503050406030204" pitchFamily="18" charset="0"/>
                        </a:rPr>
                        <m:t>+</m:t>
                      </m:r>
                      <m:r>
                        <a:rPr xmlns:a="http://schemas.openxmlformats.org/drawingml/2006/main" sz="2900" i="1">
                          <a:solidFill>
                            <a:srgbClr val="000000"/>
                          </a:solidFill>
                          <a:latin typeface="Cambria Math" panose="02040503050406030204" pitchFamily="18" charset="0"/>
                        </a:rPr>
                        <m:t>1</m:t>
                      </m:r>
                    </m:sup>
                  </m:sSup>
                  <m:r>
                    <a:rPr xmlns:a="http://schemas.openxmlformats.org/drawingml/2006/main" sz="2900" i="1">
                      <a:solidFill>
                        <a:srgbClr val="000000"/>
                      </a:solidFill>
                      <a:latin typeface="Cambria Math" panose="02040503050406030204" pitchFamily="18" charset="0"/>
                    </a:rPr>
                    <m:t>]</m:t>
                  </m:r>
                  <m:sSubSup>
                    <m:e>
                      <m:r>
                        <a:rPr xmlns:a="http://schemas.openxmlformats.org/drawingml/2006/main" sz="2900" i="1">
                          <a:solidFill>
                            <a:srgbClr val="000000"/>
                          </a:solidFill>
                          <a:latin typeface="Cambria Math" panose="02040503050406030204" pitchFamily="18" charset="0"/>
                        </a:rPr>
                        <m:t>T</m:t>
                      </m:r>
                    </m:e>
                    <m:sub>
                      <m:r>
                        <a:rPr xmlns:a="http://schemas.openxmlformats.org/drawingml/2006/main" sz="2900" i="1">
                          <a:solidFill>
                            <a:srgbClr val="000000"/>
                          </a:solidFill>
                          <a:latin typeface="Cambria Math" panose="02040503050406030204" pitchFamily="18" charset="0"/>
                        </a:rPr>
                        <m:t>i</m:t>
                      </m:r>
                    </m:sub>
                    <m:sup>
                      <m:r>
                        <a:rPr xmlns:a="http://schemas.openxmlformats.org/drawingml/2006/main" sz="2900" i="1">
                          <a:solidFill>
                            <a:srgbClr val="000000"/>
                          </a:solidFill>
                          <a:latin typeface="Cambria Math" panose="02040503050406030204" pitchFamily="18" charset="0"/>
                        </a:rPr>
                        <m:t>n</m:t>
                      </m:r>
                      <m:r>
                        <a:rPr xmlns:a="http://schemas.openxmlformats.org/drawingml/2006/main" sz="2900" i="1">
                          <a:solidFill>
                            <a:srgbClr val="000000"/>
                          </a:solidFill>
                          <a:latin typeface="Cambria Math" panose="02040503050406030204" pitchFamily="18" charset="0"/>
                        </a:rPr>
                        <m:t>+</m:t>
                      </m:r>
                      <m:r>
                        <a:rPr xmlns:a="http://schemas.openxmlformats.org/drawingml/2006/main" sz="2900" i="1">
                          <a:solidFill>
                            <a:srgbClr val="000000"/>
                          </a:solidFill>
                          <a:latin typeface="Cambria Math" panose="02040503050406030204" pitchFamily="18" charset="0"/>
                        </a:rPr>
                        <m:t>1</m:t>
                      </m:r>
                    </m:sup>
                  </m:sSubSup>
                  <m:r>
                    <a:rPr xmlns:a="http://schemas.openxmlformats.org/drawingml/2006/main" sz="2900" i="1">
                      <a:solidFill>
                        <a:srgbClr val="000000"/>
                      </a:solidFill>
                      <a:latin typeface="Cambria Math" panose="02040503050406030204" pitchFamily="18" charset="0"/>
                    </a:rPr>
                    <m:t>=</m:t>
                  </m:r>
                  <m:r>
                    <a:rPr xmlns:a="http://schemas.openxmlformats.org/drawingml/2006/main" sz="2900" i="1">
                      <a:solidFill>
                        <a:srgbClr val="000000"/>
                      </a:solidFill>
                      <a:latin typeface="Cambria Math" panose="02040503050406030204" pitchFamily="18" charset="0"/>
                    </a:rPr>
                    <m:t>[</m:t>
                  </m:r>
                  <m:r>
                    <a:rPr xmlns:a="http://schemas.openxmlformats.org/drawingml/2006/main" sz="2900" i="1">
                      <a:solidFill>
                        <a:srgbClr val="000000"/>
                      </a:solidFill>
                      <a:latin typeface="Cambria Math" panose="02040503050406030204" pitchFamily="18" charset="0"/>
                    </a:rPr>
                    <m:t>C</m:t>
                  </m:r>
                  <m:r>
                    <a:rPr xmlns:a="http://schemas.openxmlformats.org/drawingml/2006/main" sz="2900" i="1">
                      <a:solidFill>
                        <a:srgbClr val="000000"/>
                      </a:solidFill>
                      <a:latin typeface="Cambria Math" panose="02040503050406030204" pitchFamily="18" charset="0"/>
                    </a:rPr>
                    <m:t>A</m:t>
                  </m:r>
                  <m:sSup>
                    <m:e>
                      <m:r>
                        <a:rPr xmlns:a="http://schemas.openxmlformats.org/drawingml/2006/main" sz="2900" i="1">
                          <a:solidFill>
                            <a:srgbClr val="000000"/>
                          </a:solidFill>
                          <a:latin typeface="Cambria Math" panose="02040503050406030204" pitchFamily="18" charset="0"/>
                        </a:rPr>
                        <m:t>W</m:t>
                      </m:r>
                    </m:e>
                    <m:sup>
                      <m:r>
                        <a:rPr xmlns:a="http://schemas.openxmlformats.org/drawingml/2006/main" sz="2900" i="1">
                          <a:solidFill>
                            <a:srgbClr val="000000"/>
                          </a:solidFill>
                          <a:latin typeface="Cambria Math" panose="02040503050406030204" pitchFamily="18" charset="0"/>
                        </a:rPr>
                        <m:t>n</m:t>
                      </m:r>
                      <m:r>
                        <a:rPr xmlns:a="http://schemas.openxmlformats.org/drawingml/2006/main" sz="2900" i="1">
                          <a:solidFill>
                            <a:srgbClr val="000000"/>
                          </a:solidFill>
                          <a:latin typeface="Cambria Math" panose="02040503050406030204" pitchFamily="18" charset="0"/>
                        </a:rPr>
                        <m:t>+</m:t>
                      </m:r>
                      <m:r>
                        <a:rPr xmlns:a="http://schemas.openxmlformats.org/drawingml/2006/main" sz="2900" i="1">
                          <a:solidFill>
                            <a:srgbClr val="000000"/>
                          </a:solidFill>
                          <a:latin typeface="Cambria Math" panose="02040503050406030204" pitchFamily="18" charset="0"/>
                        </a:rPr>
                        <m:t>1</m:t>
                      </m:r>
                    </m:sup>
                  </m:sSup>
                  <m:r>
                    <a:rPr xmlns:a="http://schemas.openxmlformats.org/drawingml/2006/main" sz="2900" i="1">
                      <a:solidFill>
                        <a:srgbClr val="000000"/>
                      </a:solidFill>
                      <a:latin typeface="Cambria Math" panose="02040503050406030204" pitchFamily="18" charset="0"/>
                    </a:rPr>
                    <m:t>]</m:t>
                  </m:r>
                  <m:sSubSup>
                    <m:e>
                      <m:r>
                        <a:rPr xmlns:a="http://schemas.openxmlformats.org/drawingml/2006/main" sz="2900" i="1">
                          <a:solidFill>
                            <a:srgbClr val="000000"/>
                          </a:solidFill>
                          <a:latin typeface="Cambria Math" panose="02040503050406030204" pitchFamily="18" charset="0"/>
                        </a:rPr>
                        <m:t>T</m:t>
                      </m:r>
                    </m:e>
                    <m:sub>
                      <m:r>
                        <a:rPr xmlns:a="http://schemas.openxmlformats.org/drawingml/2006/main" sz="2900" i="1">
                          <a:solidFill>
                            <a:srgbClr val="000000"/>
                          </a:solidFill>
                          <a:latin typeface="Cambria Math" panose="02040503050406030204" pitchFamily="18" charset="0"/>
                        </a:rPr>
                        <m:t>i</m:t>
                      </m:r>
                      <m:r>
                        <a:rPr xmlns:a="http://schemas.openxmlformats.org/drawingml/2006/main" sz="2900" i="1">
                          <a:solidFill>
                            <a:srgbClr val="000000"/>
                          </a:solidFill>
                          <a:latin typeface="Cambria Math" panose="02040503050406030204" pitchFamily="18" charset="0"/>
                        </a:rPr>
                        <m:t>+</m:t>
                      </m:r>
                      <m:r>
                        <a:rPr xmlns:a="http://schemas.openxmlformats.org/drawingml/2006/main" sz="2900" i="1">
                          <a:solidFill>
                            <a:srgbClr val="000000"/>
                          </a:solidFill>
                          <a:latin typeface="Cambria Math" panose="02040503050406030204" pitchFamily="18" charset="0"/>
                        </a:rPr>
                        <m:t>1</m:t>
                      </m:r>
                    </m:sub>
                    <m:sup>
                      <m:r>
                        <a:rPr xmlns:a="http://schemas.openxmlformats.org/drawingml/2006/main" sz="2900" i="1">
                          <a:solidFill>
                            <a:srgbClr val="000000"/>
                          </a:solidFill>
                          <a:latin typeface="Cambria Math" panose="02040503050406030204" pitchFamily="18" charset="0"/>
                        </a:rPr>
                        <m:t>n</m:t>
                      </m:r>
                      <m:r>
                        <a:rPr xmlns:a="http://schemas.openxmlformats.org/drawingml/2006/main" sz="2900" i="1">
                          <a:solidFill>
                            <a:srgbClr val="000000"/>
                          </a:solidFill>
                          <a:latin typeface="Cambria Math" panose="02040503050406030204" pitchFamily="18" charset="0"/>
                        </a:rPr>
                        <m:t>+</m:t>
                      </m:r>
                      <m:r>
                        <a:rPr xmlns:a="http://schemas.openxmlformats.org/drawingml/2006/main" sz="2900" i="1">
                          <a:solidFill>
                            <a:srgbClr val="000000"/>
                          </a:solidFill>
                          <a:latin typeface="Cambria Math" panose="02040503050406030204" pitchFamily="18" charset="0"/>
                        </a:rPr>
                        <m:t>1</m:t>
                      </m:r>
                    </m:sup>
                  </m:sSubSup>
                  <m:r>
                    <a:rPr xmlns:a="http://schemas.openxmlformats.org/drawingml/2006/main" sz="2900" i="1">
                      <a:solidFill>
                        <a:srgbClr val="000000"/>
                      </a:solidFill>
                      <a:latin typeface="Cambria Math" panose="02040503050406030204" pitchFamily="18" charset="0"/>
                    </a:rPr>
                    <m:t>+</m:t>
                  </m:r>
                  <m:r>
                    <a:rPr xmlns:a="http://schemas.openxmlformats.org/drawingml/2006/main" sz="2900" i="1">
                      <a:solidFill>
                        <a:srgbClr val="000000"/>
                      </a:solidFill>
                      <a:latin typeface="Cambria Math" panose="02040503050406030204" pitchFamily="18" charset="0"/>
                    </a:rPr>
                    <m:t>[</m:t>
                  </m:r>
                  <m:r>
                    <a:rPr xmlns:a="http://schemas.openxmlformats.org/drawingml/2006/main" sz="2900" i="1">
                      <a:solidFill>
                        <a:srgbClr val="000000"/>
                      </a:solidFill>
                      <a:latin typeface="Cambria Math" panose="02040503050406030204" pitchFamily="18" charset="0"/>
                    </a:rPr>
                    <m:t>C</m:t>
                  </m:r>
                  <m:r>
                    <a:rPr xmlns:a="http://schemas.openxmlformats.org/drawingml/2006/main" sz="2900" i="1">
                      <a:solidFill>
                        <a:srgbClr val="000000"/>
                      </a:solidFill>
                      <a:latin typeface="Cambria Math" panose="02040503050406030204" pitchFamily="18" charset="0"/>
                    </a:rPr>
                    <m:t>A</m:t>
                  </m:r>
                  <m:sSup>
                    <m:e>
                      <m:r>
                        <a:rPr xmlns:a="http://schemas.openxmlformats.org/drawingml/2006/main" sz="2900" i="1">
                          <a:solidFill>
                            <a:srgbClr val="000000"/>
                          </a:solidFill>
                          <a:latin typeface="Cambria Math" panose="02040503050406030204" pitchFamily="18" charset="0"/>
                        </a:rPr>
                        <m:t>E</m:t>
                      </m:r>
                    </m:e>
                    <m:sup>
                      <m:r>
                        <a:rPr xmlns:a="http://schemas.openxmlformats.org/drawingml/2006/main" sz="2900" i="1">
                          <a:solidFill>
                            <a:srgbClr val="000000"/>
                          </a:solidFill>
                          <a:latin typeface="Cambria Math" panose="02040503050406030204" pitchFamily="18" charset="0"/>
                        </a:rPr>
                        <m:t>n</m:t>
                      </m:r>
                      <m:r>
                        <a:rPr xmlns:a="http://schemas.openxmlformats.org/drawingml/2006/main" sz="2900" i="1">
                          <a:solidFill>
                            <a:srgbClr val="000000"/>
                          </a:solidFill>
                          <a:latin typeface="Cambria Math" panose="02040503050406030204" pitchFamily="18" charset="0"/>
                        </a:rPr>
                        <m:t>+</m:t>
                      </m:r>
                      <m:r>
                        <a:rPr xmlns:a="http://schemas.openxmlformats.org/drawingml/2006/main" sz="2900" i="1">
                          <a:solidFill>
                            <a:srgbClr val="000000"/>
                          </a:solidFill>
                          <a:latin typeface="Cambria Math" panose="02040503050406030204" pitchFamily="18" charset="0"/>
                        </a:rPr>
                        <m:t>1</m:t>
                      </m:r>
                    </m:sup>
                  </m:sSup>
                  <m:r>
                    <a:rPr xmlns:a="http://schemas.openxmlformats.org/drawingml/2006/main" sz="2900" i="1">
                      <a:solidFill>
                        <a:srgbClr val="000000"/>
                      </a:solidFill>
                      <a:latin typeface="Cambria Math" panose="02040503050406030204" pitchFamily="18" charset="0"/>
                    </a:rPr>
                    <m:t>]</m:t>
                  </m:r>
                  <m:sSubSup>
                    <m:e>
                      <m:r>
                        <a:rPr xmlns:a="http://schemas.openxmlformats.org/drawingml/2006/main" sz="2900" i="1">
                          <a:solidFill>
                            <a:srgbClr val="000000"/>
                          </a:solidFill>
                          <a:latin typeface="Cambria Math" panose="02040503050406030204" pitchFamily="18" charset="0"/>
                        </a:rPr>
                        <m:t>T</m:t>
                      </m:r>
                    </m:e>
                    <m:sub>
                      <m:r>
                        <a:rPr xmlns:a="http://schemas.openxmlformats.org/drawingml/2006/main" sz="2900" i="1">
                          <a:solidFill>
                            <a:srgbClr val="000000"/>
                          </a:solidFill>
                          <a:latin typeface="Cambria Math" panose="02040503050406030204" pitchFamily="18" charset="0"/>
                        </a:rPr>
                        <m:t>i</m:t>
                      </m:r>
                      <m:r>
                        <a:rPr xmlns:a="http://schemas.openxmlformats.org/drawingml/2006/main" sz="2900" i="1">
                          <a:solidFill>
                            <a:srgbClr val="000000"/>
                          </a:solidFill>
                          <a:latin typeface="Cambria Math" panose="02040503050406030204" pitchFamily="18" charset="0"/>
                        </a:rPr>
                        <m:t>-</m:t>
                      </m:r>
                      <m:r>
                        <a:rPr xmlns:a="http://schemas.openxmlformats.org/drawingml/2006/main" sz="2900" i="1">
                          <a:solidFill>
                            <a:srgbClr val="000000"/>
                          </a:solidFill>
                          <a:latin typeface="Cambria Math" panose="02040503050406030204" pitchFamily="18" charset="0"/>
                        </a:rPr>
                        <m:t>1</m:t>
                      </m:r>
                    </m:sub>
                    <m:sup>
                      <m:r>
                        <a:rPr xmlns:a="http://schemas.openxmlformats.org/drawingml/2006/main" sz="2900" i="1">
                          <a:solidFill>
                            <a:srgbClr val="000000"/>
                          </a:solidFill>
                          <a:latin typeface="Cambria Math" panose="02040503050406030204" pitchFamily="18" charset="0"/>
                        </a:rPr>
                        <m:t>n</m:t>
                      </m:r>
                      <m:r>
                        <a:rPr xmlns:a="http://schemas.openxmlformats.org/drawingml/2006/main" sz="2900" i="1">
                          <a:solidFill>
                            <a:srgbClr val="000000"/>
                          </a:solidFill>
                          <a:latin typeface="Cambria Math" panose="02040503050406030204" pitchFamily="18" charset="0"/>
                        </a:rPr>
                        <m:t>+</m:t>
                      </m:r>
                      <m:r>
                        <a:rPr xmlns:a="http://schemas.openxmlformats.org/drawingml/2006/main" sz="2900" i="1">
                          <a:solidFill>
                            <a:srgbClr val="000000"/>
                          </a:solidFill>
                          <a:latin typeface="Cambria Math" panose="02040503050406030204" pitchFamily="18" charset="0"/>
                        </a:rPr>
                        <m:t>1</m:t>
                      </m:r>
                    </m:sup>
                  </m:sSubSup>
                  <m:r>
                    <a:rPr xmlns:a="http://schemas.openxmlformats.org/drawingml/2006/main" sz="2900" i="1">
                      <a:solidFill>
                        <a:srgbClr val="000000"/>
                      </a:solidFill>
                      <a:latin typeface="Cambria Math" panose="02040503050406030204" pitchFamily="18" charset="0"/>
                    </a:rPr>
                    <m:t>+</m:t>
                  </m:r>
                  <m:sSup>
                    <m:e>
                      <m:r>
                        <a:rPr xmlns:a="http://schemas.openxmlformats.org/drawingml/2006/main" sz="2900" i="1">
                          <a:solidFill>
                            <a:srgbClr val="000000"/>
                          </a:solidFill>
                          <a:latin typeface="Cambria Math" panose="02040503050406030204" pitchFamily="18" charset="0"/>
                        </a:rPr>
                        <m:t>S</m:t>
                      </m:r>
                    </m:e>
                    <m:sup>
                      <m:r>
                        <a:rPr xmlns:a="http://schemas.openxmlformats.org/drawingml/2006/main" sz="2900" i="1">
                          <a:solidFill>
                            <a:srgbClr val="000000"/>
                          </a:solidFill>
                          <a:latin typeface="Cambria Math" panose="02040503050406030204" pitchFamily="18" charset="0"/>
                        </a:rPr>
                        <m:t>n</m:t>
                      </m:r>
                      <m:r>
                        <a:rPr xmlns:a="http://schemas.openxmlformats.org/drawingml/2006/main" sz="2900" i="1">
                          <a:solidFill>
                            <a:srgbClr val="000000"/>
                          </a:solidFill>
                          <a:latin typeface="Cambria Math" panose="02040503050406030204" pitchFamily="18" charset="0"/>
                        </a:rPr>
                        <m:t>+</m:t>
                      </m:r>
                      <m:r>
                        <a:rPr xmlns:a="http://schemas.openxmlformats.org/drawingml/2006/main" sz="2900" i="1">
                          <a:solidFill>
                            <a:srgbClr val="000000"/>
                          </a:solidFill>
                          <a:latin typeface="Cambria Math" panose="02040503050406030204" pitchFamily="18" charset="0"/>
                        </a:rPr>
                        <m:t>1</m:t>
                      </m:r>
                    </m:sup>
                  </m:sSup>
                </m:oMath>
              </m:oMathPara>
            </a14:m>
            <a:endParaRPr sz="2900"/>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Final Equation"/>
          <p:cNvSpPr txBox="1"/>
          <p:nvPr/>
        </p:nvSpPr>
        <p:spPr>
          <a:xfrm>
            <a:off x="4434516" y="-5148"/>
            <a:ext cx="3322969" cy="653910"/>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ct val="90000"/>
              </a:lnSpc>
              <a:defRPr sz="4400">
                <a:latin typeface="Calibri Light"/>
                <a:ea typeface="Calibri Light"/>
                <a:cs typeface="Calibri Light"/>
                <a:sym typeface="Calibri Light"/>
              </a:defRPr>
            </a:lvl1pPr>
          </a:lstStyle>
          <a:p>
            <a:pPr/>
            <a:r>
              <a:t>Final Equation</a:t>
            </a:r>
          </a:p>
        </p:txBody>
      </p:sp>
      <p:sp>
        <p:nvSpPr>
          <p:cNvPr id="131" name="Equation"/>
          <p:cNvSpPr txBox="1"/>
          <p:nvPr/>
        </p:nvSpPr>
        <p:spPr>
          <a:xfrm>
            <a:off x="1994055" y="905237"/>
            <a:ext cx="8444486" cy="447905"/>
          </a:xfrm>
          <a:prstGeom prst="rect">
            <a:avLst/>
          </a:prstGeom>
          <a:ln w="12700">
            <a:miter lim="400000"/>
          </a:ln>
        </p:spPr>
        <p:txBody>
          <a:bodyPr wrap="none" lIns="0" tIns="0" rIns="0" bIns="0">
            <a:spAutoFit/>
          </a:bodyPr>
          <a:lstStyle/>
          <a:p>
            <a:pPr latinLnBrk="1"/>
            <a14:m>
              <m:oMathPara>
                <m:oMathParaPr>
                  <m:jc m:val="centerGroup"/>
                </m:oMathParaPr>
                <m:oMath>
                  <m:r>
                    <a:rPr xmlns:a="http://schemas.openxmlformats.org/drawingml/2006/main" sz="2900" i="1">
                      <a:solidFill>
                        <a:srgbClr val="000000"/>
                      </a:solidFill>
                      <a:latin typeface="Cambria Math" panose="02040503050406030204" pitchFamily="18" charset="0"/>
                    </a:rPr>
                    <m:t>[</m:t>
                  </m:r>
                  <m:r>
                    <a:rPr xmlns:a="http://schemas.openxmlformats.org/drawingml/2006/main" sz="2900" i="1">
                      <a:solidFill>
                        <a:srgbClr val="000000"/>
                      </a:solidFill>
                      <a:latin typeface="Cambria Math" panose="02040503050406030204" pitchFamily="18" charset="0"/>
                    </a:rPr>
                    <m:t>C</m:t>
                  </m:r>
                  <m:r>
                    <a:rPr xmlns:a="http://schemas.openxmlformats.org/drawingml/2006/main" sz="2900" i="1">
                      <a:solidFill>
                        <a:srgbClr val="000000"/>
                      </a:solidFill>
                      <a:latin typeface="Cambria Math" panose="02040503050406030204" pitchFamily="18" charset="0"/>
                    </a:rPr>
                    <m:t>A</m:t>
                  </m:r>
                  <m:sSup>
                    <m:e>
                      <m:r>
                        <a:rPr xmlns:a="http://schemas.openxmlformats.org/drawingml/2006/main" sz="2900" i="1">
                          <a:solidFill>
                            <a:srgbClr val="000000"/>
                          </a:solidFill>
                          <a:latin typeface="Cambria Math" panose="02040503050406030204" pitchFamily="18" charset="0"/>
                        </a:rPr>
                        <m:t>P</m:t>
                      </m:r>
                    </m:e>
                    <m:sup>
                      <m:r>
                        <a:rPr xmlns:a="http://schemas.openxmlformats.org/drawingml/2006/main" sz="2900" i="1">
                          <a:solidFill>
                            <a:srgbClr val="000000"/>
                          </a:solidFill>
                          <a:latin typeface="Cambria Math" panose="02040503050406030204" pitchFamily="18" charset="0"/>
                        </a:rPr>
                        <m:t>n</m:t>
                      </m:r>
                      <m:r>
                        <a:rPr xmlns:a="http://schemas.openxmlformats.org/drawingml/2006/main" sz="2900" i="1">
                          <a:solidFill>
                            <a:srgbClr val="000000"/>
                          </a:solidFill>
                          <a:latin typeface="Cambria Math" panose="02040503050406030204" pitchFamily="18" charset="0"/>
                        </a:rPr>
                        <m:t>+</m:t>
                      </m:r>
                      <m:r>
                        <a:rPr xmlns:a="http://schemas.openxmlformats.org/drawingml/2006/main" sz="2900" i="1">
                          <a:solidFill>
                            <a:srgbClr val="000000"/>
                          </a:solidFill>
                          <a:latin typeface="Cambria Math" panose="02040503050406030204" pitchFamily="18" charset="0"/>
                        </a:rPr>
                        <m:t>1</m:t>
                      </m:r>
                    </m:sup>
                  </m:sSup>
                  <m:r>
                    <a:rPr xmlns:a="http://schemas.openxmlformats.org/drawingml/2006/main" sz="2900" i="1">
                      <a:solidFill>
                        <a:srgbClr val="000000"/>
                      </a:solidFill>
                      <a:latin typeface="Cambria Math" panose="02040503050406030204" pitchFamily="18" charset="0"/>
                    </a:rPr>
                    <m:t>]</m:t>
                  </m:r>
                  <m:sSubSup>
                    <m:e>
                      <m:r>
                        <a:rPr xmlns:a="http://schemas.openxmlformats.org/drawingml/2006/main" sz="2900" i="1">
                          <a:solidFill>
                            <a:srgbClr val="000000"/>
                          </a:solidFill>
                          <a:latin typeface="Cambria Math" panose="02040503050406030204" pitchFamily="18" charset="0"/>
                        </a:rPr>
                        <m:t>T</m:t>
                      </m:r>
                    </m:e>
                    <m:sub>
                      <m:r>
                        <a:rPr xmlns:a="http://schemas.openxmlformats.org/drawingml/2006/main" sz="2900" i="1">
                          <a:solidFill>
                            <a:srgbClr val="000000"/>
                          </a:solidFill>
                          <a:latin typeface="Cambria Math" panose="02040503050406030204" pitchFamily="18" charset="0"/>
                        </a:rPr>
                        <m:t>i</m:t>
                      </m:r>
                    </m:sub>
                    <m:sup>
                      <m:r>
                        <a:rPr xmlns:a="http://schemas.openxmlformats.org/drawingml/2006/main" sz="2900" i="1">
                          <a:solidFill>
                            <a:srgbClr val="000000"/>
                          </a:solidFill>
                          <a:latin typeface="Cambria Math" panose="02040503050406030204" pitchFamily="18" charset="0"/>
                        </a:rPr>
                        <m:t>n</m:t>
                      </m:r>
                      <m:r>
                        <a:rPr xmlns:a="http://schemas.openxmlformats.org/drawingml/2006/main" sz="2900" i="1">
                          <a:solidFill>
                            <a:srgbClr val="000000"/>
                          </a:solidFill>
                          <a:latin typeface="Cambria Math" panose="02040503050406030204" pitchFamily="18" charset="0"/>
                        </a:rPr>
                        <m:t>+</m:t>
                      </m:r>
                      <m:r>
                        <a:rPr xmlns:a="http://schemas.openxmlformats.org/drawingml/2006/main" sz="2900" i="1">
                          <a:solidFill>
                            <a:srgbClr val="000000"/>
                          </a:solidFill>
                          <a:latin typeface="Cambria Math" panose="02040503050406030204" pitchFamily="18" charset="0"/>
                        </a:rPr>
                        <m:t>1</m:t>
                      </m:r>
                    </m:sup>
                  </m:sSubSup>
                  <m:r>
                    <a:rPr xmlns:a="http://schemas.openxmlformats.org/drawingml/2006/main" sz="2900" i="1">
                      <a:solidFill>
                        <a:srgbClr val="000000"/>
                      </a:solidFill>
                      <a:latin typeface="Cambria Math" panose="02040503050406030204" pitchFamily="18" charset="0"/>
                    </a:rPr>
                    <m:t>=</m:t>
                  </m:r>
                  <m:r>
                    <a:rPr xmlns:a="http://schemas.openxmlformats.org/drawingml/2006/main" sz="2900" i="1">
                      <a:solidFill>
                        <a:srgbClr val="000000"/>
                      </a:solidFill>
                      <a:latin typeface="Cambria Math" panose="02040503050406030204" pitchFamily="18" charset="0"/>
                    </a:rPr>
                    <m:t>[</m:t>
                  </m:r>
                  <m:r>
                    <a:rPr xmlns:a="http://schemas.openxmlformats.org/drawingml/2006/main" sz="2900" i="1">
                      <a:solidFill>
                        <a:srgbClr val="000000"/>
                      </a:solidFill>
                      <a:latin typeface="Cambria Math" panose="02040503050406030204" pitchFamily="18" charset="0"/>
                    </a:rPr>
                    <m:t>C</m:t>
                  </m:r>
                  <m:r>
                    <a:rPr xmlns:a="http://schemas.openxmlformats.org/drawingml/2006/main" sz="2900" i="1">
                      <a:solidFill>
                        <a:srgbClr val="000000"/>
                      </a:solidFill>
                      <a:latin typeface="Cambria Math" panose="02040503050406030204" pitchFamily="18" charset="0"/>
                    </a:rPr>
                    <m:t>A</m:t>
                  </m:r>
                  <m:sSup>
                    <m:e>
                      <m:r>
                        <a:rPr xmlns:a="http://schemas.openxmlformats.org/drawingml/2006/main" sz="2900" i="1">
                          <a:solidFill>
                            <a:srgbClr val="000000"/>
                          </a:solidFill>
                          <a:latin typeface="Cambria Math" panose="02040503050406030204" pitchFamily="18" charset="0"/>
                        </a:rPr>
                        <m:t>W</m:t>
                      </m:r>
                    </m:e>
                    <m:sup>
                      <m:r>
                        <a:rPr xmlns:a="http://schemas.openxmlformats.org/drawingml/2006/main" sz="2900" i="1">
                          <a:solidFill>
                            <a:srgbClr val="000000"/>
                          </a:solidFill>
                          <a:latin typeface="Cambria Math" panose="02040503050406030204" pitchFamily="18" charset="0"/>
                        </a:rPr>
                        <m:t>n</m:t>
                      </m:r>
                      <m:r>
                        <a:rPr xmlns:a="http://schemas.openxmlformats.org/drawingml/2006/main" sz="2900" i="1">
                          <a:solidFill>
                            <a:srgbClr val="000000"/>
                          </a:solidFill>
                          <a:latin typeface="Cambria Math" panose="02040503050406030204" pitchFamily="18" charset="0"/>
                        </a:rPr>
                        <m:t>+</m:t>
                      </m:r>
                      <m:r>
                        <a:rPr xmlns:a="http://schemas.openxmlformats.org/drawingml/2006/main" sz="2900" i="1">
                          <a:solidFill>
                            <a:srgbClr val="000000"/>
                          </a:solidFill>
                          <a:latin typeface="Cambria Math" panose="02040503050406030204" pitchFamily="18" charset="0"/>
                        </a:rPr>
                        <m:t>1</m:t>
                      </m:r>
                    </m:sup>
                  </m:sSup>
                  <m:r>
                    <a:rPr xmlns:a="http://schemas.openxmlformats.org/drawingml/2006/main" sz="2900" i="1">
                      <a:solidFill>
                        <a:srgbClr val="000000"/>
                      </a:solidFill>
                      <a:latin typeface="Cambria Math" panose="02040503050406030204" pitchFamily="18" charset="0"/>
                    </a:rPr>
                    <m:t>]</m:t>
                  </m:r>
                  <m:sSubSup>
                    <m:e>
                      <m:r>
                        <a:rPr xmlns:a="http://schemas.openxmlformats.org/drawingml/2006/main" sz="2900" i="1">
                          <a:solidFill>
                            <a:srgbClr val="000000"/>
                          </a:solidFill>
                          <a:latin typeface="Cambria Math" panose="02040503050406030204" pitchFamily="18" charset="0"/>
                        </a:rPr>
                        <m:t>T</m:t>
                      </m:r>
                    </m:e>
                    <m:sub>
                      <m:r>
                        <a:rPr xmlns:a="http://schemas.openxmlformats.org/drawingml/2006/main" sz="2900" i="1">
                          <a:solidFill>
                            <a:srgbClr val="000000"/>
                          </a:solidFill>
                          <a:latin typeface="Cambria Math" panose="02040503050406030204" pitchFamily="18" charset="0"/>
                        </a:rPr>
                        <m:t>i</m:t>
                      </m:r>
                      <m:r>
                        <a:rPr xmlns:a="http://schemas.openxmlformats.org/drawingml/2006/main" sz="2900" i="1">
                          <a:solidFill>
                            <a:srgbClr val="000000"/>
                          </a:solidFill>
                          <a:latin typeface="Cambria Math" panose="02040503050406030204" pitchFamily="18" charset="0"/>
                        </a:rPr>
                        <m:t>+</m:t>
                      </m:r>
                      <m:r>
                        <a:rPr xmlns:a="http://schemas.openxmlformats.org/drawingml/2006/main" sz="2900" i="1">
                          <a:solidFill>
                            <a:srgbClr val="000000"/>
                          </a:solidFill>
                          <a:latin typeface="Cambria Math" panose="02040503050406030204" pitchFamily="18" charset="0"/>
                        </a:rPr>
                        <m:t>1</m:t>
                      </m:r>
                    </m:sub>
                    <m:sup>
                      <m:r>
                        <a:rPr xmlns:a="http://schemas.openxmlformats.org/drawingml/2006/main" sz="2900" i="1">
                          <a:solidFill>
                            <a:srgbClr val="000000"/>
                          </a:solidFill>
                          <a:latin typeface="Cambria Math" panose="02040503050406030204" pitchFamily="18" charset="0"/>
                        </a:rPr>
                        <m:t>n</m:t>
                      </m:r>
                      <m:r>
                        <a:rPr xmlns:a="http://schemas.openxmlformats.org/drawingml/2006/main" sz="2900" i="1">
                          <a:solidFill>
                            <a:srgbClr val="000000"/>
                          </a:solidFill>
                          <a:latin typeface="Cambria Math" panose="02040503050406030204" pitchFamily="18" charset="0"/>
                        </a:rPr>
                        <m:t>+</m:t>
                      </m:r>
                      <m:r>
                        <a:rPr xmlns:a="http://schemas.openxmlformats.org/drawingml/2006/main" sz="2900" i="1">
                          <a:solidFill>
                            <a:srgbClr val="000000"/>
                          </a:solidFill>
                          <a:latin typeface="Cambria Math" panose="02040503050406030204" pitchFamily="18" charset="0"/>
                        </a:rPr>
                        <m:t>1</m:t>
                      </m:r>
                    </m:sup>
                  </m:sSubSup>
                  <m:r>
                    <a:rPr xmlns:a="http://schemas.openxmlformats.org/drawingml/2006/main" sz="2900" i="1">
                      <a:solidFill>
                        <a:srgbClr val="000000"/>
                      </a:solidFill>
                      <a:latin typeface="Cambria Math" panose="02040503050406030204" pitchFamily="18" charset="0"/>
                    </a:rPr>
                    <m:t>+</m:t>
                  </m:r>
                  <m:r>
                    <a:rPr xmlns:a="http://schemas.openxmlformats.org/drawingml/2006/main" sz="2900" i="1">
                      <a:solidFill>
                        <a:srgbClr val="000000"/>
                      </a:solidFill>
                      <a:latin typeface="Cambria Math" panose="02040503050406030204" pitchFamily="18" charset="0"/>
                    </a:rPr>
                    <m:t>[</m:t>
                  </m:r>
                  <m:r>
                    <a:rPr xmlns:a="http://schemas.openxmlformats.org/drawingml/2006/main" sz="2900" i="1">
                      <a:solidFill>
                        <a:srgbClr val="000000"/>
                      </a:solidFill>
                      <a:latin typeface="Cambria Math" panose="02040503050406030204" pitchFamily="18" charset="0"/>
                    </a:rPr>
                    <m:t>C</m:t>
                  </m:r>
                  <m:r>
                    <a:rPr xmlns:a="http://schemas.openxmlformats.org/drawingml/2006/main" sz="2900" i="1">
                      <a:solidFill>
                        <a:srgbClr val="000000"/>
                      </a:solidFill>
                      <a:latin typeface="Cambria Math" panose="02040503050406030204" pitchFamily="18" charset="0"/>
                    </a:rPr>
                    <m:t>A</m:t>
                  </m:r>
                  <m:sSup>
                    <m:e>
                      <m:r>
                        <a:rPr xmlns:a="http://schemas.openxmlformats.org/drawingml/2006/main" sz="2900" i="1">
                          <a:solidFill>
                            <a:srgbClr val="000000"/>
                          </a:solidFill>
                          <a:latin typeface="Cambria Math" panose="02040503050406030204" pitchFamily="18" charset="0"/>
                        </a:rPr>
                        <m:t>E</m:t>
                      </m:r>
                    </m:e>
                    <m:sup>
                      <m:r>
                        <a:rPr xmlns:a="http://schemas.openxmlformats.org/drawingml/2006/main" sz="2900" i="1">
                          <a:solidFill>
                            <a:srgbClr val="000000"/>
                          </a:solidFill>
                          <a:latin typeface="Cambria Math" panose="02040503050406030204" pitchFamily="18" charset="0"/>
                        </a:rPr>
                        <m:t>n</m:t>
                      </m:r>
                      <m:r>
                        <a:rPr xmlns:a="http://schemas.openxmlformats.org/drawingml/2006/main" sz="2900" i="1">
                          <a:solidFill>
                            <a:srgbClr val="000000"/>
                          </a:solidFill>
                          <a:latin typeface="Cambria Math" panose="02040503050406030204" pitchFamily="18" charset="0"/>
                        </a:rPr>
                        <m:t>+</m:t>
                      </m:r>
                      <m:r>
                        <a:rPr xmlns:a="http://schemas.openxmlformats.org/drawingml/2006/main" sz="2900" i="1">
                          <a:solidFill>
                            <a:srgbClr val="000000"/>
                          </a:solidFill>
                          <a:latin typeface="Cambria Math" panose="02040503050406030204" pitchFamily="18" charset="0"/>
                        </a:rPr>
                        <m:t>1</m:t>
                      </m:r>
                    </m:sup>
                  </m:sSup>
                  <m:r>
                    <a:rPr xmlns:a="http://schemas.openxmlformats.org/drawingml/2006/main" sz="2900" i="1">
                      <a:solidFill>
                        <a:srgbClr val="000000"/>
                      </a:solidFill>
                      <a:latin typeface="Cambria Math" panose="02040503050406030204" pitchFamily="18" charset="0"/>
                    </a:rPr>
                    <m:t>]</m:t>
                  </m:r>
                  <m:sSubSup>
                    <m:e>
                      <m:r>
                        <a:rPr xmlns:a="http://schemas.openxmlformats.org/drawingml/2006/main" sz="2900" i="1">
                          <a:solidFill>
                            <a:srgbClr val="000000"/>
                          </a:solidFill>
                          <a:latin typeface="Cambria Math" panose="02040503050406030204" pitchFamily="18" charset="0"/>
                        </a:rPr>
                        <m:t>T</m:t>
                      </m:r>
                    </m:e>
                    <m:sub>
                      <m:r>
                        <a:rPr xmlns:a="http://schemas.openxmlformats.org/drawingml/2006/main" sz="2900" i="1">
                          <a:solidFill>
                            <a:srgbClr val="000000"/>
                          </a:solidFill>
                          <a:latin typeface="Cambria Math" panose="02040503050406030204" pitchFamily="18" charset="0"/>
                        </a:rPr>
                        <m:t>i</m:t>
                      </m:r>
                      <m:r>
                        <a:rPr xmlns:a="http://schemas.openxmlformats.org/drawingml/2006/main" sz="2900" i="1">
                          <a:solidFill>
                            <a:srgbClr val="000000"/>
                          </a:solidFill>
                          <a:latin typeface="Cambria Math" panose="02040503050406030204" pitchFamily="18" charset="0"/>
                        </a:rPr>
                        <m:t>-</m:t>
                      </m:r>
                      <m:r>
                        <a:rPr xmlns:a="http://schemas.openxmlformats.org/drawingml/2006/main" sz="2900" i="1">
                          <a:solidFill>
                            <a:srgbClr val="000000"/>
                          </a:solidFill>
                          <a:latin typeface="Cambria Math" panose="02040503050406030204" pitchFamily="18" charset="0"/>
                        </a:rPr>
                        <m:t>1</m:t>
                      </m:r>
                    </m:sub>
                    <m:sup>
                      <m:r>
                        <a:rPr xmlns:a="http://schemas.openxmlformats.org/drawingml/2006/main" sz="2900" i="1">
                          <a:solidFill>
                            <a:srgbClr val="000000"/>
                          </a:solidFill>
                          <a:latin typeface="Cambria Math" panose="02040503050406030204" pitchFamily="18" charset="0"/>
                        </a:rPr>
                        <m:t>n</m:t>
                      </m:r>
                      <m:r>
                        <a:rPr xmlns:a="http://schemas.openxmlformats.org/drawingml/2006/main" sz="2900" i="1">
                          <a:solidFill>
                            <a:srgbClr val="000000"/>
                          </a:solidFill>
                          <a:latin typeface="Cambria Math" panose="02040503050406030204" pitchFamily="18" charset="0"/>
                        </a:rPr>
                        <m:t>+</m:t>
                      </m:r>
                      <m:r>
                        <a:rPr xmlns:a="http://schemas.openxmlformats.org/drawingml/2006/main" sz="2900" i="1">
                          <a:solidFill>
                            <a:srgbClr val="000000"/>
                          </a:solidFill>
                          <a:latin typeface="Cambria Math" panose="02040503050406030204" pitchFamily="18" charset="0"/>
                        </a:rPr>
                        <m:t>1</m:t>
                      </m:r>
                    </m:sup>
                  </m:sSubSup>
                  <m:r>
                    <a:rPr xmlns:a="http://schemas.openxmlformats.org/drawingml/2006/main" sz="2900" i="1">
                      <a:solidFill>
                        <a:srgbClr val="000000"/>
                      </a:solidFill>
                      <a:latin typeface="Cambria Math" panose="02040503050406030204" pitchFamily="18" charset="0"/>
                    </a:rPr>
                    <m:t>+</m:t>
                  </m:r>
                  <m:r>
                    <a:rPr xmlns:a="http://schemas.openxmlformats.org/drawingml/2006/main" sz="2900" i="1">
                      <a:solidFill>
                        <a:srgbClr val="000000"/>
                      </a:solidFill>
                      <a:latin typeface="Cambria Math" panose="02040503050406030204" pitchFamily="18" charset="0"/>
                    </a:rPr>
                    <m:t>[</m:t>
                  </m:r>
                  <m:sSup>
                    <m:e>
                      <m:r>
                        <a:rPr xmlns:a="http://schemas.openxmlformats.org/drawingml/2006/main" sz="2900" i="1">
                          <a:solidFill>
                            <a:srgbClr val="000000"/>
                          </a:solidFill>
                          <a:latin typeface="Cambria Math" panose="02040503050406030204" pitchFamily="18" charset="0"/>
                        </a:rPr>
                        <m:t>S</m:t>
                      </m:r>
                    </m:e>
                    <m:sup>
                      <m:r>
                        <a:rPr xmlns:a="http://schemas.openxmlformats.org/drawingml/2006/main" sz="2900" i="1">
                          <a:solidFill>
                            <a:srgbClr val="000000"/>
                          </a:solidFill>
                          <a:latin typeface="Cambria Math" panose="02040503050406030204" pitchFamily="18" charset="0"/>
                        </a:rPr>
                        <m:t>n</m:t>
                      </m:r>
                      <m:r>
                        <a:rPr xmlns:a="http://schemas.openxmlformats.org/drawingml/2006/main" sz="2900" i="1">
                          <a:solidFill>
                            <a:srgbClr val="000000"/>
                          </a:solidFill>
                          <a:latin typeface="Cambria Math" panose="02040503050406030204" pitchFamily="18" charset="0"/>
                        </a:rPr>
                        <m:t>+</m:t>
                      </m:r>
                      <m:r>
                        <a:rPr xmlns:a="http://schemas.openxmlformats.org/drawingml/2006/main" sz="2900" i="1">
                          <a:solidFill>
                            <a:srgbClr val="000000"/>
                          </a:solidFill>
                          <a:latin typeface="Cambria Math" panose="02040503050406030204" pitchFamily="18" charset="0"/>
                        </a:rPr>
                        <m:t>1</m:t>
                      </m:r>
                    </m:sup>
                  </m:sSup>
                  <m:r>
                    <a:rPr xmlns:a="http://schemas.openxmlformats.org/drawingml/2006/main" sz="2900" i="1">
                      <a:solidFill>
                        <a:srgbClr val="000000"/>
                      </a:solidFill>
                      <a:latin typeface="Cambria Math" panose="02040503050406030204" pitchFamily="18" charset="0"/>
                    </a:rPr>
                    <m:t>]</m:t>
                  </m:r>
                </m:oMath>
              </m:oMathPara>
            </a14:m>
            <a:endParaRPr sz="2900"/>
          </a:p>
        </p:txBody>
      </p:sp>
      <p:sp>
        <p:nvSpPr>
          <p:cNvPr id="132" name="Equation"/>
          <p:cNvSpPr txBox="1"/>
          <p:nvPr/>
        </p:nvSpPr>
        <p:spPr>
          <a:xfrm>
            <a:off x="1334950" y="1895524"/>
            <a:ext cx="1843855" cy="635957"/>
          </a:xfrm>
          <a:prstGeom prst="rect">
            <a:avLst/>
          </a:prstGeom>
          <a:ln w="12700">
            <a:miter lim="400000"/>
          </a:ln>
        </p:spPr>
        <p:txBody>
          <a:bodyPr wrap="none" lIns="0" tIns="0" rIns="0" bIns="0">
            <a:spAutoFit/>
          </a:bodyPr>
          <a:lstStyle/>
          <a:p>
            <a:pPr latinLnBrk="1"/>
            <a14:m>
              <m:oMathPara>
                <m:oMathParaPr>
                  <m:jc m:val="centerGroup"/>
                </m:oMathParaPr>
                <m:oMath>
                  <m:r>
                    <a:rPr xmlns:a="http://schemas.openxmlformats.org/drawingml/2006/main" sz="1900" i="1">
                      <a:solidFill>
                        <a:srgbClr val="000000"/>
                      </a:solidFill>
                      <a:latin typeface="Cambria Math" panose="02040503050406030204" pitchFamily="18" charset="0"/>
                    </a:rPr>
                    <m:t>A</m:t>
                  </m:r>
                  <m:sSup>
                    <m:e>
                      <m:r>
                        <a:rPr xmlns:a="http://schemas.openxmlformats.org/drawingml/2006/main" sz="1900" i="1">
                          <a:solidFill>
                            <a:srgbClr val="000000"/>
                          </a:solidFill>
                          <a:latin typeface="Cambria Math" panose="02040503050406030204" pitchFamily="18" charset="0"/>
                        </a:rPr>
                        <m:t>W</m:t>
                      </m:r>
                    </m:e>
                    <m:sup>
                      <m:r>
                        <a:rPr xmlns:a="http://schemas.openxmlformats.org/drawingml/2006/main" sz="1900" i="1">
                          <a:solidFill>
                            <a:srgbClr val="000000"/>
                          </a:solidFill>
                          <a:latin typeface="Cambria Math" panose="02040503050406030204" pitchFamily="18" charset="0"/>
                        </a:rPr>
                        <m:t>n</m:t>
                      </m:r>
                      <m:r>
                        <a:rPr xmlns:a="http://schemas.openxmlformats.org/drawingml/2006/main" sz="1900" i="1">
                          <a:solidFill>
                            <a:srgbClr val="000000"/>
                          </a:solidFill>
                          <a:latin typeface="Cambria Math" panose="02040503050406030204" pitchFamily="18" charset="0"/>
                        </a:rPr>
                        <m:t>+</m:t>
                      </m:r>
                      <m:r>
                        <a:rPr xmlns:a="http://schemas.openxmlformats.org/drawingml/2006/main" sz="1900" i="1">
                          <a:solidFill>
                            <a:srgbClr val="000000"/>
                          </a:solidFill>
                          <a:latin typeface="Cambria Math" panose="02040503050406030204" pitchFamily="18" charset="0"/>
                        </a:rPr>
                        <m:t>1</m:t>
                      </m:r>
                    </m:sup>
                  </m:sSup>
                  <m:r>
                    <a:rPr xmlns:a="http://schemas.openxmlformats.org/drawingml/2006/main" sz="1900" i="1">
                      <a:solidFill>
                        <a:srgbClr val="000000"/>
                      </a:solidFill>
                      <a:latin typeface="Cambria Math" panose="02040503050406030204" pitchFamily="18" charset="0"/>
                    </a:rPr>
                    <m:t>=</m:t>
                  </m:r>
                  <m:f>
                    <m:fPr>
                      <m:ctrlPr>
                        <a:rPr xmlns:a="http://schemas.openxmlformats.org/drawingml/2006/main" sz="1900" i="1">
                          <a:solidFill>
                            <a:srgbClr val="000000"/>
                          </a:solidFill>
                          <a:latin typeface="Cambria Math" panose="02040503050406030204" pitchFamily="18" charset="0"/>
                        </a:rPr>
                      </m:ctrlPr>
                      <m:type m:val="bar"/>
                    </m:fPr>
                    <m:num>
                      <m:sSubSup>
                        <m:e>
                          <m:r>
                            <a:rPr xmlns:a="http://schemas.openxmlformats.org/drawingml/2006/main" sz="1900" i="1">
                              <a:solidFill>
                                <a:srgbClr val="000000"/>
                              </a:solidFill>
                              <a:latin typeface="Cambria Math" panose="02040503050406030204" pitchFamily="18" charset="0"/>
                            </a:rPr>
                            <m:t>r</m:t>
                          </m:r>
                        </m:e>
                        <m:sub>
                          <m:r>
                            <a:rPr xmlns:a="http://schemas.openxmlformats.org/drawingml/2006/main" sz="1900" i="1">
                              <a:solidFill>
                                <a:srgbClr val="000000"/>
                              </a:solidFill>
                              <a:latin typeface="Cambria Math" panose="02040503050406030204" pitchFamily="18" charset="0"/>
                            </a:rPr>
                            <m:t>i</m:t>
                          </m:r>
                          <m:r>
                            <a:rPr xmlns:a="http://schemas.openxmlformats.org/drawingml/2006/main" sz="1900" i="1">
                              <a:solidFill>
                                <a:srgbClr val="000000"/>
                              </a:solidFill>
                              <a:latin typeface="Cambria Math" panose="02040503050406030204" pitchFamily="18" charset="0"/>
                            </a:rPr>
                            <m:t>-</m:t>
                          </m:r>
                          <m:r>
                            <a:rPr xmlns:a="http://schemas.openxmlformats.org/drawingml/2006/main" sz="1900" i="1">
                              <a:solidFill>
                                <a:srgbClr val="000000"/>
                              </a:solidFill>
                              <a:latin typeface="Cambria Math" panose="02040503050406030204" pitchFamily="18" charset="0"/>
                            </a:rPr>
                            <m:t>1</m:t>
                          </m:r>
                        </m:sub>
                        <m:sup>
                          <m:r>
                            <a:rPr xmlns:a="http://schemas.openxmlformats.org/drawingml/2006/main" sz="1900" i="1">
                              <a:solidFill>
                                <a:srgbClr val="000000"/>
                              </a:solidFill>
                              <a:latin typeface="Cambria Math" panose="02040503050406030204" pitchFamily="18" charset="0"/>
                            </a:rPr>
                            <m:t>n</m:t>
                          </m:r>
                          <m:r>
                            <a:rPr xmlns:a="http://schemas.openxmlformats.org/drawingml/2006/main" sz="1900" i="1">
                              <a:solidFill>
                                <a:srgbClr val="000000"/>
                              </a:solidFill>
                              <a:latin typeface="Cambria Math" panose="02040503050406030204" pitchFamily="18" charset="0"/>
                            </a:rPr>
                            <m:t>+</m:t>
                          </m:r>
                          <m:r>
                            <a:rPr xmlns:a="http://schemas.openxmlformats.org/drawingml/2006/main" sz="1900" i="1">
                              <a:solidFill>
                                <a:srgbClr val="000000"/>
                              </a:solidFill>
                              <a:latin typeface="Cambria Math" panose="02040503050406030204" pitchFamily="18" charset="0"/>
                            </a:rPr>
                            <m:t>1</m:t>
                          </m:r>
                        </m:sup>
                      </m:sSubSup>
                      <m:sSubSup>
                        <m:e>
                          <m:r>
                            <a:rPr xmlns:a="http://schemas.openxmlformats.org/drawingml/2006/main" sz="1900" i="1">
                              <a:solidFill>
                                <a:srgbClr val="000000"/>
                              </a:solidFill>
                              <a:latin typeface="Cambria Math" panose="02040503050406030204" pitchFamily="18" charset="0"/>
                            </a:rPr>
                            <m:t>k</m:t>
                          </m:r>
                        </m:e>
                        <m:sub>
                          <m:r>
                            <a:rPr xmlns:a="http://schemas.openxmlformats.org/drawingml/2006/main" sz="1900" i="1">
                              <a:solidFill>
                                <a:srgbClr val="000000"/>
                              </a:solidFill>
                              <a:latin typeface="Cambria Math" panose="02040503050406030204" pitchFamily="18" charset="0"/>
                            </a:rPr>
                            <m:t>i</m:t>
                          </m:r>
                          <m:r>
                            <a:rPr xmlns:a="http://schemas.openxmlformats.org/drawingml/2006/main" sz="1900" i="1">
                              <a:solidFill>
                                <a:srgbClr val="000000"/>
                              </a:solidFill>
                              <a:latin typeface="Cambria Math" panose="02040503050406030204" pitchFamily="18" charset="0"/>
                            </a:rPr>
                            <m:t>-</m:t>
                          </m:r>
                          <m:r>
                            <a:rPr xmlns:a="http://schemas.openxmlformats.org/drawingml/2006/main" sz="1900" i="1">
                              <a:solidFill>
                                <a:srgbClr val="000000"/>
                              </a:solidFill>
                              <a:latin typeface="Cambria Math" panose="02040503050406030204" pitchFamily="18" charset="0"/>
                            </a:rPr>
                            <m:t>1</m:t>
                          </m:r>
                        </m:sub>
                        <m:sup>
                          <m:r>
                            <a:rPr xmlns:a="http://schemas.openxmlformats.org/drawingml/2006/main" sz="1900" i="1">
                              <a:solidFill>
                                <a:srgbClr val="000000"/>
                              </a:solidFill>
                              <a:latin typeface="Cambria Math" panose="02040503050406030204" pitchFamily="18" charset="0"/>
                            </a:rPr>
                            <m:t>n</m:t>
                          </m:r>
                          <m:r>
                            <a:rPr xmlns:a="http://schemas.openxmlformats.org/drawingml/2006/main" sz="1900" i="1">
                              <a:solidFill>
                                <a:srgbClr val="000000"/>
                              </a:solidFill>
                              <a:latin typeface="Cambria Math" panose="02040503050406030204" pitchFamily="18" charset="0"/>
                            </a:rPr>
                            <m:t>+</m:t>
                          </m:r>
                          <m:r>
                            <a:rPr xmlns:a="http://schemas.openxmlformats.org/drawingml/2006/main" sz="1900" i="1">
                              <a:solidFill>
                                <a:srgbClr val="000000"/>
                              </a:solidFill>
                              <a:latin typeface="Cambria Math" panose="02040503050406030204" pitchFamily="18" charset="0"/>
                            </a:rPr>
                            <m:t>1</m:t>
                          </m:r>
                        </m:sup>
                      </m:sSubSup>
                    </m:num>
                    <m:den>
                      <m:r>
                        <m:rPr>
                          <m:sty m:val="p"/>
                        </m:rPr>
                        <a:rPr xmlns:a="http://schemas.openxmlformats.org/drawingml/2006/main" sz="1900" i="1">
                          <a:solidFill>
                            <a:srgbClr val="000000"/>
                          </a:solidFill>
                          <a:latin typeface="Cambria Math" panose="02040503050406030204" pitchFamily="18" charset="0"/>
                        </a:rPr>
                        <m:t>Δ</m:t>
                      </m:r>
                      <m:sSubSup>
                        <m:e>
                          <m:r>
                            <a:rPr xmlns:a="http://schemas.openxmlformats.org/drawingml/2006/main" sz="1900" i="1">
                              <a:solidFill>
                                <a:srgbClr val="000000"/>
                              </a:solidFill>
                              <a:latin typeface="Cambria Math" panose="02040503050406030204" pitchFamily="18" charset="0"/>
                            </a:rPr>
                            <m:t>r</m:t>
                          </m:r>
                        </m:e>
                        <m:sub>
                          <m:r>
                            <a:rPr xmlns:a="http://schemas.openxmlformats.org/drawingml/2006/main" sz="1900" i="1">
                              <a:solidFill>
                                <a:srgbClr val="000000"/>
                              </a:solidFill>
                              <a:latin typeface="Cambria Math" panose="02040503050406030204" pitchFamily="18" charset="0"/>
                            </a:rPr>
                            <m:t>i</m:t>
                          </m:r>
                          <m:r>
                            <a:rPr xmlns:a="http://schemas.openxmlformats.org/drawingml/2006/main" sz="1900" i="1">
                              <a:solidFill>
                                <a:srgbClr val="000000"/>
                              </a:solidFill>
                              <a:latin typeface="Cambria Math" panose="02040503050406030204" pitchFamily="18" charset="0"/>
                            </a:rPr>
                            <m:t>-</m:t>
                          </m:r>
                          <m:r>
                            <a:rPr xmlns:a="http://schemas.openxmlformats.org/drawingml/2006/main" sz="1900" i="1">
                              <a:solidFill>
                                <a:srgbClr val="000000"/>
                              </a:solidFill>
                              <a:latin typeface="Cambria Math" panose="02040503050406030204" pitchFamily="18" charset="0"/>
                            </a:rPr>
                            <m:t>1</m:t>
                          </m:r>
                        </m:sub>
                        <m:sup>
                          <m:r>
                            <a:rPr xmlns:a="http://schemas.openxmlformats.org/drawingml/2006/main" sz="1900" i="1">
                              <a:solidFill>
                                <a:srgbClr val="000000"/>
                              </a:solidFill>
                              <a:latin typeface="Cambria Math" panose="02040503050406030204" pitchFamily="18" charset="0"/>
                            </a:rPr>
                            <m:t>n</m:t>
                          </m:r>
                          <m:r>
                            <a:rPr xmlns:a="http://schemas.openxmlformats.org/drawingml/2006/main" sz="1900" i="1">
                              <a:solidFill>
                                <a:srgbClr val="000000"/>
                              </a:solidFill>
                              <a:latin typeface="Cambria Math" panose="02040503050406030204" pitchFamily="18" charset="0"/>
                            </a:rPr>
                            <m:t>+</m:t>
                          </m:r>
                          <m:r>
                            <a:rPr xmlns:a="http://schemas.openxmlformats.org/drawingml/2006/main" sz="1900" i="1">
                              <a:solidFill>
                                <a:srgbClr val="000000"/>
                              </a:solidFill>
                              <a:latin typeface="Cambria Math" panose="02040503050406030204" pitchFamily="18" charset="0"/>
                            </a:rPr>
                            <m:t>1</m:t>
                          </m:r>
                        </m:sup>
                      </m:sSubSup>
                    </m:den>
                  </m:f>
                </m:oMath>
              </m:oMathPara>
            </a14:m>
            <a:endParaRPr sz="1900"/>
          </a:p>
        </p:txBody>
      </p:sp>
      <p:sp>
        <p:nvSpPr>
          <p:cNvPr id="133" name="Equation"/>
          <p:cNvSpPr txBox="1"/>
          <p:nvPr/>
        </p:nvSpPr>
        <p:spPr>
          <a:xfrm>
            <a:off x="1345953" y="2749220"/>
            <a:ext cx="1703815" cy="612224"/>
          </a:xfrm>
          <a:prstGeom prst="rect">
            <a:avLst/>
          </a:prstGeom>
          <a:ln w="12700">
            <a:miter lim="400000"/>
          </a:ln>
        </p:spPr>
        <p:txBody>
          <a:bodyPr wrap="none" lIns="0" tIns="0" rIns="0" bIns="0">
            <a:spAutoFit/>
          </a:bodyPr>
          <a:lstStyle/>
          <a:p>
            <a:pPr latinLnBrk="1"/>
            <a14:m>
              <m:oMathPara>
                <m:oMathParaPr>
                  <m:jc m:val="centerGroup"/>
                </m:oMathParaPr>
                <m:oMath>
                  <m:r>
                    <a:rPr xmlns:a="http://schemas.openxmlformats.org/drawingml/2006/main" sz="1800" i="1">
                      <a:solidFill>
                        <a:srgbClr val="000000"/>
                      </a:solidFill>
                      <a:latin typeface="Cambria Math" panose="02040503050406030204" pitchFamily="18" charset="0"/>
                    </a:rPr>
                    <m:t>A</m:t>
                  </m:r>
                  <m:sSup>
                    <m:e>
                      <m:r>
                        <a:rPr xmlns:a="http://schemas.openxmlformats.org/drawingml/2006/main" sz="1800" i="1">
                          <a:solidFill>
                            <a:srgbClr val="000000"/>
                          </a:solidFill>
                          <a:latin typeface="Cambria Math" panose="02040503050406030204" pitchFamily="18" charset="0"/>
                        </a:rPr>
                        <m:t>E</m:t>
                      </m:r>
                    </m:e>
                    <m:sup>
                      <m:r>
                        <a:rPr xmlns:a="http://schemas.openxmlformats.org/drawingml/2006/main" sz="1800" i="1">
                          <a:solidFill>
                            <a:srgbClr val="000000"/>
                          </a:solidFill>
                          <a:latin typeface="Cambria Math" panose="02040503050406030204" pitchFamily="18" charset="0"/>
                        </a:rPr>
                        <m:t>n</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1</m:t>
                      </m:r>
                    </m:sup>
                  </m:sSup>
                  <m:r>
                    <a:rPr xmlns:a="http://schemas.openxmlformats.org/drawingml/2006/main" sz="1800" i="1">
                      <a:solidFill>
                        <a:srgbClr val="000000"/>
                      </a:solidFill>
                      <a:latin typeface="Cambria Math" panose="02040503050406030204" pitchFamily="18" charset="0"/>
                    </a:rPr>
                    <m:t>=</m:t>
                  </m:r>
                  <m:f>
                    <m:fPr>
                      <m:ctrlPr>
                        <a:rPr xmlns:a="http://schemas.openxmlformats.org/drawingml/2006/main" sz="1800" i="1">
                          <a:solidFill>
                            <a:srgbClr val="000000"/>
                          </a:solidFill>
                          <a:latin typeface="Cambria Math" panose="02040503050406030204" pitchFamily="18" charset="0"/>
                        </a:rPr>
                      </m:ctrlPr>
                      <m:type m:val="bar"/>
                    </m:fPr>
                    <m:num>
                      <m:sSubSup>
                        <m:e>
                          <m:r>
                            <a:rPr xmlns:a="http://schemas.openxmlformats.org/drawingml/2006/main" sz="1800" i="1">
                              <a:solidFill>
                                <a:srgbClr val="000000"/>
                              </a:solidFill>
                              <a:latin typeface="Cambria Math" panose="02040503050406030204" pitchFamily="18" charset="0"/>
                            </a:rPr>
                            <m:t>r</m:t>
                          </m:r>
                        </m:e>
                        <m:sub>
                          <m:r>
                            <a:rPr xmlns:a="http://schemas.openxmlformats.org/drawingml/2006/main" sz="1800" i="1">
                              <a:solidFill>
                                <a:srgbClr val="000000"/>
                              </a:solidFill>
                              <a:latin typeface="Cambria Math" panose="02040503050406030204" pitchFamily="18" charset="0"/>
                            </a:rPr>
                            <m:t>i</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1</m:t>
                          </m:r>
                        </m:sub>
                        <m:sup>
                          <m:r>
                            <a:rPr xmlns:a="http://schemas.openxmlformats.org/drawingml/2006/main" sz="1800" i="1">
                              <a:solidFill>
                                <a:srgbClr val="000000"/>
                              </a:solidFill>
                              <a:latin typeface="Cambria Math" panose="02040503050406030204" pitchFamily="18" charset="0"/>
                            </a:rPr>
                            <m:t>n</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1</m:t>
                          </m:r>
                        </m:sup>
                      </m:sSubSup>
                      <m:sSubSup>
                        <m:e>
                          <m:r>
                            <a:rPr xmlns:a="http://schemas.openxmlformats.org/drawingml/2006/main" sz="1800" i="1">
                              <a:solidFill>
                                <a:srgbClr val="000000"/>
                              </a:solidFill>
                              <a:latin typeface="Cambria Math" panose="02040503050406030204" pitchFamily="18" charset="0"/>
                            </a:rPr>
                            <m:t>k</m:t>
                          </m:r>
                        </m:e>
                        <m:sub>
                          <m:r>
                            <a:rPr xmlns:a="http://schemas.openxmlformats.org/drawingml/2006/main" sz="1800" i="1">
                              <a:solidFill>
                                <a:srgbClr val="000000"/>
                              </a:solidFill>
                              <a:latin typeface="Cambria Math" panose="02040503050406030204" pitchFamily="18" charset="0"/>
                            </a:rPr>
                            <m:t>i</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1</m:t>
                          </m:r>
                        </m:sub>
                        <m:sup>
                          <m:r>
                            <a:rPr xmlns:a="http://schemas.openxmlformats.org/drawingml/2006/main" sz="1800" i="1">
                              <a:solidFill>
                                <a:srgbClr val="000000"/>
                              </a:solidFill>
                              <a:latin typeface="Cambria Math" panose="02040503050406030204" pitchFamily="18" charset="0"/>
                            </a:rPr>
                            <m:t>n</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1</m:t>
                          </m:r>
                        </m:sup>
                      </m:sSubSup>
                    </m:num>
                    <m:den>
                      <m:r>
                        <m:rPr>
                          <m:sty m:val="p"/>
                        </m:rPr>
                        <a:rPr xmlns:a="http://schemas.openxmlformats.org/drawingml/2006/main" sz="1800" i="1">
                          <a:solidFill>
                            <a:srgbClr val="000000"/>
                          </a:solidFill>
                          <a:latin typeface="Cambria Math" panose="02040503050406030204" pitchFamily="18" charset="0"/>
                        </a:rPr>
                        <m:t>Δ</m:t>
                      </m:r>
                      <m:sSubSup>
                        <m:e>
                          <m:r>
                            <a:rPr xmlns:a="http://schemas.openxmlformats.org/drawingml/2006/main" sz="1800" i="1">
                              <a:solidFill>
                                <a:srgbClr val="000000"/>
                              </a:solidFill>
                              <a:latin typeface="Cambria Math" panose="02040503050406030204" pitchFamily="18" charset="0"/>
                            </a:rPr>
                            <m:t>r</m:t>
                          </m:r>
                        </m:e>
                        <m:sub>
                          <m:r>
                            <a:rPr xmlns:a="http://schemas.openxmlformats.org/drawingml/2006/main" sz="1800" i="1">
                              <a:solidFill>
                                <a:srgbClr val="000000"/>
                              </a:solidFill>
                              <a:latin typeface="Cambria Math" panose="02040503050406030204" pitchFamily="18" charset="0"/>
                            </a:rPr>
                            <m:t>i</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1</m:t>
                          </m:r>
                        </m:sub>
                        <m:sup>
                          <m:r>
                            <a:rPr xmlns:a="http://schemas.openxmlformats.org/drawingml/2006/main" sz="1800" i="1">
                              <a:solidFill>
                                <a:srgbClr val="000000"/>
                              </a:solidFill>
                              <a:latin typeface="Cambria Math" panose="02040503050406030204" pitchFamily="18" charset="0"/>
                            </a:rPr>
                            <m:t>n</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1</m:t>
                          </m:r>
                        </m:sup>
                      </m:sSubSup>
                    </m:den>
                  </m:f>
                </m:oMath>
              </m:oMathPara>
            </a14:m>
          </a:p>
        </p:txBody>
      </p:sp>
      <p:sp>
        <p:nvSpPr>
          <p:cNvPr id="134" name="Equation"/>
          <p:cNvSpPr txBox="1"/>
          <p:nvPr/>
        </p:nvSpPr>
        <p:spPr>
          <a:xfrm>
            <a:off x="3876589" y="1957392"/>
            <a:ext cx="1841501" cy="199427"/>
          </a:xfrm>
          <a:prstGeom prst="rect">
            <a:avLst/>
          </a:prstGeom>
          <a:ln w="12700">
            <a:miter lim="400000"/>
          </a:ln>
        </p:spPr>
        <p:txBody>
          <a:bodyPr wrap="none" lIns="0" tIns="0" rIns="0" bIns="0">
            <a:spAutoFit/>
          </a:bodyPr>
          <a:lstStyle/>
          <a:p>
            <a:pPr latinLnBrk="1"/>
            <a14:m>
              <m:oMathPara>
                <m:oMathParaPr>
                  <m:jc m:val="centerGroup"/>
                </m:oMathParaPr>
                <m:oMath>
                  <m:r>
                    <a:rPr xmlns:a="http://schemas.openxmlformats.org/drawingml/2006/main" sz="1800" i="1">
                      <a:solidFill>
                        <a:srgbClr val="000000"/>
                      </a:solidFill>
                      <a:latin typeface="Cambria Math" panose="02040503050406030204" pitchFamily="18" charset="0"/>
                    </a:rPr>
                    <m:t>C</m:t>
                  </m:r>
                  <m:r>
                    <a:rPr xmlns:a="http://schemas.openxmlformats.org/drawingml/2006/main" sz="1800" i="1">
                      <a:solidFill>
                        <a:srgbClr val="000000"/>
                      </a:solidFill>
                      <a:latin typeface="Cambria Math" panose="02040503050406030204" pitchFamily="18" charset="0"/>
                    </a:rPr>
                    <m:t>A</m:t>
                  </m:r>
                  <m:sSup>
                    <m:e>
                      <m:r>
                        <a:rPr xmlns:a="http://schemas.openxmlformats.org/drawingml/2006/main" sz="1800" i="1">
                          <a:solidFill>
                            <a:srgbClr val="000000"/>
                          </a:solidFill>
                          <a:latin typeface="Cambria Math" panose="02040503050406030204" pitchFamily="18" charset="0"/>
                        </a:rPr>
                        <m:t>W</m:t>
                      </m:r>
                    </m:e>
                    <m:sup>
                      <m:r>
                        <a:rPr xmlns:a="http://schemas.openxmlformats.org/drawingml/2006/main" sz="1800" i="1">
                          <a:solidFill>
                            <a:srgbClr val="000000"/>
                          </a:solidFill>
                          <a:latin typeface="Cambria Math" panose="02040503050406030204" pitchFamily="18" charset="0"/>
                        </a:rPr>
                        <m:t>n</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1</m:t>
                      </m:r>
                    </m:sup>
                  </m:sSup>
                  <m:r>
                    <a:rPr xmlns:a="http://schemas.openxmlformats.org/drawingml/2006/main" sz="1800" i="1">
                      <a:solidFill>
                        <a:srgbClr val="000000"/>
                      </a:solidFill>
                      <a:latin typeface="Cambria Math" panose="02040503050406030204" pitchFamily="18" charset="0"/>
                    </a:rPr>
                    <m:t>=</m:t>
                  </m:r>
                  <m:r>
                    <m:rPr>
                      <m:sty m:val="p"/>
                    </m:rPr>
                    <a:rPr xmlns:a="http://schemas.openxmlformats.org/drawingml/2006/main" sz="1800" i="1">
                      <a:solidFill>
                        <a:srgbClr val="000000"/>
                      </a:solidFill>
                      <a:latin typeface="Cambria Math" panose="02040503050406030204" pitchFamily="18" charset="0"/>
                    </a:rPr>
                    <m:t>Ψ</m:t>
                  </m:r>
                  <m:r>
                    <a:rPr xmlns:a="http://schemas.openxmlformats.org/drawingml/2006/main" sz="1800" i="1">
                      <a:solidFill>
                        <a:srgbClr val="000000"/>
                      </a:solidFill>
                      <a:latin typeface="Cambria Math" panose="02040503050406030204" pitchFamily="18" charset="0"/>
                    </a:rPr>
                    <m:t>A</m:t>
                  </m:r>
                  <m:sSup>
                    <m:e>
                      <m:r>
                        <a:rPr xmlns:a="http://schemas.openxmlformats.org/drawingml/2006/main" sz="1800" i="1">
                          <a:solidFill>
                            <a:srgbClr val="000000"/>
                          </a:solidFill>
                          <a:latin typeface="Cambria Math" panose="02040503050406030204" pitchFamily="18" charset="0"/>
                        </a:rPr>
                        <m:t>W</m:t>
                      </m:r>
                    </m:e>
                    <m:sup>
                      <m:r>
                        <a:rPr xmlns:a="http://schemas.openxmlformats.org/drawingml/2006/main" sz="1800" i="1">
                          <a:solidFill>
                            <a:srgbClr val="000000"/>
                          </a:solidFill>
                          <a:latin typeface="Cambria Math" panose="02040503050406030204" pitchFamily="18" charset="0"/>
                        </a:rPr>
                        <m:t>n</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1</m:t>
                      </m:r>
                    </m:sup>
                  </m:sSup>
                </m:oMath>
              </m:oMathPara>
            </a14:m>
          </a:p>
        </p:txBody>
      </p:sp>
      <p:sp>
        <p:nvSpPr>
          <p:cNvPr id="135" name="Equation"/>
          <p:cNvSpPr txBox="1"/>
          <p:nvPr/>
        </p:nvSpPr>
        <p:spPr>
          <a:xfrm>
            <a:off x="3839387" y="2860276"/>
            <a:ext cx="1740701" cy="198417"/>
          </a:xfrm>
          <a:prstGeom prst="rect">
            <a:avLst/>
          </a:prstGeom>
          <a:ln w="12700">
            <a:miter lim="400000"/>
          </a:ln>
        </p:spPr>
        <p:txBody>
          <a:bodyPr wrap="none" lIns="0" tIns="0" rIns="0" bIns="0">
            <a:spAutoFit/>
          </a:bodyPr>
          <a:lstStyle/>
          <a:p>
            <a:pPr latinLnBrk="1"/>
            <a14:m>
              <m:oMathPara>
                <m:oMathParaPr>
                  <m:jc m:val="centerGroup"/>
                </m:oMathParaPr>
                <m:oMath>
                  <m:r>
                    <a:rPr xmlns:a="http://schemas.openxmlformats.org/drawingml/2006/main" sz="1800" i="1">
                      <a:solidFill>
                        <a:srgbClr val="000000"/>
                      </a:solidFill>
                      <a:latin typeface="Cambria Math" panose="02040503050406030204" pitchFamily="18" charset="0"/>
                    </a:rPr>
                    <m:t>C</m:t>
                  </m:r>
                  <m:r>
                    <a:rPr xmlns:a="http://schemas.openxmlformats.org/drawingml/2006/main" sz="1800" i="1">
                      <a:solidFill>
                        <a:srgbClr val="000000"/>
                      </a:solidFill>
                      <a:latin typeface="Cambria Math" panose="02040503050406030204" pitchFamily="18" charset="0"/>
                    </a:rPr>
                    <m:t>A</m:t>
                  </m:r>
                  <m:sSup>
                    <m:e>
                      <m:r>
                        <a:rPr xmlns:a="http://schemas.openxmlformats.org/drawingml/2006/main" sz="1800" i="1">
                          <a:solidFill>
                            <a:srgbClr val="000000"/>
                          </a:solidFill>
                          <a:latin typeface="Cambria Math" panose="02040503050406030204" pitchFamily="18" charset="0"/>
                        </a:rPr>
                        <m:t>E</m:t>
                      </m:r>
                    </m:e>
                    <m:sup>
                      <m:r>
                        <a:rPr xmlns:a="http://schemas.openxmlformats.org/drawingml/2006/main" sz="1800" i="1">
                          <a:solidFill>
                            <a:srgbClr val="000000"/>
                          </a:solidFill>
                          <a:latin typeface="Cambria Math" panose="02040503050406030204" pitchFamily="18" charset="0"/>
                        </a:rPr>
                        <m:t>n</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1</m:t>
                      </m:r>
                    </m:sup>
                  </m:sSup>
                  <m:r>
                    <a:rPr xmlns:a="http://schemas.openxmlformats.org/drawingml/2006/main" sz="1800" i="1">
                      <a:solidFill>
                        <a:srgbClr val="000000"/>
                      </a:solidFill>
                      <a:latin typeface="Cambria Math" panose="02040503050406030204" pitchFamily="18" charset="0"/>
                    </a:rPr>
                    <m:t>=</m:t>
                  </m:r>
                  <m:r>
                    <m:rPr>
                      <m:sty m:val="p"/>
                    </m:rPr>
                    <a:rPr xmlns:a="http://schemas.openxmlformats.org/drawingml/2006/main" sz="1800" i="1">
                      <a:solidFill>
                        <a:srgbClr val="000000"/>
                      </a:solidFill>
                      <a:latin typeface="Cambria Math" panose="02040503050406030204" pitchFamily="18" charset="0"/>
                    </a:rPr>
                    <m:t>Ψ</m:t>
                  </m:r>
                  <m:r>
                    <a:rPr xmlns:a="http://schemas.openxmlformats.org/drawingml/2006/main" sz="1800" i="1">
                      <a:solidFill>
                        <a:srgbClr val="000000"/>
                      </a:solidFill>
                      <a:latin typeface="Cambria Math" panose="02040503050406030204" pitchFamily="18" charset="0"/>
                    </a:rPr>
                    <m:t>A</m:t>
                  </m:r>
                  <m:sSup>
                    <m:e>
                      <m:r>
                        <a:rPr xmlns:a="http://schemas.openxmlformats.org/drawingml/2006/main" sz="1800" i="1">
                          <a:solidFill>
                            <a:srgbClr val="000000"/>
                          </a:solidFill>
                          <a:latin typeface="Cambria Math" panose="02040503050406030204" pitchFamily="18" charset="0"/>
                        </a:rPr>
                        <m:t>E</m:t>
                      </m:r>
                    </m:e>
                    <m:sup>
                      <m:r>
                        <a:rPr xmlns:a="http://schemas.openxmlformats.org/drawingml/2006/main" sz="1800" i="1">
                          <a:solidFill>
                            <a:srgbClr val="000000"/>
                          </a:solidFill>
                          <a:latin typeface="Cambria Math" panose="02040503050406030204" pitchFamily="18" charset="0"/>
                        </a:rPr>
                        <m:t>n</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1</m:t>
                      </m:r>
                    </m:sup>
                  </m:sSup>
                </m:oMath>
              </m:oMathPara>
            </a14:m>
          </a:p>
        </p:txBody>
      </p:sp>
      <p:sp>
        <p:nvSpPr>
          <p:cNvPr id="136" name="Equation"/>
          <p:cNvSpPr txBox="1"/>
          <p:nvPr/>
        </p:nvSpPr>
        <p:spPr>
          <a:xfrm>
            <a:off x="1287510" y="4003019"/>
            <a:ext cx="1938735" cy="253562"/>
          </a:xfrm>
          <a:prstGeom prst="rect">
            <a:avLst/>
          </a:prstGeom>
          <a:ln w="12700">
            <a:miter lim="400000"/>
          </a:ln>
        </p:spPr>
        <p:txBody>
          <a:bodyPr wrap="none" lIns="0" tIns="0" rIns="0" bIns="0">
            <a:spAutoFit/>
          </a:bodyPr>
          <a:lstStyle/>
          <a:p>
            <a:pPr latinLnBrk="1"/>
            <a14:m>
              <m:oMathPara>
                <m:oMathParaPr>
                  <m:jc m:val="centerGroup"/>
                </m:oMathParaPr>
                <m:oMath>
                  <m:r>
                    <a:rPr xmlns:a="http://schemas.openxmlformats.org/drawingml/2006/main" sz="1800" i="1">
                      <a:solidFill>
                        <a:srgbClr val="000000"/>
                      </a:solidFill>
                      <a:latin typeface="Cambria Math" panose="02040503050406030204" pitchFamily="18" charset="0"/>
                    </a:rPr>
                    <m:t>A</m:t>
                  </m:r>
                  <m:sSup>
                    <m:e>
                      <m:r>
                        <a:rPr xmlns:a="http://schemas.openxmlformats.org/drawingml/2006/main" sz="1800" i="1">
                          <a:solidFill>
                            <a:srgbClr val="000000"/>
                          </a:solidFill>
                          <a:latin typeface="Cambria Math" panose="02040503050406030204" pitchFamily="18" charset="0"/>
                        </a:rPr>
                        <m:t>Q</m:t>
                      </m:r>
                    </m:e>
                    <m:sup>
                      <m:r>
                        <a:rPr xmlns:a="http://schemas.openxmlformats.org/drawingml/2006/main" sz="1800" i="1">
                          <a:solidFill>
                            <a:srgbClr val="000000"/>
                          </a:solidFill>
                          <a:latin typeface="Cambria Math" panose="02040503050406030204" pitchFamily="18" charset="0"/>
                        </a:rPr>
                        <m:t>n</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1</m:t>
                      </m:r>
                    </m:sup>
                  </m:sSup>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m:t>
                  </m:r>
                  <m:sSubSup>
                    <m:e>
                      <m:r>
                        <a:rPr xmlns:a="http://schemas.openxmlformats.org/drawingml/2006/main" sz="1800" i="1">
                          <a:solidFill>
                            <a:srgbClr val="000000"/>
                          </a:solidFill>
                          <a:latin typeface="Cambria Math" panose="02040503050406030204" pitchFamily="18" charset="0"/>
                        </a:rPr>
                        <m:t>q</m:t>
                      </m:r>
                    </m:e>
                    <m:sub>
                      <m:r>
                        <a:rPr xmlns:a="http://schemas.openxmlformats.org/drawingml/2006/main" sz="1800" i="1">
                          <a:solidFill>
                            <a:srgbClr val="000000"/>
                          </a:solidFill>
                          <a:latin typeface="Cambria Math" panose="02040503050406030204" pitchFamily="18" charset="0"/>
                        </a:rPr>
                        <m:t>i</m:t>
                      </m:r>
                    </m:sub>
                    <m:sup>
                      <m:sSup>
                        <m:e/>
                        <m:sup>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m:t>
                          </m:r>
                        </m:sup>
                      </m:sSup>
                    </m:sup>
                  </m:sSubSup>
                  <m:sSup>
                    <m:e>
                      <m:r>
                        <a:rPr xmlns:a="http://schemas.openxmlformats.org/drawingml/2006/main" sz="1800" i="1">
                          <a:solidFill>
                            <a:srgbClr val="000000"/>
                          </a:solidFill>
                          <a:latin typeface="Cambria Math" panose="02040503050406030204" pitchFamily="18" charset="0"/>
                        </a:rPr>
                        <m:t>)</m:t>
                      </m:r>
                    </m:e>
                    <m:sup>
                      <m:r>
                        <a:rPr xmlns:a="http://schemas.openxmlformats.org/drawingml/2006/main" sz="1800" i="1">
                          <a:solidFill>
                            <a:srgbClr val="000000"/>
                          </a:solidFill>
                          <a:latin typeface="Cambria Math" panose="02040503050406030204" pitchFamily="18" charset="0"/>
                        </a:rPr>
                        <m:t>n</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1</m:t>
                      </m:r>
                    </m:sup>
                  </m:sSup>
                  <m:sSub>
                    <m:e>
                      <m:r>
                        <a:rPr xmlns:a="http://schemas.openxmlformats.org/drawingml/2006/main" sz="1800" i="1">
                          <a:solidFill>
                            <a:srgbClr val="000000"/>
                          </a:solidFill>
                          <a:latin typeface="Cambria Math" panose="02040503050406030204" pitchFamily="18" charset="0"/>
                        </a:rPr>
                        <m:t>r</m:t>
                      </m:r>
                    </m:e>
                    <m:sub>
                      <m:r>
                        <a:rPr xmlns:a="http://schemas.openxmlformats.org/drawingml/2006/main" sz="1800" i="1">
                          <a:solidFill>
                            <a:srgbClr val="000000"/>
                          </a:solidFill>
                          <a:latin typeface="Cambria Math" panose="02040503050406030204" pitchFamily="18" charset="0"/>
                        </a:rPr>
                        <m:t>i</m:t>
                      </m:r>
                    </m:sub>
                  </m:sSub>
                  <m:r>
                    <m:rPr>
                      <m:sty m:val="p"/>
                    </m:rPr>
                    <a:rPr xmlns:a="http://schemas.openxmlformats.org/drawingml/2006/main" sz="1800" i="1">
                      <a:solidFill>
                        <a:srgbClr val="000000"/>
                      </a:solidFill>
                      <a:latin typeface="Cambria Math" panose="02040503050406030204" pitchFamily="18" charset="0"/>
                    </a:rPr>
                    <m:t>Δ</m:t>
                  </m:r>
                  <m:sSub>
                    <m:e>
                      <m:r>
                        <a:rPr xmlns:a="http://schemas.openxmlformats.org/drawingml/2006/main" sz="1800" i="1">
                          <a:solidFill>
                            <a:srgbClr val="000000"/>
                          </a:solidFill>
                          <a:latin typeface="Cambria Math" panose="02040503050406030204" pitchFamily="18" charset="0"/>
                        </a:rPr>
                        <m:t>r</m:t>
                      </m:r>
                    </m:e>
                    <m:sub>
                      <m:r>
                        <a:rPr xmlns:a="http://schemas.openxmlformats.org/drawingml/2006/main" sz="1800" i="1">
                          <a:solidFill>
                            <a:srgbClr val="000000"/>
                          </a:solidFill>
                          <a:latin typeface="Cambria Math" panose="02040503050406030204" pitchFamily="18" charset="0"/>
                        </a:rPr>
                        <m:t>i</m:t>
                      </m:r>
                    </m:sub>
                  </m:sSub>
                </m:oMath>
              </m:oMathPara>
            </a14:m>
          </a:p>
        </p:txBody>
      </p:sp>
      <p:sp>
        <p:nvSpPr>
          <p:cNvPr id="137" name="Equation"/>
          <p:cNvSpPr txBox="1"/>
          <p:nvPr/>
        </p:nvSpPr>
        <p:spPr>
          <a:xfrm>
            <a:off x="3916498" y="4011846"/>
            <a:ext cx="1761682" cy="235908"/>
          </a:xfrm>
          <a:prstGeom prst="rect">
            <a:avLst/>
          </a:prstGeom>
          <a:ln w="12700">
            <a:miter lim="400000"/>
          </a:ln>
        </p:spPr>
        <p:txBody>
          <a:bodyPr wrap="none" lIns="0" tIns="0" rIns="0" bIns="0">
            <a:spAutoFit/>
          </a:bodyPr>
          <a:lstStyle/>
          <a:p>
            <a:pPr latinLnBrk="1"/>
            <a14:m>
              <m:oMathPara>
                <m:oMathParaPr>
                  <m:jc m:val="centerGroup"/>
                </m:oMathParaPr>
                <m:oMath>
                  <m:r>
                    <a:rPr xmlns:a="http://schemas.openxmlformats.org/drawingml/2006/main" sz="1800" i="1">
                      <a:solidFill>
                        <a:srgbClr val="000000"/>
                      </a:solidFill>
                      <a:latin typeface="Cambria Math" panose="02040503050406030204" pitchFamily="18" charset="0"/>
                    </a:rPr>
                    <m:t>C</m:t>
                  </m:r>
                  <m:r>
                    <a:rPr xmlns:a="http://schemas.openxmlformats.org/drawingml/2006/main" sz="1800" i="1">
                      <a:solidFill>
                        <a:srgbClr val="000000"/>
                      </a:solidFill>
                      <a:latin typeface="Cambria Math" panose="02040503050406030204" pitchFamily="18" charset="0"/>
                    </a:rPr>
                    <m:t>A</m:t>
                  </m:r>
                  <m:sSup>
                    <m:e>
                      <m:r>
                        <a:rPr xmlns:a="http://schemas.openxmlformats.org/drawingml/2006/main" sz="1800" i="1">
                          <a:solidFill>
                            <a:srgbClr val="000000"/>
                          </a:solidFill>
                          <a:latin typeface="Cambria Math" panose="02040503050406030204" pitchFamily="18" charset="0"/>
                        </a:rPr>
                        <m:t>Q</m:t>
                      </m:r>
                    </m:e>
                    <m:sup>
                      <m:r>
                        <a:rPr xmlns:a="http://schemas.openxmlformats.org/drawingml/2006/main" sz="1800" i="1">
                          <a:solidFill>
                            <a:srgbClr val="000000"/>
                          </a:solidFill>
                          <a:latin typeface="Cambria Math" panose="02040503050406030204" pitchFamily="18" charset="0"/>
                        </a:rPr>
                        <m:t>n</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1</m:t>
                      </m:r>
                    </m:sup>
                  </m:sSup>
                  <m:r>
                    <a:rPr xmlns:a="http://schemas.openxmlformats.org/drawingml/2006/main" sz="1800" i="1">
                      <a:solidFill>
                        <a:srgbClr val="000000"/>
                      </a:solidFill>
                      <a:latin typeface="Cambria Math" panose="02040503050406030204" pitchFamily="18" charset="0"/>
                    </a:rPr>
                    <m:t>=</m:t>
                  </m:r>
                  <m:r>
                    <m:rPr>
                      <m:sty m:val="p"/>
                    </m:rPr>
                    <a:rPr xmlns:a="http://schemas.openxmlformats.org/drawingml/2006/main" sz="1800" i="1">
                      <a:solidFill>
                        <a:srgbClr val="000000"/>
                      </a:solidFill>
                      <a:latin typeface="Cambria Math" panose="02040503050406030204" pitchFamily="18" charset="0"/>
                    </a:rPr>
                    <m:t>Ψ</m:t>
                  </m:r>
                  <m:r>
                    <a:rPr xmlns:a="http://schemas.openxmlformats.org/drawingml/2006/main" sz="1800" i="1">
                      <a:solidFill>
                        <a:srgbClr val="000000"/>
                      </a:solidFill>
                      <a:latin typeface="Cambria Math" panose="02040503050406030204" pitchFamily="18" charset="0"/>
                    </a:rPr>
                    <m:t>A</m:t>
                  </m:r>
                  <m:sSup>
                    <m:e>
                      <m:r>
                        <a:rPr xmlns:a="http://schemas.openxmlformats.org/drawingml/2006/main" sz="1800" i="1">
                          <a:solidFill>
                            <a:srgbClr val="000000"/>
                          </a:solidFill>
                          <a:latin typeface="Cambria Math" panose="02040503050406030204" pitchFamily="18" charset="0"/>
                        </a:rPr>
                        <m:t>Q</m:t>
                      </m:r>
                    </m:e>
                    <m:sup>
                      <m:r>
                        <a:rPr xmlns:a="http://schemas.openxmlformats.org/drawingml/2006/main" sz="1800" i="1">
                          <a:solidFill>
                            <a:srgbClr val="000000"/>
                          </a:solidFill>
                          <a:latin typeface="Cambria Math" panose="02040503050406030204" pitchFamily="18" charset="0"/>
                        </a:rPr>
                        <m:t>n</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1</m:t>
                      </m:r>
                    </m:sup>
                  </m:sSup>
                </m:oMath>
              </m:oMathPara>
            </a14:m>
          </a:p>
        </p:txBody>
      </p:sp>
      <p:sp>
        <p:nvSpPr>
          <p:cNvPr id="138" name="Equation"/>
          <p:cNvSpPr txBox="1"/>
          <p:nvPr/>
        </p:nvSpPr>
        <p:spPr>
          <a:xfrm>
            <a:off x="6528232" y="1679177"/>
            <a:ext cx="2050242" cy="755857"/>
          </a:xfrm>
          <a:prstGeom prst="rect">
            <a:avLst/>
          </a:prstGeom>
          <a:ln w="12700">
            <a:miter lim="400000"/>
          </a:ln>
        </p:spPr>
        <p:txBody>
          <a:bodyPr wrap="none" lIns="0" tIns="0" rIns="0" bIns="0">
            <a:spAutoFit/>
          </a:bodyPr>
          <a:lstStyle/>
          <a:p>
            <a:pPr latinLnBrk="1"/>
            <a14:m>
              <m:oMathPara>
                <m:oMathParaPr>
                  <m:jc m:val="centerGroup"/>
                </m:oMathParaPr>
                <m:oMath>
                  <m:r>
                    <a:rPr xmlns:a="http://schemas.openxmlformats.org/drawingml/2006/main" sz="1800" i="1">
                      <a:solidFill>
                        <a:srgbClr val="000000"/>
                      </a:solidFill>
                      <a:latin typeface="Cambria Math" panose="02040503050406030204" pitchFamily="18" charset="0"/>
                    </a:rPr>
                    <m:t>A</m:t>
                  </m:r>
                  <m:r>
                    <a:rPr xmlns:a="http://schemas.openxmlformats.org/drawingml/2006/main" sz="1800" i="1">
                      <a:solidFill>
                        <a:srgbClr val="000000"/>
                      </a:solidFill>
                      <a:latin typeface="Cambria Math" panose="02040503050406030204" pitchFamily="18" charset="0"/>
                    </a:rPr>
                    <m:t>T</m:t>
                  </m:r>
                  <m:r>
                    <a:rPr xmlns:a="http://schemas.openxmlformats.org/drawingml/2006/main" sz="1800" i="1">
                      <a:solidFill>
                        <a:srgbClr val="000000"/>
                      </a:solidFill>
                      <a:latin typeface="Cambria Math" panose="02040503050406030204" pitchFamily="18" charset="0"/>
                    </a:rPr>
                    <m:t>=</m:t>
                  </m:r>
                  <m:sSup>
                    <m:e>
                      <m:d>
                        <m:dPr>
                          <m:ctrlPr>
                            <a:rPr xmlns:a="http://schemas.openxmlformats.org/drawingml/2006/main" sz="1800" i="1">
                              <a:solidFill>
                                <a:srgbClr val="000000"/>
                              </a:solidFill>
                              <a:latin typeface="Cambria Math" panose="02040503050406030204" pitchFamily="18" charset="0"/>
                            </a:rPr>
                          </m:ctrlPr>
                        </m:dPr>
                        <m:e>
                          <m:f>
                            <m:fPr>
                              <m:ctrlPr>
                                <a:rPr xmlns:a="http://schemas.openxmlformats.org/drawingml/2006/main" sz="1800" i="1">
                                  <a:solidFill>
                                    <a:srgbClr val="000000"/>
                                  </a:solidFill>
                                  <a:latin typeface="Cambria Math" panose="02040503050406030204" pitchFamily="18" charset="0"/>
                                </a:rPr>
                              </m:ctrlPr>
                              <m:type m:val="bar"/>
                            </m:fPr>
                            <m:num>
                              <m:r>
                                <m:rPr>
                                  <m:sty m:val="p"/>
                                </m:rPr>
                                <a:rPr xmlns:a="http://schemas.openxmlformats.org/drawingml/2006/main" sz="1800" i="1">
                                  <a:solidFill>
                                    <a:srgbClr val="000000"/>
                                  </a:solidFill>
                                  <a:latin typeface="Cambria Math" panose="02040503050406030204" pitchFamily="18" charset="0"/>
                                </a:rPr>
                                <m:t>Δ</m:t>
                              </m:r>
                              <m:sSub>
                                <m:e>
                                  <m:r>
                                    <a:rPr xmlns:a="http://schemas.openxmlformats.org/drawingml/2006/main" sz="1800" i="1">
                                      <a:solidFill>
                                        <a:srgbClr val="000000"/>
                                      </a:solidFill>
                                      <a:latin typeface="Cambria Math" panose="02040503050406030204" pitchFamily="18" charset="0"/>
                                    </a:rPr>
                                    <m:t>r</m:t>
                                  </m:r>
                                </m:e>
                                <m:sub>
                                  <m:r>
                                    <a:rPr xmlns:a="http://schemas.openxmlformats.org/drawingml/2006/main" sz="1800" i="1">
                                      <a:solidFill>
                                        <a:srgbClr val="000000"/>
                                      </a:solidFill>
                                      <a:latin typeface="Cambria Math" panose="02040503050406030204" pitchFamily="18" charset="0"/>
                                    </a:rPr>
                                    <m:t>i</m:t>
                                  </m:r>
                                </m:sub>
                              </m:sSub>
                              <m:sSub>
                                <m:e>
                                  <m:r>
                                    <a:rPr xmlns:a="http://schemas.openxmlformats.org/drawingml/2006/main" sz="1800" i="1">
                                      <a:solidFill>
                                        <a:srgbClr val="000000"/>
                                      </a:solidFill>
                                      <a:latin typeface="Cambria Math" panose="02040503050406030204" pitchFamily="18" charset="0"/>
                                    </a:rPr>
                                    <m:t>r</m:t>
                                  </m:r>
                                </m:e>
                                <m:sub>
                                  <m:r>
                                    <a:rPr xmlns:a="http://schemas.openxmlformats.org/drawingml/2006/main" sz="1800" i="1">
                                      <a:solidFill>
                                        <a:srgbClr val="000000"/>
                                      </a:solidFill>
                                      <a:latin typeface="Cambria Math" panose="02040503050406030204" pitchFamily="18" charset="0"/>
                                    </a:rPr>
                                    <m:t>i</m:t>
                                  </m:r>
                                </m:sub>
                              </m:sSub>
                              <m:r>
                                <a:rPr xmlns:a="http://schemas.openxmlformats.org/drawingml/2006/main" sz="1800" i="1">
                                  <a:solidFill>
                                    <a:srgbClr val="000000"/>
                                  </a:solidFill>
                                  <a:latin typeface="Cambria Math" panose="02040503050406030204" pitchFamily="18" charset="0"/>
                                </a:rPr>
                                <m:t>ρ</m:t>
                              </m:r>
                              <m:sSub>
                                <m:e>
                                  <m:r>
                                    <a:rPr xmlns:a="http://schemas.openxmlformats.org/drawingml/2006/main" sz="1800" i="1">
                                      <a:solidFill>
                                        <a:srgbClr val="000000"/>
                                      </a:solidFill>
                                      <a:latin typeface="Cambria Math" panose="02040503050406030204" pitchFamily="18" charset="0"/>
                                    </a:rPr>
                                    <m:t>C</m:t>
                                  </m:r>
                                </m:e>
                                <m:sub>
                                  <m:r>
                                    <a:rPr xmlns:a="http://schemas.openxmlformats.org/drawingml/2006/main" sz="1800" i="1">
                                      <a:solidFill>
                                        <a:srgbClr val="000000"/>
                                      </a:solidFill>
                                      <a:latin typeface="Cambria Math" panose="02040503050406030204" pitchFamily="18" charset="0"/>
                                    </a:rPr>
                                    <m:t>p</m:t>
                                  </m:r>
                                </m:sub>
                              </m:sSub>
                            </m:num>
                            <m:den>
                              <m:r>
                                <m:rPr>
                                  <m:sty m:val="p"/>
                                </m:rPr>
                                <a:rPr xmlns:a="http://schemas.openxmlformats.org/drawingml/2006/main" sz="1800" i="1">
                                  <a:solidFill>
                                    <a:srgbClr val="000000"/>
                                  </a:solidFill>
                                  <a:latin typeface="Cambria Math" panose="02040503050406030204" pitchFamily="18" charset="0"/>
                                </a:rPr>
                                <m:t>Δ</m:t>
                              </m:r>
                              <m:r>
                                <a:rPr xmlns:a="http://schemas.openxmlformats.org/drawingml/2006/main" sz="1800" i="1">
                                  <a:solidFill>
                                    <a:srgbClr val="000000"/>
                                  </a:solidFill>
                                  <a:latin typeface="Cambria Math" panose="02040503050406030204" pitchFamily="18" charset="0"/>
                                </a:rPr>
                                <m:t>t</m:t>
                              </m:r>
                            </m:den>
                          </m:f>
                        </m:e>
                      </m:d>
                    </m:e>
                    <m:sup>
                      <m:r>
                        <a:rPr xmlns:a="http://schemas.openxmlformats.org/drawingml/2006/main" sz="1800" i="1">
                          <a:solidFill>
                            <a:srgbClr val="000000"/>
                          </a:solidFill>
                          <a:latin typeface="Cambria Math" panose="02040503050406030204" pitchFamily="18" charset="0"/>
                        </a:rPr>
                        <m:t>n</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1</m:t>
                      </m:r>
                    </m:sup>
                  </m:sSup>
                </m:oMath>
              </m:oMathPara>
            </a14:m>
          </a:p>
        </p:txBody>
      </p:sp>
      <p:sp>
        <p:nvSpPr>
          <p:cNvPr id="139" name="Equation"/>
          <p:cNvSpPr txBox="1"/>
          <p:nvPr/>
        </p:nvSpPr>
        <p:spPr>
          <a:xfrm>
            <a:off x="6369707" y="2600627"/>
            <a:ext cx="2035537" cy="717716"/>
          </a:xfrm>
          <a:prstGeom prst="rect">
            <a:avLst/>
          </a:prstGeom>
          <a:ln w="12700">
            <a:miter lim="400000"/>
          </a:ln>
        </p:spPr>
        <p:txBody>
          <a:bodyPr wrap="none" lIns="0" tIns="0" rIns="0" bIns="0">
            <a:spAutoFit/>
          </a:bodyPr>
          <a:lstStyle/>
          <a:p>
            <a:pPr latinLnBrk="1"/>
            <a14:m>
              <m:oMathPara>
                <m:oMathParaPr>
                  <m:jc m:val="centerGroup"/>
                </m:oMathParaPr>
                <m:oMath>
                  <m:r>
                    <a:rPr xmlns:a="http://schemas.openxmlformats.org/drawingml/2006/main" sz="1800" i="1">
                      <a:solidFill>
                        <a:srgbClr val="000000"/>
                      </a:solidFill>
                      <a:latin typeface="Cambria Math" panose="02040503050406030204" pitchFamily="18" charset="0"/>
                    </a:rPr>
                    <m:t>A</m:t>
                  </m:r>
                  <m:r>
                    <a:rPr xmlns:a="http://schemas.openxmlformats.org/drawingml/2006/main" sz="1800" i="1">
                      <a:solidFill>
                        <a:srgbClr val="000000"/>
                      </a:solidFill>
                      <a:latin typeface="Cambria Math" panose="02040503050406030204" pitchFamily="18" charset="0"/>
                    </a:rPr>
                    <m:t>T</m:t>
                  </m:r>
                  <m:r>
                    <a:rPr xmlns:a="http://schemas.openxmlformats.org/drawingml/2006/main" sz="1800" i="1">
                      <a:solidFill>
                        <a:srgbClr val="000000"/>
                      </a:solidFill>
                      <a:latin typeface="Cambria Math" panose="02040503050406030204" pitchFamily="18" charset="0"/>
                    </a:rPr>
                    <m:t>O</m:t>
                  </m:r>
                  <m:r>
                    <a:rPr xmlns:a="http://schemas.openxmlformats.org/drawingml/2006/main" sz="1800" i="1">
                      <a:solidFill>
                        <a:srgbClr val="000000"/>
                      </a:solidFill>
                      <a:latin typeface="Cambria Math" panose="02040503050406030204" pitchFamily="18" charset="0"/>
                    </a:rPr>
                    <m:t>=</m:t>
                  </m:r>
                  <m:sSup>
                    <m:e>
                      <m:d>
                        <m:dPr>
                          <m:ctrlPr>
                            <a:rPr xmlns:a="http://schemas.openxmlformats.org/drawingml/2006/main" sz="1800" i="1">
                              <a:solidFill>
                                <a:srgbClr val="000000"/>
                              </a:solidFill>
                              <a:latin typeface="Cambria Math" panose="02040503050406030204" pitchFamily="18" charset="0"/>
                            </a:rPr>
                          </m:ctrlPr>
                        </m:dPr>
                        <m:e>
                          <m:f>
                            <m:fPr>
                              <m:ctrlPr>
                                <a:rPr xmlns:a="http://schemas.openxmlformats.org/drawingml/2006/main" sz="1800" i="1">
                                  <a:solidFill>
                                    <a:srgbClr val="000000"/>
                                  </a:solidFill>
                                  <a:latin typeface="Cambria Math" panose="02040503050406030204" pitchFamily="18" charset="0"/>
                                </a:rPr>
                              </m:ctrlPr>
                              <m:type m:val="bar"/>
                            </m:fPr>
                            <m:num>
                              <m:r>
                                <m:rPr>
                                  <m:sty m:val="p"/>
                                </m:rPr>
                                <a:rPr xmlns:a="http://schemas.openxmlformats.org/drawingml/2006/main" sz="1800" i="1">
                                  <a:solidFill>
                                    <a:srgbClr val="000000"/>
                                  </a:solidFill>
                                  <a:latin typeface="Cambria Math" panose="02040503050406030204" pitchFamily="18" charset="0"/>
                                </a:rPr>
                                <m:t>Δ</m:t>
                              </m:r>
                              <m:sSub>
                                <m:e>
                                  <m:r>
                                    <a:rPr xmlns:a="http://schemas.openxmlformats.org/drawingml/2006/main" sz="1800" i="1">
                                      <a:solidFill>
                                        <a:srgbClr val="000000"/>
                                      </a:solidFill>
                                      <a:latin typeface="Cambria Math" panose="02040503050406030204" pitchFamily="18" charset="0"/>
                                    </a:rPr>
                                    <m:t>r</m:t>
                                  </m:r>
                                </m:e>
                                <m:sub>
                                  <m:r>
                                    <a:rPr xmlns:a="http://schemas.openxmlformats.org/drawingml/2006/main" sz="1800" i="1">
                                      <a:solidFill>
                                        <a:srgbClr val="000000"/>
                                      </a:solidFill>
                                      <a:latin typeface="Cambria Math" panose="02040503050406030204" pitchFamily="18" charset="0"/>
                                    </a:rPr>
                                    <m:t>i</m:t>
                                  </m:r>
                                </m:sub>
                              </m:sSub>
                              <m:sSub>
                                <m:e>
                                  <m:r>
                                    <a:rPr xmlns:a="http://schemas.openxmlformats.org/drawingml/2006/main" sz="1800" i="1">
                                      <a:solidFill>
                                        <a:srgbClr val="000000"/>
                                      </a:solidFill>
                                      <a:latin typeface="Cambria Math" panose="02040503050406030204" pitchFamily="18" charset="0"/>
                                    </a:rPr>
                                    <m:t>r</m:t>
                                  </m:r>
                                </m:e>
                                <m:sub>
                                  <m:r>
                                    <a:rPr xmlns:a="http://schemas.openxmlformats.org/drawingml/2006/main" sz="1800" i="1">
                                      <a:solidFill>
                                        <a:srgbClr val="000000"/>
                                      </a:solidFill>
                                      <a:latin typeface="Cambria Math" panose="02040503050406030204" pitchFamily="18" charset="0"/>
                                    </a:rPr>
                                    <m:t>i</m:t>
                                  </m:r>
                                </m:sub>
                              </m:sSub>
                              <m:r>
                                <a:rPr xmlns:a="http://schemas.openxmlformats.org/drawingml/2006/main" sz="1800" i="1">
                                  <a:solidFill>
                                    <a:srgbClr val="000000"/>
                                  </a:solidFill>
                                  <a:latin typeface="Cambria Math" panose="02040503050406030204" pitchFamily="18" charset="0"/>
                                </a:rPr>
                                <m:t>ρ</m:t>
                              </m:r>
                              <m:sSub>
                                <m:e>
                                  <m:r>
                                    <a:rPr xmlns:a="http://schemas.openxmlformats.org/drawingml/2006/main" sz="1800" i="1">
                                      <a:solidFill>
                                        <a:srgbClr val="000000"/>
                                      </a:solidFill>
                                      <a:latin typeface="Cambria Math" panose="02040503050406030204" pitchFamily="18" charset="0"/>
                                    </a:rPr>
                                    <m:t>C</m:t>
                                  </m:r>
                                </m:e>
                                <m:sub>
                                  <m:r>
                                    <a:rPr xmlns:a="http://schemas.openxmlformats.org/drawingml/2006/main" sz="1800" i="1">
                                      <a:solidFill>
                                        <a:srgbClr val="000000"/>
                                      </a:solidFill>
                                      <a:latin typeface="Cambria Math" panose="02040503050406030204" pitchFamily="18" charset="0"/>
                                    </a:rPr>
                                    <m:t>p</m:t>
                                  </m:r>
                                </m:sub>
                              </m:sSub>
                            </m:num>
                            <m:den>
                              <m:r>
                                <m:rPr>
                                  <m:sty m:val="p"/>
                                </m:rPr>
                                <a:rPr xmlns:a="http://schemas.openxmlformats.org/drawingml/2006/main" sz="1800" i="1">
                                  <a:solidFill>
                                    <a:srgbClr val="000000"/>
                                  </a:solidFill>
                                  <a:latin typeface="Cambria Math" panose="02040503050406030204" pitchFamily="18" charset="0"/>
                                </a:rPr>
                                <m:t>Δ</m:t>
                              </m:r>
                              <m:r>
                                <a:rPr xmlns:a="http://schemas.openxmlformats.org/drawingml/2006/main" sz="1800" i="1">
                                  <a:solidFill>
                                    <a:srgbClr val="000000"/>
                                  </a:solidFill>
                                  <a:latin typeface="Cambria Math" panose="02040503050406030204" pitchFamily="18" charset="0"/>
                                </a:rPr>
                                <m:t>t</m:t>
                              </m:r>
                            </m:den>
                          </m:f>
                        </m:e>
                      </m:d>
                    </m:e>
                    <m:sup>
                      <m:r>
                        <a:rPr xmlns:a="http://schemas.openxmlformats.org/drawingml/2006/main" sz="1800" i="1">
                          <a:solidFill>
                            <a:srgbClr val="000000"/>
                          </a:solidFill>
                          <a:latin typeface="Cambria Math" panose="02040503050406030204" pitchFamily="18" charset="0"/>
                        </a:rPr>
                        <m:t>n</m:t>
                      </m:r>
                    </m:sup>
                  </m:sSup>
                </m:oMath>
              </m:oMathPara>
            </a14:m>
          </a:p>
        </p:txBody>
      </p:sp>
      <p:sp>
        <p:nvSpPr>
          <p:cNvPr id="140" name="Equation"/>
          <p:cNvSpPr txBox="1"/>
          <p:nvPr/>
        </p:nvSpPr>
        <p:spPr>
          <a:xfrm>
            <a:off x="1226040" y="6018526"/>
            <a:ext cx="2517753" cy="235907"/>
          </a:xfrm>
          <a:prstGeom prst="rect">
            <a:avLst/>
          </a:prstGeom>
          <a:ln w="12700">
            <a:miter lim="400000"/>
          </a:ln>
        </p:spPr>
        <p:txBody>
          <a:bodyPr wrap="none" lIns="0" tIns="0" rIns="0" bIns="0">
            <a:spAutoFit/>
          </a:bodyPr>
          <a:lstStyle/>
          <a:p>
            <a:pPr latinLnBrk="1"/>
            <a14:m>
              <m:oMathPara>
                <m:oMathParaPr>
                  <m:jc m:val="centerGroup"/>
                </m:oMathParaPr>
                <m:oMath>
                  <m:sSup>
                    <m:e>
                      <m:r>
                        <a:rPr xmlns:a="http://schemas.openxmlformats.org/drawingml/2006/main" sz="1800" i="1">
                          <a:solidFill>
                            <a:srgbClr val="000000"/>
                          </a:solidFill>
                          <a:latin typeface="Cambria Math" panose="02040503050406030204" pitchFamily="18" charset="0"/>
                        </a:rPr>
                        <m:t>S</m:t>
                      </m:r>
                    </m:e>
                    <m:sup>
                      <m:r>
                        <a:rPr xmlns:a="http://schemas.openxmlformats.org/drawingml/2006/main" sz="1800" i="1">
                          <a:solidFill>
                            <a:srgbClr val="000000"/>
                          </a:solidFill>
                          <a:latin typeface="Cambria Math" panose="02040503050406030204" pitchFamily="18" charset="0"/>
                        </a:rPr>
                        <m:t>n</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1</m:t>
                      </m:r>
                    </m:sup>
                  </m:sSup>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C</m:t>
                  </m:r>
                  <m:r>
                    <a:rPr xmlns:a="http://schemas.openxmlformats.org/drawingml/2006/main" sz="1800" i="1">
                      <a:solidFill>
                        <a:srgbClr val="000000"/>
                      </a:solidFill>
                      <a:latin typeface="Cambria Math" panose="02040503050406030204" pitchFamily="18" charset="0"/>
                    </a:rPr>
                    <m:t>A</m:t>
                  </m:r>
                  <m:sSup>
                    <m:e>
                      <m:r>
                        <a:rPr xmlns:a="http://schemas.openxmlformats.org/drawingml/2006/main" sz="1800" i="1">
                          <a:solidFill>
                            <a:srgbClr val="000000"/>
                          </a:solidFill>
                          <a:latin typeface="Cambria Math" panose="02040503050406030204" pitchFamily="18" charset="0"/>
                        </a:rPr>
                        <m:t>Q</m:t>
                      </m:r>
                    </m:e>
                    <m:sup>
                      <m:r>
                        <a:rPr xmlns:a="http://schemas.openxmlformats.org/drawingml/2006/main" sz="1800" i="1">
                          <a:solidFill>
                            <a:srgbClr val="000000"/>
                          </a:solidFill>
                          <a:latin typeface="Cambria Math" panose="02040503050406030204" pitchFamily="18" charset="0"/>
                        </a:rPr>
                        <m:t>n</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1</m:t>
                      </m:r>
                    </m:sup>
                  </m:sSup>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A</m:t>
                  </m:r>
                  <m:r>
                    <a:rPr xmlns:a="http://schemas.openxmlformats.org/drawingml/2006/main" sz="1800" i="1">
                      <a:solidFill>
                        <a:srgbClr val="000000"/>
                      </a:solidFill>
                      <a:latin typeface="Cambria Math" panose="02040503050406030204" pitchFamily="18" charset="0"/>
                    </a:rPr>
                    <m:t>T</m:t>
                  </m:r>
                  <m:r>
                    <a:rPr xmlns:a="http://schemas.openxmlformats.org/drawingml/2006/main" sz="1800" i="1">
                      <a:solidFill>
                        <a:srgbClr val="000000"/>
                      </a:solidFill>
                      <a:latin typeface="Cambria Math" panose="02040503050406030204" pitchFamily="18" charset="0"/>
                    </a:rPr>
                    <m:t>O</m:t>
                  </m:r>
                  <m:r>
                    <a:rPr xmlns:a="http://schemas.openxmlformats.org/drawingml/2006/main" sz="1800" i="1">
                      <a:solidFill>
                        <a:srgbClr val="000000"/>
                      </a:solidFill>
                      <a:latin typeface="Cambria Math" panose="02040503050406030204" pitchFamily="18" charset="0"/>
                    </a:rPr>
                    <m:t>⋅</m:t>
                  </m:r>
                  <m:sSup>
                    <m:e>
                      <m:r>
                        <a:rPr xmlns:a="http://schemas.openxmlformats.org/drawingml/2006/main" sz="1800" i="1">
                          <a:solidFill>
                            <a:srgbClr val="000000"/>
                          </a:solidFill>
                          <a:latin typeface="Cambria Math" panose="02040503050406030204" pitchFamily="18" charset="0"/>
                        </a:rPr>
                        <m:t>T</m:t>
                      </m:r>
                    </m:e>
                    <m:sup>
                      <m:r>
                        <a:rPr xmlns:a="http://schemas.openxmlformats.org/drawingml/2006/main" sz="1800" i="1">
                          <a:solidFill>
                            <a:srgbClr val="000000"/>
                          </a:solidFill>
                          <a:latin typeface="Cambria Math" panose="02040503050406030204" pitchFamily="18" charset="0"/>
                        </a:rPr>
                        <m:t>n</m:t>
                      </m:r>
                    </m:sup>
                  </m:sSup>
                </m:oMath>
              </m:oMathPara>
            </a14:m>
          </a:p>
        </p:txBody>
      </p:sp>
      <p:sp>
        <p:nvSpPr>
          <p:cNvPr id="141" name="Equation"/>
          <p:cNvSpPr txBox="1"/>
          <p:nvPr/>
        </p:nvSpPr>
        <p:spPr>
          <a:xfrm>
            <a:off x="1254354" y="5042066"/>
            <a:ext cx="3332551" cy="203675"/>
          </a:xfrm>
          <a:prstGeom prst="rect">
            <a:avLst/>
          </a:prstGeom>
          <a:ln w="12700">
            <a:miter lim="400000"/>
          </a:ln>
        </p:spPr>
        <p:txBody>
          <a:bodyPr wrap="none" lIns="0" tIns="0" rIns="0" bIns="0">
            <a:spAutoFit/>
          </a:bodyPr>
          <a:lstStyle/>
          <a:p>
            <a:pPr latinLnBrk="1"/>
            <a14:m>
              <m:oMathPara>
                <m:oMathParaPr>
                  <m:jc m:val="centerGroup"/>
                </m:oMathParaPr>
                <m:oMath>
                  <m:r>
                    <a:rPr xmlns:a="http://schemas.openxmlformats.org/drawingml/2006/main" sz="1800" i="1">
                      <a:solidFill>
                        <a:srgbClr val="000000"/>
                      </a:solidFill>
                      <a:latin typeface="Cambria Math" panose="02040503050406030204" pitchFamily="18" charset="0"/>
                    </a:rPr>
                    <m:t>C</m:t>
                  </m:r>
                  <m:r>
                    <a:rPr xmlns:a="http://schemas.openxmlformats.org/drawingml/2006/main" sz="1800" i="1">
                      <a:solidFill>
                        <a:srgbClr val="000000"/>
                      </a:solidFill>
                      <a:latin typeface="Cambria Math" panose="02040503050406030204" pitchFamily="18" charset="0"/>
                    </a:rPr>
                    <m:t>A</m:t>
                  </m:r>
                  <m:sSup>
                    <m:e>
                      <m:r>
                        <a:rPr xmlns:a="http://schemas.openxmlformats.org/drawingml/2006/main" sz="1800" i="1">
                          <a:solidFill>
                            <a:srgbClr val="000000"/>
                          </a:solidFill>
                          <a:latin typeface="Cambria Math" panose="02040503050406030204" pitchFamily="18" charset="0"/>
                        </a:rPr>
                        <m:t>P</m:t>
                      </m:r>
                    </m:e>
                    <m:sup>
                      <m:r>
                        <a:rPr xmlns:a="http://schemas.openxmlformats.org/drawingml/2006/main" sz="1800" i="1">
                          <a:solidFill>
                            <a:srgbClr val="000000"/>
                          </a:solidFill>
                          <a:latin typeface="Cambria Math" panose="02040503050406030204" pitchFamily="18" charset="0"/>
                        </a:rPr>
                        <m:t>n</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1</m:t>
                      </m:r>
                    </m:sup>
                  </m:sSup>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C</m:t>
                  </m:r>
                  <m:r>
                    <a:rPr xmlns:a="http://schemas.openxmlformats.org/drawingml/2006/main" sz="1800" i="1">
                      <a:solidFill>
                        <a:srgbClr val="000000"/>
                      </a:solidFill>
                      <a:latin typeface="Cambria Math" panose="02040503050406030204" pitchFamily="18" charset="0"/>
                    </a:rPr>
                    <m:t>A</m:t>
                  </m:r>
                  <m:sSup>
                    <m:e>
                      <m:r>
                        <a:rPr xmlns:a="http://schemas.openxmlformats.org/drawingml/2006/main" sz="1800" i="1">
                          <a:solidFill>
                            <a:srgbClr val="000000"/>
                          </a:solidFill>
                          <a:latin typeface="Cambria Math" panose="02040503050406030204" pitchFamily="18" charset="0"/>
                        </a:rPr>
                        <m:t>W</m:t>
                      </m:r>
                    </m:e>
                    <m:sup>
                      <m:r>
                        <a:rPr xmlns:a="http://schemas.openxmlformats.org/drawingml/2006/main" sz="1800" i="1">
                          <a:solidFill>
                            <a:srgbClr val="000000"/>
                          </a:solidFill>
                          <a:latin typeface="Cambria Math" panose="02040503050406030204" pitchFamily="18" charset="0"/>
                        </a:rPr>
                        <m:t>n</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1</m:t>
                      </m:r>
                    </m:sup>
                  </m:sSup>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C</m:t>
                  </m:r>
                  <m:r>
                    <a:rPr xmlns:a="http://schemas.openxmlformats.org/drawingml/2006/main" sz="1800" i="1">
                      <a:solidFill>
                        <a:srgbClr val="000000"/>
                      </a:solidFill>
                      <a:latin typeface="Cambria Math" panose="02040503050406030204" pitchFamily="18" charset="0"/>
                    </a:rPr>
                    <m:t>A</m:t>
                  </m:r>
                  <m:sSup>
                    <m:e>
                      <m:r>
                        <a:rPr xmlns:a="http://schemas.openxmlformats.org/drawingml/2006/main" sz="1800" i="1">
                          <a:solidFill>
                            <a:srgbClr val="000000"/>
                          </a:solidFill>
                          <a:latin typeface="Cambria Math" panose="02040503050406030204" pitchFamily="18" charset="0"/>
                        </a:rPr>
                        <m:t>E</m:t>
                      </m:r>
                    </m:e>
                    <m:sup>
                      <m:r>
                        <a:rPr xmlns:a="http://schemas.openxmlformats.org/drawingml/2006/main" sz="1800" i="1">
                          <a:solidFill>
                            <a:srgbClr val="000000"/>
                          </a:solidFill>
                          <a:latin typeface="Cambria Math" panose="02040503050406030204" pitchFamily="18" charset="0"/>
                        </a:rPr>
                        <m:t>n</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1</m:t>
                      </m:r>
                    </m:sup>
                  </m:sSup>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A</m:t>
                  </m:r>
                  <m:r>
                    <a:rPr xmlns:a="http://schemas.openxmlformats.org/drawingml/2006/main" sz="1800" i="1">
                      <a:solidFill>
                        <a:srgbClr val="000000"/>
                      </a:solidFill>
                      <a:latin typeface="Cambria Math" panose="02040503050406030204" pitchFamily="18" charset="0"/>
                    </a:rPr>
                    <m:t>T</m:t>
                  </m:r>
                </m:oMath>
              </m:oMathPara>
            </a14:m>
          </a:p>
        </p:txBody>
      </p:sp>
      <p:sp>
        <p:nvSpPr>
          <p:cNvPr id="142" name="Equation"/>
          <p:cNvSpPr txBox="1"/>
          <p:nvPr/>
        </p:nvSpPr>
        <p:spPr>
          <a:xfrm>
            <a:off x="9257526" y="4030618"/>
            <a:ext cx="1733857" cy="198365"/>
          </a:xfrm>
          <a:prstGeom prst="rect">
            <a:avLst/>
          </a:prstGeom>
          <a:ln w="12700">
            <a:miter lim="400000"/>
          </a:ln>
        </p:spPr>
        <p:txBody>
          <a:bodyPr wrap="none" lIns="0" tIns="0" rIns="0" bIns="0">
            <a:spAutoFit/>
          </a:bodyPr>
          <a:lstStyle/>
          <a:p>
            <a:pPr latinLnBrk="1"/>
            <a14:m>
              <m:oMathPara>
                <m:oMathParaPr>
                  <m:jc m:val="centerGroup"/>
                </m:oMathParaPr>
                <m:oMath>
                  <m:r>
                    <m:rPr>
                      <m:sty m:val="p"/>
                    </m:rPr>
                    <a:rPr xmlns:a="http://schemas.openxmlformats.org/drawingml/2006/main" sz="1800" i="1">
                      <a:solidFill>
                        <a:srgbClr val="000000"/>
                      </a:solidFill>
                      <a:latin typeface="Cambria Math" panose="02040503050406030204" pitchFamily="18" charset="0"/>
                    </a:rPr>
                    <m:t>Ψ</m:t>
                  </m:r>
                  <m:r>
                    <a:rPr xmlns:a="http://schemas.openxmlformats.org/drawingml/2006/main" sz="1800" i="1">
                      <a:solidFill>
                        <a:srgbClr val="000000"/>
                      </a:solidFill>
                      <a:latin typeface="Cambria Math" panose="02040503050406030204" pitchFamily="18" charset="0"/>
                    </a:rPr>
                    <m:t>=</m:t>
                  </m:r>
                  <m:r>
                    <m:rPr>
                      <m:nor/>
                    </m:rPr>
                    <a:rPr xmlns:a="http://schemas.openxmlformats.org/drawingml/2006/main" sz="1800" i="1">
                      <a:solidFill>
                        <a:srgbClr val="000000"/>
                      </a:solidFill>
                      <a:latin typeface="Cambria Math" panose="02040503050406030204" pitchFamily="18" charset="0"/>
                    </a:rPr>
                    <m:t>Implicit factor</m:t>
                  </m:r>
                </m:oMath>
              </m:oMathPara>
            </a14:m>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