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prstGeom prst="rect">
            <a:avLst/>
          </a:prstGeom>
        </p:spPr>
        <p:txBody>
          <a:bodyPr/>
          <a:lstStyle/>
          <a:p>
            <a:pPr/>
            <a:r>
              <a:t>Transient Heat Conduction in Nuclear Fuel Pin</a:t>
            </a:r>
          </a:p>
        </p:txBody>
      </p:sp>
      <p:sp>
        <p:nvSpPr>
          <p:cNvPr id="95" name="Subtitle 2"/>
          <p:cNvSpPr txBox="1"/>
          <p:nvPr>
            <p:ph type="subTitle" sz="quarter" idx="1"/>
          </p:nvPr>
        </p:nvSpPr>
        <p:spPr>
          <a:xfrm>
            <a:off x="251791" y="5735637"/>
            <a:ext cx="9144001" cy="1655762"/>
          </a:xfrm>
          <a:prstGeom prst="rect">
            <a:avLst/>
          </a:prstGeom>
        </p:spPr>
        <p:txBody>
          <a:bodyPr/>
          <a:lstStyle/>
          <a:p>
            <a:pPr algn="l">
              <a:spcBef>
                <a:spcPts val="0"/>
              </a:spcBef>
              <a:defRPr sz="2000">
                <a:latin typeface="Calibri Light"/>
                <a:ea typeface="Calibri Light"/>
                <a:cs typeface="Calibri Light"/>
                <a:sym typeface="Calibri Light"/>
              </a:defRPr>
            </a:pPr>
            <a:r>
              <a:t>Presentation By</a:t>
            </a:r>
          </a:p>
          <a:p>
            <a:pPr algn="l">
              <a:spcBef>
                <a:spcPts val="0"/>
              </a:spcBef>
              <a:defRPr b="1" sz="2000"/>
            </a:pPr>
            <a:r>
              <a:t>(2022UCS0106) </a:t>
            </a:r>
            <a:r>
              <a:rPr b="0">
                <a:latin typeface="Calibri Light"/>
                <a:ea typeface="Calibri Light"/>
                <a:cs typeface="Calibri Light"/>
                <a:sym typeface="Calibri Light"/>
              </a:rPr>
              <a:t>Rishabh Raj </a:t>
            </a:r>
            <a:endParaRPr b="0">
              <a:latin typeface="Calibri Light"/>
              <a:ea typeface="Calibri Light"/>
              <a:cs typeface="Calibri Light"/>
              <a:sym typeface="Calibri Light"/>
            </a:endParaRPr>
          </a:p>
          <a:p>
            <a:pPr algn="l">
              <a:spcBef>
                <a:spcPts val="0"/>
              </a:spcBef>
              <a:defRPr b="1" sz="2000"/>
            </a:pPr>
            <a:r>
              <a:t>(2022UCS0092) </a:t>
            </a:r>
            <a:r>
              <a:rPr b="0">
                <a:latin typeface="Calibri Light"/>
                <a:ea typeface="Calibri Light"/>
                <a:cs typeface="Calibri Light"/>
                <a:sym typeface="Calibri Light"/>
              </a:rPr>
              <a:t>Hitesh Choudhary</a:t>
            </a:r>
          </a:p>
        </p:txBody>
      </p:sp>
      <p:sp>
        <p:nvSpPr>
          <p:cNvPr id="96" name="Rectangle: Rounded Corners 3"/>
          <p:cNvSpPr/>
          <p:nvPr/>
        </p:nvSpPr>
        <p:spPr>
          <a:xfrm>
            <a:off x="0" y="0"/>
            <a:ext cx="12192000" cy="6858000"/>
          </a:xfrm>
          <a:prstGeom prst="roundRect">
            <a:avLst>
              <a:gd name="adj" fmla="val 6232"/>
            </a:avLst>
          </a:prstGeom>
          <a:ln w="381000" cap="rnd">
            <a:solidFill>
              <a:srgbClr val="C9C828"/>
            </a:solidFill>
            <a:bevel/>
          </a:ln>
        </p:spPr>
        <p:txBody>
          <a:bodyPr lIns="45719" rIns="45719" anchor="ctr"/>
          <a:lstStyle/>
          <a:p>
            <a:pPr algn="ctr">
              <a:defRPr>
                <a:solidFill>
                  <a:srgbClr val="FFFFFF"/>
                </a:solidFill>
                <a:latin typeface="Calibri Light"/>
                <a:ea typeface="Calibri Light"/>
                <a:cs typeface="Calibri Light"/>
                <a:sym typeface="Calibri Light"/>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4" name="Transient Temperature Profile at t=0.5s.png" descr="Transient Temperature Profile at t=0.5s.png"/>
          <p:cNvPicPr>
            <a:picLocks noChangeAspect="1"/>
          </p:cNvPicPr>
          <p:nvPr/>
        </p:nvPicPr>
        <p:blipFill>
          <a:blip r:embed="rId2">
            <a:extLst/>
          </a:blip>
          <a:stretch>
            <a:fillRect/>
          </a:stretch>
        </p:blipFill>
        <p:spPr>
          <a:xfrm>
            <a:off x="1905000" y="444500"/>
            <a:ext cx="8572500" cy="5715000"/>
          </a:xfrm>
          <a:prstGeom prst="rect">
            <a:avLst/>
          </a:prstGeom>
          <a:ln w="12700">
            <a:miter lim="400000"/>
          </a:ln>
        </p:spPr>
      </p:pic>
      <p:sp>
        <p:nvSpPr>
          <p:cNvPr id="135" name="Transient Profile at t=0.5s"/>
          <p:cNvSpPr txBox="1"/>
          <p:nvPr/>
        </p:nvSpPr>
        <p:spPr>
          <a:xfrm>
            <a:off x="4340090" y="39692"/>
            <a:ext cx="4415260" cy="4376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600"/>
            </a:lvl1pPr>
          </a:lstStyle>
          <a:p>
            <a:pPr/>
            <a:r>
              <a:t>Transient Profile at t=0.5s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Title 1"/>
          <p:cNvSpPr txBox="1"/>
          <p:nvPr>
            <p:ph type="title"/>
          </p:nvPr>
        </p:nvSpPr>
        <p:spPr>
          <a:xfrm>
            <a:off x="839787" y="457200"/>
            <a:ext cx="3932238" cy="1371600"/>
          </a:xfrm>
          <a:prstGeom prst="rect">
            <a:avLst/>
          </a:prstGeom>
        </p:spPr>
        <p:txBody>
          <a:bodyPr/>
          <a:lstStyle>
            <a:lvl1pPr defTabSz="886968">
              <a:defRPr sz="3104"/>
            </a:lvl1pPr>
          </a:lstStyle>
          <a:p>
            <a:pPr/>
            <a:r>
              <a:t>Radial Heat conduction in nuclear fuel elements</a:t>
            </a:r>
          </a:p>
        </p:txBody>
      </p:sp>
      <p:pic>
        <p:nvPicPr>
          <p:cNvPr id="99" name="Content Placeholder 5" descr="Content Placeholder 5"/>
          <p:cNvPicPr>
            <a:picLocks noChangeAspect="1"/>
          </p:cNvPicPr>
          <p:nvPr/>
        </p:nvPicPr>
        <p:blipFill>
          <a:blip r:embed="rId2">
            <a:extLst/>
          </a:blip>
          <a:stretch>
            <a:fillRect/>
          </a:stretch>
        </p:blipFill>
        <p:spPr>
          <a:xfrm>
            <a:off x="5120497" y="1212260"/>
            <a:ext cx="6723031" cy="4433480"/>
          </a:xfrm>
          <a:prstGeom prst="rect">
            <a:avLst/>
          </a:prstGeom>
          <a:ln w="12700">
            <a:miter lim="400000"/>
          </a:ln>
        </p:spPr>
      </p:pic>
      <p:sp>
        <p:nvSpPr>
          <p:cNvPr id="100" name="Text Placeholder 3"/>
          <p:cNvSpPr txBox="1"/>
          <p:nvPr>
            <p:ph type="body" sz="half" idx="1"/>
          </p:nvPr>
        </p:nvSpPr>
        <p:spPr>
          <a:xfrm>
            <a:off x="839787" y="1967321"/>
            <a:ext cx="3932238" cy="4433479"/>
          </a:xfrm>
          <a:prstGeom prst="rect">
            <a:avLst/>
          </a:prstGeom>
        </p:spPr>
        <p:txBody>
          <a:bodyPr/>
          <a:lstStyle>
            <a:lvl1pPr marL="0" indent="0" algn="just">
              <a:buSzTx/>
              <a:buNone/>
              <a:defRPr sz="2000"/>
            </a:lvl1pPr>
          </a:lstStyle>
          <a:p>
            <a:pPr/>
            <a:r>
              <a:t>Reactor fuel pin is a cylindrical fuel element that contain fuel pellet, gap and cladding as shown in Figure 4.1. Coolant can be in single phase or two phase. Fuel and clad properties are available as a function of temperature. The state of the coolant is obtained from convection equations. Thus, the information is provided by these to transient conduction solver. As the equation is non-linear due to complex property and boundary conditions, numerical solutions are called for</a:t>
            </a:r>
          </a:p>
        </p:txBody>
      </p:sp>
      <p:sp>
        <p:nvSpPr>
          <p:cNvPr id="101" name="Rectangle: Rounded Corners 4"/>
          <p:cNvSpPr/>
          <p:nvPr/>
        </p:nvSpPr>
        <p:spPr>
          <a:xfrm>
            <a:off x="0" y="0"/>
            <a:ext cx="12192000" cy="6858000"/>
          </a:xfrm>
          <a:prstGeom prst="roundRect">
            <a:avLst>
              <a:gd name="adj" fmla="val 6232"/>
            </a:avLst>
          </a:prstGeom>
          <a:ln w="381000" cap="rnd">
            <a:solidFill>
              <a:srgbClr val="C9C828"/>
            </a:solidFill>
            <a:bevel/>
          </a:ln>
        </p:spPr>
        <p:txBody>
          <a:bodyPr lIns="45719" rIns="45719" anchor="ctr"/>
          <a:lstStyle/>
          <a:p>
            <a:pPr algn="ctr">
              <a:defRPr>
                <a:solidFill>
                  <a:srgbClr val="FFFFFF"/>
                </a:solidFill>
                <a:latin typeface="Calibri Light"/>
                <a:ea typeface="Calibri Light"/>
                <a:cs typeface="Calibri Light"/>
                <a:sym typeface="Calibri Light"/>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886191" y="610738"/>
            <a:ext cx="10419617" cy="1600201"/>
          </a:xfrm>
          <a:prstGeom prst="rect">
            <a:avLst/>
          </a:prstGeom>
        </p:spPr>
        <p:txBody>
          <a:bodyPr/>
          <a:lstStyle/>
          <a:p>
            <a:pPr algn="ctr">
              <a:defRPr sz="6000"/>
            </a:pPr>
            <a:r>
              <a:t>Basic governing equation</a:t>
            </a:r>
            <a:br/>
            <a:r>
              <a:rPr sz="2000"/>
              <a:t>(after Over assumption of azimuthal symmetry and neglecting axial conduction affects )</a:t>
            </a:r>
          </a:p>
        </p:txBody>
      </p:sp>
      <p:pic>
        <p:nvPicPr>
          <p:cNvPr id="104" name="Picture 5" descr="Picture 5"/>
          <p:cNvPicPr>
            <a:picLocks noChangeAspect="1"/>
          </p:cNvPicPr>
          <p:nvPr/>
        </p:nvPicPr>
        <p:blipFill>
          <a:blip r:embed="rId2">
            <a:extLst/>
          </a:blip>
          <a:srcRect l="0" t="70554" r="0" b="0"/>
          <a:stretch>
            <a:fillRect/>
          </a:stretch>
        </p:blipFill>
        <p:spPr>
          <a:xfrm>
            <a:off x="1963921" y="2947916"/>
            <a:ext cx="8264158" cy="2251881"/>
          </a:xfrm>
          <a:prstGeom prst="rect">
            <a:avLst/>
          </a:prstGeom>
          <a:ln w="12700">
            <a:miter lim="400000"/>
          </a:ln>
        </p:spPr>
      </p:pic>
      <p:sp>
        <p:nvSpPr>
          <p:cNvPr id="105" name="Rectangle: Rounded Corners 4"/>
          <p:cNvSpPr/>
          <p:nvPr/>
        </p:nvSpPr>
        <p:spPr>
          <a:xfrm>
            <a:off x="0" y="0"/>
            <a:ext cx="12192000" cy="6858000"/>
          </a:xfrm>
          <a:prstGeom prst="roundRect">
            <a:avLst>
              <a:gd name="adj" fmla="val 6232"/>
            </a:avLst>
          </a:prstGeom>
          <a:ln w="381000" cap="rnd">
            <a:solidFill>
              <a:srgbClr val="C9C828"/>
            </a:solidFill>
            <a:bevel/>
          </a:ln>
        </p:spPr>
        <p:txBody>
          <a:bodyPr lIns="45719" rIns="45719" anchor="ctr"/>
          <a:lstStyle/>
          <a:p>
            <a:pPr algn="ctr">
              <a:defRPr>
                <a:solidFill>
                  <a:srgbClr val="FFFFFF"/>
                </a:solidFill>
                <a:latin typeface="Calibri Light"/>
                <a:ea typeface="Calibri Light"/>
                <a:cs typeface="Calibri Light"/>
                <a:sym typeface="Calibri Light"/>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Title 1"/>
          <p:cNvSpPr txBox="1"/>
          <p:nvPr>
            <p:ph type="title"/>
          </p:nvPr>
        </p:nvSpPr>
        <p:spPr>
          <a:xfrm>
            <a:off x="0" y="188685"/>
            <a:ext cx="12192000" cy="2155550"/>
          </a:xfrm>
          <a:prstGeom prst="rect">
            <a:avLst/>
          </a:prstGeom>
        </p:spPr>
        <p:txBody>
          <a:bodyPr/>
          <a:lstStyle/>
          <a:p>
            <a:pPr algn="ctr">
              <a:defRPr sz="6000"/>
            </a:pPr>
            <a:r>
              <a:t>Discretized equations for fuel pin geometry </a:t>
            </a:r>
            <a:br/>
            <a:r>
              <a:rPr sz="2000"/>
              <a:t>(using finite volume approach)</a:t>
            </a:r>
          </a:p>
        </p:txBody>
      </p:sp>
      <p:sp>
        <p:nvSpPr>
          <p:cNvPr id="108" name="Text Placeholder 3"/>
          <p:cNvSpPr txBox="1"/>
          <p:nvPr>
            <p:ph type="body" sz="quarter" idx="1"/>
          </p:nvPr>
        </p:nvSpPr>
        <p:spPr>
          <a:xfrm>
            <a:off x="805360" y="2613318"/>
            <a:ext cx="4737599" cy="3507927"/>
          </a:xfrm>
          <a:prstGeom prst="rect">
            <a:avLst/>
          </a:prstGeom>
        </p:spPr>
        <p:txBody>
          <a:bodyPr/>
          <a:lstStyle/>
          <a:p>
            <a:pPr marL="0" indent="0" algn="just">
              <a:buSzTx/>
              <a:buNone/>
            </a:pPr>
            <a:r>
              <a:t>In this section, the governing equation (shown in the previous slide) is integrated over volume and time at node</a:t>
            </a:r>
            <a:r>
              <a:rPr baseline="-25000"/>
              <a:t>i</a:t>
            </a:r>
            <a:r>
              <a:t> to obtain the discretized equations. </a:t>
            </a:r>
          </a:p>
        </p:txBody>
      </p:sp>
      <p:sp>
        <p:nvSpPr>
          <p:cNvPr id="109" name="Rectangle: Rounded Corners 4"/>
          <p:cNvSpPr/>
          <p:nvPr/>
        </p:nvSpPr>
        <p:spPr>
          <a:xfrm>
            <a:off x="0" y="0"/>
            <a:ext cx="12192000" cy="6858000"/>
          </a:xfrm>
          <a:prstGeom prst="roundRect">
            <a:avLst>
              <a:gd name="adj" fmla="val 6232"/>
            </a:avLst>
          </a:prstGeom>
          <a:ln w="381000" cap="rnd">
            <a:solidFill>
              <a:srgbClr val="C9C828"/>
            </a:solidFill>
            <a:bevel/>
          </a:ln>
        </p:spPr>
        <p:txBody>
          <a:bodyPr lIns="45719" rIns="45719" anchor="ctr"/>
          <a:lstStyle/>
          <a:p>
            <a:pPr algn="ctr">
              <a:defRPr>
                <a:solidFill>
                  <a:srgbClr val="FFFFFF"/>
                </a:solidFill>
                <a:latin typeface="Calibri Light"/>
                <a:ea typeface="Calibri Light"/>
                <a:cs typeface="Calibri Light"/>
                <a:sym typeface="Calibri Light"/>
              </a:defRPr>
            </a:pPr>
          </a:p>
        </p:txBody>
      </p:sp>
      <p:pic>
        <p:nvPicPr>
          <p:cNvPr id="110" name="Picture 2" descr="Picture 2"/>
          <p:cNvPicPr>
            <a:picLocks noChangeAspect="1"/>
          </p:cNvPicPr>
          <p:nvPr/>
        </p:nvPicPr>
        <p:blipFill>
          <a:blip r:embed="rId2">
            <a:extLst/>
          </a:blip>
          <a:stretch>
            <a:fillRect/>
          </a:stretch>
        </p:blipFill>
        <p:spPr>
          <a:xfrm>
            <a:off x="6649042" y="2617408"/>
            <a:ext cx="4129332" cy="353136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title"/>
          </p:nvPr>
        </p:nvSpPr>
        <p:spPr>
          <a:xfrm>
            <a:off x="620060" y="235392"/>
            <a:ext cx="10951880" cy="6332560"/>
          </a:xfrm>
          <a:prstGeom prst="rect">
            <a:avLst/>
          </a:prstGeom>
        </p:spPr>
        <p:txBody>
          <a:bodyPr anchor="t"/>
          <a:lstStyle/>
          <a:p>
            <a:pPr>
              <a:defRPr sz="2800"/>
            </a:pPr>
            <a:r>
              <a:t>I. Transient term</a:t>
            </a:r>
            <a:br/>
            <a:br/>
            <a:br/>
            <a:br/>
            <a:br/>
            <a:r>
              <a:t>II. Conduction term</a:t>
            </a:r>
            <a:br/>
            <a:br/>
            <a:br/>
            <a:br/>
            <a:br/>
            <a:r>
              <a:t>III. Heat generation term</a:t>
            </a:r>
            <a:br/>
            <a:br/>
            <a:br/>
            <a:br/>
          </a:p>
        </p:txBody>
      </p:sp>
      <p:sp>
        <p:nvSpPr>
          <p:cNvPr id="113" name="Rectangle: Rounded Corners 4"/>
          <p:cNvSpPr/>
          <p:nvPr/>
        </p:nvSpPr>
        <p:spPr>
          <a:xfrm>
            <a:off x="0" y="0"/>
            <a:ext cx="12192000" cy="6858000"/>
          </a:xfrm>
          <a:prstGeom prst="roundRect">
            <a:avLst>
              <a:gd name="adj" fmla="val 6232"/>
            </a:avLst>
          </a:prstGeom>
          <a:ln w="381000" cap="rnd">
            <a:solidFill>
              <a:srgbClr val="C9C828"/>
            </a:solidFill>
            <a:bevel/>
          </a:ln>
        </p:spPr>
        <p:txBody>
          <a:bodyPr lIns="45719" rIns="45719" anchor="ctr"/>
          <a:lstStyle/>
          <a:p>
            <a:pPr algn="ctr">
              <a:defRPr>
                <a:solidFill>
                  <a:srgbClr val="FFFFFF"/>
                </a:solidFill>
                <a:latin typeface="Calibri Light"/>
                <a:ea typeface="Calibri Light"/>
                <a:cs typeface="Calibri Light"/>
                <a:sym typeface="Calibri Light"/>
              </a:defRPr>
            </a:pPr>
          </a:p>
        </p:txBody>
      </p:sp>
      <p:pic>
        <p:nvPicPr>
          <p:cNvPr id="114" name="Picture 9" descr="Picture 9"/>
          <p:cNvPicPr>
            <a:picLocks noChangeAspect="1"/>
          </p:cNvPicPr>
          <p:nvPr/>
        </p:nvPicPr>
        <p:blipFill>
          <a:blip r:embed="rId2">
            <a:extLst/>
          </a:blip>
          <a:stretch>
            <a:fillRect/>
          </a:stretch>
        </p:blipFill>
        <p:spPr>
          <a:xfrm>
            <a:off x="2742731" y="761340"/>
            <a:ext cx="6706537" cy="1295582"/>
          </a:xfrm>
          <a:prstGeom prst="rect">
            <a:avLst/>
          </a:prstGeom>
          <a:ln w="12700">
            <a:miter lim="400000"/>
          </a:ln>
        </p:spPr>
      </p:pic>
      <p:pic>
        <p:nvPicPr>
          <p:cNvPr id="115" name="Picture 10" descr="Picture 10"/>
          <p:cNvPicPr>
            <a:picLocks noChangeAspect="1"/>
          </p:cNvPicPr>
          <p:nvPr/>
        </p:nvPicPr>
        <p:blipFill>
          <a:blip r:embed="rId3">
            <a:extLst/>
          </a:blip>
          <a:stretch>
            <a:fillRect/>
          </a:stretch>
        </p:blipFill>
        <p:spPr>
          <a:xfrm>
            <a:off x="1767245" y="2727420"/>
            <a:ext cx="8657505" cy="1348502"/>
          </a:xfrm>
          <a:prstGeom prst="rect">
            <a:avLst/>
          </a:prstGeom>
          <a:ln w="12700">
            <a:miter lim="400000"/>
          </a:ln>
        </p:spPr>
      </p:pic>
      <p:pic>
        <p:nvPicPr>
          <p:cNvPr id="116" name="Picture 11" descr="Picture 11"/>
          <p:cNvPicPr>
            <a:picLocks noChangeAspect="1"/>
          </p:cNvPicPr>
          <p:nvPr/>
        </p:nvPicPr>
        <p:blipFill>
          <a:blip r:embed="rId4">
            <a:extLst/>
          </a:blip>
          <a:stretch>
            <a:fillRect/>
          </a:stretch>
        </p:blipFill>
        <p:spPr>
          <a:xfrm>
            <a:off x="2906465" y="4784047"/>
            <a:ext cx="6379067" cy="1350237"/>
          </a:xfrm>
          <a:prstGeom prst="rect">
            <a:avLst/>
          </a:prstGeom>
          <a:ln w="12700">
            <a:miter lim="400000"/>
          </a:ln>
        </p:spPr>
      </p:pic>
      <p:sp>
        <p:nvSpPr>
          <p:cNvPr id="117" name="TextBox 12"/>
          <p:cNvSpPr txBox="1"/>
          <p:nvPr/>
        </p:nvSpPr>
        <p:spPr>
          <a:xfrm>
            <a:off x="9605355" y="849745"/>
            <a:ext cx="1920864" cy="12289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pPr>
            <a:r>
              <a:t>T</a:t>
            </a:r>
            <a:r>
              <a:rPr baseline="-25000"/>
              <a:t>i</a:t>
            </a:r>
            <a:r>
              <a:rPr baseline="30000"/>
              <a:t>n+1</a:t>
            </a:r>
            <a:r>
              <a:t> T</a:t>
            </a:r>
            <a:r>
              <a:rPr baseline="-25000"/>
              <a:t>i+1</a:t>
            </a:r>
            <a:r>
              <a:rPr baseline="30000"/>
              <a:t>n </a:t>
            </a:r>
            <a:r>
              <a:t>represents average values in the control volume at n+1</a:t>
            </a:r>
            <a:r>
              <a:rPr baseline="30000"/>
              <a:t>th</a:t>
            </a:r>
            <a:r>
              <a:t> and n</a:t>
            </a:r>
            <a:r>
              <a:rPr baseline="30000"/>
              <a:t>th</a:t>
            </a:r>
            <a:r>
              <a:t> timesteps at i</a:t>
            </a:r>
            <a:r>
              <a:rPr baseline="30000"/>
              <a:t>th</a:t>
            </a:r>
            <a:r>
              <a:t> node location.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itle 1"/>
          <p:cNvSpPr txBox="1"/>
          <p:nvPr>
            <p:ph type="title"/>
          </p:nvPr>
        </p:nvSpPr>
        <p:spPr>
          <a:xfrm>
            <a:off x="620060" y="254883"/>
            <a:ext cx="10951879" cy="1171741"/>
          </a:xfrm>
          <a:prstGeom prst="rect">
            <a:avLst/>
          </a:prstGeom>
        </p:spPr>
        <p:txBody>
          <a:bodyPr anchor="t"/>
          <a:lstStyle/>
          <a:p>
            <a:pPr algn="ctr" defTabSz="585215">
              <a:defRPr sz="2559"/>
            </a:pPr>
            <a:r>
              <a:t>On substituting the equations in the previous slide in the Governing Equation, we get:</a:t>
            </a:r>
            <a:br/>
          </a:p>
        </p:txBody>
      </p:sp>
      <p:sp>
        <p:nvSpPr>
          <p:cNvPr id="120" name="Rectangle: Rounded Corners 4"/>
          <p:cNvSpPr/>
          <p:nvPr/>
        </p:nvSpPr>
        <p:spPr>
          <a:xfrm>
            <a:off x="0" y="0"/>
            <a:ext cx="12192000" cy="6858000"/>
          </a:xfrm>
          <a:prstGeom prst="roundRect">
            <a:avLst>
              <a:gd name="adj" fmla="val 6232"/>
            </a:avLst>
          </a:prstGeom>
          <a:ln w="381000" cap="rnd">
            <a:solidFill>
              <a:srgbClr val="C9C828"/>
            </a:solidFill>
            <a:bevel/>
          </a:ln>
        </p:spPr>
        <p:txBody>
          <a:bodyPr lIns="45719" rIns="45719" anchor="ctr"/>
          <a:lstStyle/>
          <a:p>
            <a:pPr algn="ctr">
              <a:defRPr>
                <a:solidFill>
                  <a:srgbClr val="FFFFFF"/>
                </a:solidFill>
                <a:latin typeface="Calibri Light"/>
                <a:ea typeface="Calibri Light"/>
                <a:cs typeface="Calibri Light"/>
                <a:sym typeface="Calibri Light"/>
              </a:defRPr>
            </a:pPr>
          </a:p>
        </p:txBody>
      </p:sp>
      <p:grpSp>
        <p:nvGrpSpPr>
          <p:cNvPr id="123" name="Group 6"/>
          <p:cNvGrpSpPr/>
          <p:nvPr/>
        </p:nvGrpSpPr>
        <p:grpSpPr>
          <a:xfrm>
            <a:off x="2814179" y="1642522"/>
            <a:ext cx="6563642" cy="4825321"/>
            <a:chOff x="0" y="0"/>
            <a:chExt cx="6563642" cy="4825319"/>
          </a:xfrm>
        </p:grpSpPr>
        <p:pic>
          <p:nvPicPr>
            <p:cNvPr id="121" name="Picture 2" descr="Picture 2"/>
            <p:cNvPicPr>
              <a:picLocks noChangeAspect="1"/>
            </p:cNvPicPr>
            <p:nvPr/>
          </p:nvPicPr>
          <p:blipFill>
            <a:blip r:embed="rId2">
              <a:extLst/>
            </a:blip>
            <a:stretch>
              <a:fillRect/>
            </a:stretch>
          </p:blipFill>
          <p:spPr>
            <a:xfrm>
              <a:off x="0" y="-1"/>
              <a:ext cx="6563643" cy="1171741"/>
            </a:xfrm>
            <a:prstGeom prst="rect">
              <a:avLst/>
            </a:prstGeom>
            <a:ln w="12700" cap="flat">
              <a:noFill/>
              <a:miter lim="400000"/>
            </a:ln>
            <a:effectLst/>
          </p:spPr>
        </p:pic>
        <p:pic>
          <p:nvPicPr>
            <p:cNvPr id="122" name="Picture 5" descr="Picture 5"/>
            <p:cNvPicPr>
              <a:picLocks noChangeAspect="1"/>
            </p:cNvPicPr>
            <p:nvPr/>
          </p:nvPicPr>
          <p:blipFill>
            <a:blip r:embed="rId3">
              <a:extLst/>
            </a:blip>
            <a:stretch>
              <a:fillRect/>
            </a:stretch>
          </p:blipFill>
          <p:spPr>
            <a:xfrm>
              <a:off x="-1" y="1171738"/>
              <a:ext cx="6563643" cy="3653582"/>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5" name="Steady State Temperature profile.png" descr="Steady State Temperature profile.png"/>
          <p:cNvPicPr>
            <a:picLocks noChangeAspect="1"/>
          </p:cNvPicPr>
          <p:nvPr/>
        </p:nvPicPr>
        <p:blipFill>
          <a:blip r:embed="rId2">
            <a:extLst/>
          </a:blip>
          <a:stretch>
            <a:fillRect/>
          </a:stretch>
        </p:blipFill>
        <p:spPr>
          <a:xfrm>
            <a:off x="1905000" y="444500"/>
            <a:ext cx="8572500" cy="5715000"/>
          </a:xfrm>
          <a:prstGeom prst="rect">
            <a:avLst/>
          </a:prstGeom>
          <a:ln w="12700">
            <a:miter lim="400000"/>
          </a:ln>
        </p:spPr>
      </p:pic>
      <p:sp>
        <p:nvSpPr>
          <p:cNvPr id="126" name="Steady State Temperature Profile"/>
          <p:cNvSpPr txBox="1"/>
          <p:nvPr/>
        </p:nvSpPr>
        <p:spPr>
          <a:xfrm>
            <a:off x="3987971" y="39692"/>
            <a:ext cx="4767379" cy="4376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600"/>
            </a:lvl1pPr>
          </a:lstStyle>
          <a:p>
            <a:pPr/>
            <a:r>
              <a:t>Steady State Temperature Profile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ransient Profile at t=0.1s"/>
          <p:cNvSpPr txBox="1"/>
          <p:nvPr/>
        </p:nvSpPr>
        <p:spPr>
          <a:xfrm>
            <a:off x="4340090" y="39692"/>
            <a:ext cx="4415260" cy="4376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600"/>
            </a:lvl1pPr>
          </a:lstStyle>
          <a:p>
            <a:pPr/>
            <a:r>
              <a:t>Transient Profile at t=0.1s</a:t>
            </a:r>
          </a:p>
        </p:txBody>
      </p:sp>
      <p:pic>
        <p:nvPicPr>
          <p:cNvPr id="129" name="Transient Temperature Profile at t=0.1s (3).png" descr="Transient Temperature Profile at t=0.1s (3).png"/>
          <p:cNvPicPr>
            <a:picLocks noChangeAspect="1"/>
          </p:cNvPicPr>
          <p:nvPr/>
        </p:nvPicPr>
        <p:blipFill>
          <a:blip r:embed="rId2">
            <a:extLst/>
          </a:blip>
          <a:stretch>
            <a:fillRect/>
          </a:stretch>
        </p:blipFill>
        <p:spPr>
          <a:xfrm>
            <a:off x="1905000" y="444500"/>
            <a:ext cx="8572501" cy="57150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Transient Profile at t=0.3s"/>
          <p:cNvSpPr txBox="1"/>
          <p:nvPr/>
        </p:nvSpPr>
        <p:spPr>
          <a:xfrm>
            <a:off x="4340090" y="39692"/>
            <a:ext cx="4415260" cy="4376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600"/>
            </a:lvl1pPr>
          </a:lstStyle>
          <a:p>
            <a:pPr/>
            <a:r>
              <a:t>Transient Profile at t=0.3s</a:t>
            </a:r>
          </a:p>
        </p:txBody>
      </p:sp>
      <p:pic>
        <p:nvPicPr>
          <p:cNvPr id="132" name="Transient Temperature Profile at t=0.3s.png" descr="Transient Temperature Profile at t=0.3s.png"/>
          <p:cNvPicPr>
            <a:picLocks noChangeAspect="1"/>
          </p:cNvPicPr>
          <p:nvPr/>
        </p:nvPicPr>
        <p:blipFill>
          <a:blip r:embed="rId2">
            <a:extLst/>
          </a:blip>
          <a:stretch>
            <a:fillRect/>
          </a:stretch>
        </p:blipFill>
        <p:spPr>
          <a:xfrm>
            <a:off x="1905000" y="444500"/>
            <a:ext cx="8572500" cy="57150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