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74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75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xfrm>
            <a:off x="1523999" y="2078038"/>
            <a:ext cx="9144000" cy="1778000"/>
          </a:xfrm>
          <a:prstGeom prst="rect">
            <a:avLst/>
          </a:prstGeom>
        </p:spPr>
        <p:txBody>
          <a:bodyPr/>
          <a:lstStyle/>
          <a:p>
            <a:r>
              <a:rPr dirty="0"/>
              <a:t>Transient Heat Conduction in Nuclear Fuel Pin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51791" y="5735637"/>
            <a:ext cx="9144001" cy="1655762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0"/>
              </a:spcBef>
              <a:defRPr sz="20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Presentation By</a:t>
            </a:r>
          </a:p>
          <a:p>
            <a:pPr algn="l">
              <a:spcBef>
                <a:spcPts val="0"/>
              </a:spcBef>
              <a:defRPr sz="2000" b="1"/>
            </a:pPr>
            <a:r>
              <a:t>(2022UCS0106) </a:t>
            </a:r>
            <a:r>
              <a:rPr b="0">
                <a:latin typeface="Calibri Light"/>
                <a:ea typeface="Calibri Light"/>
                <a:cs typeface="Calibri Light"/>
                <a:sym typeface="Calibri Light"/>
              </a:rPr>
              <a:t>Rishabh Raj </a:t>
            </a:r>
            <a:endParaRPr>
              <a:latin typeface="Carlito"/>
              <a:ea typeface="Carlito"/>
              <a:cs typeface="Carlito"/>
              <a:sym typeface="Carlito"/>
            </a:endParaRPr>
          </a:p>
          <a:p>
            <a:pPr algn="l">
              <a:spcBef>
                <a:spcPts val="0"/>
              </a:spcBef>
              <a:defRPr sz="2000" b="1"/>
            </a:pPr>
            <a:r>
              <a:t>(2022UCS0092) </a:t>
            </a:r>
            <a:r>
              <a:rPr b="0">
                <a:latin typeface="Calibri Light"/>
                <a:ea typeface="Calibri Light"/>
                <a:cs typeface="Calibri Light"/>
                <a:sym typeface="Calibri Light"/>
              </a:rPr>
              <a:t>Hitesh Choudhary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Fuel-rod-final.png" descr="Fuel-rod-fin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25906"/>
            <a:ext cx="12192000" cy="5206188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NF =no. of fuel-cell divisions…"/>
          <p:cNvSpPr txBox="1"/>
          <p:nvPr/>
        </p:nvSpPr>
        <p:spPr>
          <a:xfrm>
            <a:off x="8990135" y="5503167"/>
            <a:ext cx="2782168" cy="92332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b="1" dirty="0"/>
              <a:t>NF</a:t>
            </a:r>
            <a:r>
              <a:rPr dirty="0"/>
              <a:t> =</a:t>
            </a:r>
            <a:r>
              <a:rPr lang="en-US" dirty="0"/>
              <a:t> </a:t>
            </a:r>
            <a:r>
              <a:rPr dirty="0"/>
              <a:t>no. of fuel-cell divisions</a:t>
            </a:r>
          </a:p>
          <a:p>
            <a:r>
              <a:rPr b="1" dirty="0"/>
              <a:t>NC</a:t>
            </a:r>
            <a:r>
              <a:rPr dirty="0"/>
              <a:t> =</a:t>
            </a:r>
            <a:r>
              <a:rPr lang="en-US" dirty="0"/>
              <a:t> </a:t>
            </a:r>
            <a:r>
              <a:rPr dirty="0"/>
              <a:t>no. of clad-divisions</a:t>
            </a:r>
          </a:p>
          <a:p>
            <a:r>
              <a:rPr b="1" dirty="0"/>
              <a:t>NT</a:t>
            </a:r>
            <a:r>
              <a:rPr lang="en-US" b="1" dirty="0"/>
              <a:t> </a:t>
            </a:r>
            <a:r>
              <a:rPr b="1" dirty="0"/>
              <a:t>=</a:t>
            </a:r>
            <a:r>
              <a:rPr lang="en-US" b="1" dirty="0"/>
              <a:t> </a:t>
            </a:r>
            <a:r>
              <a:rPr b="1" dirty="0"/>
              <a:t>NF</a:t>
            </a:r>
            <a:r>
              <a:rPr lang="en-US" b="1" dirty="0"/>
              <a:t> </a:t>
            </a:r>
            <a:r>
              <a:rPr b="1" dirty="0"/>
              <a:t>+</a:t>
            </a:r>
            <a:r>
              <a:rPr lang="en-US" b="1" dirty="0"/>
              <a:t> </a:t>
            </a:r>
            <a:r>
              <a:rPr b="1" dirty="0"/>
              <a:t>NC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Equation"/>
              <p:cNvSpPr txBox="1"/>
              <p:nvPr/>
            </p:nvSpPr>
            <p:spPr>
              <a:xfrm>
                <a:off x="396956" y="3557454"/>
                <a:ext cx="197787" cy="2408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2100"/>
              </a:p>
            </p:txBody>
          </p:sp>
        </mc:Choice>
        <mc:Fallback>
          <p:sp>
            <p:nvSpPr>
              <p:cNvPr id="14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56" y="3557454"/>
                <a:ext cx="197787" cy="240832"/>
              </a:xfrm>
              <a:prstGeom prst="rect">
                <a:avLst/>
              </a:prstGeom>
              <a:blipFill>
                <a:blip r:embed="rId3"/>
                <a:stretch>
                  <a:fillRect l="-45455" r="-51515" b="-5384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Equation"/>
              <p:cNvSpPr txBox="1"/>
              <p:nvPr/>
            </p:nvSpPr>
            <p:spPr>
              <a:xfrm>
                <a:off x="10133271" y="3511582"/>
                <a:ext cx="929678" cy="3231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1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sz="2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𝑵𝑭</m:t>
                          </m:r>
                          <m:r>
                            <a:rPr sz="2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𝑵𝑪</m:t>
                          </m:r>
                        </m:sub>
                      </m:sSub>
                    </m:oMath>
                  </m:oMathPara>
                </a14:m>
                <a:endParaRPr sz="2100" b="1" dirty="0"/>
              </a:p>
            </p:txBody>
          </p:sp>
        </mc:Choice>
        <mc:Fallback>
          <p:sp>
            <p:nvSpPr>
              <p:cNvPr id="14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271" y="3511582"/>
                <a:ext cx="929678" cy="323165"/>
              </a:xfrm>
              <a:prstGeom prst="rect">
                <a:avLst/>
              </a:prstGeom>
              <a:blipFill>
                <a:blip r:embed="rId4"/>
                <a:stretch>
                  <a:fillRect l="-5882" r="-1961" b="-1509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Equation"/>
              <p:cNvSpPr txBox="1"/>
              <p:nvPr/>
            </p:nvSpPr>
            <p:spPr>
              <a:xfrm>
                <a:off x="10805297" y="3034314"/>
                <a:ext cx="551369" cy="35375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1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sz="21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𝒊𝒏𝒇</m:t>
                          </m:r>
                        </m:sub>
                      </m:sSub>
                    </m:oMath>
                  </m:oMathPara>
                </a14:m>
                <a:endParaRPr sz="2100" b="1" dirty="0"/>
              </a:p>
            </p:txBody>
          </p:sp>
        </mc:Choice>
        <mc:Fallback>
          <p:sp>
            <p:nvSpPr>
              <p:cNvPr id="14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297" y="3034314"/>
                <a:ext cx="551369" cy="353751"/>
              </a:xfrm>
              <a:prstGeom prst="rect">
                <a:avLst/>
              </a:prstGeom>
              <a:blipFill>
                <a:blip r:embed="rId5"/>
                <a:stretch>
                  <a:fillRect l="-12222" r="-8889" b="-2586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Boundary Conditions"/>
          <p:cNvSpPr txBox="1"/>
          <p:nvPr/>
        </p:nvSpPr>
        <p:spPr>
          <a:xfrm>
            <a:off x="0" y="362113"/>
            <a:ext cx="12192000" cy="70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ctr"/>
            <a:r>
              <a:rPr b="1" dirty="0"/>
              <a:t>Boundary Conditions</a:t>
            </a:r>
          </a:p>
        </p:txBody>
      </p:sp>
      <p:sp>
        <p:nvSpPr>
          <p:cNvPr id="151" name="At Centre-line in Fuel Rod(Nuemann Left Boundary Condition)"/>
          <p:cNvSpPr txBox="1"/>
          <p:nvPr/>
        </p:nvSpPr>
        <p:spPr>
          <a:xfrm>
            <a:off x="298225" y="1224533"/>
            <a:ext cx="10297046" cy="535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b="1" u="sng" dirty="0"/>
              <a:t>At Centre-line in Fuel Rod</a:t>
            </a:r>
            <a:r>
              <a:rPr lang="en-US" b="1" u="sng" dirty="0"/>
              <a:t> </a:t>
            </a:r>
            <a:r>
              <a:rPr b="1" u="sng" dirty="0"/>
              <a:t>(</a:t>
            </a:r>
            <a:r>
              <a:rPr lang="en-IN" b="1" u="sng" dirty="0"/>
              <a:t>Neumann</a:t>
            </a:r>
            <a:r>
              <a:rPr b="1" u="sng" dirty="0"/>
              <a:t> Left Boundary Condition)</a:t>
            </a:r>
          </a:p>
        </p:txBody>
      </p:sp>
      <p:sp>
        <p:nvSpPr>
          <p:cNvPr id="152" name="At Fuel-Gap Surface(Robin’s Right Boundary Condition)"/>
          <p:cNvSpPr txBox="1"/>
          <p:nvPr/>
        </p:nvSpPr>
        <p:spPr>
          <a:xfrm>
            <a:off x="298225" y="3608920"/>
            <a:ext cx="9242270" cy="535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b="1" u="sng" dirty="0"/>
              <a:t>At Fuel-Gap Surface</a:t>
            </a:r>
            <a:r>
              <a:rPr lang="en-US" b="1" u="sng" dirty="0"/>
              <a:t> </a:t>
            </a:r>
            <a:r>
              <a:rPr b="1" u="sng" dirty="0"/>
              <a:t>(Robin’s Right Boundary Condition)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Equation"/>
              <p:cNvSpPr txBox="1"/>
              <p:nvPr/>
            </p:nvSpPr>
            <p:spPr>
              <a:xfrm>
                <a:off x="787368" y="2041837"/>
                <a:ext cx="2089931" cy="437171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sz="2800" dirty="0"/>
              </a:p>
            </p:txBody>
          </p:sp>
        </mc:Choice>
        <mc:Fallback>
          <p:sp>
            <p:nvSpPr>
              <p:cNvPr id="15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68" y="2041837"/>
                <a:ext cx="2089931" cy="4371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Equation"/>
              <p:cNvSpPr txBox="1"/>
              <p:nvPr/>
            </p:nvSpPr>
            <p:spPr>
              <a:xfrm>
                <a:off x="787368" y="2796747"/>
                <a:ext cx="6768904" cy="480581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𝑓𝑙𝑢𝑥</m:t>
                          </m:r>
                        </m:sub>
                      </m:sSub>
                    </m:oMath>
                  </m:oMathPara>
                </a14:m>
                <a:endParaRPr sz="2800" dirty="0"/>
              </a:p>
            </p:txBody>
          </p:sp>
        </mc:Choice>
        <mc:Fallback>
          <p:sp>
            <p:nvSpPr>
              <p:cNvPr id="15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68" y="2796747"/>
                <a:ext cx="6768904" cy="480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Equation"/>
              <p:cNvSpPr txBox="1"/>
              <p:nvPr/>
            </p:nvSpPr>
            <p:spPr>
              <a:xfrm>
                <a:off x="788432" y="4464635"/>
                <a:ext cx="5500224" cy="438325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𝐻𝑇𝐶</m:t>
                      </m:r>
                    </m:oMath>
                  </m:oMathPara>
                </a14:m>
                <a:endParaRPr sz="2800" dirty="0"/>
              </a:p>
            </p:txBody>
          </p:sp>
        </mc:Choice>
        <mc:Fallback>
          <p:sp>
            <p:nvSpPr>
              <p:cNvPr id="15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2" y="4464635"/>
                <a:ext cx="5500224" cy="438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Equation"/>
              <p:cNvSpPr txBox="1"/>
              <p:nvPr/>
            </p:nvSpPr>
            <p:spPr>
              <a:xfrm>
                <a:off x="787368" y="5684605"/>
                <a:ext cx="9846991" cy="96815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𝐻𝑇𝐶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𝑁𝐹</m:t>
                                  </m:r>
                                </m:sub>
                                <m:sup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𝑁𝐹</m:t>
                                  </m:r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sz="2800" dirty="0"/>
              </a:p>
            </p:txBody>
          </p:sp>
        </mc:Choice>
        <mc:Fallback>
          <p:sp>
            <p:nvSpPr>
              <p:cNvPr id="1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68" y="5684605"/>
                <a:ext cx="9846991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Equation"/>
              <p:cNvSpPr txBox="1"/>
              <p:nvPr/>
            </p:nvSpPr>
            <p:spPr>
              <a:xfrm>
                <a:off x="788432" y="5125724"/>
                <a:ext cx="8416086" cy="438325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𝐻𝑇𝐶</m:t>
                      </m:r>
                    </m:oMath>
                  </m:oMathPara>
                </a14:m>
                <a:endParaRPr sz="2800" dirty="0"/>
              </a:p>
            </p:txBody>
          </p:sp>
        </mc:Choice>
        <mc:Fallback>
          <p:sp>
            <p:nvSpPr>
              <p:cNvPr id="15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2" y="5125724"/>
                <a:ext cx="8416086" cy="438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HTC = Heat-Transfer Coefficient for fuel-gap-clad"/>
          <p:cNvSpPr txBox="1"/>
          <p:nvPr/>
        </p:nvSpPr>
        <p:spPr>
          <a:xfrm>
            <a:off x="6688316" y="4504554"/>
            <a:ext cx="4670505" cy="36932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b="1" dirty="0"/>
              <a:t>HTC </a:t>
            </a:r>
            <a:r>
              <a:rPr dirty="0"/>
              <a:t>= Heat-Transfer Coefficient for fuel-gap-clad</a:t>
            </a:r>
          </a:p>
        </p:txBody>
      </p:sp>
      <p:sp>
        <p:nvSpPr>
          <p:cNvPr id="159" name="Q-flux = Heat flux"/>
          <p:cNvSpPr txBox="1"/>
          <p:nvPr/>
        </p:nvSpPr>
        <p:spPr>
          <a:xfrm>
            <a:off x="8115224" y="2880347"/>
            <a:ext cx="1504575" cy="36932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b="1" dirty="0" err="1"/>
              <a:t>q</a:t>
            </a:r>
            <a:r>
              <a:rPr b="1" baseline="-25000" dirty="0" err="1"/>
              <a:t>flux</a:t>
            </a:r>
            <a:r>
              <a:rPr baseline="-25000" dirty="0"/>
              <a:t> </a:t>
            </a:r>
            <a:r>
              <a:rPr dirty="0"/>
              <a:t>= Heat flux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t Gap-Clad Surface(Robin’s Left Boundary Condition)"/>
          <p:cNvSpPr txBox="1"/>
          <p:nvPr/>
        </p:nvSpPr>
        <p:spPr>
          <a:xfrm>
            <a:off x="339704" y="386614"/>
            <a:ext cx="8886403" cy="535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b="1" u="sng" dirty="0"/>
              <a:t>At Gap-Clad Surface</a:t>
            </a:r>
            <a:r>
              <a:rPr lang="en-US" b="1" u="sng" dirty="0"/>
              <a:t> </a:t>
            </a:r>
            <a:r>
              <a:rPr b="1" u="sng" dirty="0"/>
              <a:t>(Robin’s Left Boundary Condition)</a:t>
            </a:r>
          </a:p>
        </p:txBody>
      </p:sp>
      <p:sp>
        <p:nvSpPr>
          <p:cNvPr id="162" name="At Clad-Coolant Surface(Robin’s Right Boundary Condition)"/>
          <p:cNvSpPr txBox="1"/>
          <p:nvPr/>
        </p:nvSpPr>
        <p:spPr>
          <a:xfrm>
            <a:off x="339704" y="3585325"/>
            <a:ext cx="9617372" cy="535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b="1" u="sng" dirty="0"/>
              <a:t>At Clad-Coolant Surface</a:t>
            </a:r>
            <a:r>
              <a:rPr lang="en-US" b="1" u="sng" dirty="0"/>
              <a:t> </a:t>
            </a:r>
            <a:r>
              <a:rPr b="1" u="sng" dirty="0"/>
              <a:t>(Robin’s Right Boundary Condition)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Equation"/>
              <p:cNvSpPr txBox="1"/>
              <p:nvPr/>
            </p:nvSpPr>
            <p:spPr>
              <a:xfrm>
                <a:off x="756044" y="1086741"/>
                <a:ext cx="6347379" cy="440505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𝐻𝑇𝐶</m:t>
                      </m:r>
                    </m:oMath>
                  </m:oMathPara>
                </a14:m>
                <a:endParaRPr sz="2800" dirty="0"/>
              </a:p>
            </p:txBody>
          </p:sp>
        </mc:Choice>
        <mc:Fallback>
          <p:sp>
            <p:nvSpPr>
              <p:cNvPr id="16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44" y="1086741"/>
                <a:ext cx="6347379" cy="440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Equation"/>
              <p:cNvSpPr txBox="1"/>
              <p:nvPr/>
            </p:nvSpPr>
            <p:spPr>
              <a:xfrm>
                <a:off x="756044" y="1807896"/>
                <a:ext cx="9541651" cy="440505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𝐻𝑇𝐶</m:t>
                      </m:r>
                    </m:oMath>
                  </m:oMathPara>
                </a14:m>
                <a:endParaRPr sz="2800" dirty="0"/>
              </a:p>
            </p:txBody>
          </p:sp>
        </mc:Choice>
        <mc:Fallback>
          <p:sp>
            <p:nvSpPr>
              <p:cNvPr id="16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44" y="1807896"/>
                <a:ext cx="9541651" cy="440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Equation"/>
              <p:cNvSpPr txBox="1"/>
              <p:nvPr/>
            </p:nvSpPr>
            <p:spPr>
              <a:xfrm>
                <a:off x="756044" y="2514185"/>
                <a:ext cx="11213583" cy="96815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𝐻𝑇𝐶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𝑁𝐹</m:t>
                                  </m:r>
                                </m:sub>
                                <m:sup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𝑁𝐹</m:t>
                                  </m:r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sz="2800" dirty="0"/>
              </a:p>
            </p:txBody>
          </p:sp>
        </mc:Choice>
        <mc:Fallback>
          <p:sp>
            <p:nvSpPr>
              <p:cNvPr id="16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44" y="2514185"/>
                <a:ext cx="11213583" cy="968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Equation"/>
              <p:cNvSpPr txBox="1"/>
              <p:nvPr/>
            </p:nvSpPr>
            <p:spPr>
              <a:xfrm>
                <a:off x="756044" y="4478448"/>
                <a:ext cx="2344616" cy="443583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sz="2800" dirty="0"/>
              </a:p>
            </p:txBody>
          </p:sp>
        </mc:Choice>
        <mc:Fallback>
          <p:sp>
            <p:nvSpPr>
              <p:cNvPr id="16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44" y="4478448"/>
                <a:ext cx="2344616" cy="443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Equation"/>
              <p:cNvSpPr txBox="1"/>
              <p:nvPr/>
            </p:nvSpPr>
            <p:spPr>
              <a:xfrm>
                <a:off x="756044" y="5220521"/>
                <a:ext cx="10280058" cy="443583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𝐻𝑇𝐶𝐶</m:t>
                      </m:r>
                    </m:oMath>
                  </m:oMathPara>
                </a14:m>
                <a:endParaRPr sz="2800" dirty="0"/>
              </a:p>
            </p:txBody>
          </p:sp>
        </mc:Choice>
        <mc:Fallback>
          <p:sp>
            <p:nvSpPr>
              <p:cNvPr id="16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44" y="5220521"/>
                <a:ext cx="10280058" cy="4435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Equation"/>
              <p:cNvSpPr txBox="1"/>
              <p:nvPr/>
            </p:nvSpPr>
            <p:spPr>
              <a:xfrm>
                <a:off x="752914" y="5993303"/>
                <a:ext cx="10822963" cy="48237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𝐴𝑇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</m:sSub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𝐻𝑇𝐶𝐶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</m:oMath>
                  </m:oMathPara>
                </a14:m>
                <a:endParaRPr sz="2800" dirty="0"/>
              </a:p>
            </p:txBody>
          </p:sp>
        </mc:Choice>
        <mc:Fallback>
          <p:sp>
            <p:nvSpPr>
              <p:cNvPr id="16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14" y="5993303"/>
                <a:ext cx="10822963" cy="4823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HTCC = Heat-Transfer Coefficient for clad-coolant…"/>
          <p:cNvSpPr txBox="1"/>
          <p:nvPr/>
        </p:nvSpPr>
        <p:spPr>
          <a:xfrm>
            <a:off x="7103423" y="4414655"/>
            <a:ext cx="4776303" cy="64632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b="1" dirty="0"/>
              <a:t>HTCC</a:t>
            </a: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= Heat-Transfer Coefficient for clad-coolant</a:t>
            </a:r>
          </a:p>
          <a:p>
            <a:r>
              <a:rPr b="1" dirty="0" err="1"/>
              <a:t>T</a:t>
            </a:r>
            <a:r>
              <a:rPr b="1" baseline="-25000" dirty="0" err="1"/>
              <a:t>inf</a:t>
            </a:r>
            <a:r>
              <a:rPr lang="en-US" b="1" baseline="-25000" dirty="0"/>
              <a:t> </a:t>
            </a:r>
            <a:r>
              <a:rPr lang="en-US" b="1" dirty="0"/>
              <a:t>     </a:t>
            </a:r>
            <a:r>
              <a:rPr lang="en-US" dirty="0"/>
              <a:t>=</a:t>
            </a:r>
            <a:r>
              <a:rPr dirty="0"/>
              <a:t> Temperature of Coolant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eady State Temperature Profile">
            <a:extLst>
              <a:ext uri="{FF2B5EF4-FFF2-40B4-BE49-F238E27FC236}">
                <a16:creationId xmlns:a16="http://schemas.microsoft.com/office/drawing/2014/main" id="{F1CA5604-2DF0-4101-947C-CAB581DF807B}"/>
              </a:ext>
            </a:extLst>
          </p:cNvPr>
          <p:cNvSpPr txBox="1"/>
          <p:nvPr/>
        </p:nvSpPr>
        <p:spPr>
          <a:xfrm>
            <a:off x="3570215" y="173270"/>
            <a:ext cx="5051568" cy="49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600"/>
            </a:lvl1pPr>
          </a:lstStyle>
          <a:p>
            <a:r>
              <a:rPr lang="en-US" dirty="0"/>
              <a:t>Transient</a:t>
            </a:r>
            <a:r>
              <a:rPr dirty="0"/>
              <a:t> State Temperature Profile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162782-B0EF-40D1-B20B-DDB65F194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04" y="665708"/>
            <a:ext cx="8256389" cy="61922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eady State Temperature Profile">
            <a:extLst>
              <a:ext uri="{FF2B5EF4-FFF2-40B4-BE49-F238E27FC236}">
                <a16:creationId xmlns:a16="http://schemas.microsoft.com/office/drawing/2014/main" id="{F1CA5604-2DF0-4101-947C-CAB581DF807B}"/>
              </a:ext>
            </a:extLst>
          </p:cNvPr>
          <p:cNvSpPr txBox="1"/>
          <p:nvPr/>
        </p:nvSpPr>
        <p:spPr>
          <a:xfrm>
            <a:off x="3789396" y="173270"/>
            <a:ext cx="4613203" cy="49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600"/>
            </a:lvl1pPr>
          </a:lstStyle>
          <a:p>
            <a:r>
              <a:rPr lang="en-US" dirty="0"/>
              <a:t>Steady</a:t>
            </a:r>
            <a:r>
              <a:rPr dirty="0"/>
              <a:t> State Temperature Profile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E1456A-B38F-46F7-85AA-BF84048F2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05" y="665708"/>
            <a:ext cx="8256389" cy="619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26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>
            <a:spLocks noGrp="1"/>
          </p:cNvSpPr>
          <p:nvPr>
            <p:ph type="title"/>
          </p:nvPr>
        </p:nvSpPr>
        <p:spPr>
          <a:xfrm>
            <a:off x="1" y="207819"/>
            <a:ext cx="12191999" cy="1101448"/>
          </a:xfrm>
          <a:prstGeom prst="rect">
            <a:avLst/>
          </a:prstGeom>
        </p:spPr>
        <p:txBody>
          <a:bodyPr>
            <a:normAutofit/>
          </a:bodyPr>
          <a:lstStyle>
            <a:lvl1pPr defTabSz="886967">
              <a:defRPr sz="3100"/>
            </a:lvl1pPr>
          </a:lstStyle>
          <a:p>
            <a:pPr algn="ctr"/>
            <a:r>
              <a:rPr sz="4400" b="1" dirty="0"/>
              <a:t>Radial Heat conduction in nuclear fuel elements</a:t>
            </a:r>
          </a:p>
        </p:txBody>
      </p:sp>
      <p:pic>
        <p:nvPicPr>
          <p:cNvPr id="99" name="Content Placeholder 5" descr="Content Placeholder 5"/>
          <p:cNvPicPr>
            <a:picLocks noChangeAspect="1"/>
          </p:cNvPicPr>
          <p:nvPr/>
        </p:nvPicPr>
        <p:blipFill rotWithShape="1">
          <a:blip r:embed="rId2">
            <a:extLst/>
          </a:blip>
          <a:srcRect r="4571" b="14428"/>
          <a:stretch/>
        </p:blipFill>
        <p:spPr>
          <a:xfrm>
            <a:off x="5274152" y="1754884"/>
            <a:ext cx="6415721" cy="3793849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 Placeholder 3"/>
          <p:cNvSpPr txBox="1">
            <a:spLocks noGrp="1"/>
          </p:cNvSpPr>
          <p:nvPr>
            <p:ph type="body" sz="half" idx="1"/>
          </p:nvPr>
        </p:nvSpPr>
        <p:spPr>
          <a:xfrm>
            <a:off x="839787" y="1754884"/>
            <a:ext cx="3932238" cy="4054789"/>
          </a:xfrm>
          <a:prstGeom prst="rect">
            <a:avLst/>
          </a:prstGeom>
        </p:spPr>
        <p:txBody>
          <a:bodyPr/>
          <a:lstStyle>
            <a:lvl1pPr marL="0" indent="0" algn="just">
              <a:buSzTx/>
              <a:buNone/>
              <a:defRPr sz="2000"/>
            </a:lvl1pPr>
          </a:lstStyle>
          <a:p>
            <a:r>
              <a:rPr dirty="0"/>
              <a:t>Reactor fuel pin is a cylindrical fuel element that contain fuel pellet, gap and cladding as shown in</a:t>
            </a:r>
            <a:r>
              <a:rPr lang="en-US" dirty="0"/>
              <a:t> the Figure</a:t>
            </a:r>
            <a:r>
              <a:rPr dirty="0"/>
              <a:t>. Coolant can be in single phase or two phase. Fuel and clad properties are available as a function of temperature. The state of the coolant is obtained from convection equations. Thus, the information is provided by these to transient conduction solver. As the equation is non-linear due to complex property and boundary conditions, numerical solutions are called for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>
            <a:spLocks noGrp="1"/>
          </p:cNvSpPr>
          <p:nvPr>
            <p:ph type="title"/>
          </p:nvPr>
        </p:nvSpPr>
        <p:spPr>
          <a:xfrm>
            <a:off x="886190" y="610737"/>
            <a:ext cx="10419619" cy="1600203"/>
          </a:xfrm>
          <a:prstGeom prst="rect">
            <a:avLst/>
          </a:prstGeom>
        </p:spPr>
        <p:txBody>
          <a:bodyPr/>
          <a:lstStyle/>
          <a:p>
            <a:pPr algn="ctr">
              <a:defRPr sz="6000"/>
            </a:pPr>
            <a:r>
              <a:rPr b="1" dirty="0"/>
              <a:t>Basic governing equation</a:t>
            </a:r>
            <a:br>
              <a:rPr dirty="0"/>
            </a:br>
            <a:r>
              <a:rPr sz="2000" b="1" dirty="0"/>
              <a:t>(after Over assumption of azimuthal symmetry and neglecting axial conduction affects )</a:t>
            </a:r>
          </a:p>
        </p:txBody>
      </p:sp>
      <p:sp>
        <p:nvSpPr>
          <p:cNvPr id="109" name="Rectangle: Rounded Corners 4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6232"/>
            </a:avLst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/>
          </a:p>
        </p:txBody>
      </p:sp>
      <p:pic>
        <p:nvPicPr>
          <p:cNvPr id="110" name="Screenshot 2024-03-09 at 7.59.18 AM.png" descr="Screenshot 2024-03-09 at 7.59.1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191" y="2740713"/>
            <a:ext cx="10419618" cy="2131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xfrm>
            <a:off x="0" y="461818"/>
            <a:ext cx="12192000" cy="1163782"/>
          </a:xfrm>
          <a:prstGeom prst="rect">
            <a:avLst/>
          </a:prstGeom>
        </p:spPr>
        <p:txBody>
          <a:bodyPr/>
          <a:lstStyle/>
          <a:p>
            <a:pPr algn="ctr">
              <a:defRPr sz="6000"/>
            </a:pPr>
            <a:r>
              <a:rPr sz="4400" b="1" dirty="0"/>
              <a:t>Discretized equations for fuel pin geometry </a:t>
            </a:r>
            <a:br>
              <a:rPr b="1" dirty="0"/>
            </a:br>
            <a:r>
              <a:rPr sz="2000" b="1" dirty="0"/>
              <a:t>(using finite volume approach)</a:t>
            </a:r>
          </a:p>
        </p:txBody>
      </p:sp>
      <p:sp>
        <p:nvSpPr>
          <p:cNvPr id="104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805360" y="2345464"/>
            <a:ext cx="4737599" cy="3507927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</a:pPr>
            <a:r>
              <a:rPr dirty="0"/>
              <a:t>In this section, the governing equation (shown in the previous slide) is integrated over volume and time at node</a:t>
            </a:r>
            <a:r>
              <a:rPr baseline="-25000" dirty="0"/>
              <a:t>i</a:t>
            </a:r>
            <a:r>
              <a:rPr dirty="0"/>
              <a:t> to obtain the discretized equations.</a:t>
            </a:r>
          </a:p>
        </p:txBody>
      </p:sp>
      <p:pic>
        <p:nvPicPr>
          <p:cNvPr id="106" name="Picture 2" descr="Picture 2"/>
          <p:cNvPicPr>
            <a:picLocks noChangeAspect="1"/>
          </p:cNvPicPr>
          <p:nvPr/>
        </p:nvPicPr>
        <p:blipFill rotWithShape="1">
          <a:blip r:embed="rId2">
            <a:extLst/>
          </a:blip>
          <a:srcRect b="17856"/>
          <a:stretch/>
        </p:blipFill>
        <p:spPr>
          <a:xfrm>
            <a:off x="6649043" y="2345464"/>
            <a:ext cx="4129333" cy="2900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Equation"/>
              <p:cNvSpPr txBox="1"/>
              <p:nvPr/>
            </p:nvSpPr>
            <p:spPr>
              <a:xfrm>
                <a:off x="0" y="2960795"/>
                <a:ext cx="12192000" cy="936410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f>
                        <m:f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sz="3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𝑟𝑑𝑟𝑑𝑡</m:t>
                      </m:r>
                      <m:r>
                        <a:rPr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)−(</m:t>
                      </m:r>
                      <m:r>
                        <a:rPr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sz="3200" dirty="0"/>
              </a:p>
            </p:txBody>
          </p:sp>
        </mc:Choice>
        <mc:Fallback>
          <p:sp>
            <p:nvSpPr>
              <p:cNvPr id="11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60795"/>
                <a:ext cx="12192000" cy="9364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ransient term"/>
          <p:cNvSpPr txBox="1"/>
          <p:nvPr/>
        </p:nvSpPr>
        <p:spPr>
          <a:xfrm>
            <a:off x="0" y="807100"/>
            <a:ext cx="12192000" cy="70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ctr"/>
            <a:r>
              <a:rPr b="1" dirty="0"/>
              <a:t>Transient </a:t>
            </a:r>
            <a:r>
              <a:rPr lang="en-US" b="1" dirty="0"/>
              <a:t>T</a:t>
            </a:r>
            <a:r>
              <a:rPr b="1" dirty="0"/>
              <a:t>erm</a:t>
            </a:r>
          </a:p>
        </p:txBody>
      </p:sp>
      <p:sp>
        <p:nvSpPr>
          <p:cNvPr id="7" name="Tin+1 Ti+1n represents average values in the control volume at n+1th and nth timesteps at ith node location.">
            <a:extLst>
              <a:ext uri="{FF2B5EF4-FFF2-40B4-BE49-F238E27FC236}">
                <a16:creationId xmlns:a16="http://schemas.microsoft.com/office/drawing/2014/main" id="{36859C3A-FA5C-4D67-983C-2A83FBE95172}"/>
              </a:ext>
            </a:extLst>
          </p:cNvPr>
          <p:cNvSpPr txBox="1"/>
          <p:nvPr/>
        </p:nvSpPr>
        <p:spPr>
          <a:xfrm>
            <a:off x="1953025" y="3897205"/>
            <a:ext cx="8285950" cy="307773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18" tIns="45718" rIns="45718" bIns="45718">
            <a:spAutoFit/>
          </a:bodyPr>
          <a:lstStyle/>
          <a:p>
            <a:pPr>
              <a:defRPr sz="1400"/>
            </a:pPr>
            <a:r>
              <a:rPr dirty="0"/>
              <a:t>T</a:t>
            </a:r>
            <a:r>
              <a:rPr baseline="-25000" dirty="0"/>
              <a:t>i</a:t>
            </a:r>
            <a:r>
              <a:rPr baseline="30000" dirty="0"/>
              <a:t>n+1</a:t>
            </a:r>
            <a:r>
              <a:rPr lang="en-US" dirty="0"/>
              <a:t>, </a:t>
            </a:r>
            <a:r>
              <a:rPr dirty="0"/>
              <a:t>T</a:t>
            </a:r>
            <a:r>
              <a:rPr baseline="-25000" dirty="0"/>
              <a:t>i+1</a:t>
            </a:r>
            <a:r>
              <a:rPr baseline="30000" dirty="0"/>
              <a:t>n </a:t>
            </a:r>
            <a:r>
              <a:rPr dirty="0"/>
              <a:t>represents average values in the control volume at n+1</a:t>
            </a:r>
            <a:r>
              <a:rPr baseline="30000" dirty="0"/>
              <a:t>th</a:t>
            </a:r>
            <a:r>
              <a:rPr dirty="0"/>
              <a:t> and n</a:t>
            </a:r>
            <a:r>
              <a:rPr baseline="30000" dirty="0"/>
              <a:t>th</a:t>
            </a:r>
            <a:r>
              <a:rPr dirty="0"/>
              <a:t> timesteps at </a:t>
            </a:r>
            <a:r>
              <a:rPr dirty="0" err="1"/>
              <a:t>i</a:t>
            </a:r>
            <a:r>
              <a:rPr baseline="30000" dirty="0" err="1"/>
              <a:t>th</a:t>
            </a:r>
            <a:r>
              <a:rPr dirty="0"/>
              <a:t> node location.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ransient term"/>
          <p:cNvSpPr txBox="1"/>
          <p:nvPr/>
        </p:nvSpPr>
        <p:spPr>
          <a:xfrm>
            <a:off x="0" y="807100"/>
            <a:ext cx="12192000" cy="70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ctr"/>
            <a:r>
              <a:rPr lang="en-IN" b="1" dirty="0"/>
              <a:t>Conduction Term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quation">
                <a:extLst>
                  <a:ext uri="{FF2B5EF4-FFF2-40B4-BE49-F238E27FC236}">
                    <a16:creationId xmlns:a16="http://schemas.microsoft.com/office/drawing/2014/main" id="{F03E756E-E455-4278-827F-E7D7B901FBFE}"/>
                  </a:ext>
                </a:extLst>
              </p:cNvPr>
              <p:cNvSpPr txBox="1"/>
              <p:nvPr/>
            </p:nvSpPr>
            <p:spPr>
              <a:xfrm>
                <a:off x="0" y="2884011"/>
                <a:ext cx="12192000" cy="1089978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sSubSup>
                        <m:sSubSup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num>
                        <m:den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𝑟𝑘</m:t>
                          </m:r>
                          <m:f>
                            <m:fPr>
                              <m:ctrlP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</m:num>
                            <m:den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d>
                            <m:dPr>
                              <m:ctrlP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𝑟𝑑𝑟𝑑𝑡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Sup>
                                    <m:sSubSupPr>
                                      <m:ctrlP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  <m:d>
                                <m:dPr>
                                  <m:ctrlPr>
                                    <a:rPr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Sup>
                                    <m:sSubSupPr>
                                      <m:ctrlP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  <m:d>
                                <m:dPr>
                                  <m:ctrlPr>
                                    <a:rPr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sz="2200" dirty="0"/>
              </a:p>
            </p:txBody>
          </p:sp>
        </mc:Choice>
        <mc:Fallback>
          <p:sp>
            <p:nvSpPr>
              <p:cNvPr id="5" name="Equation">
                <a:extLst>
                  <a:ext uri="{FF2B5EF4-FFF2-40B4-BE49-F238E27FC236}">
                    <a16:creationId xmlns:a16="http://schemas.microsoft.com/office/drawing/2014/main" id="{F03E756E-E455-4278-827F-E7D7B901F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84011"/>
                <a:ext cx="12192000" cy="1089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n+1 Ti+1n represents average values in the control volume at n+1th and nth timesteps at ith node location.">
            <a:extLst>
              <a:ext uri="{FF2B5EF4-FFF2-40B4-BE49-F238E27FC236}">
                <a16:creationId xmlns:a16="http://schemas.microsoft.com/office/drawing/2014/main" id="{547A4FF5-77E8-4DD3-83DB-837AF0687592}"/>
              </a:ext>
            </a:extLst>
          </p:cNvPr>
          <p:cNvSpPr txBox="1"/>
          <p:nvPr/>
        </p:nvSpPr>
        <p:spPr>
          <a:xfrm>
            <a:off x="1953025" y="3973989"/>
            <a:ext cx="8285950" cy="307773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18" tIns="45718" rIns="45718" bIns="45718">
            <a:spAutoFit/>
          </a:bodyPr>
          <a:lstStyle/>
          <a:p>
            <a:pPr>
              <a:defRPr sz="1400"/>
            </a:pPr>
            <a:r>
              <a:rPr dirty="0"/>
              <a:t>T</a:t>
            </a:r>
            <a:r>
              <a:rPr baseline="-25000" dirty="0"/>
              <a:t>i</a:t>
            </a:r>
            <a:r>
              <a:rPr baseline="30000" dirty="0"/>
              <a:t>n+1</a:t>
            </a:r>
            <a:r>
              <a:rPr lang="en-US" dirty="0"/>
              <a:t>, </a:t>
            </a:r>
            <a:r>
              <a:rPr dirty="0"/>
              <a:t>T</a:t>
            </a:r>
            <a:r>
              <a:rPr baseline="-25000" dirty="0"/>
              <a:t>i+1</a:t>
            </a:r>
            <a:r>
              <a:rPr baseline="30000" dirty="0"/>
              <a:t>n </a:t>
            </a:r>
            <a:r>
              <a:rPr dirty="0"/>
              <a:t>represents average values in the control volume at n+1</a:t>
            </a:r>
            <a:r>
              <a:rPr baseline="30000" dirty="0"/>
              <a:t>th</a:t>
            </a:r>
            <a:r>
              <a:rPr dirty="0"/>
              <a:t> and n</a:t>
            </a:r>
            <a:r>
              <a:rPr baseline="30000" dirty="0"/>
              <a:t>th</a:t>
            </a:r>
            <a:r>
              <a:rPr dirty="0"/>
              <a:t> timesteps at </a:t>
            </a:r>
            <a:r>
              <a:rPr dirty="0" err="1"/>
              <a:t>i</a:t>
            </a:r>
            <a:r>
              <a:rPr baseline="30000" dirty="0" err="1"/>
              <a:t>th</a:t>
            </a:r>
            <a:r>
              <a:rPr dirty="0"/>
              <a:t> node location.</a:t>
            </a:r>
          </a:p>
        </p:txBody>
      </p:sp>
    </p:spTree>
    <p:extLst>
      <p:ext uri="{BB962C8B-B14F-4D97-AF65-F5344CB8AC3E}">
        <p14:creationId xmlns:p14="http://schemas.microsoft.com/office/powerpoint/2010/main" val="4236754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ransient term"/>
          <p:cNvSpPr txBox="1"/>
          <p:nvPr/>
        </p:nvSpPr>
        <p:spPr>
          <a:xfrm>
            <a:off x="0" y="807100"/>
            <a:ext cx="12192000" cy="70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ctr"/>
            <a:r>
              <a:rPr lang="en-IN" b="1" dirty="0"/>
              <a:t>Heat Generation Term</a:t>
            </a:r>
          </a:p>
        </p:txBody>
      </p:sp>
      <p:sp>
        <p:nvSpPr>
          <p:cNvPr id="114" name="Tin+1 Ti+1n represents average values in the control volume at n+1th and nth timesteps at ith node location."/>
          <p:cNvSpPr txBox="1"/>
          <p:nvPr/>
        </p:nvSpPr>
        <p:spPr>
          <a:xfrm>
            <a:off x="1953025" y="4000829"/>
            <a:ext cx="8285950" cy="307773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45718" tIns="45718" rIns="45718" bIns="45718">
            <a:spAutoFit/>
          </a:bodyPr>
          <a:lstStyle/>
          <a:p>
            <a:pPr>
              <a:defRPr sz="1400"/>
            </a:pPr>
            <a:r>
              <a:rPr dirty="0"/>
              <a:t>T</a:t>
            </a:r>
            <a:r>
              <a:rPr baseline="-25000" dirty="0"/>
              <a:t>i</a:t>
            </a:r>
            <a:r>
              <a:rPr baseline="30000" dirty="0"/>
              <a:t>n+1</a:t>
            </a:r>
            <a:r>
              <a:rPr lang="en-US" dirty="0"/>
              <a:t>, </a:t>
            </a:r>
            <a:r>
              <a:rPr dirty="0"/>
              <a:t>T</a:t>
            </a:r>
            <a:r>
              <a:rPr baseline="-25000" dirty="0"/>
              <a:t>i+1</a:t>
            </a:r>
            <a:r>
              <a:rPr baseline="30000" dirty="0"/>
              <a:t>n </a:t>
            </a:r>
            <a:r>
              <a:rPr dirty="0"/>
              <a:t>represents average values in the control volume at n+1</a:t>
            </a:r>
            <a:r>
              <a:rPr baseline="30000" dirty="0"/>
              <a:t>th</a:t>
            </a:r>
            <a:r>
              <a:rPr dirty="0"/>
              <a:t> and n</a:t>
            </a:r>
            <a:r>
              <a:rPr baseline="30000" dirty="0"/>
              <a:t>th</a:t>
            </a:r>
            <a:r>
              <a:rPr dirty="0"/>
              <a:t> timesteps at </a:t>
            </a:r>
            <a:r>
              <a:rPr dirty="0" err="1"/>
              <a:t>i</a:t>
            </a:r>
            <a:r>
              <a:rPr baseline="30000" dirty="0" err="1"/>
              <a:t>th</a:t>
            </a:r>
            <a:r>
              <a:rPr dirty="0"/>
              <a:t> node location.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quation">
                <a:extLst>
                  <a:ext uri="{FF2B5EF4-FFF2-40B4-BE49-F238E27FC236}">
                    <a16:creationId xmlns:a16="http://schemas.microsoft.com/office/drawing/2014/main" id="{21738137-7C70-4221-AEC6-64B57FA7F91F}"/>
                  </a:ext>
                </a:extLst>
              </p:cNvPr>
              <p:cNvSpPr txBox="1"/>
              <p:nvPr/>
            </p:nvSpPr>
            <p:spPr>
              <a:xfrm>
                <a:off x="0" y="2862530"/>
                <a:ext cx="12192000" cy="113293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32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sSubSup>
                        <m:sSubSup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l-G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p>
                        <m:sSup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𝑟𝑑𝑟𝑑𝑡</m:t>
                      </m:r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sSup>
                        <m:sSup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l-G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32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sSup>
                        <m:sSup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l-G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sz="3200" dirty="0"/>
              </a:p>
            </p:txBody>
          </p:sp>
        </mc:Choice>
        <mc:Fallback>
          <p:sp>
            <p:nvSpPr>
              <p:cNvPr id="5" name="Equation">
                <a:extLst>
                  <a:ext uri="{FF2B5EF4-FFF2-40B4-BE49-F238E27FC236}">
                    <a16:creationId xmlns:a16="http://schemas.microsoft.com/office/drawing/2014/main" id="{21738137-7C70-4221-AEC6-64B57FA7F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62530"/>
                <a:ext cx="12192000" cy="1132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2409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Equation"/>
              <p:cNvSpPr txBox="1"/>
              <p:nvPr/>
            </p:nvSpPr>
            <p:spPr>
              <a:xfrm>
                <a:off x="350981" y="872311"/>
                <a:ext cx="11480802" cy="795474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sSubSup>
                        <m:sSub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𝑟𝑑𝑟𝑑𝑡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</m:num>
                            <m:den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  <m:f>
                                <m:f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∂</m:t>
                                  </m:r>
                                </m:num>
                                <m:den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∂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d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𝑟𝑑𝑟𝑑𝑡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∫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p>
                            <m:s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𝑟𝑑𝑟𝑑𝑡</m:t>
                          </m:r>
                        </m:e>
                      </m:d>
                    </m:oMath>
                  </m:oMathPara>
                </a14:m>
                <a:endParaRPr sz="2000" dirty="0"/>
              </a:p>
            </p:txBody>
          </p:sp>
        </mc:Choice>
        <mc:Fallback>
          <p:sp>
            <p:nvSpPr>
              <p:cNvPr id="12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1" y="872311"/>
                <a:ext cx="11480802" cy="7954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Equation"/>
              <p:cNvSpPr txBox="1"/>
              <p:nvPr/>
            </p:nvSpPr>
            <p:spPr>
              <a:xfrm>
                <a:off x="350981" y="1762870"/>
                <a:ext cx="11480800" cy="1547155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2000" dirty="0"/>
              </a:p>
            </p:txBody>
          </p:sp>
        </mc:Choice>
        <mc:Fallback>
          <p:sp>
            <p:nvSpPr>
              <p:cNvPr id="12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1" y="1762870"/>
                <a:ext cx="11480800" cy="1547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Equation"/>
              <p:cNvSpPr txBox="1"/>
              <p:nvPr/>
            </p:nvSpPr>
            <p:spPr>
              <a:xfrm>
                <a:off x="350983" y="3405111"/>
                <a:ext cx="11480800" cy="1720727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f>
                                <m:f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f>
                                <m:f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Sup>
                                    <m:sSubSup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sSub>
                                            <m:sSubPr>
                                              <m:ctrlPr>
                                                <a:rPr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  <m:sSub>
                                            <m:sSubPr>
                                              <m:ctrlPr>
                                                <a:rPr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>
          <p:sp>
            <p:nvSpPr>
              <p:cNvPr id="12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3" y="3405111"/>
                <a:ext cx="11480800" cy="1720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Final Equation"/>
          <p:cNvSpPr txBox="1"/>
          <p:nvPr/>
        </p:nvSpPr>
        <p:spPr>
          <a:xfrm>
            <a:off x="1" y="5180991"/>
            <a:ext cx="12191999" cy="70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ctr"/>
            <a:r>
              <a:rPr b="1" u="sng" dirty="0"/>
              <a:t>Final Equation</a:t>
            </a:r>
            <a:r>
              <a:rPr lang="en-US" b="1" u="sng" dirty="0"/>
              <a:t>:</a:t>
            </a:r>
            <a:endParaRPr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Equation"/>
              <p:cNvSpPr txBox="1"/>
              <p:nvPr/>
            </p:nvSpPr>
            <p:spPr>
              <a:xfrm>
                <a:off x="350980" y="5937872"/>
                <a:ext cx="11480801" cy="585866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+[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sz="3600" dirty="0"/>
              </a:p>
            </p:txBody>
          </p:sp>
        </mc:Choice>
        <mc:Fallback>
          <p:sp>
            <p:nvSpPr>
              <p:cNvPr id="12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0" y="5937872"/>
                <a:ext cx="11480801" cy="5858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inal Equation">
            <a:extLst>
              <a:ext uri="{FF2B5EF4-FFF2-40B4-BE49-F238E27FC236}">
                <a16:creationId xmlns:a16="http://schemas.microsoft.com/office/drawing/2014/main" id="{1E89296D-0B3A-479A-9027-A81F4E6E3985}"/>
              </a:ext>
            </a:extLst>
          </p:cNvPr>
          <p:cNvSpPr txBox="1"/>
          <p:nvPr/>
        </p:nvSpPr>
        <p:spPr>
          <a:xfrm>
            <a:off x="1" y="217477"/>
            <a:ext cx="12191999" cy="590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ctr"/>
            <a:r>
              <a:rPr lang="en-US" sz="3600" b="1" dirty="0"/>
              <a:t>Substituting the discretization in the Governing Equation:</a:t>
            </a:r>
            <a:endParaRPr sz="3600" b="1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Equation"/>
              <p:cNvSpPr txBox="1"/>
              <p:nvPr/>
            </p:nvSpPr>
            <p:spPr>
              <a:xfrm>
                <a:off x="474090" y="1802924"/>
                <a:ext cx="5132381" cy="853054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1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90" y="1802924"/>
                <a:ext cx="5132381" cy="8530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Equation"/>
              <p:cNvSpPr txBox="1"/>
              <p:nvPr/>
            </p:nvSpPr>
            <p:spPr>
              <a:xfrm>
                <a:off x="474090" y="2982523"/>
                <a:ext cx="5132381" cy="853054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13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90" y="2982523"/>
                <a:ext cx="5132381" cy="853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Equation"/>
              <p:cNvSpPr txBox="1"/>
              <p:nvPr/>
            </p:nvSpPr>
            <p:spPr>
              <a:xfrm>
                <a:off x="5830781" y="2044785"/>
                <a:ext cx="2824812" cy="36933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13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81" y="2044785"/>
                <a:ext cx="2824812" cy="369332"/>
              </a:xfrm>
              <a:prstGeom prst="rect">
                <a:avLst/>
              </a:prstGeom>
              <a:blipFill>
                <a:blip r:embed="rId4"/>
                <a:stretch>
                  <a:fillRect l="-1717" r="-215" b="-7937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Equation"/>
              <p:cNvSpPr txBox="1"/>
              <p:nvPr/>
            </p:nvSpPr>
            <p:spPr>
              <a:xfrm>
                <a:off x="5830781" y="3224384"/>
                <a:ext cx="2824812" cy="36933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13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81" y="3224384"/>
                <a:ext cx="2824812" cy="369332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Equation"/>
              <p:cNvSpPr txBox="1"/>
              <p:nvPr/>
            </p:nvSpPr>
            <p:spPr>
              <a:xfrm>
                <a:off x="471019" y="4161756"/>
                <a:ext cx="5135452" cy="376257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13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9" y="4161756"/>
                <a:ext cx="5135452" cy="376257"/>
              </a:xfrm>
              <a:prstGeom prst="rect">
                <a:avLst/>
              </a:prstGeom>
              <a:blipFill>
                <a:blip r:embed="rId6"/>
                <a:stretch>
                  <a:fillRect b="-33333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Equation"/>
              <p:cNvSpPr txBox="1"/>
              <p:nvPr/>
            </p:nvSpPr>
            <p:spPr>
              <a:xfrm>
                <a:off x="5830781" y="4161756"/>
                <a:ext cx="2824812" cy="36933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13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81" y="4161756"/>
                <a:ext cx="2824812" cy="369332"/>
              </a:xfrm>
              <a:prstGeom prst="rect">
                <a:avLst/>
              </a:prstGeom>
              <a:blipFill>
                <a:blip r:embed="rId7"/>
                <a:stretch>
                  <a:fillRect b="-30645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Equation"/>
              <p:cNvSpPr txBox="1"/>
              <p:nvPr/>
            </p:nvSpPr>
            <p:spPr>
              <a:xfrm>
                <a:off x="5830781" y="5559703"/>
                <a:ext cx="2767874" cy="90204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𝐴𝑇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13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81" y="5559703"/>
                <a:ext cx="2767874" cy="9020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Equation"/>
              <p:cNvSpPr txBox="1"/>
              <p:nvPr/>
            </p:nvSpPr>
            <p:spPr>
              <a:xfrm>
                <a:off x="8822965" y="5559703"/>
                <a:ext cx="2683683" cy="87273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𝐴𝑇𝑂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13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965" y="5559703"/>
                <a:ext cx="2683683" cy="8727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Equation"/>
              <p:cNvSpPr txBox="1"/>
              <p:nvPr/>
            </p:nvSpPr>
            <p:spPr>
              <a:xfrm>
                <a:off x="471018" y="5559703"/>
                <a:ext cx="5135453" cy="36933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𝐴𝑇𝑂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14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8" y="5559703"/>
                <a:ext cx="5135453" cy="369332"/>
              </a:xfrm>
              <a:prstGeom prst="rect">
                <a:avLst/>
              </a:prstGeom>
              <a:blipFill>
                <a:blip r:embed="rId10"/>
                <a:stretch>
                  <a:fillRect b="-28571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Equation"/>
              <p:cNvSpPr txBox="1"/>
              <p:nvPr/>
            </p:nvSpPr>
            <p:spPr>
              <a:xfrm>
                <a:off x="471019" y="4864192"/>
                <a:ext cx="5135454" cy="36933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𝐴𝑇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14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9" y="4864192"/>
                <a:ext cx="5135454" cy="369332"/>
              </a:xfrm>
              <a:prstGeom prst="rect">
                <a:avLst/>
              </a:prstGeom>
              <a:blipFill>
                <a:blip r:embed="rId11"/>
                <a:stretch>
                  <a:fillRect b="-6349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Equation"/>
              <p:cNvSpPr txBox="1"/>
              <p:nvPr/>
            </p:nvSpPr>
            <p:spPr>
              <a:xfrm>
                <a:off x="9034226" y="2065379"/>
                <a:ext cx="2683684" cy="307777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Implicit</m:t>
                      </m:r>
                      <m:r>
                        <m:rPr>
                          <m:nor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factor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>
          <p:sp>
            <p:nvSpPr>
              <p:cNvPr id="14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226" y="2065379"/>
                <a:ext cx="2683684" cy="307777"/>
              </a:xfrm>
              <a:prstGeom prst="rect">
                <a:avLst/>
              </a:prstGeom>
              <a:blipFill>
                <a:blip r:embed="rId12"/>
                <a:stretch>
                  <a:fillRect b="-34615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inal Equation">
            <a:extLst>
              <a:ext uri="{FF2B5EF4-FFF2-40B4-BE49-F238E27FC236}">
                <a16:creationId xmlns:a16="http://schemas.microsoft.com/office/drawing/2014/main" id="{608AAD95-8617-4FC7-9D1F-0EE3B7B2B5DC}"/>
              </a:ext>
            </a:extLst>
          </p:cNvPr>
          <p:cNvSpPr txBox="1"/>
          <p:nvPr/>
        </p:nvSpPr>
        <p:spPr>
          <a:xfrm>
            <a:off x="0" y="75844"/>
            <a:ext cx="12191999" cy="70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ctr"/>
            <a:r>
              <a:rPr b="1" u="sng" dirty="0"/>
              <a:t>Final Equation</a:t>
            </a:r>
            <a:r>
              <a:rPr lang="en-US" b="1" u="sng" dirty="0"/>
              <a:t>:</a:t>
            </a:r>
            <a:endParaRPr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quation">
                <a:extLst>
                  <a:ext uri="{FF2B5EF4-FFF2-40B4-BE49-F238E27FC236}">
                    <a16:creationId xmlns:a16="http://schemas.microsoft.com/office/drawing/2014/main" id="{498569FF-B97B-4E48-B8EC-E11B385A3BD0}"/>
                  </a:ext>
                </a:extLst>
              </p:cNvPr>
              <p:cNvSpPr txBox="1"/>
              <p:nvPr/>
            </p:nvSpPr>
            <p:spPr>
              <a:xfrm>
                <a:off x="471017" y="870147"/>
                <a:ext cx="11314583" cy="585866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+[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sz="3600" dirty="0"/>
              </a:p>
            </p:txBody>
          </p:sp>
        </mc:Choice>
        <mc:Fallback>
          <p:sp>
            <p:nvSpPr>
              <p:cNvPr id="16" name="Equation">
                <a:extLst>
                  <a:ext uri="{FF2B5EF4-FFF2-40B4-BE49-F238E27FC236}">
                    <a16:creationId xmlns:a16="http://schemas.microsoft.com/office/drawing/2014/main" id="{498569FF-B97B-4E48-B8EC-E11B385A3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7" y="870147"/>
                <a:ext cx="11314583" cy="5858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689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Carlito</vt:lpstr>
      <vt:lpstr>Helvetica</vt:lpstr>
      <vt:lpstr>Office Theme</vt:lpstr>
      <vt:lpstr>Transient Heat Conduction in Nuclear Fuel Pin</vt:lpstr>
      <vt:lpstr>Radial Heat conduction in nuclear fuel elements</vt:lpstr>
      <vt:lpstr>Basic governing equation (after Over assumption of azimuthal symmetry and neglecting axial conduction affects )</vt:lpstr>
      <vt:lpstr>Discretized equations for fuel pin geometry  (using finite volume approach)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Transient Heat Conduction in Nuclear Fuel Pin</dc:title>
  <dc:creator>Dhananjay Parasar</dc:creator>
  <cp:lastModifiedBy>Rishabh Raj</cp:lastModifiedBy>
  <cp:revision>11</cp:revision>
  <dcterms:modified xsi:type="dcterms:W3CDTF">2024-03-13T20:21:05Z</dcterms:modified>
</cp:coreProperties>
</file>