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75" r:id="rId5"/>
    <p:sldId id="276" r:id="rId6"/>
    <p:sldId id="27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31D5E-9E7F-48EF-8661-F7934C10B1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71CEE5-3492-44BB-BDC0-C1F59A4CC2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10757E-455C-4053-9883-EC26E2FFD881}"/>
              </a:ext>
            </a:extLst>
          </p:cNvPr>
          <p:cNvSpPr>
            <a:spLocks noGrp="1"/>
          </p:cNvSpPr>
          <p:nvPr>
            <p:ph type="dt" sz="half" idx="10"/>
          </p:nvPr>
        </p:nvSpPr>
        <p:spPr/>
        <p:txBody>
          <a:bodyPr/>
          <a:lstStyle/>
          <a:p>
            <a:fld id="{2026D38F-9A88-4710-897B-E9B475B970DE}" type="datetimeFigureOut">
              <a:rPr lang="en-IN" smtClean="0"/>
              <a:t>07-03-2024</a:t>
            </a:fld>
            <a:endParaRPr lang="en-IN"/>
          </a:p>
        </p:txBody>
      </p:sp>
      <p:sp>
        <p:nvSpPr>
          <p:cNvPr id="5" name="Footer Placeholder 4">
            <a:extLst>
              <a:ext uri="{FF2B5EF4-FFF2-40B4-BE49-F238E27FC236}">
                <a16:creationId xmlns:a16="http://schemas.microsoft.com/office/drawing/2014/main" id="{E86ED69D-26EA-40EB-A970-BEF1F953F6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62B309-A401-4B3D-ADA1-DE0F3AFF0C6E}"/>
              </a:ext>
            </a:extLst>
          </p:cNvPr>
          <p:cNvSpPr>
            <a:spLocks noGrp="1"/>
          </p:cNvSpPr>
          <p:nvPr>
            <p:ph type="sldNum" sz="quarter" idx="12"/>
          </p:nvPr>
        </p:nvSpPr>
        <p:spPr/>
        <p:txBody>
          <a:bodyPr/>
          <a:lstStyle/>
          <a:p>
            <a:fld id="{32D9397E-D675-4DFC-ABAD-44335DDF50A3}" type="slidenum">
              <a:rPr lang="en-IN" smtClean="0"/>
              <a:t>‹#›</a:t>
            </a:fld>
            <a:endParaRPr lang="en-IN"/>
          </a:p>
        </p:txBody>
      </p:sp>
    </p:spTree>
    <p:extLst>
      <p:ext uri="{BB962C8B-B14F-4D97-AF65-F5344CB8AC3E}">
        <p14:creationId xmlns:p14="http://schemas.microsoft.com/office/powerpoint/2010/main" val="1194691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8C46D-E9A7-4AA3-B305-CFE04E3A94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365F09-C71F-43B0-83EF-920C3781A8C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84DA58-D005-4487-8FF3-BCD3D789DF68}"/>
              </a:ext>
            </a:extLst>
          </p:cNvPr>
          <p:cNvSpPr>
            <a:spLocks noGrp="1"/>
          </p:cNvSpPr>
          <p:nvPr>
            <p:ph type="dt" sz="half" idx="10"/>
          </p:nvPr>
        </p:nvSpPr>
        <p:spPr/>
        <p:txBody>
          <a:bodyPr/>
          <a:lstStyle/>
          <a:p>
            <a:fld id="{2026D38F-9A88-4710-897B-E9B475B970DE}" type="datetimeFigureOut">
              <a:rPr lang="en-IN" smtClean="0"/>
              <a:t>07-03-2024</a:t>
            </a:fld>
            <a:endParaRPr lang="en-IN"/>
          </a:p>
        </p:txBody>
      </p:sp>
      <p:sp>
        <p:nvSpPr>
          <p:cNvPr id="5" name="Footer Placeholder 4">
            <a:extLst>
              <a:ext uri="{FF2B5EF4-FFF2-40B4-BE49-F238E27FC236}">
                <a16:creationId xmlns:a16="http://schemas.microsoft.com/office/drawing/2014/main" id="{9BF1D4F1-589A-49DF-8738-E173F0F7BE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AD9C69-1E11-49D0-911E-C991EB4BDD90}"/>
              </a:ext>
            </a:extLst>
          </p:cNvPr>
          <p:cNvSpPr>
            <a:spLocks noGrp="1"/>
          </p:cNvSpPr>
          <p:nvPr>
            <p:ph type="sldNum" sz="quarter" idx="12"/>
          </p:nvPr>
        </p:nvSpPr>
        <p:spPr/>
        <p:txBody>
          <a:bodyPr/>
          <a:lstStyle/>
          <a:p>
            <a:fld id="{32D9397E-D675-4DFC-ABAD-44335DDF50A3}" type="slidenum">
              <a:rPr lang="en-IN" smtClean="0"/>
              <a:t>‹#›</a:t>
            </a:fld>
            <a:endParaRPr lang="en-IN"/>
          </a:p>
        </p:txBody>
      </p:sp>
    </p:spTree>
    <p:extLst>
      <p:ext uri="{BB962C8B-B14F-4D97-AF65-F5344CB8AC3E}">
        <p14:creationId xmlns:p14="http://schemas.microsoft.com/office/powerpoint/2010/main" val="3913594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E28F5F-1DE1-405B-A69A-8E5CAC14D0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4983E3-809B-4C6C-925B-A42E2368A69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F45190-51F5-455C-B05A-C9D1353AD8F4}"/>
              </a:ext>
            </a:extLst>
          </p:cNvPr>
          <p:cNvSpPr>
            <a:spLocks noGrp="1"/>
          </p:cNvSpPr>
          <p:nvPr>
            <p:ph type="dt" sz="half" idx="10"/>
          </p:nvPr>
        </p:nvSpPr>
        <p:spPr/>
        <p:txBody>
          <a:bodyPr/>
          <a:lstStyle/>
          <a:p>
            <a:fld id="{2026D38F-9A88-4710-897B-E9B475B970DE}" type="datetimeFigureOut">
              <a:rPr lang="en-IN" smtClean="0"/>
              <a:t>07-03-2024</a:t>
            </a:fld>
            <a:endParaRPr lang="en-IN"/>
          </a:p>
        </p:txBody>
      </p:sp>
      <p:sp>
        <p:nvSpPr>
          <p:cNvPr id="5" name="Footer Placeholder 4">
            <a:extLst>
              <a:ext uri="{FF2B5EF4-FFF2-40B4-BE49-F238E27FC236}">
                <a16:creationId xmlns:a16="http://schemas.microsoft.com/office/drawing/2014/main" id="{7A079DE7-D3ED-482C-9779-874AA8AA57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8A6305-8677-4AD4-82DF-000F48FC2034}"/>
              </a:ext>
            </a:extLst>
          </p:cNvPr>
          <p:cNvSpPr>
            <a:spLocks noGrp="1"/>
          </p:cNvSpPr>
          <p:nvPr>
            <p:ph type="sldNum" sz="quarter" idx="12"/>
          </p:nvPr>
        </p:nvSpPr>
        <p:spPr/>
        <p:txBody>
          <a:bodyPr/>
          <a:lstStyle/>
          <a:p>
            <a:fld id="{32D9397E-D675-4DFC-ABAD-44335DDF50A3}" type="slidenum">
              <a:rPr lang="en-IN" smtClean="0"/>
              <a:t>‹#›</a:t>
            </a:fld>
            <a:endParaRPr lang="en-IN"/>
          </a:p>
        </p:txBody>
      </p:sp>
    </p:spTree>
    <p:extLst>
      <p:ext uri="{BB962C8B-B14F-4D97-AF65-F5344CB8AC3E}">
        <p14:creationId xmlns:p14="http://schemas.microsoft.com/office/powerpoint/2010/main" val="2727584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5EABA-14DE-4A78-8ACA-5D427AA1B7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AE6929-69CF-4C3D-A335-C7AA0CF0E24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06C7F0-10EF-4DF7-AE38-9291C0207CF7}"/>
              </a:ext>
            </a:extLst>
          </p:cNvPr>
          <p:cNvSpPr>
            <a:spLocks noGrp="1"/>
          </p:cNvSpPr>
          <p:nvPr>
            <p:ph type="dt" sz="half" idx="10"/>
          </p:nvPr>
        </p:nvSpPr>
        <p:spPr/>
        <p:txBody>
          <a:bodyPr/>
          <a:lstStyle/>
          <a:p>
            <a:fld id="{2026D38F-9A88-4710-897B-E9B475B970DE}" type="datetimeFigureOut">
              <a:rPr lang="en-IN" smtClean="0"/>
              <a:t>07-03-2024</a:t>
            </a:fld>
            <a:endParaRPr lang="en-IN"/>
          </a:p>
        </p:txBody>
      </p:sp>
      <p:sp>
        <p:nvSpPr>
          <p:cNvPr id="5" name="Footer Placeholder 4">
            <a:extLst>
              <a:ext uri="{FF2B5EF4-FFF2-40B4-BE49-F238E27FC236}">
                <a16:creationId xmlns:a16="http://schemas.microsoft.com/office/drawing/2014/main" id="{AB03A3B3-AAE2-4AF9-97E2-83FDB406EC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8B465A-AFC8-4239-A04C-B06A80BE8053}"/>
              </a:ext>
            </a:extLst>
          </p:cNvPr>
          <p:cNvSpPr>
            <a:spLocks noGrp="1"/>
          </p:cNvSpPr>
          <p:nvPr>
            <p:ph type="sldNum" sz="quarter" idx="12"/>
          </p:nvPr>
        </p:nvSpPr>
        <p:spPr/>
        <p:txBody>
          <a:bodyPr/>
          <a:lstStyle/>
          <a:p>
            <a:fld id="{32D9397E-D675-4DFC-ABAD-44335DDF50A3}" type="slidenum">
              <a:rPr lang="en-IN" smtClean="0"/>
              <a:t>‹#›</a:t>
            </a:fld>
            <a:endParaRPr lang="en-IN"/>
          </a:p>
        </p:txBody>
      </p:sp>
    </p:spTree>
    <p:extLst>
      <p:ext uri="{BB962C8B-B14F-4D97-AF65-F5344CB8AC3E}">
        <p14:creationId xmlns:p14="http://schemas.microsoft.com/office/powerpoint/2010/main" val="2004749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8519-8BE7-402D-B3E5-DC2D65D09E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673140-A24C-4F4C-838F-008252ECE5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3442BB-0E14-4D2A-9BDE-CCF87B1DEF2E}"/>
              </a:ext>
            </a:extLst>
          </p:cNvPr>
          <p:cNvSpPr>
            <a:spLocks noGrp="1"/>
          </p:cNvSpPr>
          <p:nvPr>
            <p:ph type="dt" sz="half" idx="10"/>
          </p:nvPr>
        </p:nvSpPr>
        <p:spPr/>
        <p:txBody>
          <a:bodyPr/>
          <a:lstStyle/>
          <a:p>
            <a:fld id="{2026D38F-9A88-4710-897B-E9B475B970DE}" type="datetimeFigureOut">
              <a:rPr lang="en-IN" smtClean="0"/>
              <a:t>07-03-2024</a:t>
            </a:fld>
            <a:endParaRPr lang="en-IN"/>
          </a:p>
        </p:txBody>
      </p:sp>
      <p:sp>
        <p:nvSpPr>
          <p:cNvPr id="5" name="Footer Placeholder 4">
            <a:extLst>
              <a:ext uri="{FF2B5EF4-FFF2-40B4-BE49-F238E27FC236}">
                <a16:creationId xmlns:a16="http://schemas.microsoft.com/office/drawing/2014/main" id="{555A65E8-ADAF-4714-8F9D-73D0F81C6F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93A624-624D-4ED1-B2EF-71092C568361}"/>
              </a:ext>
            </a:extLst>
          </p:cNvPr>
          <p:cNvSpPr>
            <a:spLocks noGrp="1"/>
          </p:cNvSpPr>
          <p:nvPr>
            <p:ph type="sldNum" sz="quarter" idx="12"/>
          </p:nvPr>
        </p:nvSpPr>
        <p:spPr/>
        <p:txBody>
          <a:bodyPr/>
          <a:lstStyle/>
          <a:p>
            <a:fld id="{32D9397E-D675-4DFC-ABAD-44335DDF50A3}" type="slidenum">
              <a:rPr lang="en-IN" smtClean="0"/>
              <a:t>‹#›</a:t>
            </a:fld>
            <a:endParaRPr lang="en-IN"/>
          </a:p>
        </p:txBody>
      </p:sp>
    </p:spTree>
    <p:extLst>
      <p:ext uri="{BB962C8B-B14F-4D97-AF65-F5344CB8AC3E}">
        <p14:creationId xmlns:p14="http://schemas.microsoft.com/office/powerpoint/2010/main" val="3929689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80D57-24EB-4A9E-AEAC-B76C79EE80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745930-5203-47C0-89F8-24C14D2072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41369D-4035-4700-B38F-408F47C8FA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9ED2C3-B9A5-484B-9037-41C30F23A63D}"/>
              </a:ext>
            </a:extLst>
          </p:cNvPr>
          <p:cNvSpPr>
            <a:spLocks noGrp="1"/>
          </p:cNvSpPr>
          <p:nvPr>
            <p:ph type="dt" sz="half" idx="10"/>
          </p:nvPr>
        </p:nvSpPr>
        <p:spPr/>
        <p:txBody>
          <a:bodyPr/>
          <a:lstStyle/>
          <a:p>
            <a:fld id="{2026D38F-9A88-4710-897B-E9B475B970DE}" type="datetimeFigureOut">
              <a:rPr lang="en-IN" smtClean="0"/>
              <a:t>07-03-2024</a:t>
            </a:fld>
            <a:endParaRPr lang="en-IN"/>
          </a:p>
        </p:txBody>
      </p:sp>
      <p:sp>
        <p:nvSpPr>
          <p:cNvPr id="6" name="Footer Placeholder 5">
            <a:extLst>
              <a:ext uri="{FF2B5EF4-FFF2-40B4-BE49-F238E27FC236}">
                <a16:creationId xmlns:a16="http://schemas.microsoft.com/office/drawing/2014/main" id="{E3FDD8A1-C015-4102-998B-7F31CCB7C3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642434-15FD-4935-B429-2EE5DDC68E02}"/>
              </a:ext>
            </a:extLst>
          </p:cNvPr>
          <p:cNvSpPr>
            <a:spLocks noGrp="1"/>
          </p:cNvSpPr>
          <p:nvPr>
            <p:ph type="sldNum" sz="quarter" idx="12"/>
          </p:nvPr>
        </p:nvSpPr>
        <p:spPr/>
        <p:txBody>
          <a:bodyPr/>
          <a:lstStyle/>
          <a:p>
            <a:fld id="{32D9397E-D675-4DFC-ABAD-44335DDF50A3}" type="slidenum">
              <a:rPr lang="en-IN" smtClean="0"/>
              <a:t>‹#›</a:t>
            </a:fld>
            <a:endParaRPr lang="en-IN"/>
          </a:p>
        </p:txBody>
      </p:sp>
    </p:spTree>
    <p:extLst>
      <p:ext uri="{BB962C8B-B14F-4D97-AF65-F5344CB8AC3E}">
        <p14:creationId xmlns:p14="http://schemas.microsoft.com/office/powerpoint/2010/main" val="3259642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93B0-DC1C-4407-9BB6-32F9899BC0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EAA0B3-B0DD-4781-9D40-6326120FD9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7B0D6FA-5953-495D-8D54-421970C008B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7860B3-E47D-492B-92F0-E93C1F52AF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27CAFAA-9BEE-40CD-B1C5-9C72CBE4C47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2F155A-AB91-4BE5-A8BF-7CB04B126AE3}"/>
              </a:ext>
            </a:extLst>
          </p:cNvPr>
          <p:cNvSpPr>
            <a:spLocks noGrp="1"/>
          </p:cNvSpPr>
          <p:nvPr>
            <p:ph type="dt" sz="half" idx="10"/>
          </p:nvPr>
        </p:nvSpPr>
        <p:spPr/>
        <p:txBody>
          <a:bodyPr/>
          <a:lstStyle/>
          <a:p>
            <a:fld id="{2026D38F-9A88-4710-897B-E9B475B970DE}" type="datetimeFigureOut">
              <a:rPr lang="en-IN" smtClean="0"/>
              <a:t>07-03-2024</a:t>
            </a:fld>
            <a:endParaRPr lang="en-IN"/>
          </a:p>
        </p:txBody>
      </p:sp>
      <p:sp>
        <p:nvSpPr>
          <p:cNvPr id="8" name="Footer Placeholder 7">
            <a:extLst>
              <a:ext uri="{FF2B5EF4-FFF2-40B4-BE49-F238E27FC236}">
                <a16:creationId xmlns:a16="http://schemas.microsoft.com/office/drawing/2014/main" id="{1EC8C969-E65C-44D0-AC39-EDA7D1C474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1709619-8325-42E4-953F-2C050E7B5DD5}"/>
              </a:ext>
            </a:extLst>
          </p:cNvPr>
          <p:cNvSpPr>
            <a:spLocks noGrp="1"/>
          </p:cNvSpPr>
          <p:nvPr>
            <p:ph type="sldNum" sz="quarter" idx="12"/>
          </p:nvPr>
        </p:nvSpPr>
        <p:spPr/>
        <p:txBody>
          <a:bodyPr/>
          <a:lstStyle/>
          <a:p>
            <a:fld id="{32D9397E-D675-4DFC-ABAD-44335DDF50A3}" type="slidenum">
              <a:rPr lang="en-IN" smtClean="0"/>
              <a:t>‹#›</a:t>
            </a:fld>
            <a:endParaRPr lang="en-IN"/>
          </a:p>
        </p:txBody>
      </p:sp>
    </p:spTree>
    <p:extLst>
      <p:ext uri="{BB962C8B-B14F-4D97-AF65-F5344CB8AC3E}">
        <p14:creationId xmlns:p14="http://schemas.microsoft.com/office/powerpoint/2010/main" val="1299443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0960-8813-4904-A6C5-0405763E6E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6DD99C-5835-4A04-87FD-DB95D436FF1C}"/>
              </a:ext>
            </a:extLst>
          </p:cNvPr>
          <p:cNvSpPr>
            <a:spLocks noGrp="1"/>
          </p:cNvSpPr>
          <p:nvPr>
            <p:ph type="dt" sz="half" idx="10"/>
          </p:nvPr>
        </p:nvSpPr>
        <p:spPr/>
        <p:txBody>
          <a:bodyPr/>
          <a:lstStyle/>
          <a:p>
            <a:fld id="{2026D38F-9A88-4710-897B-E9B475B970DE}" type="datetimeFigureOut">
              <a:rPr lang="en-IN" smtClean="0"/>
              <a:t>07-03-2024</a:t>
            </a:fld>
            <a:endParaRPr lang="en-IN"/>
          </a:p>
        </p:txBody>
      </p:sp>
      <p:sp>
        <p:nvSpPr>
          <p:cNvPr id="4" name="Footer Placeholder 3">
            <a:extLst>
              <a:ext uri="{FF2B5EF4-FFF2-40B4-BE49-F238E27FC236}">
                <a16:creationId xmlns:a16="http://schemas.microsoft.com/office/drawing/2014/main" id="{F7591806-2D50-473E-87DD-923CA16206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88918F-FAD9-4FF5-9936-4491D1AEF7F7}"/>
              </a:ext>
            </a:extLst>
          </p:cNvPr>
          <p:cNvSpPr>
            <a:spLocks noGrp="1"/>
          </p:cNvSpPr>
          <p:nvPr>
            <p:ph type="sldNum" sz="quarter" idx="12"/>
          </p:nvPr>
        </p:nvSpPr>
        <p:spPr/>
        <p:txBody>
          <a:bodyPr/>
          <a:lstStyle/>
          <a:p>
            <a:fld id="{32D9397E-D675-4DFC-ABAD-44335DDF50A3}" type="slidenum">
              <a:rPr lang="en-IN" smtClean="0"/>
              <a:t>‹#›</a:t>
            </a:fld>
            <a:endParaRPr lang="en-IN"/>
          </a:p>
        </p:txBody>
      </p:sp>
    </p:spTree>
    <p:extLst>
      <p:ext uri="{BB962C8B-B14F-4D97-AF65-F5344CB8AC3E}">
        <p14:creationId xmlns:p14="http://schemas.microsoft.com/office/powerpoint/2010/main" val="1220318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2EACE0-84D1-4CB5-AD57-8F3504E569E9}"/>
              </a:ext>
            </a:extLst>
          </p:cNvPr>
          <p:cNvSpPr>
            <a:spLocks noGrp="1"/>
          </p:cNvSpPr>
          <p:nvPr>
            <p:ph type="dt" sz="half" idx="10"/>
          </p:nvPr>
        </p:nvSpPr>
        <p:spPr/>
        <p:txBody>
          <a:bodyPr/>
          <a:lstStyle/>
          <a:p>
            <a:fld id="{2026D38F-9A88-4710-897B-E9B475B970DE}" type="datetimeFigureOut">
              <a:rPr lang="en-IN" smtClean="0"/>
              <a:t>07-03-2024</a:t>
            </a:fld>
            <a:endParaRPr lang="en-IN"/>
          </a:p>
        </p:txBody>
      </p:sp>
      <p:sp>
        <p:nvSpPr>
          <p:cNvPr id="3" name="Footer Placeholder 2">
            <a:extLst>
              <a:ext uri="{FF2B5EF4-FFF2-40B4-BE49-F238E27FC236}">
                <a16:creationId xmlns:a16="http://schemas.microsoft.com/office/drawing/2014/main" id="{DFC8C5DA-07C6-419A-BE10-769C07474D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F7E907-4D04-48DA-A436-59B4D87185DE}"/>
              </a:ext>
            </a:extLst>
          </p:cNvPr>
          <p:cNvSpPr>
            <a:spLocks noGrp="1"/>
          </p:cNvSpPr>
          <p:nvPr>
            <p:ph type="sldNum" sz="quarter" idx="12"/>
          </p:nvPr>
        </p:nvSpPr>
        <p:spPr/>
        <p:txBody>
          <a:bodyPr/>
          <a:lstStyle/>
          <a:p>
            <a:fld id="{32D9397E-D675-4DFC-ABAD-44335DDF50A3}" type="slidenum">
              <a:rPr lang="en-IN" smtClean="0"/>
              <a:t>‹#›</a:t>
            </a:fld>
            <a:endParaRPr lang="en-IN"/>
          </a:p>
        </p:txBody>
      </p:sp>
    </p:spTree>
    <p:extLst>
      <p:ext uri="{BB962C8B-B14F-4D97-AF65-F5344CB8AC3E}">
        <p14:creationId xmlns:p14="http://schemas.microsoft.com/office/powerpoint/2010/main" val="1497195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6DA08-D571-42ED-B319-6198F7AE69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1501A2-95C7-49CF-8C72-8D29A03218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16694C-AFDE-4203-9C65-243995DB59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02A7F-E7AA-4E23-959E-78CB6939C87D}"/>
              </a:ext>
            </a:extLst>
          </p:cNvPr>
          <p:cNvSpPr>
            <a:spLocks noGrp="1"/>
          </p:cNvSpPr>
          <p:nvPr>
            <p:ph type="dt" sz="half" idx="10"/>
          </p:nvPr>
        </p:nvSpPr>
        <p:spPr/>
        <p:txBody>
          <a:bodyPr/>
          <a:lstStyle/>
          <a:p>
            <a:fld id="{2026D38F-9A88-4710-897B-E9B475B970DE}" type="datetimeFigureOut">
              <a:rPr lang="en-IN" smtClean="0"/>
              <a:t>07-03-2024</a:t>
            </a:fld>
            <a:endParaRPr lang="en-IN"/>
          </a:p>
        </p:txBody>
      </p:sp>
      <p:sp>
        <p:nvSpPr>
          <p:cNvPr id="6" name="Footer Placeholder 5">
            <a:extLst>
              <a:ext uri="{FF2B5EF4-FFF2-40B4-BE49-F238E27FC236}">
                <a16:creationId xmlns:a16="http://schemas.microsoft.com/office/drawing/2014/main" id="{DD0B9332-D6EB-46BD-9C6B-804E388418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4B0C5F-2EE6-4453-BB9C-11E40F048339}"/>
              </a:ext>
            </a:extLst>
          </p:cNvPr>
          <p:cNvSpPr>
            <a:spLocks noGrp="1"/>
          </p:cNvSpPr>
          <p:nvPr>
            <p:ph type="sldNum" sz="quarter" idx="12"/>
          </p:nvPr>
        </p:nvSpPr>
        <p:spPr/>
        <p:txBody>
          <a:bodyPr/>
          <a:lstStyle/>
          <a:p>
            <a:fld id="{32D9397E-D675-4DFC-ABAD-44335DDF50A3}" type="slidenum">
              <a:rPr lang="en-IN" smtClean="0"/>
              <a:t>‹#›</a:t>
            </a:fld>
            <a:endParaRPr lang="en-IN"/>
          </a:p>
        </p:txBody>
      </p:sp>
    </p:spTree>
    <p:extLst>
      <p:ext uri="{BB962C8B-B14F-4D97-AF65-F5344CB8AC3E}">
        <p14:creationId xmlns:p14="http://schemas.microsoft.com/office/powerpoint/2010/main" val="1558431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A980-0002-4FAB-9573-EB8455AC15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92EA3D-6F50-4635-B9CA-624D381C89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5AC9B4-E4C9-47BB-B75A-4663491C76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AAE906-7C1A-4325-96BD-476E49F6C12C}"/>
              </a:ext>
            </a:extLst>
          </p:cNvPr>
          <p:cNvSpPr>
            <a:spLocks noGrp="1"/>
          </p:cNvSpPr>
          <p:nvPr>
            <p:ph type="dt" sz="half" idx="10"/>
          </p:nvPr>
        </p:nvSpPr>
        <p:spPr/>
        <p:txBody>
          <a:bodyPr/>
          <a:lstStyle/>
          <a:p>
            <a:fld id="{2026D38F-9A88-4710-897B-E9B475B970DE}" type="datetimeFigureOut">
              <a:rPr lang="en-IN" smtClean="0"/>
              <a:t>07-03-2024</a:t>
            </a:fld>
            <a:endParaRPr lang="en-IN"/>
          </a:p>
        </p:txBody>
      </p:sp>
      <p:sp>
        <p:nvSpPr>
          <p:cNvPr id="6" name="Footer Placeholder 5">
            <a:extLst>
              <a:ext uri="{FF2B5EF4-FFF2-40B4-BE49-F238E27FC236}">
                <a16:creationId xmlns:a16="http://schemas.microsoft.com/office/drawing/2014/main" id="{B3EE69BB-0D3C-42D7-AFCC-CB11CA6F39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B12DD3-BE21-410F-9E87-BE35982B1835}"/>
              </a:ext>
            </a:extLst>
          </p:cNvPr>
          <p:cNvSpPr>
            <a:spLocks noGrp="1"/>
          </p:cNvSpPr>
          <p:nvPr>
            <p:ph type="sldNum" sz="quarter" idx="12"/>
          </p:nvPr>
        </p:nvSpPr>
        <p:spPr/>
        <p:txBody>
          <a:bodyPr/>
          <a:lstStyle/>
          <a:p>
            <a:fld id="{32D9397E-D675-4DFC-ABAD-44335DDF50A3}" type="slidenum">
              <a:rPr lang="en-IN" smtClean="0"/>
              <a:t>‹#›</a:t>
            </a:fld>
            <a:endParaRPr lang="en-IN"/>
          </a:p>
        </p:txBody>
      </p:sp>
    </p:spTree>
    <p:extLst>
      <p:ext uri="{BB962C8B-B14F-4D97-AF65-F5344CB8AC3E}">
        <p14:creationId xmlns:p14="http://schemas.microsoft.com/office/powerpoint/2010/main" val="1415117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6674F1-3F1E-4822-B7CD-A0DBC8FB8C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8C373C-54AE-4996-8D94-824D2DA0EA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310610-5C63-48AC-A482-C2B37F1A5F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6D38F-9A88-4710-897B-E9B475B970DE}" type="datetimeFigureOut">
              <a:rPr lang="en-IN" smtClean="0"/>
              <a:t>07-03-2024</a:t>
            </a:fld>
            <a:endParaRPr lang="en-IN"/>
          </a:p>
        </p:txBody>
      </p:sp>
      <p:sp>
        <p:nvSpPr>
          <p:cNvPr id="5" name="Footer Placeholder 4">
            <a:extLst>
              <a:ext uri="{FF2B5EF4-FFF2-40B4-BE49-F238E27FC236}">
                <a16:creationId xmlns:a16="http://schemas.microsoft.com/office/drawing/2014/main" id="{DC2169EF-0284-4E2C-898A-84DDB09361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FB0D10-130D-42A6-B4F0-64DA524022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9397E-D675-4DFC-ABAD-44335DDF50A3}" type="slidenum">
              <a:rPr lang="en-IN" smtClean="0"/>
              <a:t>‹#›</a:t>
            </a:fld>
            <a:endParaRPr lang="en-IN"/>
          </a:p>
        </p:txBody>
      </p:sp>
    </p:spTree>
    <p:extLst>
      <p:ext uri="{BB962C8B-B14F-4D97-AF65-F5344CB8AC3E}">
        <p14:creationId xmlns:p14="http://schemas.microsoft.com/office/powerpoint/2010/main" val="4287197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B6073-9A33-44AE-9F3D-C22D2E8E4D5B}"/>
              </a:ext>
            </a:extLst>
          </p:cNvPr>
          <p:cNvSpPr>
            <a:spLocks noGrp="1"/>
          </p:cNvSpPr>
          <p:nvPr>
            <p:ph type="ctrTitle"/>
          </p:nvPr>
        </p:nvSpPr>
        <p:spPr/>
        <p:txBody>
          <a:bodyPr/>
          <a:lstStyle/>
          <a:p>
            <a:r>
              <a:rPr lang="en-US" b="1" dirty="0"/>
              <a:t>Transient Heat Conduction in Nuclear Fuel Pin</a:t>
            </a:r>
            <a:endParaRPr lang="en-IN" b="1" dirty="0"/>
          </a:p>
        </p:txBody>
      </p:sp>
      <p:sp>
        <p:nvSpPr>
          <p:cNvPr id="3" name="Subtitle 2">
            <a:extLst>
              <a:ext uri="{FF2B5EF4-FFF2-40B4-BE49-F238E27FC236}">
                <a16:creationId xmlns:a16="http://schemas.microsoft.com/office/drawing/2014/main" id="{EEEAE952-D78C-460A-8002-11A719F55A69}"/>
              </a:ext>
            </a:extLst>
          </p:cNvPr>
          <p:cNvSpPr>
            <a:spLocks noGrp="1"/>
          </p:cNvSpPr>
          <p:nvPr>
            <p:ph type="subTitle" idx="1"/>
          </p:nvPr>
        </p:nvSpPr>
        <p:spPr>
          <a:xfrm>
            <a:off x="251792" y="5735637"/>
            <a:ext cx="9144000" cy="1655762"/>
          </a:xfrm>
        </p:spPr>
        <p:txBody>
          <a:bodyPr>
            <a:normAutofit/>
          </a:bodyPr>
          <a:lstStyle/>
          <a:p>
            <a:pPr algn="l">
              <a:spcBef>
                <a:spcPts val="0"/>
              </a:spcBef>
            </a:pPr>
            <a:r>
              <a:rPr lang="en-US" sz="2000" dirty="0">
                <a:latin typeface="+mj-lt"/>
              </a:rPr>
              <a:t>Presentation By</a:t>
            </a:r>
          </a:p>
          <a:p>
            <a:pPr algn="l">
              <a:spcBef>
                <a:spcPts val="0"/>
              </a:spcBef>
            </a:pPr>
            <a:r>
              <a:rPr lang="en-US" sz="2000" b="1" dirty="0"/>
              <a:t>(2022UCS0106) </a:t>
            </a:r>
            <a:r>
              <a:rPr lang="en-US" sz="2000" b="1" dirty="0">
                <a:latin typeface="+mj-lt"/>
              </a:rPr>
              <a:t>Rishabh Raj </a:t>
            </a:r>
          </a:p>
          <a:p>
            <a:pPr algn="l">
              <a:spcBef>
                <a:spcPts val="0"/>
              </a:spcBef>
            </a:pPr>
            <a:r>
              <a:rPr lang="en-US" sz="2000" b="1" dirty="0"/>
              <a:t>(2022UCS0092) </a:t>
            </a:r>
            <a:r>
              <a:rPr lang="en-US" sz="2000" b="1" dirty="0">
                <a:latin typeface="+mj-lt"/>
              </a:rPr>
              <a:t>Hitesh Choudhary</a:t>
            </a:r>
            <a:endParaRPr lang="en-IN" sz="2000" b="1" dirty="0">
              <a:latin typeface="+mj-lt"/>
            </a:endParaRPr>
          </a:p>
        </p:txBody>
      </p:sp>
      <p:sp>
        <p:nvSpPr>
          <p:cNvPr id="4" name="Rectangle: Rounded Corners 3">
            <a:extLst>
              <a:ext uri="{FF2B5EF4-FFF2-40B4-BE49-F238E27FC236}">
                <a16:creationId xmlns:a16="http://schemas.microsoft.com/office/drawing/2014/main" id="{15F11289-0FDA-467F-8B9C-EFF75F0195D3}"/>
              </a:ext>
            </a:extLst>
          </p:cNvPr>
          <p:cNvSpPr/>
          <p:nvPr/>
        </p:nvSpPr>
        <p:spPr>
          <a:xfrm>
            <a:off x="0" y="0"/>
            <a:ext cx="12192000" cy="6858000"/>
          </a:xfrm>
          <a:prstGeom prst="roundRect">
            <a:avLst>
              <a:gd name="adj" fmla="val 6232"/>
            </a:avLst>
          </a:prstGeom>
          <a:noFill/>
          <a:ln w="381000" cap="rnd" cmpd="sng">
            <a:gradFill>
              <a:gsLst>
                <a:gs pos="0">
                  <a:srgbClr val="FFC000"/>
                </a:gs>
                <a:gs pos="25000">
                  <a:schemeClr val="bg1"/>
                </a:gs>
                <a:gs pos="75000">
                  <a:schemeClr val="bg1"/>
                </a:gs>
                <a:gs pos="62000">
                  <a:schemeClr val="bg1"/>
                </a:gs>
                <a:gs pos="38000">
                  <a:schemeClr val="bg1"/>
                </a:gs>
                <a:gs pos="50000">
                  <a:schemeClr val="accent1">
                    <a:lumMod val="60000"/>
                    <a:lumOff val="40000"/>
                  </a:schemeClr>
                </a:gs>
                <a:gs pos="100000">
                  <a:srgbClr val="92D050"/>
                </a:gs>
              </a:gsLst>
              <a:lin ang="5400000" scaled="1"/>
            </a:gra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endParaRPr>
          </a:p>
        </p:txBody>
      </p:sp>
    </p:spTree>
    <p:extLst>
      <p:ext uri="{BB962C8B-B14F-4D97-AF65-F5344CB8AC3E}">
        <p14:creationId xmlns:p14="http://schemas.microsoft.com/office/powerpoint/2010/main" val="219139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BBAD0-C325-4D8A-BE3E-A3E27C2D36F6}"/>
              </a:ext>
            </a:extLst>
          </p:cNvPr>
          <p:cNvSpPr>
            <a:spLocks noGrp="1"/>
          </p:cNvSpPr>
          <p:nvPr>
            <p:ph type="title"/>
          </p:nvPr>
        </p:nvSpPr>
        <p:spPr>
          <a:xfrm>
            <a:off x="839788" y="457200"/>
            <a:ext cx="3932237" cy="1371600"/>
          </a:xfrm>
        </p:spPr>
        <p:txBody>
          <a:bodyPr>
            <a:noAutofit/>
          </a:bodyPr>
          <a:lstStyle/>
          <a:p>
            <a:r>
              <a:rPr lang="en-US" b="1" dirty="0"/>
              <a:t>Radial Heat conduction in nuclear fuel elements</a:t>
            </a:r>
            <a:endParaRPr lang="en-IN" b="1" dirty="0"/>
          </a:p>
        </p:txBody>
      </p:sp>
      <p:pic>
        <p:nvPicPr>
          <p:cNvPr id="6" name="Content Placeholder 5">
            <a:extLst>
              <a:ext uri="{FF2B5EF4-FFF2-40B4-BE49-F238E27FC236}">
                <a16:creationId xmlns:a16="http://schemas.microsoft.com/office/drawing/2014/main" id="{56809C5F-6789-41E1-B50B-2B363665CFD3}"/>
              </a:ext>
            </a:extLst>
          </p:cNvPr>
          <p:cNvPicPr>
            <a:picLocks noGrp="1" noChangeAspect="1"/>
          </p:cNvPicPr>
          <p:nvPr>
            <p:ph idx="1"/>
          </p:nvPr>
        </p:nvPicPr>
        <p:blipFill>
          <a:blip r:embed="rId2"/>
          <a:stretch>
            <a:fillRect/>
          </a:stretch>
        </p:blipFill>
        <p:spPr>
          <a:xfrm>
            <a:off x="5120497" y="1212260"/>
            <a:ext cx="6723031" cy="4433479"/>
          </a:xfrm>
          <a:prstGeom prst="rect">
            <a:avLst/>
          </a:prstGeom>
        </p:spPr>
      </p:pic>
      <p:sp>
        <p:nvSpPr>
          <p:cNvPr id="4" name="Text Placeholder 3">
            <a:extLst>
              <a:ext uri="{FF2B5EF4-FFF2-40B4-BE49-F238E27FC236}">
                <a16:creationId xmlns:a16="http://schemas.microsoft.com/office/drawing/2014/main" id="{0A8888D3-2129-4E64-ABC4-54F72620C427}"/>
              </a:ext>
            </a:extLst>
          </p:cNvPr>
          <p:cNvSpPr>
            <a:spLocks noGrp="1"/>
          </p:cNvSpPr>
          <p:nvPr>
            <p:ph type="body" sz="half" idx="2"/>
          </p:nvPr>
        </p:nvSpPr>
        <p:spPr>
          <a:xfrm>
            <a:off x="839788" y="1967321"/>
            <a:ext cx="3932237" cy="4433479"/>
          </a:xfrm>
        </p:spPr>
        <p:txBody>
          <a:bodyPr>
            <a:noAutofit/>
          </a:bodyPr>
          <a:lstStyle/>
          <a:p>
            <a:pPr algn="just"/>
            <a:r>
              <a:rPr lang="en-US" sz="2000" dirty="0"/>
              <a:t>Reactor fuel pin is a cylindrical fuel element that contain fuel pellet, gap and cladding as shown in Figure 4.1. Coolant can be in single phase or two phase. Fuel and clad properties are available as a function of temperature. The state of the coolant is obtained from convection equations. Thus, the information is provided by these to transient conduction solver. As the equation is non-linear due to complex property and boundary conditions, numerical solutions are called for</a:t>
            </a:r>
            <a:endParaRPr lang="en-IN" sz="2000" dirty="0"/>
          </a:p>
        </p:txBody>
      </p:sp>
      <p:sp>
        <p:nvSpPr>
          <p:cNvPr id="5" name="Rectangle: Rounded Corners 4">
            <a:extLst>
              <a:ext uri="{FF2B5EF4-FFF2-40B4-BE49-F238E27FC236}">
                <a16:creationId xmlns:a16="http://schemas.microsoft.com/office/drawing/2014/main" id="{EABF0C9F-AC17-433D-8D17-C69BB8701042}"/>
              </a:ext>
            </a:extLst>
          </p:cNvPr>
          <p:cNvSpPr/>
          <p:nvPr/>
        </p:nvSpPr>
        <p:spPr>
          <a:xfrm>
            <a:off x="0" y="0"/>
            <a:ext cx="12192000" cy="6858000"/>
          </a:xfrm>
          <a:prstGeom prst="roundRect">
            <a:avLst>
              <a:gd name="adj" fmla="val 6232"/>
            </a:avLst>
          </a:prstGeom>
          <a:noFill/>
          <a:ln w="381000" cap="rnd" cmpd="sng">
            <a:gradFill>
              <a:gsLst>
                <a:gs pos="0">
                  <a:srgbClr val="FFC000"/>
                </a:gs>
                <a:gs pos="25000">
                  <a:schemeClr val="bg1"/>
                </a:gs>
                <a:gs pos="75000">
                  <a:schemeClr val="bg1"/>
                </a:gs>
                <a:gs pos="62000">
                  <a:schemeClr val="bg1"/>
                </a:gs>
                <a:gs pos="38000">
                  <a:schemeClr val="bg1"/>
                </a:gs>
                <a:gs pos="50000">
                  <a:schemeClr val="accent1">
                    <a:lumMod val="60000"/>
                    <a:lumOff val="40000"/>
                  </a:schemeClr>
                </a:gs>
                <a:gs pos="100000">
                  <a:srgbClr val="92D050"/>
                </a:gs>
              </a:gsLst>
              <a:lin ang="5400000" scaled="1"/>
            </a:gra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endParaRPr>
          </a:p>
        </p:txBody>
      </p:sp>
    </p:spTree>
    <p:extLst>
      <p:ext uri="{BB962C8B-B14F-4D97-AF65-F5344CB8AC3E}">
        <p14:creationId xmlns:p14="http://schemas.microsoft.com/office/powerpoint/2010/main" val="1621090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BBAD0-C325-4D8A-BE3E-A3E27C2D36F6}"/>
              </a:ext>
            </a:extLst>
          </p:cNvPr>
          <p:cNvSpPr>
            <a:spLocks noGrp="1"/>
          </p:cNvSpPr>
          <p:nvPr>
            <p:ph type="title"/>
          </p:nvPr>
        </p:nvSpPr>
        <p:spPr>
          <a:xfrm>
            <a:off x="886192" y="610738"/>
            <a:ext cx="10419615" cy="1600200"/>
          </a:xfrm>
        </p:spPr>
        <p:txBody>
          <a:bodyPr>
            <a:normAutofit/>
          </a:bodyPr>
          <a:lstStyle/>
          <a:p>
            <a:pPr algn="ctr"/>
            <a:r>
              <a:rPr lang="en-IN" sz="6000" b="1" dirty="0"/>
              <a:t>Basic governing equation</a:t>
            </a:r>
            <a:br>
              <a:rPr lang="en-US" sz="2000" dirty="0"/>
            </a:br>
            <a:r>
              <a:rPr lang="en-US" sz="2000" dirty="0"/>
              <a:t>(after Over assumption of azimuthal symmetry and neglecting axial conduction affects )</a:t>
            </a:r>
            <a:endParaRPr lang="en-IN" sz="2000" dirty="0"/>
          </a:p>
        </p:txBody>
      </p:sp>
      <p:pic>
        <p:nvPicPr>
          <p:cNvPr id="6" name="Picture 5">
            <a:extLst>
              <a:ext uri="{FF2B5EF4-FFF2-40B4-BE49-F238E27FC236}">
                <a16:creationId xmlns:a16="http://schemas.microsoft.com/office/drawing/2014/main" id="{8CDFCA9B-B1C5-4EEB-B1F8-B2BAADF3270E}"/>
              </a:ext>
            </a:extLst>
          </p:cNvPr>
          <p:cNvPicPr>
            <a:picLocks noChangeAspect="1"/>
          </p:cNvPicPr>
          <p:nvPr/>
        </p:nvPicPr>
        <p:blipFill rotWithShape="1">
          <a:blip r:embed="rId2"/>
          <a:srcRect t="70554"/>
          <a:stretch/>
        </p:blipFill>
        <p:spPr>
          <a:xfrm>
            <a:off x="1963922" y="2947917"/>
            <a:ext cx="8264156" cy="2251880"/>
          </a:xfrm>
          <a:prstGeom prst="rect">
            <a:avLst/>
          </a:prstGeom>
        </p:spPr>
      </p:pic>
      <p:sp>
        <p:nvSpPr>
          <p:cNvPr id="5" name="Rectangle: Rounded Corners 4">
            <a:extLst>
              <a:ext uri="{FF2B5EF4-FFF2-40B4-BE49-F238E27FC236}">
                <a16:creationId xmlns:a16="http://schemas.microsoft.com/office/drawing/2014/main" id="{EABF0C9F-AC17-433D-8D17-C69BB8701042}"/>
              </a:ext>
            </a:extLst>
          </p:cNvPr>
          <p:cNvSpPr/>
          <p:nvPr/>
        </p:nvSpPr>
        <p:spPr>
          <a:xfrm>
            <a:off x="0" y="0"/>
            <a:ext cx="12192000" cy="6858000"/>
          </a:xfrm>
          <a:prstGeom prst="roundRect">
            <a:avLst>
              <a:gd name="adj" fmla="val 6232"/>
            </a:avLst>
          </a:prstGeom>
          <a:noFill/>
          <a:ln w="381000" cap="rnd" cmpd="sng">
            <a:gradFill>
              <a:gsLst>
                <a:gs pos="0">
                  <a:srgbClr val="FFC000"/>
                </a:gs>
                <a:gs pos="25000">
                  <a:schemeClr val="bg1"/>
                </a:gs>
                <a:gs pos="75000">
                  <a:schemeClr val="bg1"/>
                </a:gs>
                <a:gs pos="62000">
                  <a:schemeClr val="bg1"/>
                </a:gs>
                <a:gs pos="38000">
                  <a:schemeClr val="bg1"/>
                </a:gs>
                <a:gs pos="50000">
                  <a:schemeClr val="accent1">
                    <a:lumMod val="60000"/>
                    <a:lumOff val="40000"/>
                  </a:schemeClr>
                </a:gs>
                <a:gs pos="100000">
                  <a:srgbClr val="92D050"/>
                </a:gs>
              </a:gsLst>
              <a:lin ang="5400000" scaled="1"/>
            </a:gra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endParaRPr>
          </a:p>
        </p:txBody>
      </p:sp>
    </p:spTree>
    <p:extLst>
      <p:ext uri="{BB962C8B-B14F-4D97-AF65-F5344CB8AC3E}">
        <p14:creationId xmlns:p14="http://schemas.microsoft.com/office/powerpoint/2010/main" val="153371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BBAD0-C325-4D8A-BE3E-A3E27C2D36F6}"/>
              </a:ext>
            </a:extLst>
          </p:cNvPr>
          <p:cNvSpPr>
            <a:spLocks noGrp="1"/>
          </p:cNvSpPr>
          <p:nvPr>
            <p:ph type="title"/>
          </p:nvPr>
        </p:nvSpPr>
        <p:spPr>
          <a:xfrm>
            <a:off x="0" y="188686"/>
            <a:ext cx="12192000" cy="2155548"/>
          </a:xfrm>
        </p:spPr>
        <p:txBody>
          <a:bodyPr>
            <a:noAutofit/>
          </a:bodyPr>
          <a:lstStyle/>
          <a:p>
            <a:pPr algn="ctr"/>
            <a:r>
              <a:rPr lang="en-US" sz="6000" b="1" dirty="0"/>
              <a:t>Discretized equations for fuel pin geometry </a:t>
            </a:r>
            <a:br>
              <a:rPr lang="en-US" sz="6000" b="1" dirty="0"/>
            </a:br>
            <a:r>
              <a:rPr lang="en-US" sz="2000" dirty="0"/>
              <a:t>(using finite volume approach)</a:t>
            </a:r>
            <a:endParaRPr lang="en-IN" sz="2000" dirty="0"/>
          </a:p>
        </p:txBody>
      </p:sp>
      <p:sp>
        <p:nvSpPr>
          <p:cNvPr id="4" name="Text Placeholder 3">
            <a:extLst>
              <a:ext uri="{FF2B5EF4-FFF2-40B4-BE49-F238E27FC236}">
                <a16:creationId xmlns:a16="http://schemas.microsoft.com/office/drawing/2014/main" id="{0A8888D3-2129-4E64-ABC4-54F72620C427}"/>
              </a:ext>
            </a:extLst>
          </p:cNvPr>
          <p:cNvSpPr>
            <a:spLocks noGrp="1"/>
          </p:cNvSpPr>
          <p:nvPr>
            <p:ph type="body" sz="half" idx="2"/>
          </p:nvPr>
        </p:nvSpPr>
        <p:spPr>
          <a:xfrm>
            <a:off x="805361" y="2613318"/>
            <a:ext cx="4737597" cy="3507926"/>
          </a:xfrm>
        </p:spPr>
        <p:txBody>
          <a:bodyPr>
            <a:normAutofit/>
          </a:bodyPr>
          <a:lstStyle/>
          <a:p>
            <a:pPr algn="just"/>
            <a:r>
              <a:rPr lang="en-US" sz="3200" dirty="0"/>
              <a:t>In this section, the governing equation (shown in the previous slide) is integrated over volume and time at node</a:t>
            </a:r>
            <a:r>
              <a:rPr lang="en-US" sz="3200" baseline="-25000" dirty="0"/>
              <a:t>i</a:t>
            </a:r>
            <a:r>
              <a:rPr lang="en-US" sz="3200" dirty="0"/>
              <a:t> to obtain the discretized equations. </a:t>
            </a:r>
            <a:endParaRPr lang="en-IN" sz="3200" dirty="0"/>
          </a:p>
        </p:txBody>
      </p:sp>
      <p:sp>
        <p:nvSpPr>
          <p:cNvPr id="5" name="Rectangle: Rounded Corners 4">
            <a:extLst>
              <a:ext uri="{FF2B5EF4-FFF2-40B4-BE49-F238E27FC236}">
                <a16:creationId xmlns:a16="http://schemas.microsoft.com/office/drawing/2014/main" id="{EABF0C9F-AC17-433D-8D17-C69BB8701042}"/>
              </a:ext>
            </a:extLst>
          </p:cNvPr>
          <p:cNvSpPr/>
          <p:nvPr/>
        </p:nvSpPr>
        <p:spPr>
          <a:xfrm>
            <a:off x="0" y="0"/>
            <a:ext cx="12192000" cy="6858000"/>
          </a:xfrm>
          <a:prstGeom prst="roundRect">
            <a:avLst>
              <a:gd name="adj" fmla="val 6232"/>
            </a:avLst>
          </a:prstGeom>
          <a:noFill/>
          <a:ln w="381000" cap="rnd" cmpd="sng">
            <a:gradFill>
              <a:gsLst>
                <a:gs pos="0">
                  <a:srgbClr val="FFC000"/>
                </a:gs>
                <a:gs pos="25000">
                  <a:schemeClr val="bg1"/>
                </a:gs>
                <a:gs pos="75000">
                  <a:schemeClr val="bg1"/>
                </a:gs>
                <a:gs pos="62000">
                  <a:schemeClr val="bg1"/>
                </a:gs>
                <a:gs pos="38000">
                  <a:schemeClr val="bg1"/>
                </a:gs>
                <a:gs pos="50000">
                  <a:schemeClr val="accent1">
                    <a:lumMod val="60000"/>
                    <a:lumOff val="40000"/>
                  </a:schemeClr>
                </a:gs>
                <a:gs pos="100000">
                  <a:srgbClr val="92D050"/>
                </a:gs>
              </a:gsLst>
              <a:lin ang="5400000" scaled="1"/>
            </a:gra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endParaRPr>
          </a:p>
        </p:txBody>
      </p:sp>
      <p:pic>
        <p:nvPicPr>
          <p:cNvPr id="3" name="Picture 2">
            <a:extLst>
              <a:ext uri="{FF2B5EF4-FFF2-40B4-BE49-F238E27FC236}">
                <a16:creationId xmlns:a16="http://schemas.microsoft.com/office/drawing/2014/main" id="{B16E5CC1-F601-4E5C-B7AE-10F091016DFC}"/>
              </a:ext>
            </a:extLst>
          </p:cNvPr>
          <p:cNvPicPr>
            <a:picLocks noChangeAspect="1"/>
          </p:cNvPicPr>
          <p:nvPr/>
        </p:nvPicPr>
        <p:blipFill>
          <a:blip r:embed="rId2"/>
          <a:stretch>
            <a:fillRect/>
          </a:stretch>
        </p:blipFill>
        <p:spPr>
          <a:xfrm>
            <a:off x="6649043" y="2617408"/>
            <a:ext cx="4129331" cy="3531367"/>
          </a:xfrm>
          <a:prstGeom prst="rect">
            <a:avLst/>
          </a:prstGeom>
        </p:spPr>
      </p:pic>
    </p:spTree>
    <p:extLst>
      <p:ext uri="{BB962C8B-B14F-4D97-AF65-F5344CB8AC3E}">
        <p14:creationId xmlns:p14="http://schemas.microsoft.com/office/powerpoint/2010/main" val="2287932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BBAD0-C325-4D8A-BE3E-A3E27C2D36F6}"/>
              </a:ext>
            </a:extLst>
          </p:cNvPr>
          <p:cNvSpPr>
            <a:spLocks noGrp="1"/>
          </p:cNvSpPr>
          <p:nvPr>
            <p:ph type="title"/>
          </p:nvPr>
        </p:nvSpPr>
        <p:spPr>
          <a:xfrm>
            <a:off x="620061" y="235392"/>
            <a:ext cx="10951878" cy="6332560"/>
          </a:xfrm>
        </p:spPr>
        <p:txBody>
          <a:bodyPr anchor="t">
            <a:normAutofit fontScale="90000"/>
          </a:bodyPr>
          <a:lstStyle/>
          <a:p>
            <a:r>
              <a:rPr lang="en-IN" b="1" dirty="0"/>
              <a:t>I. Transient term</a:t>
            </a:r>
            <a:br>
              <a:rPr lang="en-IN" b="1" dirty="0"/>
            </a:br>
            <a:br>
              <a:rPr lang="en-IN" b="1" dirty="0"/>
            </a:br>
            <a:br>
              <a:rPr lang="en-IN" b="1" dirty="0"/>
            </a:br>
            <a:br>
              <a:rPr lang="en-IN" b="1" dirty="0"/>
            </a:br>
            <a:br>
              <a:rPr lang="en-IN" b="1" dirty="0"/>
            </a:br>
            <a:r>
              <a:rPr lang="en-IN" b="1" dirty="0"/>
              <a:t>II. Conduction term</a:t>
            </a:r>
            <a:br>
              <a:rPr lang="en-IN" b="1" dirty="0"/>
            </a:br>
            <a:br>
              <a:rPr lang="en-IN" b="1" dirty="0"/>
            </a:br>
            <a:br>
              <a:rPr lang="en-IN" b="1" dirty="0"/>
            </a:br>
            <a:br>
              <a:rPr lang="en-IN" b="1" dirty="0"/>
            </a:br>
            <a:br>
              <a:rPr lang="en-IN" b="1" dirty="0"/>
            </a:br>
            <a:r>
              <a:rPr lang="en-IN" b="1" dirty="0"/>
              <a:t>III. Heat generation term</a:t>
            </a:r>
            <a:br>
              <a:rPr lang="en-IN" b="1" dirty="0"/>
            </a:br>
            <a:br>
              <a:rPr lang="en-IN" b="1" dirty="0"/>
            </a:br>
            <a:br>
              <a:rPr lang="en-IN" b="1" dirty="0"/>
            </a:br>
            <a:br>
              <a:rPr lang="en-IN" b="1" dirty="0"/>
            </a:br>
            <a:endParaRPr lang="en-IN" b="1" dirty="0"/>
          </a:p>
        </p:txBody>
      </p:sp>
      <p:sp>
        <p:nvSpPr>
          <p:cNvPr id="5" name="Rectangle: Rounded Corners 4">
            <a:extLst>
              <a:ext uri="{FF2B5EF4-FFF2-40B4-BE49-F238E27FC236}">
                <a16:creationId xmlns:a16="http://schemas.microsoft.com/office/drawing/2014/main" id="{EABF0C9F-AC17-433D-8D17-C69BB8701042}"/>
              </a:ext>
            </a:extLst>
          </p:cNvPr>
          <p:cNvSpPr/>
          <p:nvPr/>
        </p:nvSpPr>
        <p:spPr>
          <a:xfrm>
            <a:off x="0" y="0"/>
            <a:ext cx="12192000" cy="6858000"/>
          </a:xfrm>
          <a:prstGeom prst="roundRect">
            <a:avLst>
              <a:gd name="adj" fmla="val 6232"/>
            </a:avLst>
          </a:prstGeom>
          <a:noFill/>
          <a:ln w="381000" cap="rnd" cmpd="sng">
            <a:gradFill>
              <a:gsLst>
                <a:gs pos="0">
                  <a:srgbClr val="FFC000"/>
                </a:gs>
                <a:gs pos="25000">
                  <a:schemeClr val="bg1"/>
                </a:gs>
                <a:gs pos="75000">
                  <a:schemeClr val="bg1"/>
                </a:gs>
                <a:gs pos="62000">
                  <a:schemeClr val="bg1"/>
                </a:gs>
                <a:gs pos="38000">
                  <a:schemeClr val="bg1"/>
                </a:gs>
                <a:gs pos="50000">
                  <a:schemeClr val="accent1">
                    <a:lumMod val="60000"/>
                    <a:lumOff val="40000"/>
                  </a:schemeClr>
                </a:gs>
                <a:gs pos="100000">
                  <a:srgbClr val="92D050"/>
                </a:gs>
              </a:gsLst>
              <a:lin ang="5400000" scaled="1"/>
            </a:gra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endParaRPr>
          </a:p>
        </p:txBody>
      </p:sp>
      <p:pic>
        <p:nvPicPr>
          <p:cNvPr id="10" name="Picture 9">
            <a:extLst>
              <a:ext uri="{FF2B5EF4-FFF2-40B4-BE49-F238E27FC236}">
                <a16:creationId xmlns:a16="http://schemas.microsoft.com/office/drawing/2014/main" id="{485CEFCE-D38C-4D9B-B214-3C7D837E351A}"/>
              </a:ext>
            </a:extLst>
          </p:cNvPr>
          <p:cNvPicPr>
            <a:picLocks noChangeAspect="1"/>
          </p:cNvPicPr>
          <p:nvPr/>
        </p:nvPicPr>
        <p:blipFill>
          <a:blip r:embed="rId2"/>
          <a:stretch>
            <a:fillRect/>
          </a:stretch>
        </p:blipFill>
        <p:spPr>
          <a:xfrm>
            <a:off x="2742731" y="761340"/>
            <a:ext cx="6706536" cy="1295581"/>
          </a:xfrm>
          <a:prstGeom prst="rect">
            <a:avLst/>
          </a:prstGeom>
        </p:spPr>
      </p:pic>
      <p:pic>
        <p:nvPicPr>
          <p:cNvPr id="11" name="Picture 10">
            <a:extLst>
              <a:ext uri="{FF2B5EF4-FFF2-40B4-BE49-F238E27FC236}">
                <a16:creationId xmlns:a16="http://schemas.microsoft.com/office/drawing/2014/main" id="{3C3C4304-D37A-4E30-BC38-1E41F65260D3}"/>
              </a:ext>
            </a:extLst>
          </p:cNvPr>
          <p:cNvPicPr>
            <a:picLocks noChangeAspect="1"/>
          </p:cNvPicPr>
          <p:nvPr/>
        </p:nvPicPr>
        <p:blipFill>
          <a:blip r:embed="rId3"/>
          <a:stretch>
            <a:fillRect/>
          </a:stretch>
        </p:blipFill>
        <p:spPr>
          <a:xfrm>
            <a:off x="1767245" y="2727421"/>
            <a:ext cx="8657505" cy="1348501"/>
          </a:xfrm>
          <a:prstGeom prst="rect">
            <a:avLst/>
          </a:prstGeom>
        </p:spPr>
      </p:pic>
      <p:pic>
        <p:nvPicPr>
          <p:cNvPr id="12" name="Picture 11">
            <a:extLst>
              <a:ext uri="{FF2B5EF4-FFF2-40B4-BE49-F238E27FC236}">
                <a16:creationId xmlns:a16="http://schemas.microsoft.com/office/drawing/2014/main" id="{E442A275-1D92-4ABA-8606-5A9DAFE30E75}"/>
              </a:ext>
            </a:extLst>
          </p:cNvPr>
          <p:cNvPicPr>
            <a:picLocks noChangeAspect="1"/>
          </p:cNvPicPr>
          <p:nvPr/>
        </p:nvPicPr>
        <p:blipFill>
          <a:blip r:embed="rId4"/>
          <a:stretch>
            <a:fillRect/>
          </a:stretch>
        </p:blipFill>
        <p:spPr>
          <a:xfrm>
            <a:off x="2906465" y="4784047"/>
            <a:ext cx="6379067" cy="1350236"/>
          </a:xfrm>
          <a:prstGeom prst="rect">
            <a:avLst/>
          </a:prstGeom>
        </p:spPr>
      </p:pic>
      <p:sp>
        <p:nvSpPr>
          <p:cNvPr id="13" name="TextBox 12">
            <a:extLst>
              <a:ext uri="{FF2B5EF4-FFF2-40B4-BE49-F238E27FC236}">
                <a16:creationId xmlns:a16="http://schemas.microsoft.com/office/drawing/2014/main" id="{25FCE603-923F-450C-835F-263C968FDFF7}"/>
              </a:ext>
            </a:extLst>
          </p:cNvPr>
          <p:cNvSpPr txBox="1"/>
          <p:nvPr/>
        </p:nvSpPr>
        <p:spPr>
          <a:xfrm>
            <a:off x="9559636" y="849745"/>
            <a:ext cx="2012303" cy="1169551"/>
          </a:xfrm>
          <a:prstGeom prst="rect">
            <a:avLst/>
          </a:prstGeom>
          <a:noFill/>
        </p:spPr>
        <p:txBody>
          <a:bodyPr wrap="square" rtlCol="0">
            <a:spAutoFit/>
          </a:bodyPr>
          <a:lstStyle/>
          <a:p>
            <a:r>
              <a:rPr lang="en-US" sz="1400" dirty="0"/>
              <a:t>T</a:t>
            </a:r>
            <a:r>
              <a:rPr lang="en-US" sz="1400" baseline="-25000" dirty="0"/>
              <a:t>i</a:t>
            </a:r>
            <a:r>
              <a:rPr lang="en-US" sz="1400" baseline="30000" dirty="0"/>
              <a:t>n+1</a:t>
            </a:r>
            <a:r>
              <a:rPr lang="en-US" sz="1400" dirty="0"/>
              <a:t> T</a:t>
            </a:r>
            <a:r>
              <a:rPr lang="en-US" sz="1400" baseline="-25000" dirty="0"/>
              <a:t>i+1</a:t>
            </a:r>
            <a:r>
              <a:rPr lang="en-US" sz="1400" baseline="30000" dirty="0"/>
              <a:t>n </a:t>
            </a:r>
            <a:r>
              <a:rPr lang="en-US" sz="1400" dirty="0"/>
              <a:t>represents average values in the control volume at n+1</a:t>
            </a:r>
            <a:r>
              <a:rPr lang="en-US" sz="1400" baseline="30000" dirty="0"/>
              <a:t>th</a:t>
            </a:r>
            <a:r>
              <a:rPr lang="en-US" sz="1400" dirty="0"/>
              <a:t> and n</a:t>
            </a:r>
            <a:r>
              <a:rPr lang="en-US" sz="1400" baseline="30000" dirty="0"/>
              <a:t>th</a:t>
            </a:r>
            <a:r>
              <a:rPr lang="en-US" sz="1400" dirty="0"/>
              <a:t> timesteps at </a:t>
            </a:r>
            <a:r>
              <a:rPr lang="en-US" sz="1400" dirty="0" err="1"/>
              <a:t>i</a:t>
            </a:r>
            <a:r>
              <a:rPr lang="en-US" sz="1400" baseline="30000" dirty="0" err="1"/>
              <a:t>th</a:t>
            </a:r>
            <a:r>
              <a:rPr lang="en-US" sz="1400" dirty="0"/>
              <a:t> node location.</a:t>
            </a:r>
            <a:endParaRPr lang="en-IN" sz="1400" dirty="0"/>
          </a:p>
        </p:txBody>
      </p:sp>
    </p:spTree>
    <p:extLst>
      <p:ext uri="{BB962C8B-B14F-4D97-AF65-F5344CB8AC3E}">
        <p14:creationId xmlns:p14="http://schemas.microsoft.com/office/powerpoint/2010/main" val="2486206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BBAD0-C325-4D8A-BE3E-A3E27C2D36F6}"/>
              </a:ext>
            </a:extLst>
          </p:cNvPr>
          <p:cNvSpPr>
            <a:spLocks noGrp="1"/>
          </p:cNvSpPr>
          <p:nvPr>
            <p:ph type="title"/>
          </p:nvPr>
        </p:nvSpPr>
        <p:spPr>
          <a:xfrm>
            <a:off x="620060" y="254884"/>
            <a:ext cx="10951878" cy="1171739"/>
          </a:xfrm>
        </p:spPr>
        <p:txBody>
          <a:bodyPr anchor="t">
            <a:noAutofit/>
          </a:bodyPr>
          <a:lstStyle/>
          <a:p>
            <a:pPr algn="ctr"/>
            <a:r>
              <a:rPr lang="en-IN" sz="4000" b="1" dirty="0"/>
              <a:t>On substituting the equations in the previous slide in the Governing Equation, we get:</a:t>
            </a:r>
            <a:br>
              <a:rPr lang="en-IN" sz="4000" b="1" dirty="0"/>
            </a:br>
            <a:endParaRPr lang="en-IN" sz="4000" b="1" dirty="0"/>
          </a:p>
        </p:txBody>
      </p:sp>
      <p:sp>
        <p:nvSpPr>
          <p:cNvPr id="5" name="Rectangle: Rounded Corners 4">
            <a:extLst>
              <a:ext uri="{FF2B5EF4-FFF2-40B4-BE49-F238E27FC236}">
                <a16:creationId xmlns:a16="http://schemas.microsoft.com/office/drawing/2014/main" id="{EABF0C9F-AC17-433D-8D17-C69BB8701042}"/>
              </a:ext>
            </a:extLst>
          </p:cNvPr>
          <p:cNvSpPr/>
          <p:nvPr/>
        </p:nvSpPr>
        <p:spPr>
          <a:xfrm>
            <a:off x="0" y="0"/>
            <a:ext cx="12192000" cy="6858000"/>
          </a:xfrm>
          <a:prstGeom prst="roundRect">
            <a:avLst>
              <a:gd name="adj" fmla="val 6232"/>
            </a:avLst>
          </a:prstGeom>
          <a:noFill/>
          <a:ln w="381000" cap="rnd" cmpd="sng">
            <a:gradFill>
              <a:gsLst>
                <a:gs pos="0">
                  <a:srgbClr val="FFC000"/>
                </a:gs>
                <a:gs pos="25000">
                  <a:schemeClr val="bg1"/>
                </a:gs>
                <a:gs pos="75000">
                  <a:schemeClr val="bg1"/>
                </a:gs>
                <a:gs pos="62000">
                  <a:schemeClr val="bg1"/>
                </a:gs>
                <a:gs pos="38000">
                  <a:schemeClr val="bg1"/>
                </a:gs>
                <a:gs pos="50000">
                  <a:schemeClr val="accent1">
                    <a:lumMod val="60000"/>
                    <a:lumOff val="40000"/>
                  </a:schemeClr>
                </a:gs>
                <a:gs pos="100000">
                  <a:srgbClr val="92D050"/>
                </a:gs>
              </a:gsLst>
              <a:lin ang="5400000" scaled="1"/>
            </a:gra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endParaRPr>
          </a:p>
        </p:txBody>
      </p:sp>
      <p:grpSp>
        <p:nvGrpSpPr>
          <p:cNvPr id="7" name="Group 6">
            <a:extLst>
              <a:ext uri="{FF2B5EF4-FFF2-40B4-BE49-F238E27FC236}">
                <a16:creationId xmlns:a16="http://schemas.microsoft.com/office/drawing/2014/main" id="{76AC78CD-37A8-4C02-B839-55D43B956605}"/>
              </a:ext>
            </a:extLst>
          </p:cNvPr>
          <p:cNvGrpSpPr/>
          <p:nvPr/>
        </p:nvGrpSpPr>
        <p:grpSpPr>
          <a:xfrm>
            <a:off x="2814179" y="1642523"/>
            <a:ext cx="6563642" cy="4825319"/>
            <a:chOff x="2685962" y="1407131"/>
            <a:chExt cx="6563642" cy="4825319"/>
          </a:xfrm>
        </p:grpSpPr>
        <p:pic>
          <p:nvPicPr>
            <p:cNvPr id="3" name="Picture 2">
              <a:extLst>
                <a:ext uri="{FF2B5EF4-FFF2-40B4-BE49-F238E27FC236}">
                  <a16:creationId xmlns:a16="http://schemas.microsoft.com/office/drawing/2014/main" id="{857F804B-6A9D-47F1-96DC-B7CA41AF1D85}"/>
                </a:ext>
              </a:extLst>
            </p:cNvPr>
            <p:cNvPicPr>
              <a:picLocks noChangeAspect="1"/>
            </p:cNvPicPr>
            <p:nvPr/>
          </p:nvPicPr>
          <p:blipFill>
            <a:blip r:embed="rId2"/>
            <a:stretch>
              <a:fillRect/>
            </a:stretch>
          </p:blipFill>
          <p:spPr>
            <a:xfrm>
              <a:off x="2685963" y="1407131"/>
              <a:ext cx="6563641" cy="1171739"/>
            </a:xfrm>
            <a:prstGeom prst="rect">
              <a:avLst/>
            </a:prstGeom>
          </p:spPr>
        </p:pic>
        <p:pic>
          <p:nvPicPr>
            <p:cNvPr id="6" name="Picture 5">
              <a:extLst>
                <a:ext uri="{FF2B5EF4-FFF2-40B4-BE49-F238E27FC236}">
                  <a16:creationId xmlns:a16="http://schemas.microsoft.com/office/drawing/2014/main" id="{FF41242F-4876-4910-BCB7-83327B0B380D}"/>
                </a:ext>
              </a:extLst>
            </p:cNvPr>
            <p:cNvPicPr>
              <a:picLocks noChangeAspect="1"/>
            </p:cNvPicPr>
            <p:nvPr/>
          </p:nvPicPr>
          <p:blipFill>
            <a:blip r:embed="rId3"/>
            <a:stretch>
              <a:fillRect/>
            </a:stretch>
          </p:blipFill>
          <p:spPr>
            <a:xfrm>
              <a:off x="2685962" y="2578870"/>
              <a:ext cx="6563641" cy="3653580"/>
            </a:xfrm>
            <a:prstGeom prst="rect">
              <a:avLst/>
            </a:prstGeom>
          </p:spPr>
        </p:pic>
      </p:grpSp>
    </p:spTree>
    <p:extLst>
      <p:ext uri="{BB962C8B-B14F-4D97-AF65-F5344CB8AC3E}">
        <p14:creationId xmlns:p14="http://schemas.microsoft.com/office/powerpoint/2010/main" val="2435953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194</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Transient Heat Conduction in Nuclear Fuel Pin</vt:lpstr>
      <vt:lpstr>Radial Heat conduction in nuclear fuel elements</vt:lpstr>
      <vt:lpstr>Basic governing equation (after Over assumption of azimuthal symmetry and neglecting axial conduction affects )</vt:lpstr>
      <vt:lpstr>Discretized equations for fuel pin geometry  (using finite volume approach)</vt:lpstr>
      <vt:lpstr>I. Transient term     II. Conduction term     III. Heat generation term    </vt:lpstr>
      <vt:lpstr>On substituting the equations in the previous slide in the Governing Equation, we get: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Rishabh Raj</dc:creator>
  <cp:lastModifiedBy>Rishabh Raj</cp:lastModifiedBy>
  <cp:revision>11</cp:revision>
  <dcterms:created xsi:type="dcterms:W3CDTF">2024-03-06T17:04:22Z</dcterms:created>
  <dcterms:modified xsi:type="dcterms:W3CDTF">2024-03-06T19:39:20Z</dcterms:modified>
</cp:coreProperties>
</file>