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73" r:id="rId12"/>
    <p:sldId id="265" r:id="rId13"/>
    <p:sldId id="266" r:id="rId14"/>
    <p:sldId id="267" r:id="rId15"/>
    <p:sldId id="268" r:id="rId16"/>
    <p:sldId id="270" r:id="rId17"/>
    <p:sldId id="269" r:id="rId18"/>
    <p:sldId id="271"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lstStyle>
            <a:lvl1pPr algn="ctr"/>
          </a:lstStyle>
          <a:p>
            <a:r>
              <a:t>Title Text</a:t>
            </a:r>
          </a:p>
        </p:txBody>
      </p:sp>
      <p:sp>
        <p:nvSpPr>
          <p:cNvPr id="12" name="Body Level One…"/>
          <p:cNvSpPr txBox="1">
            <a:spLocks noGrp="1"/>
          </p:cNvSpPr>
          <p:nvPr>
            <p:ph type="body" sz="quarter" idx="1"/>
          </p:nvPr>
        </p:nvSpPr>
        <p:spPr>
          <a:xfrm>
            <a:off x="1524000" y="3602037"/>
            <a:ext cx="9144000" cy="1655765"/>
          </a:xfrm>
          <a:prstGeom prst="rect">
            <a:avLst/>
          </a:prstGeom>
        </p:spPr>
        <p:txBody>
          <a:bodyPr/>
          <a:lstStyle>
            <a:lvl1pPr algn="ctr">
              <a:defRPr>
                <a:solidFill>
                  <a:srgbClr val="000000"/>
                </a:solidFill>
              </a:defRPr>
            </a:lvl1pPr>
            <a:lvl2pPr algn="ctr">
              <a:defRPr>
                <a:solidFill>
                  <a:srgbClr val="000000"/>
                </a:solidFill>
              </a:defRPr>
            </a:lvl2pPr>
            <a:lvl3pPr algn="ctr">
              <a:defRPr>
                <a:solidFill>
                  <a:srgbClr val="000000"/>
                </a:solidFill>
              </a:defRPr>
            </a:lvl3pPr>
            <a:lvl4pPr algn="ctr">
              <a:defRPr>
                <a:solidFill>
                  <a:srgbClr val="000000"/>
                </a:solidFill>
              </a:defRPr>
            </a:lvl4pPr>
            <a:lvl5pPr algn="ct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8200" y="365125"/>
            <a:ext cx="10515600" cy="1325563"/>
          </a:xfrm>
          <a:prstGeom prst="rect">
            <a:avLst/>
          </a:prstGeom>
        </p:spPr>
        <p:txBody>
          <a:bodyPr anchor="ctr"/>
          <a:lstStyle>
            <a:lvl1pPr>
              <a:defRPr sz="4400"/>
            </a:lvl1pPr>
          </a:lstStyle>
          <a:p>
            <a:r>
              <a:t>Title Text</a:t>
            </a:r>
          </a:p>
        </p:txBody>
      </p:sp>
      <p:sp>
        <p:nvSpPr>
          <p:cNvPr id="30" name="Body Level One…"/>
          <p:cNvSpPr txBox="1">
            <a:spLocks noGrp="1"/>
          </p:cNvSpPr>
          <p:nvPr>
            <p:ph type="body" sz="half" idx="1"/>
          </p:nvPr>
        </p:nvSpPr>
        <p:spPr>
          <a:xfrm>
            <a:off x="838200" y="1825625"/>
            <a:ext cx="5181600" cy="4351338"/>
          </a:xfrm>
          <a:prstGeom prst="rect">
            <a:avLst/>
          </a:prstGeom>
        </p:spPr>
        <p:txBody>
          <a:bodyPr/>
          <a:lstStyle>
            <a:lvl1pPr marL="228600" indent="-228600">
              <a:buSzPct val="100000"/>
              <a:buFont typeface="Arial"/>
              <a:buChar char="•"/>
              <a:defRPr sz="2800">
                <a:solidFill>
                  <a:srgbClr val="000000"/>
                </a:solidFill>
              </a:defRPr>
            </a:lvl1pPr>
            <a:lvl2pPr marL="723900" indent="-266700">
              <a:buSzPct val="100000"/>
              <a:buFont typeface="Arial"/>
              <a:buChar char="•"/>
              <a:defRPr sz="2800">
                <a:solidFill>
                  <a:srgbClr val="000000"/>
                </a:solidFill>
              </a:defRPr>
            </a:lvl2pPr>
            <a:lvl3pPr marL="1234438" indent="-320038">
              <a:buSzPct val="100000"/>
              <a:buFont typeface="Arial"/>
              <a:buChar char="•"/>
              <a:defRPr sz="2800">
                <a:solidFill>
                  <a:srgbClr val="000000"/>
                </a:solidFill>
              </a:defRPr>
            </a:lvl3pPr>
            <a:lvl4pPr marL="1727200" indent="-355600">
              <a:buSzPct val="100000"/>
              <a:buFont typeface="Arial"/>
              <a:buChar char="•"/>
              <a:defRPr sz="2800">
                <a:solidFill>
                  <a:srgbClr val="000000"/>
                </a:solidFill>
              </a:defRPr>
            </a:lvl4pPr>
            <a:lvl5pPr marL="2184400" indent="-355600">
              <a:buSzPct val="100000"/>
              <a:buFont typeface="Arial"/>
              <a:buChar char="•"/>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38" name="Title Text"/>
          <p:cNvSpPr txBox="1">
            <a:spLocks noGrp="1"/>
          </p:cNvSpPr>
          <p:nvPr>
            <p:ph type="title"/>
          </p:nvPr>
        </p:nvSpPr>
        <p:spPr>
          <a:xfrm>
            <a:off x="839787" y="365125"/>
            <a:ext cx="10515601" cy="1325563"/>
          </a:xfrm>
          <a:prstGeom prst="rect">
            <a:avLst/>
          </a:prstGeom>
        </p:spPr>
        <p:txBody>
          <a:bodyPr anchor="ctr"/>
          <a:lstStyle>
            <a:lvl1pPr>
              <a:defRPr sz="4400"/>
            </a:lvl1pPr>
          </a:lstStyle>
          <a:p>
            <a:r>
              <a:t>Title Text</a:t>
            </a:r>
          </a:p>
        </p:txBody>
      </p:sp>
      <p:sp>
        <p:nvSpPr>
          <p:cNvPr id="39" name="Body Level One…"/>
          <p:cNvSpPr txBox="1">
            <a:spLocks noGrp="1"/>
          </p:cNvSpPr>
          <p:nvPr>
            <p:ph type="body" sz="quarter" idx="1"/>
          </p:nvPr>
        </p:nvSpPr>
        <p:spPr>
          <a:xfrm>
            <a:off x="839787" y="1681163"/>
            <a:ext cx="5157790" cy="823915"/>
          </a:xfrm>
          <a:prstGeom prst="rect">
            <a:avLst/>
          </a:prstGeom>
        </p:spPr>
        <p:txBody>
          <a:bodyPr anchor="b"/>
          <a:lstStyle>
            <a:lvl1pPr>
              <a:defRPr b="1">
                <a:solidFill>
                  <a:srgbClr val="000000"/>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40" name="Text Placeholder 4"/>
          <p:cNvSpPr>
            <a:spLocks noGrp="1"/>
          </p:cNvSpPr>
          <p:nvPr>
            <p:ph type="body" sz="quarter" idx="21"/>
          </p:nvPr>
        </p:nvSpPr>
        <p:spPr>
          <a:xfrm>
            <a:off x="6172200" y="1681163"/>
            <a:ext cx="5183188" cy="823914"/>
          </a:xfrm>
          <a:prstGeom prst="rect">
            <a:avLst/>
          </a:prstGeom>
        </p:spPr>
        <p:txBody>
          <a:bodyPr anchor="b"/>
          <a:lstStyle/>
          <a:p>
            <a:pPr marL="228600" indent="-228600">
              <a:buSzPct val="100000"/>
              <a:buFont typeface="Arial"/>
              <a:buChar char="•"/>
              <a:defRPr sz="2800">
                <a:solidFill>
                  <a:srgbClr val="000000"/>
                </a:solidFill>
              </a:defRPr>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8200" y="365125"/>
            <a:ext cx="10515600" cy="1325563"/>
          </a:xfrm>
          <a:prstGeom prst="rect">
            <a:avLst/>
          </a:prstGeom>
        </p:spPr>
        <p:txBody>
          <a:bodyPr anchor="ctr"/>
          <a:lstStyle>
            <a:lvl1pPr>
              <a:defRPr sz="4400"/>
            </a:lvl1p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3" name="Title Text"/>
          <p:cNvSpPr txBox="1">
            <a:spLocks noGrp="1"/>
          </p:cNvSpPr>
          <p:nvPr>
            <p:ph type="title"/>
          </p:nvPr>
        </p:nvSpPr>
        <p:spPr>
          <a:xfrm>
            <a:off x="839787" y="457200"/>
            <a:ext cx="3932240" cy="1600200"/>
          </a:xfrm>
          <a:prstGeom prst="rect">
            <a:avLst/>
          </a:prstGeom>
        </p:spPr>
        <p:txBody>
          <a:bodyPr/>
          <a:lstStyle>
            <a:lvl1pPr>
              <a:defRPr sz="3200"/>
            </a:lvl1pPr>
          </a:lstStyle>
          <a:p>
            <a:r>
              <a:t>Title Text</a:t>
            </a:r>
          </a:p>
        </p:txBody>
      </p:sp>
      <p:sp>
        <p:nvSpPr>
          <p:cNvPr id="64" name="Body Level One…"/>
          <p:cNvSpPr txBox="1">
            <a:spLocks noGrp="1"/>
          </p:cNvSpPr>
          <p:nvPr>
            <p:ph type="body" sz="half" idx="1"/>
          </p:nvPr>
        </p:nvSpPr>
        <p:spPr>
          <a:xfrm>
            <a:off x="5183187" y="987425"/>
            <a:ext cx="6172203" cy="4873625"/>
          </a:xfrm>
          <a:prstGeom prst="rect">
            <a:avLst/>
          </a:prstGeom>
        </p:spPr>
        <p:txBody>
          <a:bodyPr/>
          <a:lstStyle>
            <a:lvl1pPr marL="228600" indent="-228600">
              <a:buSzPct val="100000"/>
              <a:buFont typeface="Arial"/>
              <a:buChar char="•"/>
              <a:defRPr sz="3200">
                <a:solidFill>
                  <a:srgbClr val="000000"/>
                </a:solidFill>
              </a:defRPr>
            </a:lvl1pPr>
            <a:lvl2pPr marL="718457" indent="-261257">
              <a:buSzPct val="100000"/>
              <a:buFont typeface="Arial"/>
              <a:buChar char="•"/>
              <a:defRPr sz="3200">
                <a:solidFill>
                  <a:srgbClr val="000000"/>
                </a:solidFill>
              </a:defRPr>
            </a:lvl2pPr>
            <a:lvl3pPr marL="1219200" indent="-304800">
              <a:buSzPct val="100000"/>
              <a:buFont typeface="Arial"/>
              <a:buChar char="•"/>
              <a:defRPr sz="3200">
                <a:solidFill>
                  <a:srgbClr val="000000"/>
                </a:solidFill>
              </a:defRPr>
            </a:lvl3pPr>
            <a:lvl4pPr marL="1737360" indent="-365760">
              <a:buSzPct val="100000"/>
              <a:buFont typeface="Arial"/>
              <a:buChar char="•"/>
              <a:defRPr sz="3200">
                <a:solidFill>
                  <a:srgbClr val="000000"/>
                </a:solidFill>
              </a:defRPr>
            </a:lvl4pPr>
            <a:lvl5pPr marL="2194560" indent="-365760">
              <a:buSzPct val="100000"/>
              <a:buFont typeface="Arial"/>
              <a:buChar char="•"/>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3"/>
          <p:cNvSpPr>
            <a:spLocks noGrp="1"/>
          </p:cNvSpPr>
          <p:nvPr>
            <p:ph type="body" sz="quarter" idx="21"/>
          </p:nvPr>
        </p:nvSpPr>
        <p:spPr>
          <a:xfrm>
            <a:off x="839787" y="2057400"/>
            <a:ext cx="3932238" cy="3811588"/>
          </a:xfrm>
          <a:prstGeom prst="rect">
            <a:avLst/>
          </a:prstGeom>
        </p:spPr>
        <p:txBody>
          <a:bodyPr/>
          <a:lstStyle/>
          <a:p>
            <a:pPr marL="228600" indent="-228600">
              <a:buSzPct val="100000"/>
              <a:buFont typeface="Arial"/>
              <a:buChar char="•"/>
              <a:defRPr sz="2800">
                <a:solidFill>
                  <a:srgbClr val="000000"/>
                </a:solidFill>
              </a:defRPr>
            </a:pPr>
            <a:endParaRP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40" cy="1600200"/>
          </a:xfrm>
          <a:prstGeom prst="rect">
            <a:avLst/>
          </a:prstGeom>
        </p:spPr>
        <p:txBody>
          <a:bodyPr/>
          <a:lstStyle>
            <a:lvl1pPr>
              <a:defRPr sz="3200"/>
            </a:lvl1pPr>
          </a:lstStyle>
          <a:p>
            <a:r>
              <a:t>Title Text</a:t>
            </a:r>
          </a:p>
        </p:txBody>
      </p:sp>
      <p:sp>
        <p:nvSpPr>
          <p:cNvPr id="74" name="Picture Placeholder 2"/>
          <p:cNvSpPr>
            <a:spLocks noGrp="1"/>
          </p:cNvSpPr>
          <p:nvPr>
            <p:ph type="pic" sz="half" idx="21"/>
          </p:nvPr>
        </p:nvSpPr>
        <p:spPr>
          <a:xfrm>
            <a:off x="5183187" y="987425"/>
            <a:ext cx="6172203" cy="4873625"/>
          </a:xfrm>
          <a:prstGeom prst="rect">
            <a:avLst/>
          </a:prstGeom>
        </p:spPr>
        <p:txBody>
          <a:bodyPr lIns="91439" tIns="45719" rIns="91439" bIns="45719">
            <a:noAutofit/>
          </a:bodyPr>
          <a:lstStyle/>
          <a:p>
            <a:endParaRPr/>
          </a:p>
        </p:txBody>
      </p:sp>
      <p:sp>
        <p:nvSpPr>
          <p:cNvPr id="75" name="Body Level One…"/>
          <p:cNvSpPr txBox="1">
            <a:spLocks noGrp="1"/>
          </p:cNvSpPr>
          <p:nvPr>
            <p:ph type="body" sz="quarter" idx="1"/>
          </p:nvPr>
        </p:nvSpPr>
        <p:spPr>
          <a:xfrm>
            <a:off x="839787" y="2057400"/>
            <a:ext cx="3932240" cy="3811588"/>
          </a:xfrm>
          <a:prstGeom prst="rect">
            <a:avLst/>
          </a:prstGeo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1850" y="1709738"/>
            <a:ext cx="10515600" cy="2852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Title Text</a:t>
            </a:r>
          </a:p>
        </p:txBody>
      </p:sp>
      <p:sp>
        <p:nvSpPr>
          <p:cNvPr id="3" name="Body Level One…"/>
          <p:cNvSpPr txBox="1">
            <a:spLocks noGrp="1"/>
          </p:cNvSpPr>
          <p:nvPr>
            <p:ph type="body" idx="1"/>
          </p:nvPr>
        </p:nvSpPr>
        <p:spPr>
          <a:xfrm>
            <a:off x="831850" y="4589462"/>
            <a:ext cx="10515600" cy="1500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888888"/>
          </a:solidFill>
          <a:uFillTx/>
          <a:latin typeface="+mj-lt"/>
          <a:ea typeface="+mj-ea"/>
          <a:cs typeface="+mj-cs"/>
          <a:sym typeface="Calibri"/>
        </a:defRPr>
      </a:lvl1pPr>
      <a:lvl2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888888"/>
          </a:solidFill>
          <a:uFillTx/>
          <a:latin typeface="+mj-lt"/>
          <a:ea typeface="+mj-ea"/>
          <a:cs typeface="+mj-cs"/>
          <a:sym typeface="Calibri"/>
        </a:defRPr>
      </a:lvl2pPr>
      <a:lvl3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888888"/>
          </a:solidFill>
          <a:uFillTx/>
          <a:latin typeface="+mj-lt"/>
          <a:ea typeface="+mj-ea"/>
          <a:cs typeface="+mj-cs"/>
          <a:sym typeface="Calibri"/>
        </a:defRPr>
      </a:lvl3pPr>
      <a:lvl4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888888"/>
          </a:solidFill>
          <a:uFillTx/>
          <a:latin typeface="+mj-lt"/>
          <a:ea typeface="+mj-ea"/>
          <a:cs typeface="+mj-cs"/>
          <a:sym typeface="Calibri"/>
        </a:defRPr>
      </a:lvl4pPr>
      <a:lvl5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888888"/>
          </a:solidFill>
          <a:uFillTx/>
          <a:latin typeface="+mj-lt"/>
          <a:ea typeface="+mj-ea"/>
          <a:cs typeface="+mj-cs"/>
          <a:sym typeface="Calibri"/>
        </a:defRPr>
      </a:lvl5pPr>
      <a:lvl6pPr marL="25908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888888"/>
          </a:solidFill>
          <a:uFillTx/>
          <a:latin typeface="+mj-lt"/>
          <a:ea typeface="+mj-ea"/>
          <a:cs typeface="+mj-cs"/>
          <a:sym typeface="Calibri"/>
        </a:defRPr>
      </a:lvl6pPr>
      <a:lvl7pPr marL="30480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888888"/>
          </a:solidFill>
          <a:uFillTx/>
          <a:latin typeface="+mj-lt"/>
          <a:ea typeface="+mj-ea"/>
          <a:cs typeface="+mj-cs"/>
          <a:sym typeface="Calibri"/>
        </a:defRPr>
      </a:lvl7pPr>
      <a:lvl8pPr marL="35052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888888"/>
          </a:solidFill>
          <a:uFillTx/>
          <a:latin typeface="+mj-lt"/>
          <a:ea typeface="+mj-ea"/>
          <a:cs typeface="+mj-cs"/>
          <a:sym typeface="Calibri"/>
        </a:defRPr>
      </a:lvl8pPr>
      <a:lvl9pPr marL="39624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888888"/>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260.png"/><Relationship Id="rId4" Type="http://schemas.openxmlformats.org/officeDocument/2006/relationships/image" Target="../media/image250.png"/></Relationships>
</file>

<file path=ppt/slides/_rels/slide1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6.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1"/>
          <p:cNvSpPr txBox="1">
            <a:spLocks noGrp="1"/>
          </p:cNvSpPr>
          <p:nvPr>
            <p:ph type="ctrTitle"/>
          </p:nvPr>
        </p:nvSpPr>
        <p:spPr>
          <a:xfrm>
            <a:off x="1523999" y="2078038"/>
            <a:ext cx="9144001" cy="1778001"/>
          </a:xfrm>
          <a:prstGeom prst="rect">
            <a:avLst/>
          </a:prstGeom>
        </p:spPr>
        <p:txBody>
          <a:bodyPr/>
          <a:lstStyle/>
          <a:p>
            <a:r>
              <a:rPr b="1"/>
              <a:t>Transient Heat Conduction in Nuclear Fuel Pin</a:t>
            </a:r>
          </a:p>
        </p:txBody>
      </p:sp>
      <p:sp>
        <p:nvSpPr>
          <p:cNvPr id="86" name="Subtitle 2"/>
          <p:cNvSpPr txBox="1">
            <a:spLocks noGrp="1"/>
          </p:cNvSpPr>
          <p:nvPr>
            <p:ph type="subTitle" sz="quarter" idx="1"/>
          </p:nvPr>
        </p:nvSpPr>
        <p:spPr>
          <a:xfrm>
            <a:off x="251791" y="5735637"/>
            <a:ext cx="9144001" cy="1655762"/>
          </a:xfrm>
          <a:prstGeom prst="rect">
            <a:avLst/>
          </a:prstGeom>
        </p:spPr>
        <p:txBody>
          <a:bodyPr/>
          <a:lstStyle/>
          <a:p>
            <a:pPr algn="l">
              <a:spcBef>
                <a:spcPts val="0"/>
              </a:spcBef>
              <a:defRPr sz="2000">
                <a:latin typeface="Calibri Light"/>
                <a:ea typeface="Calibri Light"/>
                <a:cs typeface="Calibri Light"/>
                <a:sym typeface="Calibri Light"/>
              </a:defRPr>
            </a:pPr>
            <a:r>
              <a:rPr u="sng" dirty="0"/>
              <a:t>Presentation By</a:t>
            </a:r>
          </a:p>
          <a:p>
            <a:pPr algn="l">
              <a:spcBef>
                <a:spcPts val="0"/>
              </a:spcBef>
              <a:defRPr sz="2000" b="1"/>
            </a:pPr>
            <a:r>
              <a:rPr dirty="0"/>
              <a:t>(2022UCS0106) </a:t>
            </a:r>
            <a:r>
              <a:rPr b="0" dirty="0">
                <a:latin typeface="Calibri Light"/>
                <a:ea typeface="Calibri Light"/>
                <a:cs typeface="Calibri Light"/>
                <a:sym typeface="Calibri Light"/>
              </a:rPr>
              <a:t>Rishabh Raj </a:t>
            </a:r>
            <a:endParaRPr dirty="0">
              <a:latin typeface="Carlito"/>
              <a:ea typeface="Carlito"/>
              <a:cs typeface="Carlito"/>
              <a:sym typeface="Carlito"/>
            </a:endParaRPr>
          </a:p>
          <a:p>
            <a:pPr algn="l">
              <a:spcBef>
                <a:spcPts val="0"/>
              </a:spcBef>
              <a:defRPr sz="2000" b="1"/>
            </a:pPr>
            <a:r>
              <a:rPr dirty="0"/>
              <a:t>(2022UCS0092) </a:t>
            </a:r>
            <a:r>
              <a:rPr b="0" dirty="0">
                <a:latin typeface="Calibri Light"/>
                <a:ea typeface="Calibri Light"/>
                <a:cs typeface="Calibri Light"/>
                <a:sym typeface="Calibri Light"/>
              </a:rPr>
              <a:t>Hitesh Choudhary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2F72F-213C-4768-A02E-28F6AF78EE43}"/>
              </a:ext>
            </a:extLst>
          </p:cNvPr>
          <p:cNvPicPr>
            <a:picLocks noChangeAspect="1"/>
          </p:cNvPicPr>
          <p:nvPr/>
        </p:nvPicPr>
        <p:blipFill>
          <a:blip r:embed="rId2"/>
          <a:stretch>
            <a:fillRect/>
          </a:stretch>
        </p:blipFill>
        <p:spPr>
          <a:xfrm>
            <a:off x="249251" y="1787135"/>
            <a:ext cx="8830907" cy="3391373"/>
          </a:xfrm>
          <a:prstGeom prst="rect">
            <a:avLst/>
          </a:prstGeom>
        </p:spPr>
      </p:pic>
      <p:pic>
        <p:nvPicPr>
          <p:cNvPr id="3" name="Picture 2">
            <a:extLst>
              <a:ext uri="{FF2B5EF4-FFF2-40B4-BE49-F238E27FC236}">
                <a16:creationId xmlns:a16="http://schemas.microsoft.com/office/drawing/2014/main" id="{30423BFC-1C01-4788-8701-140114D791C6}"/>
              </a:ext>
            </a:extLst>
          </p:cNvPr>
          <p:cNvPicPr>
            <a:picLocks noChangeAspect="1"/>
          </p:cNvPicPr>
          <p:nvPr/>
        </p:nvPicPr>
        <p:blipFill>
          <a:blip r:embed="rId3"/>
          <a:stretch>
            <a:fillRect/>
          </a:stretch>
        </p:blipFill>
        <p:spPr>
          <a:xfrm>
            <a:off x="4138336" y="999672"/>
            <a:ext cx="3915321" cy="600159"/>
          </a:xfrm>
          <a:prstGeom prst="rect">
            <a:avLst/>
          </a:prstGeom>
        </p:spPr>
      </p:pic>
      <p:pic>
        <p:nvPicPr>
          <p:cNvPr id="4" name="Picture 3">
            <a:extLst>
              <a:ext uri="{FF2B5EF4-FFF2-40B4-BE49-F238E27FC236}">
                <a16:creationId xmlns:a16="http://schemas.microsoft.com/office/drawing/2014/main" id="{7194F960-B200-4D0C-8126-283EB8DD2163}"/>
              </a:ext>
            </a:extLst>
          </p:cNvPr>
          <p:cNvPicPr>
            <a:picLocks noChangeAspect="1"/>
          </p:cNvPicPr>
          <p:nvPr/>
        </p:nvPicPr>
        <p:blipFill>
          <a:blip r:embed="rId4"/>
          <a:stretch>
            <a:fillRect/>
          </a:stretch>
        </p:blipFill>
        <p:spPr>
          <a:xfrm>
            <a:off x="4452703" y="5715065"/>
            <a:ext cx="3286584" cy="1038370"/>
          </a:xfrm>
          <a:prstGeom prst="rect">
            <a:avLst/>
          </a:prstGeom>
        </p:spPr>
      </p:pic>
      <p:pic>
        <p:nvPicPr>
          <p:cNvPr id="8" name="Picture 7">
            <a:extLst>
              <a:ext uri="{FF2B5EF4-FFF2-40B4-BE49-F238E27FC236}">
                <a16:creationId xmlns:a16="http://schemas.microsoft.com/office/drawing/2014/main" id="{8036436F-E22D-4676-859A-3BBBB9877EB3}"/>
              </a:ext>
            </a:extLst>
          </p:cNvPr>
          <p:cNvPicPr>
            <a:picLocks noChangeAspect="1"/>
          </p:cNvPicPr>
          <p:nvPr/>
        </p:nvPicPr>
        <p:blipFill>
          <a:blip r:embed="rId5"/>
          <a:stretch>
            <a:fillRect/>
          </a:stretch>
        </p:blipFill>
        <p:spPr>
          <a:xfrm>
            <a:off x="4840170" y="5365812"/>
            <a:ext cx="2511650" cy="349253"/>
          </a:xfrm>
          <a:prstGeom prst="rect">
            <a:avLst/>
          </a:prstGeom>
        </p:spPr>
      </p:pic>
      <p:sp>
        <p:nvSpPr>
          <p:cNvPr id="9" name="TextBox 8">
            <a:extLst>
              <a:ext uri="{FF2B5EF4-FFF2-40B4-BE49-F238E27FC236}">
                <a16:creationId xmlns:a16="http://schemas.microsoft.com/office/drawing/2014/main" id="{2729F2FD-1A6B-4C1F-8B6F-E476587C900C}"/>
              </a:ext>
            </a:extLst>
          </p:cNvPr>
          <p:cNvSpPr txBox="1"/>
          <p:nvPr/>
        </p:nvSpPr>
        <p:spPr>
          <a:xfrm flipH="1">
            <a:off x="4664705" y="191100"/>
            <a:ext cx="2862581"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mn-lt"/>
                <a:ea typeface="+mn-ea"/>
                <a:cs typeface="+mn-cs"/>
                <a:sym typeface="Helvetica"/>
              </a:rPr>
              <a:t>TDMA in CFD:</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89ECC789-8C39-44CB-A9BB-2AB699578144}"/>
                  </a:ext>
                </a:extLst>
              </p:cNvPr>
              <p:cNvSpPr/>
              <p:nvPr/>
            </p:nvSpPr>
            <p:spPr>
              <a:xfrm>
                <a:off x="9172181" y="3664415"/>
                <a:ext cx="2614627"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𝒃</m:t>
                          </m:r>
                        </m:e>
                        <m:sub>
                          <m:r>
                            <a:rPr lang="en-IN" sz="3200" b="1" i="1">
                              <a:latin typeface="Cambria Math" panose="02040503050406030204" pitchFamily="18" charset="0"/>
                            </a:rPr>
                            <m:t>𝒊</m:t>
                          </m:r>
                        </m:sub>
                      </m:sSub>
                      <m:r>
                        <a:rPr lang="en-IN" sz="3200" b="1" i="1">
                          <a:latin typeface="Cambria Math" panose="02040503050406030204" pitchFamily="18" charset="0"/>
                        </a:rPr>
                        <m:t>=</m:t>
                      </m:r>
                      <m:r>
                        <a:rPr lang="en-IN" sz="3200" b="1" i="1" smtClean="0">
                          <a:latin typeface="Cambria Math" panose="02040503050406030204" pitchFamily="18" charset="0"/>
                        </a:rPr>
                        <m:t>+</m:t>
                      </m:r>
                      <m:r>
                        <a:rPr lang="en-IN" sz="3200" b="1" i="1">
                          <a:latin typeface="Cambria Math" panose="02040503050406030204" pitchFamily="18" charset="0"/>
                        </a:rPr>
                        <m:t>[</m:t>
                      </m:r>
                      <m:r>
                        <a:rPr lang="en-IN" sz="3200" b="1" i="1">
                          <a:latin typeface="Cambria Math" panose="02040503050406030204" pitchFamily="18" charset="0"/>
                        </a:rPr>
                        <m:t>𝑪𝑨𝑷</m:t>
                      </m:r>
                      <m:r>
                        <a:rPr lang="en-IN" sz="3200" b="1" i="1">
                          <a:latin typeface="Cambria Math" panose="02040503050406030204" pitchFamily="18" charset="0"/>
                        </a:rPr>
                        <m:t>]</m:t>
                      </m:r>
                    </m:oMath>
                  </m:oMathPara>
                </a14:m>
                <a:endParaRPr lang="en-IN" sz="3200" b="1" dirty="0"/>
              </a:p>
            </p:txBody>
          </p:sp>
        </mc:Choice>
        <mc:Fallback>
          <p:sp>
            <p:nvSpPr>
              <p:cNvPr id="11" name="Rectangle 10">
                <a:extLst>
                  <a:ext uri="{FF2B5EF4-FFF2-40B4-BE49-F238E27FC236}">
                    <a16:creationId xmlns:a16="http://schemas.microsoft.com/office/drawing/2014/main" id="{89ECC789-8C39-44CB-A9BB-2AB699578144}"/>
                  </a:ext>
                </a:extLst>
              </p:cNvPr>
              <p:cNvSpPr>
                <a:spLocks noRot="1" noChangeAspect="1" noMove="1" noResize="1" noEditPoints="1" noAdjustHandles="1" noChangeArrowheads="1" noChangeShapeType="1" noTextEdit="1"/>
              </p:cNvSpPr>
              <p:nvPr/>
            </p:nvSpPr>
            <p:spPr>
              <a:xfrm>
                <a:off x="9172181" y="3664415"/>
                <a:ext cx="2614627" cy="58477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D434F0EC-0C19-4DD9-99C8-DB852775666A}"/>
                  </a:ext>
                </a:extLst>
              </p:cNvPr>
              <p:cNvSpPr/>
              <p:nvPr/>
            </p:nvSpPr>
            <p:spPr>
              <a:xfrm>
                <a:off x="9226684" y="3226930"/>
                <a:ext cx="256012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𝒄</m:t>
                          </m:r>
                        </m:e>
                        <m:sub>
                          <m:r>
                            <a:rPr lang="en-IN" sz="3200" b="1" i="1">
                              <a:latin typeface="Cambria Math" panose="02040503050406030204" pitchFamily="18" charset="0"/>
                            </a:rPr>
                            <m:t>𝒊</m:t>
                          </m:r>
                        </m:sub>
                      </m:sSub>
                      <m:r>
                        <a:rPr lang="en-IN" sz="3200" b="1" i="1">
                          <a:latin typeface="Cambria Math" panose="02040503050406030204" pitchFamily="18" charset="0"/>
                        </a:rPr>
                        <m:t>=−[</m:t>
                      </m:r>
                      <m:r>
                        <a:rPr lang="en-IN" sz="3200" b="1" i="1">
                          <a:latin typeface="Cambria Math" panose="02040503050406030204" pitchFamily="18" charset="0"/>
                        </a:rPr>
                        <m:t>𝑪𝑨𝑬</m:t>
                      </m:r>
                      <m:r>
                        <a:rPr lang="en-IN" sz="3200" b="1" i="1">
                          <a:latin typeface="Cambria Math" panose="02040503050406030204" pitchFamily="18" charset="0"/>
                        </a:rPr>
                        <m:t>]</m:t>
                      </m:r>
                    </m:oMath>
                  </m:oMathPara>
                </a14:m>
                <a:endParaRPr lang="en-IN" sz="3200" b="1" dirty="0"/>
              </a:p>
            </p:txBody>
          </p:sp>
        </mc:Choice>
        <mc:Fallback>
          <p:sp>
            <p:nvSpPr>
              <p:cNvPr id="12" name="Rectangle 11">
                <a:extLst>
                  <a:ext uri="{FF2B5EF4-FFF2-40B4-BE49-F238E27FC236}">
                    <a16:creationId xmlns:a16="http://schemas.microsoft.com/office/drawing/2014/main" id="{D434F0EC-0C19-4DD9-99C8-DB852775666A}"/>
                  </a:ext>
                </a:extLst>
              </p:cNvPr>
              <p:cNvSpPr>
                <a:spLocks noRot="1" noChangeAspect="1" noMove="1" noResize="1" noEditPoints="1" noAdjustHandles="1" noChangeArrowheads="1" noChangeShapeType="1" noTextEdit="1"/>
              </p:cNvSpPr>
              <p:nvPr/>
            </p:nvSpPr>
            <p:spPr>
              <a:xfrm>
                <a:off x="9226684" y="3226930"/>
                <a:ext cx="2560124" cy="58477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95883FC4-BA84-49CE-924C-9799FC780998}"/>
                  </a:ext>
                </a:extLst>
              </p:cNvPr>
              <p:cNvSpPr/>
              <p:nvPr/>
            </p:nvSpPr>
            <p:spPr>
              <a:xfrm>
                <a:off x="9172181" y="2798672"/>
                <a:ext cx="20519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𝒅</m:t>
                          </m:r>
                        </m:e>
                        <m:sub>
                          <m:r>
                            <a:rPr lang="en-IN" sz="3200" b="1" i="1">
                              <a:latin typeface="Cambria Math" panose="02040503050406030204" pitchFamily="18" charset="0"/>
                            </a:rPr>
                            <m:t>𝒊</m:t>
                          </m:r>
                        </m:sub>
                      </m:sSub>
                      <m:r>
                        <a:rPr lang="en-IN" sz="3200" b="1" i="1">
                          <a:latin typeface="Cambria Math" panose="02040503050406030204" pitchFamily="18" charset="0"/>
                        </a:rPr>
                        <m:t>=</m:t>
                      </m:r>
                      <m:r>
                        <a:rPr lang="en-IN" sz="3200" b="1" i="1" smtClean="0">
                          <a:latin typeface="Cambria Math" panose="02040503050406030204" pitchFamily="18" charset="0"/>
                        </a:rPr>
                        <m:t>+</m:t>
                      </m:r>
                      <m:r>
                        <a:rPr lang="en-IN" sz="3200" b="1" i="1">
                          <a:latin typeface="Cambria Math" panose="02040503050406030204" pitchFamily="18" charset="0"/>
                        </a:rPr>
                        <m:t>[</m:t>
                      </m:r>
                      <m:r>
                        <a:rPr lang="en-IN" sz="3200" b="1" i="1">
                          <a:latin typeface="Cambria Math" panose="02040503050406030204" pitchFamily="18" charset="0"/>
                        </a:rPr>
                        <m:t>𝑺</m:t>
                      </m:r>
                      <m:r>
                        <a:rPr lang="en-IN" sz="3200" b="1" i="1">
                          <a:latin typeface="Cambria Math" panose="02040503050406030204" pitchFamily="18" charset="0"/>
                        </a:rPr>
                        <m:t>]</m:t>
                      </m:r>
                    </m:oMath>
                  </m:oMathPara>
                </a14:m>
                <a:endParaRPr lang="en-IN" sz="3200" b="1" dirty="0"/>
              </a:p>
            </p:txBody>
          </p:sp>
        </mc:Choice>
        <mc:Fallback>
          <p:sp>
            <p:nvSpPr>
              <p:cNvPr id="13" name="Rectangle 12">
                <a:extLst>
                  <a:ext uri="{FF2B5EF4-FFF2-40B4-BE49-F238E27FC236}">
                    <a16:creationId xmlns:a16="http://schemas.microsoft.com/office/drawing/2014/main" id="{95883FC4-BA84-49CE-924C-9799FC780998}"/>
                  </a:ext>
                </a:extLst>
              </p:cNvPr>
              <p:cNvSpPr>
                <a:spLocks noRot="1" noChangeAspect="1" noMove="1" noResize="1" noEditPoints="1" noAdjustHandles="1" noChangeArrowheads="1" noChangeShapeType="1" noTextEdit="1"/>
              </p:cNvSpPr>
              <p:nvPr/>
            </p:nvSpPr>
            <p:spPr>
              <a:xfrm>
                <a:off x="9172181" y="2798672"/>
                <a:ext cx="2051972" cy="58477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CB9D3AA3-420D-451F-B2D3-C78D6ED06F6D}"/>
                  </a:ext>
                </a:extLst>
              </p:cNvPr>
              <p:cNvSpPr/>
              <p:nvPr/>
            </p:nvSpPr>
            <p:spPr>
              <a:xfrm>
                <a:off x="9172181" y="2361187"/>
                <a:ext cx="2716065"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𝒂</m:t>
                          </m:r>
                        </m:e>
                        <m:sub>
                          <m:r>
                            <a:rPr lang="en-IN" sz="3200" b="1" i="1">
                              <a:latin typeface="Cambria Math" panose="02040503050406030204" pitchFamily="18" charset="0"/>
                            </a:rPr>
                            <m:t>𝒊</m:t>
                          </m:r>
                        </m:sub>
                      </m:sSub>
                      <m:r>
                        <a:rPr lang="en-IN" sz="3200" b="1" i="1">
                          <a:latin typeface="Cambria Math" panose="02040503050406030204" pitchFamily="18" charset="0"/>
                        </a:rPr>
                        <m:t>=−</m:t>
                      </m:r>
                      <m:d>
                        <m:dPr>
                          <m:begChr m:val="["/>
                          <m:endChr m:val="]"/>
                          <m:ctrlPr>
                            <a:rPr lang="en-IN" sz="3200" b="1" i="1">
                              <a:latin typeface="Cambria Math" panose="02040503050406030204" pitchFamily="18" charset="0"/>
                            </a:rPr>
                          </m:ctrlPr>
                        </m:dPr>
                        <m:e>
                          <m:r>
                            <a:rPr lang="en-IN" sz="3200" b="1" i="1">
                              <a:latin typeface="Cambria Math" panose="02040503050406030204" pitchFamily="18" charset="0"/>
                            </a:rPr>
                            <m:t>𝑪𝑨𝑾</m:t>
                          </m:r>
                        </m:e>
                      </m:d>
                    </m:oMath>
                  </m:oMathPara>
                </a14:m>
                <a:endParaRPr lang="en-IN" sz="3200" b="1" i="1" dirty="0">
                  <a:latin typeface="Cambria Math" panose="02040503050406030204" pitchFamily="18" charset="0"/>
                </a:endParaRPr>
              </a:p>
            </p:txBody>
          </p:sp>
        </mc:Choice>
        <mc:Fallback>
          <p:sp>
            <p:nvSpPr>
              <p:cNvPr id="15" name="Rectangle 14">
                <a:extLst>
                  <a:ext uri="{FF2B5EF4-FFF2-40B4-BE49-F238E27FC236}">
                    <a16:creationId xmlns:a16="http://schemas.microsoft.com/office/drawing/2014/main" id="{CB9D3AA3-420D-451F-B2D3-C78D6ED06F6D}"/>
                  </a:ext>
                </a:extLst>
              </p:cNvPr>
              <p:cNvSpPr>
                <a:spLocks noRot="1" noChangeAspect="1" noMove="1" noResize="1" noEditPoints="1" noAdjustHandles="1" noChangeArrowheads="1" noChangeShapeType="1" noTextEdit="1"/>
              </p:cNvSpPr>
              <p:nvPr/>
            </p:nvSpPr>
            <p:spPr>
              <a:xfrm>
                <a:off x="9172181" y="2361187"/>
                <a:ext cx="2716065" cy="584775"/>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533344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048ED-A5D8-4D67-A8CA-47B3D4A67D51}"/>
              </a:ext>
            </a:extLst>
          </p:cNvPr>
          <p:cNvPicPr>
            <a:picLocks noChangeAspect="1"/>
          </p:cNvPicPr>
          <p:nvPr/>
        </p:nvPicPr>
        <p:blipFill>
          <a:blip r:embed="rId2"/>
          <a:stretch>
            <a:fillRect/>
          </a:stretch>
        </p:blipFill>
        <p:spPr>
          <a:xfrm>
            <a:off x="3057097" y="938758"/>
            <a:ext cx="6077798" cy="3153215"/>
          </a:xfrm>
          <a:prstGeom prst="rect">
            <a:avLst/>
          </a:prstGeom>
        </p:spPr>
      </p:pic>
      <p:pic>
        <p:nvPicPr>
          <p:cNvPr id="3" name="Picture 2">
            <a:extLst>
              <a:ext uri="{FF2B5EF4-FFF2-40B4-BE49-F238E27FC236}">
                <a16:creationId xmlns:a16="http://schemas.microsoft.com/office/drawing/2014/main" id="{5870BB47-938C-4EC1-B593-68B7E54D7D3A}"/>
              </a:ext>
            </a:extLst>
          </p:cNvPr>
          <p:cNvPicPr>
            <a:picLocks noChangeAspect="1"/>
          </p:cNvPicPr>
          <p:nvPr/>
        </p:nvPicPr>
        <p:blipFill>
          <a:blip r:embed="rId3"/>
          <a:stretch>
            <a:fillRect/>
          </a:stretch>
        </p:blipFill>
        <p:spPr>
          <a:xfrm>
            <a:off x="2823703" y="5158922"/>
            <a:ext cx="6544588" cy="1114581"/>
          </a:xfrm>
          <a:prstGeom prst="rect">
            <a:avLst/>
          </a:prstGeom>
        </p:spPr>
      </p:pic>
      <p:pic>
        <p:nvPicPr>
          <p:cNvPr id="4" name="Picture 3">
            <a:extLst>
              <a:ext uri="{FF2B5EF4-FFF2-40B4-BE49-F238E27FC236}">
                <a16:creationId xmlns:a16="http://schemas.microsoft.com/office/drawing/2014/main" id="{11BAC34A-3208-42F0-8A4A-9F5CB8BE7668}"/>
              </a:ext>
            </a:extLst>
          </p:cNvPr>
          <p:cNvPicPr>
            <a:picLocks noChangeAspect="1"/>
          </p:cNvPicPr>
          <p:nvPr/>
        </p:nvPicPr>
        <p:blipFill>
          <a:blip r:embed="rId4"/>
          <a:stretch>
            <a:fillRect/>
          </a:stretch>
        </p:blipFill>
        <p:spPr>
          <a:xfrm>
            <a:off x="3852546" y="4091973"/>
            <a:ext cx="4486901" cy="1066949"/>
          </a:xfrm>
          <a:prstGeom prst="rect">
            <a:avLst/>
          </a:prstGeom>
        </p:spPr>
      </p:pic>
    </p:spTree>
    <p:extLst>
      <p:ext uri="{BB962C8B-B14F-4D97-AF65-F5344CB8AC3E}">
        <p14:creationId xmlns:p14="http://schemas.microsoft.com/office/powerpoint/2010/main" val="6106004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Fuel-rod-final.png" descr="Fuel-rod-final.png"/>
          <p:cNvPicPr>
            <a:picLocks noChangeAspect="1"/>
          </p:cNvPicPr>
          <p:nvPr/>
        </p:nvPicPr>
        <p:blipFill>
          <a:blip r:embed="rId2">
            <a:extLst/>
          </a:blip>
          <a:stretch>
            <a:fillRect/>
          </a:stretch>
        </p:blipFill>
        <p:spPr>
          <a:xfrm>
            <a:off x="0" y="825905"/>
            <a:ext cx="12192000" cy="5206190"/>
          </a:xfrm>
          <a:prstGeom prst="rect">
            <a:avLst/>
          </a:prstGeom>
          <a:ln w="12700">
            <a:miter lim="400000"/>
          </a:ln>
        </p:spPr>
      </p:pic>
      <p:sp>
        <p:nvSpPr>
          <p:cNvPr id="133" name="NF =no. of fuel-cell divisions…"/>
          <p:cNvSpPr txBox="1"/>
          <p:nvPr/>
        </p:nvSpPr>
        <p:spPr>
          <a:xfrm>
            <a:off x="8990134" y="5503167"/>
            <a:ext cx="2787571" cy="942684"/>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b="1">
                <a:latin typeface="+mj-lt"/>
                <a:ea typeface="+mj-ea"/>
                <a:cs typeface="+mj-cs"/>
                <a:sym typeface="Calibri"/>
              </a:defRPr>
            </a:pPr>
            <a:r>
              <a:rPr dirty="0"/>
              <a:t>NF</a:t>
            </a:r>
            <a:r>
              <a:rPr b="0" dirty="0"/>
              <a:t> = no. of fuel-cell divisions</a:t>
            </a:r>
          </a:p>
          <a:p>
            <a:pPr>
              <a:defRPr b="1">
                <a:latin typeface="+mj-lt"/>
                <a:ea typeface="+mj-ea"/>
                <a:cs typeface="+mj-cs"/>
                <a:sym typeface="Calibri"/>
              </a:defRPr>
            </a:pPr>
            <a:r>
              <a:rPr dirty="0"/>
              <a:t>NC</a:t>
            </a:r>
            <a:r>
              <a:rPr b="0" dirty="0"/>
              <a:t> = no. of clad-divisions</a:t>
            </a:r>
          </a:p>
          <a:p>
            <a:pPr>
              <a:defRPr b="1">
                <a:latin typeface="+mj-lt"/>
                <a:ea typeface="+mj-ea"/>
                <a:cs typeface="+mj-cs"/>
                <a:sym typeface="Calibri"/>
              </a:defRPr>
            </a:pPr>
            <a:r>
              <a:rPr dirty="0"/>
              <a:t>NT = NF + NC</a:t>
            </a:r>
          </a:p>
        </p:txBody>
      </p:sp>
      <mc:AlternateContent xmlns:mc="http://schemas.openxmlformats.org/markup-compatibility/2006" xmlns:a14="http://schemas.microsoft.com/office/drawing/2010/main">
        <mc:Choice Requires="a14">
          <p:sp>
            <p:nvSpPr>
              <p:cNvPr id="134" name="Equation"/>
              <p:cNvSpPr txBox="1"/>
              <p:nvPr/>
            </p:nvSpPr>
            <p:spPr>
              <a:xfrm>
                <a:off x="396956" y="3557454"/>
                <a:ext cx="205254" cy="240831"/>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2100" i="1">
                              <a:solidFill>
                                <a:srgbClr val="000000"/>
                              </a:solidFill>
                              <a:latin typeface="Cambria Math" panose="02040503050406030204" pitchFamily="18" charset="0"/>
                            </a:rPr>
                          </m:ctrlPr>
                        </m:sSubPr>
                        <m:e>
                          <m:r>
                            <a:rPr sz="2100" i="1">
                              <a:solidFill>
                                <a:srgbClr val="000000"/>
                              </a:solidFill>
                              <a:latin typeface="Cambria Math" panose="02040503050406030204" pitchFamily="18" charset="0"/>
                            </a:rPr>
                            <m:t>𝑇</m:t>
                          </m:r>
                        </m:e>
                        <m:sub>
                          <m:r>
                            <a:rPr sz="2100" i="1">
                              <a:solidFill>
                                <a:srgbClr val="000000"/>
                              </a:solidFill>
                              <a:latin typeface="Cambria Math" panose="02040503050406030204" pitchFamily="18" charset="0"/>
                            </a:rPr>
                            <m:t>1</m:t>
                          </m:r>
                        </m:sub>
                      </m:sSub>
                    </m:oMath>
                  </m:oMathPara>
                </a14:m>
                <a:endParaRPr sz="2100"/>
              </a:p>
            </p:txBody>
          </p:sp>
        </mc:Choice>
        <mc:Fallback xmlns="">
          <p:sp>
            <p:nvSpPr>
              <p:cNvPr id="134" name="Equation"/>
              <p:cNvSpPr txBox="1">
                <a:spLocks noRot="1" noChangeAspect="1" noMove="1" noResize="1" noEditPoints="1" noAdjustHandles="1" noChangeArrowheads="1" noChangeShapeType="1" noTextEdit="1"/>
              </p:cNvSpPr>
              <p:nvPr/>
            </p:nvSpPr>
            <p:spPr>
              <a:xfrm>
                <a:off x="396956" y="3557454"/>
                <a:ext cx="205254" cy="240831"/>
              </a:xfrm>
              <a:prstGeom prst="rect">
                <a:avLst/>
              </a:prstGeom>
              <a:blipFill>
                <a:blip r:embed="rId3"/>
                <a:stretch>
                  <a:fillRect l="-44118" r="-47059" b="-58974"/>
                </a:stretch>
              </a:blipFill>
              <a:ln w="12700">
                <a:miter lim="400000"/>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5" name="Equation"/>
              <p:cNvSpPr txBox="1"/>
              <p:nvPr/>
            </p:nvSpPr>
            <p:spPr>
              <a:xfrm>
                <a:off x="10170723" y="3511582"/>
                <a:ext cx="854773" cy="252862"/>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2100" i="1">
                              <a:solidFill>
                                <a:srgbClr val="000000"/>
                              </a:solidFill>
                              <a:latin typeface="Cambria Math" panose="02040503050406030204" pitchFamily="18" charset="0"/>
                            </a:rPr>
                          </m:ctrlPr>
                        </m:sSubPr>
                        <m:e>
                          <m:r>
                            <a:rPr sz="2100" i="1">
                              <a:solidFill>
                                <a:srgbClr val="000000"/>
                              </a:solidFill>
                              <a:latin typeface="Cambria Math" panose="02040503050406030204" pitchFamily="18" charset="0"/>
                            </a:rPr>
                            <m:t>𝑻</m:t>
                          </m:r>
                        </m:e>
                        <m:sub>
                          <m:r>
                            <a:rPr sz="2100" i="1">
                              <a:solidFill>
                                <a:srgbClr val="000000"/>
                              </a:solidFill>
                              <a:latin typeface="Cambria Math" panose="02040503050406030204" pitchFamily="18" charset="0"/>
                            </a:rPr>
                            <m:t>𝑵𝑭</m:t>
                          </m:r>
                          <m:r>
                            <a:rPr sz="2100" i="1">
                              <a:solidFill>
                                <a:srgbClr val="000000"/>
                              </a:solidFill>
                              <a:latin typeface="Cambria Math" panose="02040503050406030204" pitchFamily="18" charset="0"/>
                            </a:rPr>
                            <m:t>+</m:t>
                          </m:r>
                          <m:r>
                            <a:rPr sz="2100" i="1">
                              <a:solidFill>
                                <a:srgbClr val="000000"/>
                              </a:solidFill>
                              <a:latin typeface="Cambria Math" panose="02040503050406030204" pitchFamily="18" charset="0"/>
                            </a:rPr>
                            <m:t>𝑵𝑪</m:t>
                          </m:r>
                        </m:sub>
                      </m:sSub>
                    </m:oMath>
                  </m:oMathPara>
                </a14:m>
                <a:endParaRPr sz="2100"/>
              </a:p>
            </p:txBody>
          </p:sp>
        </mc:Choice>
        <mc:Fallback xmlns="">
          <p:sp>
            <p:nvSpPr>
              <p:cNvPr id="135" name="Equation"/>
              <p:cNvSpPr txBox="1">
                <a:spLocks noRot="1" noChangeAspect="1" noMove="1" noResize="1" noEditPoints="1" noAdjustHandles="1" noChangeArrowheads="1" noChangeShapeType="1" noTextEdit="1"/>
              </p:cNvSpPr>
              <p:nvPr/>
            </p:nvSpPr>
            <p:spPr>
              <a:xfrm>
                <a:off x="10170723" y="3511582"/>
                <a:ext cx="854773" cy="252862"/>
              </a:xfrm>
              <a:prstGeom prst="rect">
                <a:avLst/>
              </a:prstGeom>
              <a:blipFill>
                <a:blip r:embed="rId4"/>
                <a:stretch>
                  <a:fillRect l="-10638" r="-6383" b="-50000"/>
                </a:stretch>
              </a:blipFill>
              <a:ln w="12700">
                <a:miter lim="400000"/>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6" name="Equation"/>
              <p:cNvSpPr txBox="1"/>
              <p:nvPr/>
            </p:nvSpPr>
            <p:spPr>
              <a:xfrm>
                <a:off x="10867095" y="3034314"/>
                <a:ext cx="427773" cy="284105"/>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2100" i="1">
                              <a:solidFill>
                                <a:srgbClr val="000000"/>
                              </a:solidFill>
                              <a:latin typeface="Cambria Math" panose="02040503050406030204" pitchFamily="18" charset="0"/>
                            </a:rPr>
                          </m:ctrlPr>
                        </m:sSubPr>
                        <m:e>
                          <m:r>
                            <a:rPr sz="2100" i="1">
                              <a:solidFill>
                                <a:srgbClr val="000000"/>
                              </a:solidFill>
                              <a:latin typeface="Cambria Math" panose="02040503050406030204" pitchFamily="18" charset="0"/>
                            </a:rPr>
                            <m:t>𝑻</m:t>
                          </m:r>
                        </m:e>
                        <m:sub>
                          <m:r>
                            <a:rPr sz="2100" i="1">
                              <a:solidFill>
                                <a:srgbClr val="000000"/>
                              </a:solidFill>
                              <a:latin typeface="Cambria Math" panose="02040503050406030204" pitchFamily="18" charset="0"/>
                            </a:rPr>
                            <m:t>𝒊𝒏𝒇</m:t>
                          </m:r>
                        </m:sub>
                      </m:sSub>
                    </m:oMath>
                  </m:oMathPara>
                </a14:m>
                <a:endParaRPr sz="2100"/>
              </a:p>
            </p:txBody>
          </p:sp>
        </mc:Choice>
        <mc:Fallback xmlns="">
          <p:sp>
            <p:nvSpPr>
              <p:cNvPr id="136" name="Equation"/>
              <p:cNvSpPr txBox="1">
                <a:spLocks noRot="1" noChangeAspect="1" noMove="1" noResize="1" noEditPoints="1" noAdjustHandles="1" noChangeArrowheads="1" noChangeShapeType="1" noTextEdit="1"/>
              </p:cNvSpPr>
              <p:nvPr/>
            </p:nvSpPr>
            <p:spPr>
              <a:xfrm>
                <a:off x="10867095" y="3034314"/>
                <a:ext cx="427773" cy="284105"/>
              </a:xfrm>
              <a:prstGeom prst="rect">
                <a:avLst/>
              </a:prstGeom>
              <a:blipFill>
                <a:blip r:embed="rId5"/>
                <a:stretch>
                  <a:fillRect l="-22857" r="-32857" b="-58696"/>
                </a:stretch>
              </a:blipFill>
              <a:ln w="12700">
                <a:miter lim="400000"/>
              </a:ln>
            </p:spPr>
            <p:txBody>
              <a:bodyPr/>
              <a:lstStyle/>
              <a:p>
                <a:r>
                  <a:rPr lang="en-IN">
                    <a:noFill/>
                  </a:rPr>
                  <a:t> </a:t>
                </a:r>
              </a:p>
            </p:txBody>
          </p:sp>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Boundary Conditions"/>
          <p:cNvSpPr txBox="1"/>
          <p:nvPr/>
        </p:nvSpPr>
        <p:spPr>
          <a:xfrm>
            <a:off x="0" y="362112"/>
            <a:ext cx="12192000"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lnSpc>
                <a:spcPct val="90000"/>
              </a:lnSpc>
              <a:defRPr sz="4400">
                <a:latin typeface="Calibri Light"/>
                <a:ea typeface="Calibri Light"/>
                <a:cs typeface="Calibri Light"/>
                <a:sym typeface="Calibri Light"/>
              </a:defRPr>
            </a:lvl1pPr>
          </a:lstStyle>
          <a:p>
            <a:r>
              <a:rPr b="1" dirty="0"/>
              <a:t>Boundary Conditions</a:t>
            </a:r>
          </a:p>
        </p:txBody>
      </p:sp>
      <p:sp>
        <p:nvSpPr>
          <p:cNvPr id="139" name="At Centre-line in Fuel Rod(Nuemann Left Boundary Condition)"/>
          <p:cNvSpPr txBox="1"/>
          <p:nvPr/>
        </p:nvSpPr>
        <p:spPr>
          <a:xfrm>
            <a:off x="298225" y="1224533"/>
            <a:ext cx="10207277" cy="5355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lnSpc>
                <a:spcPct val="90000"/>
              </a:lnSpc>
              <a:defRPr sz="3200" u="sng">
                <a:latin typeface="Calibri Light"/>
                <a:ea typeface="Calibri Light"/>
                <a:cs typeface="Calibri Light"/>
                <a:sym typeface="Calibri Light"/>
              </a:defRPr>
            </a:pPr>
            <a:r>
              <a:rPr b="1" dirty="0"/>
              <a:t>At Centre-line in Fuel Rod (Neumann Left Boundary Condition)</a:t>
            </a:r>
          </a:p>
        </p:txBody>
      </p:sp>
      <p:sp>
        <p:nvSpPr>
          <p:cNvPr id="140" name="At Fuel-Gap Surface(Robin’s Right Boundary Condition)"/>
          <p:cNvSpPr txBox="1"/>
          <p:nvPr/>
        </p:nvSpPr>
        <p:spPr>
          <a:xfrm>
            <a:off x="298225" y="3392472"/>
            <a:ext cx="9081969" cy="5355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lnSpc>
                <a:spcPct val="90000"/>
              </a:lnSpc>
              <a:defRPr sz="3200" u="sng">
                <a:latin typeface="Calibri Light"/>
                <a:ea typeface="Calibri Light"/>
                <a:cs typeface="Calibri Light"/>
                <a:sym typeface="Calibri Light"/>
              </a:defRPr>
            </a:pPr>
            <a:r>
              <a:rPr b="1"/>
              <a:t>At Fuel-Gap Surface (Robin’s Right Boundary Condition)</a:t>
            </a:r>
          </a:p>
        </p:txBody>
      </p:sp>
      <mc:AlternateContent xmlns:mc="http://schemas.openxmlformats.org/markup-compatibility/2006" xmlns:a14="http://schemas.microsoft.com/office/drawing/2010/main">
        <mc:Choice Requires="a14">
          <p:sp>
            <p:nvSpPr>
              <p:cNvPr id="141" name="Equation"/>
              <p:cNvSpPr txBox="1"/>
              <p:nvPr/>
            </p:nvSpPr>
            <p:spPr>
              <a:xfrm>
                <a:off x="787367" y="1970246"/>
                <a:ext cx="1615174"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0</m:t>
                      </m:r>
                    </m:oMath>
                  </m:oMathPara>
                </a14:m>
                <a:endParaRPr dirty="0"/>
              </a:p>
            </p:txBody>
          </p:sp>
        </mc:Choice>
        <mc:Fallback xmlns="">
          <p:sp>
            <p:nvSpPr>
              <p:cNvPr id="141" name="Equation"/>
              <p:cNvSpPr txBox="1">
                <a:spLocks noRot="1" noChangeAspect="1" noMove="1" noResize="1" noEditPoints="1" noAdjustHandles="1" noChangeArrowheads="1" noChangeShapeType="1" noTextEdit="1"/>
              </p:cNvSpPr>
              <p:nvPr/>
            </p:nvSpPr>
            <p:spPr>
              <a:xfrm>
                <a:off x="787367" y="1970246"/>
                <a:ext cx="1615174" cy="430887"/>
              </a:xfrm>
              <a:prstGeom prst="rect">
                <a:avLst/>
              </a:prstGeom>
              <a:blipFill>
                <a:blip r:embed="rId2"/>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2" name="Equation"/>
              <p:cNvSpPr txBox="1"/>
              <p:nvPr/>
            </p:nvSpPr>
            <p:spPr>
              <a:xfrm>
                <a:off x="787367" y="2639826"/>
                <a:ext cx="5550680"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𝑆</m:t>
                          </m:r>
                        </m:e>
                        <m:sub>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𝑄</m:t>
                          </m:r>
                        </m:e>
                        <m:sub>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𝐴𝑇</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𝑂</m:t>
                          </m:r>
                        </m:e>
                        <m:sub>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sSup>
                        <m:sSupPr>
                          <m:ctrlPr>
                            <a:rPr i="1">
                              <a:solidFill>
                                <a:srgbClr val="000000"/>
                              </a:solidFill>
                              <a:latin typeface="Cambria Math" panose="02040503050406030204" pitchFamily="18" charset="0"/>
                            </a:rPr>
                          </m:ctrlPr>
                        </m:sSupPr>
                        <m:e>
                          <m:r>
                            <a:rPr i="1">
                              <a:solidFill>
                                <a:srgbClr val="000000"/>
                              </a:solidFill>
                              <a:latin typeface="Cambria Math" panose="02040503050406030204" pitchFamily="18" charset="0"/>
                            </a:rPr>
                            <m:t>𝑞</m:t>
                          </m:r>
                        </m:e>
                        <m:sup>
                          <m:r>
                            <a:rPr lang="en-IN" i="1">
                              <a:latin typeface="Cambria Math" panose="02040503050406030204" pitchFamily="18" charset="0"/>
                            </a:rPr>
                            <m:t>′′′</m:t>
                          </m:r>
                        </m:sup>
                      </m:sSup>
                    </m:oMath>
                  </m:oMathPara>
                </a14:m>
                <a:endParaRPr dirty="0"/>
              </a:p>
            </p:txBody>
          </p:sp>
        </mc:Choice>
        <mc:Fallback xmlns="">
          <p:sp>
            <p:nvSpPr>
              <p:cNvPr id="142" name="Equation"/>
              <p:cNvSpPr txBox="1">
                <a:spLocks noRot="1" noChangeAspect="1" noMove="1" noResize="1" noEditPoints="1" noAdjustHandles="1" noChangeArrowheads="1" noChangeShapeType="1" noTextEdit="1"/>
              </p:cNvSpPr>
              <p:nvPr/>
            </p:nvSpPr>
            <p:spPr>
              <a:xfrm>
                <a:off x="787367" y="2639826"/>
                <a:ext cx="5550680" cy="430887"/>
              </a:xfrm>
              <a:prstGeom prst="rect">
                <a:avLst/>
              </a:prstGeom>
              <a:blipFill>
                <a:blip r:embed="rId3"/>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3" name="Equation"/>
              <p:cNvSpPr txBox="1"/>
              <p:nvPr/>
            </p:nvSpPr>
            <p:spPr>
              <a:xfrm>
                <a:off x="787367" y="4145111"/>
                <a:ext cx="5066586"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oMath>
                  </m:oMathPara>
                </a14:m>
                <a:endParaRPr dirty="0"/>
              </a:p>
            </p:txBody>
          </p:sp>
        </mc:Choice>
        <mc:Fallback xmlns="">
          <p:sp>
            <p:nvSpPr>
              <p:cNvPr id="143" name="Equation"/>
              <p:cNvSpPr txBox="1">
                <a:spLocks noRot="1" noChangeAspect="1" noMove="1" noResize="1" noEditPoints="1" noAdjustHandles="1" noChangeArrowheads="1" noChangeShapeType="1" noTextEdit="1"/>
              </p:cNvSpPr>
              <p:nvPr/>
            </p:nvSpPr>
            <p:spPr>
              <a:xfrm>
                <a:off x="787367" y="4145111"/>
                <a:ext cx="5066586" cy="430887"/>
              </a:xfrm>
              <a:prstGeom prst="rect">
                <a:avLst/>
              </a:prstGeom>
              <a:blipFill>
                <a:blip r:embed="rId4"/>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4" name="Equation"/>
              <p:cNvSpPr txBox="1"/>
              <p:nvPr/>
            </p:nvSpPr>
            <p:spPr>
              <a:xfrm>
                <a:off x="773483" y="5512585"/>
                <a:ext cx="9374564" cy="968150"/>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𝑆</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𝑄</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𝐴𝑇</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𝑂</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r>
                        <a:rPr i="1">
                          <a:solidFill>
                            <a:srgbClr val="000000"/>
                          </a:solidFill>
                          <a:latin typeface="Cambria Math" panose="02040503050406030204" pitchFamily="18" charset="0"/>
                        </a:rPr>
                        <m:t>⋅</m:t>
                      </m:r>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sup>
                              </m:sSubSup>
                            </m:num>
                            <m:den>
                              <m:r>
                                <a:rPr i="1">
                                  <a:solidFill>
                                    <a:srgbClr val="000000"/>
                                  </a:solidFill>
                                  <a:latin typeface="Cambria Math" panose="02040503050406030204" pitchFamily="18" charset="0"/>
                                </a:rPr>
                                <m:t>2</m:t>
                              </m:r>
                            </m:den>
                          </m:f>
                        </m:e>
                      </m:d>
                    </m:oMath>
                  </m:oMathPara>
                </a14:m>
                <a:endParaRPr dirty="0"/>
              </a:p>
            </p:txBody>
          </p:sp>
        </mc:Choice>
        <mc:Fallback xmlns="">
          <p:sp>
            <p:nvSpPr>
              <p:cNvPr id="144" name="Equation"/>
              <p:cNvSpPr txBox="1">
                <a:spLocks noRot="1" noChangeAspect="1" noMove="1" noResize="1" noEditPoints="1" noAdjustHandles="1" noChangeArrowheads="1" noChangeShapeType="1" noTextEdit="1"/>
              </p:cNvSpPr>
              <p:nvPr/>
            </p:nvSpPr>
            <p:spPr>
              <a:xfrm>
                <a:off x="773483" y="5512585"/>
                <a:ext cx="9374564" cy="968150"/>
              </a:xfrm>
              <a:prstGeom prst="rect">
                <a:avLst/>
              </a:prstGeom>
              <a:blipFill>
                <a:blip r:embed="rId5"/>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5" name="Equation"/>
              <p:cNvSpPr txBox="1"/>
              <p:nvPr/>
            </p:nvSpPr>
            <p:spPr>
              <a:xfrm>
                <a:off x="773483" y="4812883"/>
                <a:ext cx="7716093"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𝑃</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oMath>
                  </m:oMathPara>
                </a14:m>
                <a:endParaRPr/>
              </a:p>
            </p:txBody>
          </p:sp>
        </mc:Choice>
        <mc:Fallback xmlns="">
          <p:sp>
            <p:nvSpPr>
              <p:cNvPr id="145" name="Equation"/>
              <p:cNvSpPr txBox="1">
                <a:spLocks noRot="1" noChangeAspect="1" noMove="1" noResize="1" noEditPoints="1" noAdjustHandles="1" noChangeArrowheads="1" noChangeShapeType="1" noTextEdit="1"/>
              </p:cNvSpPr>
              <p:nvPr/>
            </p:nvSpPr>
            <p:spPr>
              <a:xfrm>
                <a:off x="773483" y="4812883"/>
                <a:ext cx="7716093" cy="430887"/>
              </a:xfrm>
              <a:prstGeom prst="rect">
                <a:avLst/>
              </a:prstGeom>
              <a:blipFill>
                <a:blip r:embed="rId6"/>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46" name="HTC = Heat-Transfer Coefficient for fuel-gap-clad"/>
          <p:cNvSpPr txBox="1"/>
          <p:nvPr/>
        </p:nvSpPr>
        <p:spPr>
          <a:xfrm>
            <a:off x="6688315" y="4197339"/>
            <a:ext cx="4599180" cy="358484"/>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b="1">
                <a:latin typeface="+mj-lt"/>
                <a:ea typeface="+mj-ea"/>
                <a:cs typeface="+mj-cs"/>
                <a:sym typeface="Calibri"/>
              </a:defRPr>
            </a:pPr>
            <a:r>
              <a:t>HTC </a:t>
            </a:r>
            <a:r>
              <a:rPr b="0"/>
              <a:t>= Heat-Transfer Coefficient for fuel-gap-clad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At Gap-Clad Surface(Robin’s Left Boundary Condition)"/>
          <p:cNvSpPr txBox="1"/>
          <p:nvPr/>
        </p:nvSpPr>
        <p:spPr>
          <a:xfrm>
            <a:off x="339703" y="386613"/>
            <a:ext cx="8886403" cy="5355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lnSpc>
                <a:spcPct val="90000"/>
              </a:lnSpc>
              <a:defRPr sz="3200" u="sng">
                <a:latin typeface="Calibri Light"/>
                <a:ea typeface="Calibri Light"/>
                <a:cs typeface="Calibri Light"/>
                <a:sym typeface="Calibri Light"/>
              </a:defRPr>
            </a:pPr>
            <a:r>
              <a:rPr b="1" dirty="0"/>
              <a:t>At Gap-Clad Surface (Robin’s Left Boundary Condition)</a:t>
            </a:r>
          </a:p>
        </p:txBody>
      </p:sp>
      <p:sp>
        <p:nvSpPr>
          <p:cNvPr id="149" name="At Clad-Coolant Surface(Robin’s Right Boundary Condition)"/>
          <p:cNvSpPr txBox="1"/>
          <p:nvPr/>
        </p:nvSpPr>
        <p:spPr>
          <a:xfrm>
            <a:off x="339704" y="3585324"/>
            <a:ext cx="9708744" cy="5355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lnSpc>
                <a:spcPct val="90000"/>
              </a:lnSpc>
              <a:defRPr sz="3200" u="sng">
                <a:latin typeface="Calibri Light"/>
                <a:ea typeface="Calibri Light"/>
                <a:cs typeface="Calibri Light"/>
                <a:sym typeface="Calibri Light"/>
              </a:defRPr>
            </a:pPr>
            <a:r>
              <a:rPr b="1" dirty="0"/>
              <a:t>At Clad-Coolant Surface (Robin’s Right Boundary Condition)</a:t>
            </a:r>
          </a:p>
        </p:txBody>
      </p:sp>
      <mc:AlternateContent xmlns:mc="http://schemas.openxmlformats.org/markup-compatibility/2006" xmlns:a14="http://schemas.microsoft.com/office/drawing/2010/main">
        <mc:Choice Requires="a14">
          <p:sp>
            <p:nvSpPr>
              <p:cNvPr id="150" name="Equation"/>
              <p:cNvSpPr txBox="1"/>
              <p:nvPr/>
            </p:nvSpPr>
            <p:spPr>
              <a:xfrm>
                <a:off x="756043" y="1086741"/>
                <a:ext cx="6254358"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oMath>
                  </m:oMathPara>
                </a14:m>
                <a:endParaRPr dirty="0"/>
              </a:p>
            </p:txBody>
          </p:sp>
        </mc:Choice>
        <mc:Fallback xmlns="">
          <p:sp>
            <p:nvSpPr>
              <p:cNvPr id="150" name="Equation"/>
              <p:cNvSpPr txBox="1">
                <a:spLocks noRot="1" noChangeAspect="1" noMove="1" noResize="1" noEditPoints="1" noAdjustHandles="1" noChangeArrowheads="1" noChangeShapeType="1" noTextEdit="1"/>
              </p:cNvSpPr>
              <p:nvPr/>
            </p:nvSpPr>
            <p:spPr>
              <a:xfrm>
                <a:off x="756043" y="1086741"/>
                <a:ext cx="6254358" cy="430887"/>
              </a:xfrm>
              <a:prstGeom prst="rect">
                <a:avLst/>
              </a:prstGeom>
              <a:blipFill>
                <a:blip r:embed="rId2"/>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1" name="Equation"/>
              <p:cNvSpPr txBox="1"/>
              <p:nvPr/>
            </p:nvSpPr>
            <p:spPr>
              <a:xfrm>
                <a:off x="756044" y="1807896"/>
                <a:ext cx="9400968"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𝑃</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oMath>
                  </m:oMathPara>
                </a14:m>
                <a:endParaRPr dirty="0"/>
              </a:p>
            </p:txBody>
          </p:sp>
        </mc:Choice>
        <mc:Fallback xmlns="">
          <p:sp>
            <p:nvSpPr>
              <p:cNvPr id="151" name="Equation"/>
              <p:cNvSpPr txBox="1">
                <a:spLocks noRot="1" noChangeAspect="1" noMove="1" noResize="1" noEditPoints="1" noAdjustHandles="1" noChangeArrowheads="1" noChangeShapeType="1" noTextEdit="1"/>
              </p:cNvSpPr>
              <p:nvPr/>
            </p:nvSpPr>
            <p:spPr>
              <a:xfrm>
                <a:off x="756044" y="1807896"/>
                <a:ext cx="9400968" cy="430887"/>
              </a:xfrm>
              <a:prstGeom prst="rect">
                <a:avLst/>
              </a:prstGeom>
              <a:blipFill>
                <a:blip r:embed="rId3"/>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2" name="Equation"/>
              <p:cNvSpPr txBox="1"/>
              <p:nvPr/>
            </p:nvSpPr>
            <p:spPr>
              <a:xfrm>
                <a:off x="756044" y="2514184"/>
                <a:ext cx="11052599" cy="968150"/>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𝑆</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𝑄</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𝐴𝑇</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𝑂</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m:t>
                      </m:r>
                      <m:r>
                        <a:rPr i="1">
                          <a:solidFill>
                            <a:srgbClr val="000000"/>
                          </a:solidFill>
                          <a:latin typeface="Cambria Math" panose="02040503050406030204" pitchFamily="18" charset="0"/>
                        </a:rPr>
                        <m:t>⋅</m:t>
                      </m:r>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sup>
                              </m:sSubSup>
                            </m:num>
                            <m:den>
                              <m:r>
                                <a:rPr i="1">
                                  <a:solidFill>
                                    <a:srgbClr val="000000"/>
                                  </a:solidFill>
                                  <a:latin typeface="Cambria Math" panose="02040503050406030204" pitchFamily="18" charset="0"/>
                                </a:rPr>
                                <m:t>2</m:t>
                              </m:r>
                            </m:den>
                          </m:f>
                        </m:e>
                      </m:d>
                    </m:oMath>
                  </m:oMathPara>
                </a14:m>
                <a:endParaRPr dirty="0"/>
              </a:p>
            </p:txBody>
          </p:sp>
        </mc:Choice>
        <mc:Fallback xmlns="">
          <p:sp>
            <p:nvSpPr>
              <p:cNvPr id="152" name="Equation"/>
              <p:cNvSpPr txBox="1">
                <a:spLocks noRot="1" noChangeAspect="1" noMove="1" noResize="1" noEditPoints="1" noAdjustHandles="1" noChangeArrowheads="1" noChangeShapeType="1" noTextEdit="1"/>
              </p:cNvSpPr>
              <p:nvPr/>
            </p:nvSpPr>
            <p:spPr>
              <a:xfrm>
                <a:off x="756044" y="2514184"/>
                <a:ext cx="11052599" cy="968150"/>
              </a:xfrm>
              <a:prstGeom prst="rect">
                <a:avLst/>
              </a:prstGeom>
              <a:blipFill>
                <a:blip r:embed="rId4"/>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3" name="Equation"/>
              <p:cNvSpPr txBox="1"/>
              <p:nvPr/>
            </p:nvSpPr>
            <p:spPr>
              <a:xfrm>
                <a:off x="756044" y="4478447"/>
                <a:ext cx="2341410"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non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0</m:t>
                      </m:r>
                    </m:oMath>
                  </m:oMathPara>
                </a14:m>
                <a:endParaRPr/>
              </a:p>
            </p:txBody>
          </p:sp>
        </mc:Choice>
        <mc:Fallback xmlns="">
          <p:sp>
            <p:nvSpPr>
              <p:cNvPr id="153" name="Equation"/>
              <p:cNvSpPr txBox="1">
                <a:spLocks noRot="1" noChangeAspect="1" noMove="1" noResize="1" noEditPoints="1" noAdjustHandles="1" noChangeArrowheads="1" noChangeShapeType="1" noTextEdit="1"/>
              </p:cNvSpPr>
              <p:nvPr/>
            </p:nvSpPr>
            <p:spPr>
              <a:xfrm>
                <a:off x="756044" y="4478447"/>
                <a:ext cx="2341410" cy="430887"/>
              </a:xfrm>
              <a:prstGeom prst="rect">
                <a:avLst/>
              </a:prstGeom>
              <a:blipFill>
                <a:blip r:embed="rId5"/>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4" name="Equation"/>
              <p:cNvSpPr txBox="1"/>
              <p:nvPr/>
            </p:nvSpPr>
            <p:spPr>
              <a:xfrm>
                <a:off x="756044" y="5220520"/>
                <a:ext cx="10154003" cy="43088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𝑃</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𝑊</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𝐸</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𝐻𝑇𝐶𝐶</m:t>
                      </m:r>
                    </m:oMath>
                  </m:oMathPara>
                </a14:m>
                <a:endParaRPr dirty="0"/>
              </a:p>
            </p:txBody>
          </p:sp>
        </mc:Choice>
        <mc:Fallback xmlns="">
          <p:sp>
            <p:nvSpPr>
              <p:cNvPr id="154" name="Equation"/>
              <p:cNvSpPr txBox="1">
                <a:spLocks noRot="1" noChangeAspect="1" noMove="1" noResize="1" noEditPoints="1" noAdjustHandles="1" noChangeArrowheads="1" noChangeShapeType="1" noTextEdit="1"/>
              </p:cNvSpPr>
              <p:nvPr/>
            </p:nvSpPr>
            <p:spPr>
              <a:xfrm>
                <a:off x="756044" y="5220520"/>
                <a:ext cx="10154003" cy="430887"/>
              </a:xfrm>
              <a:prstGeom prst="rect">
                <a:avLst/>
              </a:prstGeom>
              <a:blipFill>
                <a:blip r:embed="rId6"/>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5" name="Equation"/>
              <p:cNvSpPr txBox="1"/>
              <p:nvPr/>
            </p:nvSpPr>
            <p:spPr>
              <a:xfrm>
                <a:off x="752914" y="5993303"/>
                <a:ext cx="10668121" cy="465384"/>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8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𝑆</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𝐶𝐴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𝑄</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𝐴𝑇</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𝑂</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𝑁𝐹</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𝑁𝐶</m:t>
                          </m:r>
                        </m:sub>
                      </m:sSub>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𝐻𝑇𝐶𝐶</m:t>
                      </m:r>
                      <m:r>
                        <a:rPr i="1">
                          <a:solidFill>
                            <a:srgbClr val="000000"/>
                          </a:solidFill>
                          <a:latin typeface="Cambria Math" panose="02040503050406030204" pitchFamily="18" charset="0"/>
                        </a:rPr>
                        <m:t>⋅</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𝑖𝑛𝑓</m:t>
                          </m:r>
                        </m:sub>
                      </m:sSub>
                    </m:oMath>
                  </m:oMathPara>
                </a14:m>
                <a:endParaRPr dirty="0"/>
              </a:p>
            </p:txBody>
          </p:sp>
        </mc:Choice>
        <mc:Fallback xmlns="">
          <p:sp>
            <p:nvSpPr>
              <p:cNvPr id="155" name="Equation"/>
              <p:cNvSpPr txBox="1">
                <a:spLocks noRot="1" noChangeAspect="1" noMove="1" noResize="1" noEditPoints="1" noAdjustHandles="1" noChangeArrowheads="1" noChangeShapeType="1" noTextEdit="1"/>
              </p:cNvSpPr>
              <p:nvPr/>
            </p:nvSpPr>
            <p:spPr>
              <a:xfrm>
                <a:off x="752914" y="5993303"/>
                <a:ext cx="10668121" cy="465384"/>
              </a:xfrm>
              <a:prstGeom prst="rect">
                <a:avLst/>
              </a:prstGeom>
              <a:blipFill>
                <a:blip r:embed="rId7"/>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56" name="HTCC = Heat-Transfer Coefficient for clad-coolant…"/>
          <p:cNvSpPr txBox="1"/>
          <p:nvPr/>
        </p:nvSpPr>
        <p:spPr>
          <a:xfrm>
            <a:off x="7103422" y="4346880"/>
            <a:ext cx="4705221" cy="694019"/>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b="1">
                <a:latin typeface="+mj-lt"/>
                <a:ea typeface="+mj-ea"/>
                <a:cs typeface="+mj-cs"/>
                <a:sym typeface="Calibri"/>
              </a:defRPr>
            </a:pPr>
            <a:r>
              <a:t>HTCC</a:t>
            </a:r>
            <a:r>
              <a:rPr b="0"/>
              <a:t>  = Heat-Transfer Coefficient for clad-coolant</a:t>
            </a:r>
          </a:p>
          <a:p>
            <a:pPr>
              <a:defRPr b="1">
                <a:latin typeface="+mj-lt"/>
                <a:ea typeface="+mj-ea"/>
                <a:cs typeface="+mj-cs"/>
                <a:sym typeface="Calibri"/>
              </a:defRPr>
            </a:pPr>
            <a:r>
              <a:t>T</a:t>
            </a:r>
            <a:r>
              <a:rPr baseline="-25000"/>
              <a:t>inf </a:t>
            </a:r>
            <a:r>
              <a:t>     </a:t>
            </a:r>
            <a:r>
              <a:rPr b="0"/>
              <a:t>= Temperature of Coolant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teady State Temperature Profile"/>
          <p:cNvSpPr txBox="1"/>
          <p:nvPr/>
        </p:nvSpPr>
        <p:spPr>
          <a:xfrm>
            <a:off x="3697044" y="80937"/>
            <a:ext cx="4797913" cy="4970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200" b="1">
                <a:latin typeface="+mj-lt"/>
                <a:ea typeface="+mj-ea"/>
                <a:cs typeface="+mj-cs"/>
                <a:sym typeface="Calibri"/>
              </a:defRPr>
            </a:lvl1pPr>
          </a:lstStyle>
          <a:p>
            <a:r>
              <a:t>Data used for computation</a:t>
            </a:r>
          </a:p>
        </p:txBody>
      </p:sp>
      <p:sp>
        <p:nvSpPr>
          <p:cNvPr id="159" name="TextBox 1"/>
          <p:cNvSpPr txBox="1"/>
          <p:nvPr/>
        </p:nvSpPr>
        <p:spPr>
          <a:xfrm>
            <a:off x="2762427" y="746389"/>
            <a:ext cx="6667146" cy="55297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457200" indent="-457200">
              <a:buSzPct val="100000"/>
              <a:buFont typeface="Arial"/>
              <a:buChar char="•"/>
              <a:defRPr sz="2800">
                <a:latin typeface="+mj-lt"/>
                <a:ea typeface="+mj-ea"/>
                <a:cs typeface="+mj-cs"/>
                <a:sym typeface="Calibri"/>
              </a:defRPr>
            </a:pPr>
            <a:r>
              <a:rPr sz="2000" dirty="0"/>
              <a:t>Fuel Rod material = UO</a:t>
            </a:r>
            <a:r>
              <a:rPr sz="2000" baseline="-25000" dirty="0"/>
              <a:t>2</a:t>
            </a:r>
            <a:r>
              <a:rPr sz="2000" dirty="0"/>
              <a:t> </a:t>
            </a:r>
            <a:r>
              <a:rPr sz="2000" b="1" dirty="0"/>
              <a:t>(</a:t>
            </a:r>
            <a:r>
              <a:rPr sz="2000" b="1" dirty="0" err="1"/>
              <a:t>K</a:t>
            </a:r>
            <a:r>
              <a:rPr sz="2000" b="1" baseline="-25000" dirty="0" err="1"/>
              <a:t>f</a:t>
            </a:r>
            <a:r>
              <a:rPr sz="2000" b="1" dirty="0"/>
              <a:t> = 2.5 W/m-K)</a:t>
            </a:r>
            <a:endParaRPr sz="2000" b="1" baseline="-25000" dirty="0"/>
          </a:p>
          <a:p>
            <a:pPr marL="457200" indent="-457200">
              <a:buSzPct val="100000"/>
              <a:buFont typeface="Arial"/>
              <a:buChar char="•"/>
              <a:defRPr sz="2800">
                <a:latin typeface="+mj-lt"/>
                <a:ea typeface="+mj-ea"/>
                <a:cs typeface="+mj-cs"/>
                <a:sym typeface="Calibri"/>
              </a:defRPr>
            </a:pPr>
            <a:r>
              <a:rPr sz="2000" dirty="0"/>
              <a:t>Clad material = Zircalloy-2 </a:t>
            </a:r>
            <a:r>
              <a:rPr sz="2000" b="1" dirty="0"/>
              <a:t>(K</a:t>
            </a:r>
            <a:r>
              <a:rPr lang="en-US" sz="2000" b="1" baseline="-25000" dirty="0"/>
              <a:t>c</a:t>
            </a:r>
            <a:r>
              <a:rPr sz="2000" b="1" dirty="0"/>
              <a:t> = 21.5 W/m-K)</a:t>
            </a:r>
          </a:p>
          <a:p>
            <a:pPr marL="457200" indent="-457200">
              <a:buSzPct val="100000"/>
              <a:buFont typeface="Arial"/>
              <a:buChar char="•"/>
              <a:defRPr sz="2800">
                <a:latin typeface="+mj-lt"/>
                <a:ea typeface="+mj-ea"/>
                <a:cs typeface="+mj-cs"/>
                <a:sym typeface="Calibri"/>
              </a:defRPr>
            </a:pPr>
            <a:endParaRPr sz="2000" b="1" dirty="0"/>
          </a:p>
          <a:p>
            <a:pPr marL="457200" indent="-457200">
              <a:buSzPct val="100000"/>
              <a:buFont typeface="Arial"/>
              <a:buChar char="•"/>
              <a:defRPr sz="2800">
                <a:latin typeface="+mj-lt"/>
                <a:ea typeface="+mj-ea"/>
                <a:cs typeface="+mj-cs"/>
                <a:sym typeface="Calibri"/>
              </a:defRPr>
            </a:pPr>
            <a:r>
              <a:rPr sz="2000" dirty="0"/>
              <a:t>Radius of Fuel Pin = </a:t>
            </a:r>
            <a:r>
              <a:rPr sz="2000" b="1" dirty="0"/>
              <a:t>0.012 m</a:t>
            </a:r>
          </a:p>
          <a:p>
            <a:pPr marL="457200" indent="-457200">
              <a:buSzPct val="100000"/>
              <a:buFont typeface="Arial"/>
              <a:buChar char="•"/>
              <a:defRPr sz="2800">
                <a:latin typeface="+mj-lt"/>
                <a:ea typeface="+mj-ea"/>
                <a:cs typeface="+mj-cs"/>
                <a:sym typeface="Calibri"/>
              </a:defRPr>
            </a:pPr>
            <a:r>
              <a:rPr sz="2000" dirty="0"/>
              <a:t>Inner Radius of Clad = </a:t>
            </a:r>
            <a:r>
              <a:rPr sz="2000" b="1" dirty="0"/>
              <a:t>0.015 m</a:t>
            </a:r>
          </a:p>
          <a:p>
            <a:pPr marL="457200" indent="-457200">
              <a:buSzPct val="100000"/>
              <a:buFont typeface="Arial"/>
              <a:buChar char="•"/>
              <a:defRPr sz="2800">
                <a:latin typeface="+mj-lt"/>
                <a:ea typeface="+mj-ea"/>
                <a:cs typeface="+mj-cs"/>
                <a:sym typeface="Calibri"/>
              </a:defRPr>
            </a:pPr>
            <a:r>
              <a:rPr sz="2000" dirty="0"/>
              <a:t>Outer Radius of Clad = </a:t>
            </a:r>
            <a:r>
              <a:rPr sz="2000" b="1" dirty="0"/>
              <a:t>0.021 m</a:t>
            </a:r>
          </a:p>
          <a:p>
            <a:pPr marL="457200" indent="-457200">
              <a:buSzPct val="100000"/>
              <a:buFont typeface="Arial"/>
              <a:buChar char="•"/>
              <a:defRPr sz="2800">
                <a:latin typeface="+mj-lt"/>
                <a:ea typeface="+mj-ea"/>
                <a:cs typeface="+mj-cs"/>
                <a:sym typeface="Calibri"/>
              </a:defRPr>
            </a:pPr>
            <a:r>
              <a:rPr sz="2000" dirty="0"/>
              <a:t>Number of domains in Fuel Rod = </a:t>
            </a:r>
            <a:r>
              <a:rPr sz="2000" b="1" dirty="0"/>
              <a:t>13</a:t>
            </a:r>
          </a:p>
          <a:p>
            <a:pPr marL="457200" indent="-457200">
              <a:buSzPct val="100000"/>
              <a:buFont typeface="Arial"/>
              <a:buChar char="•"/>
              <a:defRPr sz="2800">
                <a:latin typeface="+mj-lt"/>
                <a:ea typeface="+mj-ea"/>
                <a:cs typeface="+mj-cs"/>
                <a:sym typeface="Calibri"/>
              </a:defRPr>
            </a:pPr>
            <a:r>
              <a:rPr sz="2000" dirty="0"/>
              <a:t>(Number of </a:t>
            </a:r>
            <a:r>
              <a:rPr sz="2000" dirty="0" err="1"/>
              <a:t>Pesudo</a:t>
            </a:r>
            <a:r>
              <a:rPr sz="2000" dirty="0"/>
              <a:t>-Nodes for gap = </a:t>
            </a:r>
            <a:r>
              <a:rPr sz="2000" b="1" dirty="0"/>
              <a:t>1</a:t>
            </a:r>
            <a:r>
              <a:rPr sz="2000" dirty="0"/>
              <a:t>)</a:t>
            </a:r>
          </a:p>
          <a:p>
            <a:pPr marL="457200" indent="-457200">
              <a:buSzPct val="100000"/>
              <a:buFont typeface="Arial"/>
              <a:buChar char="•"/>
              <a:defRPr sz="2800">
                <a:latin typeface="+mj-lt"/>
                <a:ea typeface="+mj-ea"/>
                <a:cs typeface="+mj-cs"/>
                <a:sym typeface="Calibri"/>
              </a:defRPr>
            </a:pPr>
            <a:r>
              <a:rPr sz="2000" dirty="0"/>
              <a:t>Number of domains in Clad = </a:t>
            </a:r>
            <a:r>
              <a:rPr sz="2000" b="1" dirty="0"/>
              <a:t>8</a:t>
            </a:r>
          </a:p>
          <a:p>
            <a:pPr marL="457200" indent="-457200">
              <a:buSzPct val="100000"/>
              <a:buFont typeface="Arial"/>
              <a:buChar char="•"/>
              <a:defRPr sz="2800">
                <a:latin typeface="+mj-lt"/>
                <a:ea typeface="+mj-ea"/>
                <a:cs typeface="+mj-cs"/>
                <a:sym typeface="Calibri"/>
              </a:defRPr>
            </a:pPr>
            <a:r>
              <a:rPr lang="en-US" sz="2000" dirty="0"/>
              <a:t>Density of Fuel Rod = </a:t>
            </a:r>
            <a:r>
              <a:rPr lang="en-US" sz="2000" b="1" dirty="0"/>
              <a:t>18900 kg/m</a:t>
            </a:r>
            <a:r>
              <a:rPr lang="en-US" sz="2000" b="1" baseline="30000" dirty="0"/>
              <a:t>3</a:t>
            </a:r>
          </a:p>
          <a:p>
            <a:pPr marL="457200" indent="-457200">
              <a:buSzPct val="100000"/>
              <a:buFont typeface="Arial"/>
              <a:buChar char="•"/>
              <a:defRPr sz="2800">
                <a:latin typeface="+mj-lt"/>
                <a:ea typeface="+mj-ea"/>
                <a:cs typeface="+mj-cs"/>
                <a:sym typeface="Calibri"/>
              </a:defRPr>
            </a:pPr>
            <a:r>
              <a:rPr lang="en-US" sz="2000" dirty="0">
                <a:sym typeface="Calibri"/>
              </a:rPr>
              <a:t>Density of Clad = </a:t>
            </a:r>
            <a:r>
              <a:rPr lang="en-US" sz="2000" b="1" dirty="0">
                <a:sym typeface="Calibri"/>
              </a:rPr>
              <a:t>6510 kg/m</a:t>
            </a:r>
            <a:r>
              <a:rPr lang="en-US" sz="2000" b="1" baseline="30000" dirty="0">
                <a:sym typeface="Calibri"/>
              </a:rPr>
              <a:t>3</a:t>
            </a:r>
          </a:p>
          <a:p>
            <a:pPr marL="457200" indent="-457200">
              <a:buSzPct val="100000"/>
              <a:buFont typeface="Arial"/>
              <a:buChar char="•"/>
              <a:defRPr sz="2800">
                <a:latin typeface="+mj-lt"/>
                <a:ea typeface="+mj-ea"/>
                <a:cs typeface="+mj-cs"/>
                <a:sym typeface="Calibri"/>
              </a:defRPr>
            </a:pPr>
            <a:r>
              <a:rPr lang="en-US" sz="2000" dirty="0">
                <a:sym typeface="Calibri"/>
              </a:rPr>
              <a:t>Specific Heat Capacity of Fuel Rod = </a:t>
            </a:r>
            <a:r>
              <a:rPr lang="en-US" sz="2000" b="1" dirty="0">
                <a:sym typeface="Calibri"/>
              </a:rPr>
              <a:t>120 J/kg-K</a:t>
            </a:r>
            <a:endParaRPr lang="en-US" sz="2000" b="1" baseline="30000" dirty="0">
              <a:sym typeface="Calibri"/>
            </a:endParaRPr>
          </a:p>
          <a:p>
            <a:pPr marL="457200" indent="-457200">
              <a:buSzPct val="100000"/>
              <a:buFont typeface="Arial"/>
              <a:buChar char="•"/>
              <a:defRPr sz="2800">
                <a:latin typeface="+mj-lt"/>
                <a:ea typeface="+mj-ea"/>
                <a:cs typeface="+mj-cs"/>
                <a:sym typeface="Calibri"/>
              </a:defRPr>
            </a:pPr>
            <a:r>
              <a:rPr lang="en-US" sz="2000" dirty="0">
                <a:sym typeface="Calibri"/>
              </a:rPr>
              <a:t>Specific Heat Capacity of Clad = </a:t>
            </a:r>
            <a:r>
              <a:rPr lang="en-US" sz="2000" b="1" dirty="0">
                <a:sym typeface="Calibri"/>
              </a:rPr>
              <a:t>270 J/kg-K</a:t>
            </a:r>
            <a:endParaRPr lang="en-US" sz="2000" b="1" baseline="30000" dirty="0">
              <a:sym typeface="Calibri"/>
            </a:endParaRPr>
          </a:p>
          <a:p>
            <a:pPr marL="457200" indent="-457200">
              <a:buSzPct val="100000"/>
              <a:buFont typeface="Arial"/>
              <a:buChar char="•"/>
              <a:defRPr sz="2800">
                <a:latin typeface="+mj-lt"/>
                <a:ea typeface="+mj-ea"/>
                <a:cs typeface="+mj-cs"/>
                <a:sym typeface="Calibri"/>
              </a:defRPr>
            </a:pPr>
            <a:endParaRPr sz="2000" baseline="30000" dirty="0"/>
          </a:p>
          <a:p>
            <a:pPr marL="457200" indent="-457200">
              <a:buSzPct val="100000"/>
              <a:buFont typeface="Arial"/>
              <a:buChar char="•"/>
              <a:defRPr sz="2800">
                <a:latin typeface="+mj-lt"/>
                <a:ea typeface="+mj-ea"/>
                <a:cs typeface="+mj-cs"/>
                <a:sym typeface="Calibri"/>
              </a:defRPr>
            </a:pPr>
            <a:r>
              <a:rPr sz="2000" dirty="0" err="1"/>
              <a:t>T</a:t>
            </a:r>
            <a:r>
              <a:rPr sz="2000" baseline="-25000" dirty="0" err="1"/>
              <a:t>inf</a:t>
            </a:r>
            <a:r>
              <a:rPr sz="2000" dirty="0"/>
              <a:t> = </a:t>
            </a:r>
            <a:r>
              <a:rPr sz="2000" b="1" dirty="0"/>
              <a:t>400K</a:t>
            </a:r>
          </a:p>
          <a:p>
            <a:pPr marL="457200" indent="-457200">
              <a:buSzPct val="100000"/>
              <a:buFont typeface="Arial"/>
              <a:buChar char="•"/>
              <a:defRPr sz="2800">
                <a:latin typeface="+mj-lt"/>
                <a:ea typeface="+mj-ea"/>
                <a:cs typeface="+mj-cs"/>
                <a:sym typeface="Calibri"/>
              </a:defRPr>
            </a:pPr>
            <a:r>
              <a:rPr sz="2000" dirty="0"/>
              <a:t>Heat Transfer Coefficient (Fuel-Gap-Clad) = </a:t>
            </a:r>
            <a:r>
              <a:rPr sz="2000" b="1" dirty="0"/>
              <a:t>7800 W/m</a:t>
            </a:r>
            <a:r>
              <a:rPr sz="2000" b="1" baseline="30000" dirty="0"/>
              <a:t>2</a:t>
            </a:r>
            <a:r>
              <a:rPr sz="2000" b="1" dirty="0"/>
              <a:t>-K</a:t>
            </a:r>
          </a:p>
          <a:p>
            <a:pPr marL="457200" indent="-457200">
              <a:buSzPct val="100000"/>
              <a:buFont typeface="Arial"/>
              <a:buChar char="•"/>
              <a:defRPr sz="2800">
                <a:latin typeface="+mj-lt"/>
                <a:ea typeface="+mj-ea"/>
                <a:cs typeface="+mj-cs"/>
                <a:sym typeface="Calibri"/>
              </a:defRPr>
            </a:pPr>
            <a:r>
              <a:rPr sz="2000" dirty="0"/>
              <a:t>Heat Transfer Coefficient (Clad-Coolant) = </a:t>
            </a:r>
            <a:r>
              <a:rPr sz="2000" b="1" dirty="0"/>
              <a:t>3840 W/m</a:t>
            </a:r>
            <a:r>
              <a:rPr sz="2000" b="1" baseline="30000" dirty="0"/>
              <a:t>2</a:t>
            </a:r>
            <a:r>
              <a:rPr sz="2000" b="1" dirty="0"/>
              <a:t>-K</a:t>
            </a:r>
          </a:p>
          <a:p>
            <a:pPr marL="457200" indent="-457200">
              <a:buSzPct val="100000"/>
              <a:buFont typeface="Arial"/>
              <a:buChar char="•"/>
              <a:defRPr sz="2800">
                <a:latin typeface="+mj-lt"/>
                <a:ea typeface="+mj-ea"/>
                <a:cs typeface="+mj-cs"/>
                <a:sym typeface="Calibri"/>
              </a:defRPr>
            </a:pPr>
            <a:r>
              <a:rPr sz="2000" dirty="0"/>
              <a:t>Delta T (for Transient) = </a:t>
            </a:r>
            <a:r>
              <a:rPr sz="2000" b="1" dirty="0"/>
              <a:t>0.1 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eady State Temperature Profile"/>
          <p:cNvSpPr txBox="1"/>
          <p:nvPr/>
        </p:nvSpPr>
        <p:spPr>
          <a:xfrm>
            <a:off x="3707458" y="173270"/>
            <a:ext cx="4777083" cy="437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600" b="1">
                <a:latin typeface="+mj-lt"/>
                <a:ea typeface="+mj-ea"/>
                <a:cs typeface="+mj-cs"/>
                <a:sym typeface="Calibri"/>
              </a:defRPr>
            </a:lvl1pPr>
          </a:lstStyle>
          <a:p>
            <a:r>
              <a:t>Steady State Temperature Profile</a:t>
            </a:r>
          </a:p>
        </p:txBody>
      </p:sp>
      <p:pic>
        <p:nvPicPr>
          <p:cNvPr id="3" name="Picture 2">
            <a:extLst>
              <a:ext uri="{FF2B5EF4-FFF2-40B4-BE49-F238E27FC236}">
                <a16:creationId xmlns:a16="http://schemas.microsoft.com/office/drawing/2014/main" id="{86092A26-B04A-4991-974E-0C35986FE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805" y="665708"/>
            <a:ext cx="8256389" cy="6192292"/>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teady State Temperature Profile"/>
          <p:cNvSpPr txBox="1"/>
          <p:nvPr/>
        </p:nvSpPr>
        <p:spPr>
          <a:xfrm>
            <a:off x="3570215" y="173269"/>
            <a:ext cx="5051569" cy="437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600" b="1">
                <a:latin typeface="+mj-lt"/>
                <a:ea typeface="+mj-ea"/>
                <a:cs typeface="+mj-cs"/>
                <a:sym typeface="Calibri"/>
              </a:defRPr>
            </a:lvl1pPr>
          </a:lstStyle>
          <a:p>
            <a:r>
              <a:t>Transient State Temperature Profile</a:t>
            </a:r>
          </a:p>
        </p:txBody>
      </p:sp>
      <p:pic>
        <p:nvPicPr>
          <p:cNvPr id="3" name="Picture 2">
            <a:extLst>
              <a:ext uri="{FF2B5EF4-FFF2-40B4-BE49-F238E27FC236}">
                <a16:creationId xmlns:a16="http://schemas.microsoft.com/office/drawing/2014/main" id="{56E2B18F-9A74-4B42-B63D-B91933D2E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804" y="665708"/>
            <a:ext cx="8256389" cy="6192292"/>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F4731-9A00-482D-88F4-3DA3E4D10C33}"/>
              </a:ext>
            </a:extLst>
          </p:cNvPr>
          <p:cNvSpPr txBox="1"/>
          <p:nvPr/>
        </p:nvSpPr>
        <p:spPr>
          <a:xfrm>
            <a:off x="2918011" y="2644172"/>
            <a:ext cx="6355977" cy="1569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9600" b="0" i="0" u="none" strike="noStrike" cap="none" spc="0" normalizeH="0" baseline="0" dirty="0">
                <a:ln>
                  <a:noFill/>
                </a:ln>
                <a:solidFill>
                  <a:srgbClr val="000000"/>
                </a:solidFill>
                <a:effectLst/>
                <a:uFillTx/>
                <a:latin typeface="+mn-lt"/>
                <a:ea typeface="+mn-ea"/>
                <a:cs typeface="+mn-cs"/>
                <a:sym typeface="Helvetica"/>
              </a:rPr>
              <a:t>Thank You!</a:t>
            </a:r>
          </a:p>
        </p:txBody>
      </p:sp>
    </p:spTree>
    <p:extLst>
      <p:ext uri="{BB962C8B-B14F-4D97-AF65-F5344CB8AC3E}">
        <p14:creationId xmlns:p14="http://schemas.microsoft.com/office/powerpoint/2010/main" val="38177729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0" y="207819"/>
            <a:ext cx="12192001" cy="1101448"/>
          </a:xfrm>
          <a:prstGeom prst="rect">
            <a:avLst/>
          </a:prstGeom>
        </p:spPr>
        <p:txBody>
          <a:bodyPr/>
          <a:lstStyle>
            <a:lvl1pPr algn="ctr" defTabSz="886966">
              <a:defRPr sz="4400"/>
            </a:lvl1pPr>
          </a:lstStyle>
          <a:p>
            <a:r>
              <a:t>Radial Heat conduction in nuclear fuel elements</a:t>
            </a:r>
          </a:p>
        </p:txBody>
      </p:sp>
      <p:pic>
        <p:nvPicPr>
          <p:cNvPr id="89" name="Content Placeholder 5" descr="Content Placeholder 5"/>
          <p:cNvPicPr>
            <a:picLocks noChangeAspect="1"/>
          </p:cNvPicPr>
          <p:nvPr/>
        </p:nvPicPr>
        <p:blipFill>
          <a:blip r:embed="rId2">
            <a:extLst/>
          </a:blip>
          <a:srcRect r="4571" b="14428"/>
          <a:stretch>
            <a:fillRect/>
          </a:stretch>
        </p:blipFill>
        <p:spPr>
          <a:xfrm>
            <a:off x="5274151" y="1754883"/>
            <a:ext cx="6415723" cy="3793851"/>
          </a:xfrm>
          <a:prstGeom prst="rect">
            <a:avLst/>
          </a:prstGeom>
          <a:ln w="12700">
            <a:miter lim="400000"/>
          </a:ln>
        </p:spPr>
      </p:pic>
      <p:sp>
        <p:nvSpPr>
          <p:cNvPr id="90" name="Text Placeholder 3"/>
          <p:cNvSpPr txBox="1">
            <a:spLocks noGrp="1"/>
          </p:cNvSpPr>
          <p:nvPr>
            <p:ph type="body" sz="quarter" idx="1"/>
          </p:nvPr>
        </p:nvSpPr>
        <p:spPr>
          <a:xfrm>
            <a:off x="839787" y="1754884"/>
            <a:ext cx="3932238" cy="4054789"/>
          </a:xfrm>
          <a:prstGeom prst="rect">
            <a:avLst/>
          </a:prstGeom>
        </p:spPr>
        <p:txBody>
          <a:bodyPr/>
          <a:lstStyle/>
          <a:p>
            <a:pPr marL="0" indent="0" algn="just">
              <a:buSzTx/>
              <a:buNone/>
              <a:defRPr sz="2000"/>
            </a:pPr>
            <a:r>
              <a:t>Reactor fuel pin is a cylindrical fuel element that contain fuel pellet, gap and cladding as shown in the Figure. Coolant can be in single phase or two phase. Fuel and clad properties are available as a function of temperature. The state of the coolant is obtained from convection equations. Thus, the information is provided by these to transient conduction solver. As the equation is non-linear due to complex property and boundary conditions, numerical solutions are called for.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a:spLocks noGrp="1"/>
          </p:cNvSpPr>
          <p:nvPr>
            <p:ph type="title"/>
          </p:nvPr>
        </p:nvSpPr>
        <p:spPr>
          <a:xfrm>
            <a:off x="886189" y="431442"/>
            <a:ext cx="10419621" cy="1600204"/>
          </a:xfrm>
          <a:prstGeom prst="rect">
            <a:avLst/>
          </a:prstGeom>
        </p:spPr>
        <p:txBody>
          <a:bodyPr/>
          <a:lstStyle/>
          <a:p>
            <a:pPr algn="ctr">
              <a:defRPr sz="6000"/>
            </a:pPr>
            <a:r>
              <a:rPr dirty="0"/>
              <a:t>Basic governing equation</a:t>
            </a:r>
            <a:br>
              <a:rPr dirty="0"/>
            </a:br>
            <a:r>
              <a:rPr sz="2000" dirty="0"/>
              <a:t>(after Over assumption of azimuthal symmetry and neglecting axial conduction affects )</a:t>
            </a:r>
          </a:p>
        </p:txBody>
      </p:sp>
      <p:pic>
        <p:nvPicPr>
          <p:cNvPr id="93" name="Screenshot 2024-03-09 at 7.59.18 AM.png" descr="Screenshot 2024-03-09 at 7.59.18 AM.png"/>
          <p:cNvPicPr>
            <a:picLocks noChangeAspect="1"/>
          </p:cNvPicPr>
          <p:nvPr/>
        </p:nvPicPr>
        <p:blipFill>
          <a:blip r:embed="rId2">
            <a:extLst/>
          </a:blip>
          <a:stretch>
            <a:fillRect/>
          </a:stretch>
        </p:blipFill>
        <p:spPr>
          <a:xfrm>
            <a:off x="886189" y="2363356"/>
            <a:ext cx="10419620" cy="213128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noGrp="1"/>
          </p:cNvSpPr>
          <p:nvPr>
            <p:ph type="title"/>
          </p:nvPr>
        </p:nvSpPr>
        <p:spPr>
          <a:xfrm>
            <a:off x="0" y="461817"/>
            <a:ext cx="12192000" cy="1163784"/>
          </a:xfrm>
          <a:prstGeom prst="rect">
            <a:avLst/>
          </a:prstGeom>
        </p:spPr>
        <p:txBody>
          <a:bodyPr/>
          <a:lstStyle/>
          <a:p>
            <a:pPr algn="ctr">
              <a:defRPr sz="4400"/>
            </a:pPr>
            <a:r>
              <a:t>Discretized equations for fuel pin geometry </a:t>
            </a:r>
            <a:br/>
            <a:r>
              <a:rPr sz="2000"/>
              <a:t>(using finite volume approach)</a:t>
            </a:r>
          </a:p>
        </p:txBody>
      </p:sp>
      <p:sp>
        <p:nvSpPr>
          <p:cNvPr id="96" name="Text Placeholder 3"/>
          <p:cNvSpPr txBox="1">
            <a:spLocks noGrp="1"/>
          </p:cNvSpPr>
          <p:nvPr>
            <p:ph type="body" sz="quarter" idx="1"/>
          </p:nvPr>
        </p:nvSpPr>
        <p:spPr>
          <a:xfrm>
            <a:off x="805360" y="2345464"/>
            <a:ext cx="4737599" cy="3507927"/>
          </a:xfrm>
          <a:prstGeom prst="rect">
            <a:avLst/>
          </a:prstGeom>
        </p:spPr>
        <p:txBody>
          <a:bodyPr/>
          <a:lstStyle/>
          <a:p>
            <a:pPr marL="0" indent="0" algn="just">
              <a:buSzTx/>
              <a:buNone/>
            </a:pPr>
            <a:r>
              <a:t>In this section, the governing equation (shown in the previous slide) is integrated over volume and time at node</a:t>
            </a:r>
            <a:r>
              <a:rPr baseline="-25000"/>
              <a:t>i</a:t>
            </a:r>
            <a:r>
              <a:t> to obtain the discretized equations.</a:t>
            </a:r>
          </a:p>
        </p:txBody>
      </p:sp>
      <p:pic>
        <p:nvPicPr>
          <p:cNvPr id="97" name="Picture 2" descr="Picture 2"/>
          <p:cNvPicPr>
            <a:picLocks noChangeAspect="1"/>
          </p:cNvPicPr>
          <p:nvPr/>
        </p:nvPicPr>
        <p:blipFill>
          <a:blip r:embed="rId2">
            <a:extLst/>
          </a:blip>
          <a:srcRect b="17856"/>
          <a:stretch>
            <a:fillRect/>
          </a:stretch>
        </p:blipFill>
        <p:spPr>
          <a:xfrm>
            <a:off x="6649042" y="2345463"/>
            <a:ext cx="4129334" cy="290079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Equation"/>
              <p:cNvSpPr txBox="1"/>
              <p:nvPr/>
            </p:nvSpPr>
            <p:spPr>
              <a:xfrm>
                <a:off x="-1" y="2931588"/>
                <a:ext cx="12192000" cy="994824"/>
              </a:xfrm>
              <a:prstGeom prst="rect">
                <a:avLst/>
              </a:prstGeom>
              <a:gradFill>
                <a:gsLst>
                  <a:gs pos="0">
                    <a:schemeClr val="accent4">
                      <a:hueOff val="-617933"/>
                      <a:lumOff val="36487"/>
                    </a:schemeClr>
                  </a:gs>
                  <a:gs pos="35000">
                    <a:srgbClr val="FFEACF"/>
                  </a:gs>
                  <a:gs pos="100000">
                    <a:schemeClr val="accent4">
                      <a:hueOff val="-742744"/>
                      <a:lumOff val="46439"/>
                    </a:schemeClr>
                  </a:gs>
                </a:gsLst>
                <a:lin ang="16200000"/>
              </a:gradFill>
              <a:ln>
                <a:solidFill>
                  <a:srgbClr val="F9BC00"/>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3200">
                    <a:latin typeface="Cambria Math"/>
                    <a:ea typeface="Cambria Math"/>
                    <a:cs typeface="Cambria Math"/>
                    <a:sym typeface="Cambria Math"/>
                  </a:defRPr>
                </a:lvl1pPr>
              </a:lstStyle>
              <a:p>
                <a:pPr/>
                <a14:m>
                  <m:oMathPara xmlns:m="http://schemas.openxmlformats.org/officeDocument/2006/math">
                    <m:oMathParaPr>
                      <m:jc m:val="center"/>
                    </m:oMathParaPr>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𝑤</m:t>
                          </m:r>
                        </m:sub>
                        <m:sup>
                          <m:r>
                            <a:rPr sz="3400" i="1">
                              <a:solidFill>
                                <a:srgbClr val="000000"/>
                              </a:solidFill>
                              <a:latin typeface="Cambria Math" panose="02040503050406030204" pitchFamily="18" charset="0"/>
                            </a:rPr>
                            <m:t>𝑒</m:t>
                          </m:r>
                        </m:sup>
                      </m:sSubSup>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𝑡</m:t>
                          </m:r>
                        </m:sub>
                        <m:sup>
                          <m:r>
                            <a:rPr sz="3400" i="1">
                              <a:solidFill>
                                <a:srgbClr val="000000"/>
                              </a:solidFill>
                              <a:latin typeface="Cambria Math" panose="02040503050406030204" pitchFamily="18" charset="0"/>
                            </a:rPr>
                            <m:t>𝑡</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𝛥</m:t>
                          </m:r>
                          <m:r>
                            <a:rPr sz="3400" i="1">
                              <a:solidFill>
                                <a:srgbClr val="000000"/>
                              </a:solidFill>
                              <a:latin typeface="Cambria Math" panose="02040503050406030204" pitchFamily="18" charset="0"/>
                            </a:rPr>
                            <m:t>𝑡</m:t>
                          </m:r>
                        </m:sup>
                      </m:sSubSup>
                      <m:f>
                        <m:fPr>
                          <m:ctrlPr>
                            <a:rPr sz="3400" i="1">
                              <a:solidFill>
                                <a:srgbClr val="000000"/>
                              </a:solidFill>
                              <a:latin typeface="Cambria Math" panose="02040503050406030204" pitchFamily="18" charset="0"/>
                            </a:rPr>
                          </m:ctrlPr>
                        </m:fPr>
                        <m:num>
                          <m:r>
                            <a:rPr sz="3400" i="1">
                              <a:solidFill>
                                <a:srgbClr val="000000"/>
                              </a:solidFill>
                              <a:latin typeface="Cambria Math" panose="02040503050406030204" pitchFamily="18" charset="0"/>
                            </a:rPr>
                            <m:t>𝜕</m:t>
                          </m:r>
                        </m:num>
                        <m:den>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𝑡</m:t>
                          </m:r>
                        </m:den>
                      </m:f>
                      <m:d>
                        <m:dPr>
                          <m:ctrlPr>
                            <a:rPr sz="3400" i="1">
                              <a:solidFill>
                                <a:srgbClr val="000000"/>
                              </a:solidFill>
                              <a:latin typeface="Cambria Math" panose="02040503050406030204" pitchFamily="18" charset="0"/>
                            </a:rPr>
                          </m:ctrlPr>
                        </m:dPr>
                        <m:e>
                          <m:r>
                            <a:rPr sz="3400" i="1">
                              <a:solidFill>
                                <a:srgbClr val="000000"/>
                              </a:solidFill>
                              <a:latin typeface="Cambria Math" panose="02040503050406030204" pitchFamily="18" charset="0"/>
                            </a:rPr>
                            <m:t>𝜌</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𝑐</m:t>
                              </m:r>
                            </m:e>
                            <m:sub>
                              <m:r>
                                <a:rPr sz="3400" i="1">
                                  <a:solidFill>
                                    <a:srgbClr val="000000"/>
                                  </a:solidFill>
                                  <a:latin typeface="Cambria Math" panose="02040503050406030204" pitchFamily="18" charset="0"/>
                                </a:rPr>
                                <m:t>𝑝</m:t>
                              </m:r>
                            </m:sub>
                          </m:sSub>
                          <m:r>
                            <a:rPr sz="3400" i="1">
                              <a:solidFill>
                                <a:srgbClr val="000000"/>
                              </a:solidFill>
                              <a:latin typeface="Cambria Math" panose="02040503050406030204" pitchFamily="18" charset="0"/>
                            </a:rPr>
                            <m:t>𝑇</m:t>
                          </m:r>
                        </m:e>
                      </m:d>
                      <m:r>
                        <a:rPr sz="3400" i="1">
                          <a:solidFill>
                            <a:srgbClr val="000000"/>
                          </a:solidFill>
                          <a:latin typeface="Cambria Math" panose="02040503050406030204" pitchFamily="18" charset="0"/>
                        </a:rPr>
                        <m:t>𝑟𝑑𝑟𝑑𝑡</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𝛥</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sub>
                      </m:sSub>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𝜌</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𝑐</m:t>
                          </m:r>
                        </m:e>
                        <m:sub>
                          <m:r>
                            <a:rPr sz="3400" i="1">
                              <a:solidFill>
                                <a:srgbClr val="000000"/>
                              </a:solidFill>
                              <a:latin typeface="Cambria Math" panose="02040503050406030204" pitchFamily="18" charset="0"/>
                            </a:rPr>
                            <m:t>𝑝</m:t>
                          </m:r>
                        </m:sub>
                      </m:sSub>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𝑛</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1</m:t>
                          </m:r>
                        </m:sup>
                      </m:sSubSup>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𝜌</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𝑐</m:t>
                          </m:r>
                        </m:e>
                        <m:sub>
                          <m:r>
                            <a:rPr sz="3400" i="1">
                              <a:solidFill>
                                <a:srgbClr val="000000"/>
                              </a:solidFill>
                              <a:latin typeface="Cambria Math" panose="02040503050406030204" pitchFamily="18" charset="0"/>
                            </a:rPr>
                            <m:t>𝑝</m:t>
                          </m:r>
                        </m:sub>
                      </m:sSub>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𝑛</m:t>
                          </m:r>
                        </m:sup>
                      </m:sSubSup>
                      <m:r>
                        <a:rPr sz="3400" i="1">
                          <a:solidFill>
                            <a:srgbClr val="000000"/>
                          </a:solidFill>
                          <a:latin typeface="Cambria Math" panose="02040503050406030204" pitchFamily="18" charset="0"/>
                        </a:rPr>
                        <m:t>)]</m:t>
                      </m:r>
                    </m:oMath>
                  </m:oMathPara>
                </a14:m>
                <a:endParaRPr sz="3400" dirty="0"/>
              </a:p>
            </p:txBody>
          </p:sp>
        </mc:Choice>
        <mc:Fallback xmlns="">
          <p:sp>
            <p:nvSpPr>
              <p:cNvPr id="99" name="Equation"/>
              <p:cNvSpPr txBox="1">
                <a:spLocks noRot="1" noChangeAspect="1" noMove="1" noResize="1" noEditPoints="1" noAdjustHandles="1" noChangeArrowheads="1" noChangeShapeType="1" noTextEdit="1"/>
              </p:cNvSpPr>
              <p:nvPr/>
            </p:nvSpPr>
            <p:spPr>
              <a:xfrm>
                <a:off x="-1" y="2931588"/>
                <a:ext cx="12192000" cy="994824"/>
              </a:xfrm>
              <a:prstGeom prst="rect">
                <a:avLst/>
              </a:prstGeom>
              <a:blipFill>
                <a:blip r:embed="rId2"/>
                <a:stretch>
                  <a:fillRect/>
                </a:stretch>
              </a:blipFill>
              <a:ln>
                <a:solidFill>
                  <a:srgbClr val="F9BC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00" name="Transient term"/>
          <p:cNvSpPr txBox="1"/>
          <p:nvPr/>
        </p:nvSpPr>
        <p:spPr>
          <a:xfrm>
            <a:off x="0" y="807099"/>
            <a:ext cx="12192000"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lnSpc>
                <a:spcPct val="90000"/>
              </a:lnSpc>
              <a:defRPr sz="4400">
                <a:latin typeface="Calibri Light"/>
                <a:ea typeface="Calibri Light"/>
                <a:cs typeface="Calibri Light"/>
                <a:sym typeface="Calibri Light"/>
              </a:defRPr>
            </a:pPr>
            <a:r>
              <a:rPr b="1"/>
              <a:t>Transient Term</a:t>
            </a:r>
          </a:p>
        </p:txBody>
      </p:sp>
      <p:sp>
        <p:nvSpPr>
          <p:cNvPr id="101" name="Tin+1 Ti+1n represents average values in the control volume at n+1th and nth timesteps at ith node location."/>
          <p:cNvSpPr txBox="1"/>
          <p:nvPr/>
        </p:nvSpPr>
        <p:spPr>
          <a:xfrm>
            <a:off x="1953023" y="3926412"/>
            <a:ext cx="8285951" cy="350644"/>
          </a:xfrm>
          <a:prstGeom prst="rect">
            <a:avLst/>
          </a:prstGeom>
          <a:gradFill>
            <a:gsLst>
              <a:gs pos="0">
                <a:schemeClr val="accent1">
                  <a:hueOff val="400173"/>
                  <a:satOff val="47967"/>
                  <a:lumOff val="30281"/>
                </a:schemeClr>
              </a:gs>
              <a:gs pos="35000">
                <a:srgbClr val="BECEFF"/>
              </a:gs>
              <a:gs pos="100000">
                <a:schemeClr val="accent1">
                  <a:hueOff val="456700"/>
                  <a:satOff val="47967"/>
                  <a:lumOff val="43351"/>
                </a:schemeClr>
              </a:gs>
            </a:gsLst>
            <a:lin ang="16200000"/>
          </a:gradFill>
          <a:ln>
            <a:solidFill>
              <a:srgbClr val="3F6EC3"/>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ransient term"/>
          <p:cNvSpPr txBox="1"/>
          <p:nvPr/>
        </p:nvSpPr>
        <p:spPr>
          <a:xfrm>
            <a:off x="0" y="807099"/>
            <a:ext cx="12192000"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lnSpc>
                <a:spcPct val="90000"/>
              </a:lnSpc>
              <a:defRPr sz="4400">
                <a:latin typeface="Calibri Light"/>
                <a:ea typeface="Calibri Light"/>
                <a:cs typeface="Calibri Light"/>
                <a:sym typeface="Calibri Light"/>
              </a:defRPr>
            </a:lvl1pPr>
          </a:lstStyle>
          <a:p>
            <a:r>
              <a:rPr b="1" dirty="0"/>
              <a:t>Conduction Term</a:t>
            </a:r>
          </a:p>
        </p:txBody>
      </p:sp>
      <mc:AlternateContent xmlns:mc="http://schemas.openxmlformats.org/markup-compatibility/2006" xmlns:a14="http://schemas.microsoft.com/office/drawing/2010/main">
        <mc:Choice Requires="a14">
          <p:sp>
            <p:nvSpPr>
              <p:cNvPr id="104" name="Equation"/>
              <p:cNvSpPr txBox="1"/>
              <p:nvPr/>
            </p:nvSpPr>
            <p:spPr>
              <a:xfrm>
                <a:off x="0" y="2884011"/>
                <a:ext cx="12192001" cy="1089978"/>
              </a:xfrm>
              <a:prstGeom prst="rect">
                <a:avLst/>
              </a:prstGeom>
              <a:gradFill>
                <a:gsLst>
                  <a:gs pos="0">
                    <a:schemeClr val="accent4">
                      <a:hueOff val="-617933"/>
                      <a:lumOff val="36487"/>
                    </a:schemeClr>
                  </a:gs>
                  <a:gs pos="35000">
                    <a:srgbClr val="FFEACF"/>
                  </a:gs>
                  <a:gs pos="100000">
                    <a:schemeClr val="accent4">
                      <a:hueOff val="-742744"/>
                      <a:lumOff val="46439"/>
                    </a:schemeClr>
                  </a:gs>
                </a:gsLst>
                <a:lin ang="16200000"/>
              </a:gradFill>
              <a:ln>
                <a:solidFill>
                  <a:srgbClr val="F9BC00"/>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2200">
                    <a:latin typeface="Cambria Math"/>
                    <a:ea typeface="Cambria Math"/>
                    <a:cs typeface="Cambria Math"/>
                    <a:sym typeface="Cambria Math"/>
                  </a:defRPr>
                </a:lvl1pPr>
              </a:lstStyle>
              <a:p>
                <a:pPr/>
                <a14:m>
                  <m:oMathPara xmlns:m="http://schemas.openxmlformats.org/officeDocument/2006/math">
                    <m:oMathParaPr>
                      <m:jc m:val="center"/>
                    </m:oMathParaPr>
                    <m:oMath xmlns:m="http://schemas.openxmlformats.org/officeDocument/2006/math">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𝑤</m:t>
                          </m:r>
                        </m:sub>
                        <m:sup>
                          <m:r>
                            <a:rPr i="1">
                              <a:solidFill>
                                <a:srgbClr val="000000"/>
                              </a:solidFill>
                              <a:latin typeface="Cambria Math" panose="02040503050406030204" pitchFamily="18" charset="0"/>
                            </a:rPr>
                            <m:t>𝑒</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𝑡</m:t>
                          </m:r>
                        </m:sub>
                        <m:sup>
                          <m:r>
                            <a:rPr i="1">
                              <a:solidFill>
                                <a:srgbClr val="000000"/>
                              </a:solidFill>
                              <a:latin typeface="Cambria Math" panose="02040503050406030204" pitchFamily="18" charset="0"/>
                            </a:rPr>
                            <m:t>𝑡</m:t>
                          </m:r>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sup>
                      </m:sSubSup>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𝑟</m:t>
                      </m:r>
                      <m:r>
                        <a:rPr i="1">
                          <a:solidFill>
                            <a:srgbClr val="000000"/>
                          </a:solidFill>
                          <a:latin typeface="Cambria Math" panose="02040503050406030204" pitchFamily="18" charset="0"/>
                        </a:rPr>
                        <m:t>)</m:t>
                      </m:r>
                      <m:f>
                        <m:fPr>
                          <m:ctrlPr>
                            <a:rPr i="1">
                              <a:solidFill>
                                <a:srgbClr val="000000"/>
                              </a:solidFill>
                              <a:latin typeface="Cambria Math" panose="02040503050406030204" pitchFamily="18" charset="0"/>
                            </a:rPr>
                          </m:ctrlPr>
                        </m:fPr>
                        <m:num>
                          <m:r>
                            <a:rPr i="1">
                              <a:solidFill>
                                <a:srgbClr val="000000"/>
                              </a:solidFill>
                              <a:latin typeface="Cambria Math" panose="02040503050406030204" pitchFamily="18" charset="0"/>
                            </a:rPr>
                            <m:t>𝜕</m:t>
                          </m:r>
                        </m:num>
                        <m:den>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𝑡</m:t>
                          </m:r>
                        </m:den>
                      </m:f>
                      <m:d>
                        <m:dPr>
                          <m:ctrlPr>
                            <a:rPr i="1">
                              <a:solidFill>
                                <a:srgbClr val="000000"/>
                              </a:solidFill>
                              <a:latin typeface="Cambria Math" panose="02040503050406030204" pitchFamily="18" charset="0"/>
                            </a:rPr>
                          </m:ctrlPr>
                        </m:dPr>
                        <m:e>
                          <m:r>
                            <a:rPr i="1">
                              <a:solidFill>
                                <a:srgbClr val="000000"/>
                              </a:solidFill>
                              <a:latin typeface="Cambria Math" panose="02040503050406030204" pitchFamily="18" charset="0"/>
                            </a:rPr>
                            <m:t>𝑟𝑘</m:t>
                          </m:r>
                          <m:f>
                            <m:fPr>
                              <m:ctrlPr>
                                <a:rPr i="1">
                                  <a:solidFill>
                                    <a:srgbClr val="000000"/>
                                  </a:solidFill>
                                  <a:latin typeface="Cambria Math" panose="02040503050406030204" pitchFamily="18" charset="0"/>
                                </a:rPr>
                              </m:ctrlPr>
                            </m:fPr>
                            <m:num>
                              <m:r>
                                <a:rPr i="1">
                                  <a:solidFill>
                                    <a:srgbClr val="000000"/>
                                  </a:solidFill>
                                  <a:latin typeface="Cambria Math" panose="02040503050406030204" pitchFamily="18" charset="0"/>
                                </a:rPr>
                                <m:t>𝜕</m:t>
                              </m:r>
                            </m:num>
                            <m:den>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𝑟</m:t>
                              </m:r>
                            </m:den>
                          </m:f>
                          <m:d>
                            <m:dPr>
                              <m:ctrlPr>
                                <a:rPr i="1">
                                  <a:solidFill>
                                    <a:srgbClr val="000000"/>
                                  </a:solidFill>
                                  <a:latin typeface="Cambria Math" panose="02040503050406030204" pitchFamily="18" charset="0"/>
                                </a:rPr>
                              </m:ctrlPr>
                            </m:dPr>
                            <m:e>
                              <m:r>
                                <a:rPr i="1">
                                  <a:solidFill>
                                    <a:srgbClr val="000000"/>
                                  </a:solidFill>
                                  <a:latin typeface="Cambria Math" panose="02040503050406030204" pitchFamily="18" charset="0"/>
                                </a:rPr>
                                <m:t>𝑇</m:t>
                              </m:r>
                            </m:e>
                          </m:d>
                        </m:e>
                      </m:d>
                      <m:r>
                        <a:rPr i="1">
                          <a:solidFill>
                            <a:srgbClr val="000000"/>
                          </a:solidFill>
                          <a:latin typeface="Cambria Math" panose="02040503050406030204" pitchFamily="18" charset="0"/>
                        </a:rPr>
                        <m:t>𝑟𝑑𝑟𝑑𝑡</m:t>
                      </m:r>
                      <m:r>
                        <a:rPr i="1">
                          <a:solidFill>
                            <a:srgbClr val="000000"/>
                          </a:solidFill>
                          <a:latin typeface="Cambria Math" panose="02040503050406030204" pitchFamily="18" charset="0"/>
                        </a:rPr>
                        <m:t>=</m:t>
                      </m:r>
                      <m:d>
                        <m:dPr>
                          <m:ctrlPr>
                            <a:rPr i="1">
                              <a:solidFill>
                                <a:srgbClr val="000000"/>
                              </a:solidFill>
                              <a:latin typeface="Cambria Math" panose="02040503050406030204" pitchFamily="18" charset="0"/>
                            </a:rPr>
                          </m:ctrlPr>
                        </m:dPr>
                        <m:e>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d>
                                <m:dPr>
                                  <m:ctrlPr>
                                    <a:rPr i="1">
                                      <a:solidFill>
                                        <a:srgbClr val="000000"/>
                                      </a:solidFill>
                                      <a:latin typeface="Cambria Math" panose="02040503050406030204" pitchFamily="18" charset="0"/>
                                    </a:rPr>
                                  </m:ctrlPr>
                                </m:dPr>
                                <m:e>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e>
                              </m:d>
                            </m:e>
                          </m:d>
                          <m:r>
                            <a:rPr i="1">
                              <a:solidFill>
                                <a:srgbClr val="000000"/>
                              </a:solidFill>
                              <a:latin typeface="Cambria Math" panose="02040503050406030204" pitchFamily="18" charset="0"/>
                            </a:rPr>
                            <m:t>−</m:t>
                          </m:r>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d>
                                <m:dPr>
                                  <m:ctrlPr>
                                    <a:rPr i="1">
                                      <a:solidFill>
                                        <a:srgbClr val="000000"/>
                                      </a:solidFill>
                                      <a:latin typeface="Cambria Math" panose="02040503050406030204" pitchFamily="18" charset="0"/>
                                    </a:rPr>
                                  </m:ctrlPr>
                                </m:dPr>
                                <m:e>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e>
                              </m:d>
                            </m:e>
                          </m:d>
                        </m:e>
                      </m:d>
                    </m:oMath>
                  </m:oMathPara>
                </a14:m>
                <a:endParaRPr/>
              </a:p>
            </p:txBody>
          </p:sp>
        </mc:Choice>
        <mc:Fallback xmlns="">
          <p:sp>
            <p:nvSpPr>
              <p:cNvPr id="104" name="Equation"/>
              <p:cNvSpPr txBox="1">
                <a:spLocks noRot="1" noChangeAspect="1" noMove="1" noResize="1" noEditPoints="1" noAdjustHandles="1" noChangeArrowheads="1" noChangeShapeType="1" noTextEdit="1"/>
              </p:cNvSpPr>
              <p:nvPr/>
            </p:nvSpPr>
            <p:spPr>
              <a:xfrm>
                <a:off x="0" y="2884011"/>
                <a:ext cx="12192001" cy="1089978"/>
              </a:xfrm>
              <a:prstGeom prst="rect">
                <a:avLst/>
              </a:prstGeom>
              <a:blipFill>
                <a:blip r:embed="rId2"/>
                <a:stretch>
                  <a:fillRect/>
                </a:stretch>
              </a:blipFill>
              <a:ln>
                <a:solidFill>
                  <a:srgbClr val="F9BC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05" name="Tin+1 Ti+1n represents average values in the control volume at n+1th and nth timesteps at ith node location."/>
          <p:cNvSpPr txBox="1"/>
          <p:nvPr/>
        </p:nvSpPr>
        <p:spPr>
          <a:xfrm>
            <a:off x="1953024" y="3973989"/>
            <a:ext cx="8285951" cy="350644"/>
          </a:xfrm>
          <a:prstGeom prst="rect">
            <a:avLst/>
          </a:prstGeom>
          <a:gradFill>
            <a:gsLst>
              <a:gs pos="0">
                <a:schemeClr val="accent1">
                  <a:hueOff val="400173"/>
                  <a:satOff val="47967"/>
                  <a:lumOff val="30281"/>
                </a:schemeClr>
              </a:gs>
              <a:gs pos="35000">
                <a:srgbClr val="BECEFF"/>
              </a:gs>
              <a:gs pos="100000">
                <a:schemeClr val="accent1">
                  <a:hueOff val="456700"/>
                  <a:satOff val="47967"/>
                  <a:lumOff val="43351"/>
                </a:schemeClr>
              </a:gs>
            </a:gsLst>
            <a:lin ang="16200000"/>
          </a:gradFill>
          <a:ln>
            <a:solidFill>
              <a:srgbClr val="3F6EC3"/>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400"/>
            </a:pPr>
            <a:r>
              <a:t>T</a:t>
            </a:r>
            <a:r>
              <a:rPr baseline="-25000"/>
              <a:t>i</a:t>
            </a:r>
            <a:r>
              <a:rPr baseline="30000"/>
              <a:t>n+1</a:t>
            </a:r>
            <a:r>
              <a:t>, T</a:t>
            </a:r>
            <a:r>
              <a:rPr baseline="-25000"/>
              <a:t>i+1</a:t>
            </a:r>
            <a:r>
              <a:rPr baseline="30000"/>
              <a:t>n </a:t>
            </a:r>
            <a:r>
              <a:t>represents average values in the control volume at n+1</a:t>
            </a:r>
            <a:r>
              <a:rPr baseline="30000"/>
              <a:t>th</a:t>
            </a:r>
            <a:r>
              <a:t> and n</a:t>
            </a:r>
            <a:r>
              <a:rPr baseline="30000"/>
              <a:t>th</a:t>
            </a:r>
            <a:r>
              <a:t> timesteps at i</a:t>
            </a:r>
            <a:r>
              <a:rPr baseline="30000"/>
              <a:t>th</a:t>
            </a:r>
            <a:r>
              <a:t> node location.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ransient term"/>
          <p:cNvSpPr txBox="1"/>
          <p:nvPr/>
        </p:nvSpPr>
        <p:spPr>
          <a:xfrm>
            <a:off x="0" y="807099"/>
            <a:ext cx="12192000"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lnSpc>
                <a:spcPct val="90000"/>
              </a:lnSpc>
              <a:defRPr sz="4400">
                <a:latin typeface="Calibri Light"/>
                <a:ea typeface="Calibri Light"/>
                <a:cs typeface="Calibri Light"/>
                <a:sym typeface="Calibri Light"/>
              </a:defRPr>
            </a:lvl1pPr>
          </a:lstStyle>
          <a:p>
            <a:r>
              <a:rPr b="1"/>
              <a:t>Heat Generation Term</a:t>
            </a:r>
          </a:p>
        </p:txBody>
      </p:sp>
      <mc:AlternateContent xmlns:mc="http://schemas.openxmlformats.org/markup-compatibility/2006" xmlns:a14="http://schemas.microsoft.com/office/drawing/2010/main">
        <mc:Choice Requires="a14">
          <p:sp>
            <p:nvSpPr>
              <p:cNvPr id="109" name="Equation"/>
              <p:cNvSpPr txBox="1"/>
              <p:nvPr/>
            </p:nvSpPr>
            <p:spPr>
              <a:xfrm>
                <a:off x="-1" y="2762004"/>
                <a:ext cx="12192000" cy="1203599"/>
              </a:xfrm>
              <a:prstGeom prst="rect">
                <a:avLst/>
              </a:prstGeom>
              <a:gradFill>
                <a:gsLst>
                  <a:gs pos="0">
                    <a:schemeClr val="accent4">
                      <a:hueOff val="-617933"/>
                      <a:lumOff val="36487"/>
                    </a:schemeClr>
                  </a:gs>
                  <a:gs pos="35000">
                    <a:srgbClr val="FFEACF"/>
                  </a:gs>
                  <a:gs pos="100000">
                    <a:schemeClr val="accent4">
                      <a:hueOff val="-742744"/>
                      <a:lumOff val="46439"/>
                    </a:schemeClr>
                  </a:gs>
                </a:gsLst>
                <a:lin ang="16200000"/>
              </a:gradFill>
              <a:ln>
                <a:solidFill>
                  <a:srgbClr val="F9BC00"/>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3200">
                    <a:latin typeface="Cambria Math"/>
                    <a:ea typeface="Cambria Math"/>
                    <a:cs typeface="Cambria Math"/>
                    <a:sym typeface="Cambria Math"/>
                  </a:defRPr>
                </a:lvl1pPr>
              </a:lstStyle>
              <a:p>
                <a:pPr/>
                <a14:m>
                  <m:oMathPara xmlns:m="http://schemas.openxmlformats.org/officeDocument/2006/math">
                    <m:oMathParaPr>
                      <m:jc m:val="center"/>
                    </m:oMathParaPr>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𝑤</m:t>
                          </m:r>
                        </m:sub>
                        <m:sup>
                          <m:r>
                            <a:rPr sz="3400" i="1">
                              <a:solidFill>
                                <a:srgbClr val="000000"/>
                              </a:solidFill>
                              <a:latin typeface="Cambria Math" panose="02040503050406030204" pitchFamily="18" charset="0"/>
                            </a:rPr>
                            <m:t>𝑒</m:t>
                          </m:r>
                        </m:sup>
                      </m:sSubSup>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𝑡</m:t>
                          </m:r>
                        </m:sub>
                        <m:sup>
                          <m:r>
                            <a:rPr sz="3400" i="1">
                              <a:solidFill>
                                <a:srgbClr val="000000"/>
                              </a:solidFill>
                              <a:latin typeface="Cambria Math" panose="02040503050406030204" pitchFamily="18" charset="0"/>
                            </a:rPr>
                            <m:t>𝑡</m:t>
                          </m:r>
                          <m:r>
                            <a:rPr sz="3400" i="1">
                              <a:solidFill>
                                <a:srgbClr val="000000"/>
                              </a:solidFill>
                              <a:latin typeface="Cambria Math" panose="02040503050406030204" pitchFamily="18" charset="0"/>
                            </a:rPr>
                            <m:t>+</m:t>
                          </m:r>
                          <m:r>
                            <m:rPr>
                              <m:sty m:val="p"/>
                            </m:rPr>
                            <a:rPr sz="3400" i="1">
                              <a:solidFill>
                                <a:srgbClr val="000000"/>
                              </a:solidFill>
                              <a:latin typeface="Cambria Math" panose="02040503050406030204" pitchFamily="18" charset="0"/>
                            </a:rPr>
                            <m:t>Δ</m:t>
                          </m:r>
                          <m:r>
                            <a:rPr sz="3400" i="1">
                              <a:solidFill>
                                <a:srgbClr val="000000"/>
                              </a:solidFill>
                              <a:latin typeface="Cambria Math" panose="02040503050406030204" pitchFamily="18" charset="0"/>
                            </a:rPr>
                            <m:t>𝑡</m:t>
                          </m:r>
                        </m:sup>
                      </m:sSubSup>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𝑞</m:t>
                          </m:r>
                        </m:e>
                        <m:sup>
                          <m:r>
                            <a:rPr sz="3400" i="1">
                              <a:solidFill>
                                <a:srgbClr val="000000"/>
                              </a:solidFill>
                              <a:latin typeface="Cambria Math" panose="02040503050406030204" pitchFamily="18" charset="0"/>
                            </a:rPr>
                            <m:t>′′′</m:t>
                          </m:r>
                        </m:sup>
                      </m:sSup>
                      <m:r>
                        <a:rPr sz="3400" i="1">
                          <a:solidFill>
                            <a:srgbClr val="000000"/>
                          </a:solidFill>
                          <a:latin typeface="Cambria Math" panose="02040503050406030204" pitchFamily="18" charset="0"/>
                        </a:rPr>
                        <m:t>𝑟𝑑𝑟𝑑𝑡</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𝑞</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m:t>
                          </m:r>
                        </m:sup>
                      </m:sSubSup>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m:t>
                          </m:r>
                        </m:e>
                        <m:sup>
                          <m:r>
                            <a:rPr sz="3400" i="1">
                              <a:solidFill>
                                <a:srgbClr val="000000"/>
                              </a:solidFill>
                              <a:latin typeface="Cambria Math" panose="02040503050406030204" pitchFamily="18" charset="0"/>
                            </a:rPr>
                            <m:t>𝑛</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1</m:t>
                          </m:r>
                        </m:sup>
                      </m:sSup>
                      <m:r>
                        <m:rPr>
                          <m:sty m:val="p"/>
                        </m:rPr>
                        <a:rPr sz="3400" i="1">
                          <a:solidFill>
                            <a:srgbClr val="000000"/>
                          </a:solidFill>
                          <a:latin typeface="Cambria Math" panose="02040503050406030204" pitchFamily="18" charset="0"/>
                        </a:rPr>
                        <m:t>Δ</m:t>
                      </m:r>
                      <m:r>
                        <a:rPr sz="3400" i="1">
                          <a:solidFill>
                            <a:srgbClr val="000000"/>
                          </a:solidFill>
                          <a:latin typeface="Cambria Math" panose="02040503050406030204" pitchFamily="18" charset="0"/>
                        </a:rPr>
                        <m:t>𝑡</m:t>
                      </m:r>
                      <m:d>
                        <m:dPr>
                          <m:ctrlPr>
                            <a:rPr sz="3400" i="1">
                              <a:solidFill>
                                <a:srgbClr val="000000"/>
                              </a:solidFill>
                              <a:latin typeface="Cambria Math" panose="02040503050406030204" pitchFamily="18" charset="0"/>
                            </a:rPr>
                          </m:ctrlPr>
                        </m:dPr>
                        <m:e>
                          <m:f>
                            <m:fPr>
                              <m:ctrlPr>
                                <a:rPr sz="3400" i="1">
                                  <a:solidFill>
                                    <a:srgbClr val="000000"/>
                                  </a:solidFill>
                                  <a:latin typeface="Cambria Math" panose="02040503050406030204" pitchFamily="18" charset="0"/>
                                </a:rPr>
                              </m:ctrlPr>
                            </m:fPr>
                            <m:num>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1</m:t>
                                  </m:r>
                                </m:sub>
                                <m:sup>
                                  <m:r>
                                    <a:rPr sz="3400" i="1">
                                      <a:solidFill>
                                        <a:srgbClr val="000000"/>
                                      </a:solidFill>
                                      <a:latin typeface="Cambria Math" panose="02040503050406030204" pitchFamily="18" charset="0"/>
                                    </a:rPr>
                                    <m:t>2</m:t>
                                  </m:r>
                                </m:sup>
                              </m:sSubSup>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1</m:t>
                                  </m:r>
                                </m:sub>
                                <m:sup>
                                  <m:r>
                                    <a:rPr sz="3400" i="1">
                                      <a:solidFill>
                                        <a:srgbClr val="000000"/>
                                      </a:solidFill>
                                      <a:latin typeface="Cambria Math" panose="02040503050406030204" pitchFamily="18" charset="0"/>
                                    </a:rPr>
                                    <m:t>2</m:t>
                                  </m:r>
                                </m:sup>
                              </m:sSubSup>
                            </m:num>
                            <m:den>
                              <m:r>
                                <a:rPr sz="3400" i="1">
                                  <a:solidFill>
                                    <a:srgbClr val="000000"/>
                                  </a:solidFill>
                                  <a:latin typeface="Cambria Math" panose="02040503050406030204" pitchFamily="18" charset="0"/>
                                </a:rPr>
                                <m:t>2</m:t>
                              </m:r>
                            </m:den>
                          </m:f>
                        </m:e>
                      </m:d>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𝑞</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m:t>
                          </m:r>
                        </m:sup>
                      </m:sSubSup>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m:t>
                          </m:r>
                        </m:e>
                        <m:sup>
                          <m:r>
                            <a:rPr sz="3400" i="1">
                              <a:solidFill>
                                <a:srgbClr val="000000"/>
                              </a:solidFill>
                              <a:latin typeface="Cambria Math" panose="02040503050406030204" pitchFamily="18" charset="0"/>
                            </a:rPr>
                            <m:t>𝑛</m:t>
                          </m:r>
                          <m:r>
                            <a:rPr sz="3400" i="1">
                              <a:solidFill>
                                <a:srgbClr val="000000"/>
                              </a:solidFill>
                              <a:latin typeface="Cambria Math" panose="02040503050406030204" pitchFamily="18" charset="0"/>
                            </a:rPr>
                            <m:t>+</m:t>
                          </m:r>
                          <m:r>
                            <a:rPr sz="3400" i="1">
                              <a:solidFill>
                                <a:srgbClr val="000000"/>
                              </a:solidFill>
                              <a:latin typeface="Cambria Math" panose="02040503050406030204" pitchFamily="18" charset="0"/>
                            </a:rPr>
                            <m:t>1</m:t>
                          </m:r>
                        </m:sup>
                      </m:sSup>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sub>
                      </m:sSub>
                      <m:r>
                        <m:rPr>
                          <m:sty m:val="p"/>
                        </m:rPr>
                        <a:rPr sz="3400" i="1">
                          <a:solidFill>
                            <a:srgbClr val="000000"/>
                          </a:solidFill>
                          <a:latin typeface="Cambria Math" panose="02040503050406030204" pitchFamily="18" charset="0"/>
                        </a:rPr>
                        <m:t>Δ</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𝑟</m:t>
                          </m:r>
                        </m:e>
                        <m:sub>
                          <m:r>
                            <a:rPr sz="3400" i="1">
                              <a:solidFill>
                                <a:srgbClr val="000000"/>
                              </a:solidFill>
                              <a:latin typeface="Cambria Math" panose="02040503050406030204" pitchFamily="18" charset="0"/>
                            </a:rPr>
                            <m:t>𝑖</m:t>
                          </m:r>
                        </m:sub>
                      </m:sSub>
                      <m:r>
                        <m:rPr>
                          <m:sty m:val="p"/>
                        </m:rPr>
                        <a:rPr sz="3400" i="1">
                          <a:solidFill>
                            <a:srgbClr val="000000"/>
                          </a:solidFill>
                          <a:latin typeface="Cambria Math" panose="02040503050406030204" pitchFamily="18" charset="0"/>
                        </a:rPr>
                        <m:t>Δ</m:t>
                      </m:r>
                      <m:r>
                        <a:rPr sz="3400" i="1">
                          <a:solidFill>
                            <a:srgbClr val="000000"/>
                          </a:solidFill>
                          <a:latin typeface="Cambria Math" panose="02040503050406030204" pitchFamily="18" charset="0"/>
                        </a:rPr>
                        <m:t>𝑡</m:t>
                      </m:r>
                    </m:oMath>
                  </m:oMathPara>
                </a14:m>
                <a:endParaRPr sz="3400" dirty="0"/>
              </a:p>
            </p:txBody>
          </p:sp>
        </mc:Choice>
        <mc:Fallback xmlns="">
          <p:sp>
            <p:nvSpPr>
              <p:cNvPr id="109" name="Equation"/>
              <p:cNvSpPr txBox="1">
                <a:spLocks noRot="1" noChangeAspect="1" noMove="1" noResize="1" noEditPoints="1" noAdjustHandles="1" noChangeArrowheads="1" noChangeShapeType="1" noTextEdit="1"/>
              </p:cNvSpPr>
              <p:nvPr/>
            </p:nvSpPr>
            <p:spPr>
              <a:xfrm>
                <a:off x="-1" y="2762004"/>
                <a:ext cx="12192000" cy="1203599"/>
              </a:xfrm>
              <a:prstGeom prst="rect">
                <a:avLst/>
              </a:prstGeom>
              <a:blipFill>
                <a:blip r:embed="rId2"/>
                <a:stretch>
                  <a:fillRect/>
                </a:stretch>
              </a:blipFill>
              <a:ln>
                <a:solidFill>
                  <a:srgbClr val="F9BC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08" name="Tin+1 Ti+1n represents average values in the control volume at n+1th and nth timesteps at ith node location."/>
          <p:cNvSpPr txBox="1"/>
          <p:nvPr/>
        </p:nvSpPr>
        <p:spPr>
          <a:xfrm>
            <a:off x="1953023" y="3965603"/>
            <a:ext cx="8285951" cy="350644"/>
          </a:xfrm>
          <a:prstGeom prst="rect">
            <a:avLst/>
          </a:prstGeom>
          <a:gradFill>
            <a:gsLst>
              <a:gs pos="0">
                <a:schemeClr val="accent1">
                  <a:hueOff val="400173"/>
                  <a:satOff val="47967"/>
                  <a:lumOff val="30281"/>
                </a:schemeClr>
              </a:gs>
              <a:gs pos="35000">
                <a:srgbClr val="BECEFF"/>
              </a:gs>
              <a:gs pos="100000">
                <a:schemeClr val="accent1">
                  <a:hueOff val="456700"/>
                  <a:satOff val="47967"/>
                  <a:lumOff val="43351"/>
                </a:schemeClr>
              </a:gs>
            </a:gsLst>
            <a:lin ang="16200000"/>
          </a:gradFill>
          <a:ln>
            <a:solidFill>
              <a:srgbClr val="3F6EC3"/>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400"/>
            </a:pPr>
            <a:r>
              <a:rPr dirty="0"/>
              <a:t>T</a:t>
            </a:r>
            <a:r>
              <a:rPr baseline="-25000" dirty="0"/>
              <a:t>i</a:t>
            </a:r>
            <a:r>
              <a:rPr baseline="30000" dirty="0"/>
              <a:t>n+1</a:t>
            </a:r>
            <a:r>
              <a:rPr dirty="0"/>
              <a:t>, T</a:t>
            </a:r>
            <a:r>
              <a:rPr baseline="-25000" dirty="0"/>
              <a:t>i+1</a:t>
            </a:r>
            <a:r>
              <a:rPr baseline="30000" dirty="0"/>
              <a:t>n </a:t>
            </a:r>
            <a:r>
              <a:rPr dirty="0"/>
              <a:t>represents average values in the control volume at n+1</a:t>
            </a:r>
            <a:r>
              <a:rPr baseline="30000" dirty="0"/>
              <a:t>th</a:t>
            </a:r>
            <a:r>
              <a:rPr dirty="0"/>
              <a:t> and n</a:t>
            </a:r>
            <a:r>
              <a:rPr baseline="30000" dirty="0"/>
              <a:t>th</a:t>
            </a:r>
            <a:r>
              <a:rPr dirty="0"/>
              <a:t> timesteps at </a:t>
            </a:r>
            <a:r>
              <a:rPr dirty="0" err="1"/>
              <a:t>i</a:t>
            </a:r>
            <a:r>
              <a:rPr baseline="30000" dirty="0" err="1"/>
              <a:t>th</a:t>
            </a:r>
            <a:r>
              <a:rPr dirty="0"/>
              <a:t> node location.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 name="Equation"/>
              <p:cNvSpPr txBox="1"/>
              <p:nvPr/>
            </p:nvSpPr>
            <p:spPr>
              <a:xfrm>
                <a:off x="350980" y="872310"/>
                <a:ext cx="11480804" cy="795474"/>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20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𝑤</m:t>
                          </m:r>
                        </m:sub>
                        <m:sup>
                          <m:r>
                            <a:rPr i="1">
                              <a:solidFill>
                                <a:srgbClr val="000000"/>
                              </a:solidFill>
                              <a:latin typeface="Cambria Math" panose="02040503050406030204" pitchFamily="18" charset="0"/>
                            </a:rPr>
                            <m:t>𝑒</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𝑡</m:t>
                          </m:r>
                        </m:sub>
                        <m:sup>
                          <m:r>
                            <a:rPr i="1">
                              <a:solidFill>
                                <a:srgbClr val="000000"/>
                              </a:solidFill>
                              <a:latin typeface="Cambria Math" panose="02040503050406030204" pitchFamily="18" charset="0"/>
                            </a:rPr>
                            <m:t>𝑡</m:t>
                          </m:r>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sup>
                      </m:sSubSup>
                      <m:f>
                        <m:fPr>
                          <m:ctrlPr>
                            <a:rPr i="1">
                              <a:solidFill>
                                <a:srgbClr val="000000"/>
                              </a:solidFill>
                              <a:latin typeface="Cambria Math" panose="02040503050406030204" pitchFamily="18" charset="0"/>
                            </a:rPr>
                          </m:ctrlPr>
                        </m:fPr>
                        <m:num>
                          <m:r>
                            <a:rPr i="1">
                              <a:solidFill>
                                <a:srgbClr val="000000"/>
                              </a:solidFill>
                              <a:latin typeface="Cambria Math" panose="02040503050406030204" pitchFamily="18" charset="0"/>
                            </a:rPr>
                            <m:t>𝜕</m:t>
                          </m:r>
                        </m:num>
                        <m:den>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𝑡</m:t>
                          </m:r>
                        </m:den>
                      </m:f>
                      <m:d>
                        <m:dPr>
                          <m:ctrlPr>
                            <a:rPr i="1">
                              <a:solidFill>
                                <a:srgbClr val="000000"/>
                              </a:solidFill>
                              <a:latin typeface="Cambria Math" panose="02040503050406030204" pitchFamily="18" charset="0"/>
                            </a:rPr>
                          </m:ctrlPr>
                        </m:dPr>
                        <m:e>
                          <m:r>
                            <a:rPr i="1">
                              <a:solidFill>
                                <a:srgbClr val="000000"/>
                              </a:solidFill>
                              <a:latin typeface="Cambria Math" panose="02040503050406030204" pitchFamily="18" charset="0"/>
                            </a:rPr>
                            <m:t>𝜌</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𝑐</m:t>
                              </m:r>
                            </m:e>
                            <m:sub>
                              <m:r>
                                <a:rPr i="1">
                                  <a:solidFill>
                                    <a:srgbClr val="000000"/>
                                  </a:solidFill>
                                  <a:latin typeface="Cambria Math" panose="02040503050406030204" pitchFamily="18" charset="0"/>
                                </a:rPr>
                                <m:t>𝑝</m:t>
                              </m:r>
                            </m:sub>
                          </m:sSub>
                          <m:r>
                            <a:rPr i="1">
                              <a:solidFill>
                                <a:srgbClr val="000000"/>
                              </a:solidFill>
                              <a:latin typeface="Cambria Math" panose="02040503050406030204" pitchFamily="18" charset="0"/>
                            </a:rPr>
                            <m:t>𝑇</m:t>
                          </m:r>
                        </m:e>
                      </m:d>
                      <m:r>
                        <a:rPr i="1">
                          <a:solidFill>
                            <a:srgbClr val="000000"/>
                          </a:solidFill>
                          <a:latin typeface="Cambria Math" panose="02040503050406030204" pitchFamily="18" charset="0"/>
                        </a:rPr>
                        <m:t>𝑟𝑑𝑟𝑑𝑡</m:t>
                      </m:r>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d>
                        <m:dPr>
                          <m:ctrlPr>
                            <a:rPr i="1">
                              <a:solidFill>
                                <a:srgbClr val="000000"/>
                              </a:solidFill>
                              <a:latin typeface="Cambria Math" panose="02040503050406030204" pitchFamily="18" charset="0"/>
                            </a:rPr>
                          </m:ctrlPr>
                        </m:dPr>
                        <m:e>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𝑤</m:t>
                              </m:r>
                            </m:sub>
                            <m:sup>
                              <m:r>
                                <a:rPr i="1">
                                  <a:solidFill>
                                    <a:srgbClr val="000000"/>
                                  </a:solidFill>
                                  <a:latin typeface="Cambria Math" panose="02040503050406030204" pitchFamily="18" charset="0"/>
                                </a:rPr>
                                <m:t>𝑒</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𝑡</m:t>
                              </m:r>
                            </m:sub>
                            <m:sup>
                              <m:r>
                                <a:rPr i="1">
                                  <a:solidFill>
                                    <a:srgbClr val="000000"/>
                                  </a:solidFill>
                                  <a:latin typeface="Cambria Math" panose="02040503050406030204" pitchFamily="18" charset="0"/>
                                </a:rPr>
                                <m:t>𝑡</m:t>
                              </m:r>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sup>
                          </m:sSubSup>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𝑟</m:t>
                          </m:r>
                          <m:r>
                            <a:rPr i="1">
                              <a:solidFill>
                                <a:srgbClr val="000000"/>
                              </a:solidFill>
                              <a:latin typeface="Cambria Math" panose="02040503050406030204" pitchFamily="18" charset="0"/>
                            </a:rPr>
                            <m:t>)</m:t>
                          </m:r>
                          <m:f>
                            <m:fPr>
                              <m:ctrlPr>
                                <a:rPr i="1">
                                  <a:solidFill>
                                    <a:srgbClr val="000000"/>
                                  </a:solidFill>
                                  <a:latin typeface="Cambria Math" panose="02040503050406030204" pitchFamily="18" charset="0"/>
                                </a:rPr>
                              </m:ctrlPr>
                            </m:fPr>
                            <m:num>
                              <m:r>
                                <a:rPr i="1">
                                  <a:solidFill>
                                    <a:srgbClr val="000000"/>
                                  </a:solidFill>
                                  <a:latin typeface="Cambria Math" panose="02040503050406030204" pitchFamily="18" charset="0"/>
                                </a:rPr>
                                <m:t>𝜕</m:t>
                              </m:r>
                            </m:num>
                            <m:den>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𝑡</m:t>
                              </m:r>
                            </m:den>
                          </m:f>
                          <m:d>
                            <m:dPr>
                              <m:ctrlPr>
                                <a:rPr i="1">
                                  <a:solidFill>
                                    <a:srgbClr val="000000"/>
                                  </a:solidFill>
                                  <a:latin typeface="Cambria Math" panose="02040503050406030204" pitchFamily="18" charset="0"/>
                                </a:rPr>
                              </m:ctrlPr>
                            </m:dPr>
                            <m:e>
                              <m:r>
                                <a:rPr i="1">
                                  <a:solidFill>
                                    <a:srgbClr val="000000"/>
                                  </a:solidFill>
                                  <a:latin typeface="Cambria Math" panose="02040503050406030204" pitchFamily="18" charset="0"/>
                                </a:rPr>
                                <m:t>𝑟𝑘</m:t>
                              </m:r>
                              <m:f>
                                <m:fPr>
                                  <m:ctrlPr>
                                    <a:rPr i="1">
                                      <a:solidFill>
                                        <a:srgbClr val="000000"/>
                                      </a:solidFill>
                                      <a:latin typeface="Cambria Math" panose="02040503050406030204" pitchFamily="18" charset="0"/>
                                    </a:rPr>
                                  </m:ctrlPr>
                                </m:fPr>
                                <m:num>
                                  <m:r>
                                    <a:rPr i="1">
                                      <a:solidFill>
                                        <a:srgbClr val="000000"/>
                                      </a:solidFill>
                                      <a:latin typeface="Cambria Math" panose="02040503050406030204" pitchFamily="18" charset="0"/>
                                    </a:rPr>
                                    <m:t>𝜕</m:t>
                                  </m:r>
                                </m:num>
                                <m:den>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𝑟</m:t>
                                  </m:r>
                                </m:den>
                              </m:f>
                              <m:d>
                                <m:dPr>
                                  <m:ctrlPr>
                                    <a:rPr i="1">
                                      <a:solidFill>
                                        <a:srgbClr val="000000"/>
                                      </a:solidFill>
                                      <a:latin typeface="Cambria Math" panose="02040503050406030204" pitchFamily="18" charset="0"/>
                                    </a:rPr>
                                  </m:ctrlPr>
                                </m:dPr>
                                <m:e>
                                  <m:r>
                                    <a:rPr i="1">
                                      <a:solidFill>
                                        <a:srgbClr val="000000"/>
                                      </a:solidFill>
                                      <a:latin typeface="Cambria Math" panose="02040503050406030204" pitchFamily="18" charset="0"/>
                                    </a:rPr>
                                    <m:t>𝑇</m:t>
                                  </m:r>
                                </m:e>
                              </m:d>
                            </m:e>
                          </m:d>
                          <m:r>
                            <a:rPr i="1">
                              <a:solidFill>
                                <a:srgbClr val="000000"/>
                              </a:solidFill>
                              <a:latin typeface="Cambria Math" panose="02040503050406030204" pitchFamily="18" charset="0"/>
                            </a:rPr>
                            <m:t>𝑟𝑑𝑟𝑑𝑡</m:t>
                          </m:r>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𝑤</m:t>
                              </m:r>
                            </m:sub>
                            <m:sup>
                              <m:r>
                                <a:rPr i="1">
                                  <a:solidFill>
                                    <a:srgbClr val="000000"/>
                                  </a:solidFill>
                                  <a:latin typeface="Cambria Math" panose="02040503050406030204" pitchFamily="18" charset="0"/>
                                </a:rPr>
                                <m:t>𝑒</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m:t>
                              </m:r>
                            </m:e>
                            <m:sub>
                              <m:r>
                                <a:rPr i="1">
                                  <a:solidFill>
                                    <a:srgbClr val="000000"/>
                                  </a:solidFill>
                                  <a:latin typeface="Cambria Math" panose="02040503050406030204" pitchFamily="18" charset="0"/>
                                </a:rPr>
                                <m:t>𝑡</m:t>
                              </m:r>
                            </m:sub>
                            <m:sup>
                              <m:r>
                                <a:rPr i="1">
                                  <a:solidFill>
                                    <a:srgbClr val="000000"/>
                                  </a:solidFill>
                                  <a:latin typeface="Cambria Math" panose="02040503050406030204" pitchFamily="18" charset="0"/>
                                </a:rPr>
                                <m:t>𝑡</m:t>
                              </m:r>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sup>
                          </m:sSubSup>
                          <m:sSup>
                            <m:sSupPr>
                              <m:ctrlPr>
                                <a:rPr i="1">
                                  <a:solidFill>
                                    <a:srgbClr val="000000"/>
                                  </a:solidFill>
                                  <a:latin typeface="Cambria Math" panose="02040503050406030204" pitchFamily="18" charset="0"/>
                                </a:rPr>
                              </m:ctrlPr>
                            </m:sSupPr>
                            <m:e>
                              <m:r>
                                <a:rPr i="1">
                                  <a:solidFill>
                                    <a:srgbClr val="000000"/>
                                  </a:solidFill>
                                  <a:latin typeface="Cambria Math" panose="02040503050406030204" pitchFamily="18" charset="0"/>
                                </a:rPr>
                                <m:t>𝑞</m:t>
                              </m:r>
                            </m:e>
                            <m:sup>
                              <m:r>
                                <a:rPr i="1">
                                  <a:solidFill>
                                    <a:srgbClr val="000000"/>
                                  </a:solidFill>
                                  <a:latin typeface="Cambria Math" panose="02040503050406030204" pitchFamily="18" charset="0"/>
                                </a:rPr>
                                <m:t>′′′</m:t>
                              </m:r>
                            </m:sup>
                          </m:sSup>
                          <m:r>
                            <a:rPr i="1">
                              <a:solidFill>
                                <a:srgbClr val="000000"/>
                              </a:solidFill>
                              <a:latin typeface="Cambria Math" panose="02040503050406030204" pitchFamily="18" charset="0"/>
                            </a:rPr>
                            <m:t>𝑟𝑑𝑟𝑑𝑡</m:t>
                          </m:r>
                        </m:e>
                      </m:d>
                    </m:oMath>
                  </m:oMathPara>
                </a14:m>
                <a:endParaRPr dirty="0"/>
              </a:p>
            </p:txBody>
          </p:sp>
        </mc:Choice>
        <mc:Fallback xmlns="">
          <p:sp>
            <p:nvSpPr>
              <p:cNvPr id="111" name="Equation"/>
              <p:cNvSpPr txBox="1">
                <a:spLocks noRot="1" noChangeAspect="1" noMove="1" noResize="1" noEditPoints="1" noAdjustHandles="1" noChangeArrowheads="1" noChangeShapeType="1" noTextEdit="1"/>
              </p:cNvSpPr>
              <p:nvPr/>
            </p:nvSpPr>
            <p:spPr>
              <a:xfrm>
                <a:off x="350980" y="872310"/>
                <a:ext cx="11480804" cy="795474"/>
              </a:xfrm>
              <a:prstGeom prst="rect">
                <a:avLst/>
              </a:prstGeom>
              <a:blipFill>
                <a:blip r:embed="rId2"/>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2" name="Equation"/>
              <p:cNvSpPr txBox="1"/>
              <p:nvPr/>
            </p:nvSpPr>
            <p:spPr>
              <a:xfrm>
                <a:off x="350979" y="1802803"/>
                <a:ext cx="11480801" cy="1547155"/>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20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sSup>
                        <m:sSupPr>
                          <m:ctrlPr>
                            <a:rPr i="1">
                              <a:solidFill>
                                <a:srgbClr val="000000"/>
                              </a:solidFill>
                              <a:latin typeface="Cambria Math" panose="02040503050406030204" pitchFamily="18" charset="0"/>
                            </a:rPr>
                          </m:ctrlPr>
                        </m:sSupPr>
                        <m:e>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r>
                                    <m:rPr>
                                      <m:sty m:val="p"/>
                                    </m:rPr>
                                    <a:rPr i="1">
                                      <a:solidFill>
                                        <a:srgbClr val="000000"/>
                                      </a:solidFill>
                                      <a:latin typeface="Cambria Math" panose="02040503050406030204" pitchFamily="18" charset="0"/>
                                    </a:rPr>
                                    <m:t>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r>
                                    <a:rPr i="1">
                                      <a:solidFill>
                                        <a:srgbClr val="000000"/>
                                      </a:solidFill>
                                      <a:latin typeface="Cambria Math" panose="02040503050406030204" pitchFamily="18" charset="0"/>
                                    </a:rPr>
                                    <m:t>𝜌</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𝐶</m:t>
                                      </m:r>
                                    </m:e>
                                    <m:sub>
                                      <m:r>
                                        <a:rPr i="1">
                                          <a:solidFill>
                                            <a:srgbClr val="000000"/>
                                          </a:solidFill>
                                          <a:latin typeface="Cambria Math" panose="02040503050406030204" pitchFamily="18" charset="0"/>
                                        </a:rPr>
                                        <m:t>𝑝</m:t>
                                      </m:r>
                                    </m:sub>
                                  </m:sSub>
                                </m:num>
                                <m:den>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den>
                              </m:f>
                            </m:e>
                          </m:d>
                        </m:e>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r>
                        <a:rPr i="1">
                          <a:solidFill>
                            <a:srgbClr val="000000"/>
                          </a:solidFill>
                          <a:latin typeface="Cambria Math" panose="02040503050406030204" pitchFamily="18" charset="0"/>
                        </a:rPr>
                        <m:t>)−</m:t>
                      </m:r>
                      <m:sSup>
                        <m:sSupPr>
                          <m:ctrlPr>
                            <a:rPr i="1">
                              <a:solidFill>
                                <a:srgbClr val="000000"/>
                              </a:solidFill>
                              <a:latin typeface="Cambria Math" panose="02040503050406030204" pitchFamily="18" charset="0"/>
                            </a:rPr>
                          </m:ctrlPr>
                        </m:sSupPr>
                        <m:e>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r>
                                    <m:rPr>
                                      <m:sty m:val="p"/>
                                    </m:rPr>
                                    <a:rPr i="1">
                                      <a:solidFill>
                                        <a:srgbClr val="000000"/>
                                      </a:solidFill>
                                      <a:latin typeface="Cambria Math" panose="02040503050406030204" pitchFamily="18" charset="0"/>
                                    </a:rPr>
                                    <m:t>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r>
                                    <a:rPr i="1">
                                      <a:solidFill>
                                        <a:srgbClr val="000000"/>
                                      </a:solidFill>
                                      <a:latin typeface="Cambria Math" panose="02040503050406030204" pitchFamily="18" charset="0"/>
                                    </a:rPr>
                                    <m:t>𝜌</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𝐶</m:t>
                                      </m:r>
                                    </m:e>
                                    <m:sub>
                                      <m:r>
                                        <a:rPr i="1">
                                          <a:solidFill>
                                            <a:srgbClr val="000000"/>
                                          </a:solidFill>
                                          <a:latin typeface="Cambria Math" panose="02040503050406030204" pitchFamily="18" charset="0"/>
                                        </a:rPr>
                                        <m:t>𝑝</m:t>
                                      </m:r>
                                    </m:sub>
                                  </m:sSub>
                                </m:num>
                                <m:den>
                                  <m:r>
                                    <m:rPr>
                                      <m:sty m:val="p"/>
                                    </m:rPr>
                                    <a:rPr i="1">
                                      <a:solidFill>
                                        <a:srgbClr val="000000"/>
                                      </a:solidFill>
                                      <a:latin typeface="Cambria Math" panose="02040503050406030204" pitchFamily="18" charset="0"/>
                                    </a:rPr>
                                    <m:t>Δ</m:t>
                                  </m:r>
                                  <m:r>
                                    <a:rPr i="1">
                                      <a:solidFill>
                                        <a:srgbClr val="000000"/>
                                      </a:solidFill>
                                      <a:latin typeface="Cambria Math" panose="02040503050406030204" pitchFamily="18" charset="0"/>
                                    </a:rPr>
                                    <m:t>𝑡</m:t>
                                  </m:r>
                                </m:den>
                              </m:f>
                            </m:e>
                          </m:d>
                        </m:e>
                        <m:sup>
                          <m:r>
                            <a:rPr i="1">
                              <a:solidFill>
                                <a:srgbClr val="000000"/>
                              </a:solidFill>
                              <a:latin typeface="Cambria Math" panose="02040503050406030204" pitchFamily="18" charset="0"/>
                            </a:rPr>
                            <m:t>𝑛</m:t>
                          </m:r>
                        </m:sup>
                      </m:sSup>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𝑛</m:t>
                          </m:r>
                        </m:sup>
                      </m:sSubSup>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e>
                      </m:d>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e>
                      </m:d>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d>
                        <m:dPr>
                          <m:ctrlPr>
                            <a:rPr i="1">
                              <a:solidFill>
                                <a:srgbClr val="000000"/>
                              </a:solidFill>
                              <a:latin typeface="Cambria Math" panose="02040503050406030204" pitchFamily="18" charset="0"/>
                            </a:rPr>
                          </m:ctrlPr>
                        </m:dPr>
                        <m:e>
                          <m:d>
                            <m:dPr>
                              <m:ctrlPr>
                                <a:rPr i="1">
                                  <a:solidFill>
                                    <a:srgbClr val="000000"/>
                                  </a:solidFill>
                                  <a:latin typeface="Cambria Math" panose="02040503050406030204" pitchFamily="18" charset="0"/>
                                </a:rPr>
                              </m:ctrlPr>
                            </m:dPr>
                            <m:e>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r>
                                <a:rPr i="1">
                                  <a:solidFill>
                                    <a:srgbClr val="000000"/>
                                  </a:solidFill>
                                  <a:latin typeface="Cambria Math" panose="02040503050406030204" pitchFamily="18" charset="0"/>
                                </a:rPr>
                                <m:t>+</m:t>
                              </m:r>
                              <m:f>
                                <m:fPr>
                                  <m:ctrlPr>
                                    <a:rPr i="1">
                                      <a:solidFill>
                                        <a:srgbClr val="000000"/>
                                      </a:solidFill>
                                      <a:latin typeface="Cambria Math" panose="02040503050406030204" pitchFamily="18" charset="0"/>
                                    </a:rPr>
                                  </m:ctrlPr>
                                </m:fPr>
                                <m:num>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𝑘</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num>
                                <m:den>
                                  <m:r>
                                    <m:rPr>
                                      <m:sty m:val="p"/>
                                    </m:rPr>
                                    <a:rPr i="1">
                                      <a:solidFill>
                                        <a:srgbClr val="000000"/>
                                      </a:solidFill>
                                      <a:latin typeface="Cambria Math" panose="02040503050406030204" pitchFamily="18" charset="0"/>
                                    </a:rPr>
                                    <m:t>Δ</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den>
                              </m:f>
                            </m:e>
                          </m:d>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𝑇</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bSup>
                        </m:e>
                      </m:d>
                      <m:r>
                        <a:rPr i="1">
                          <a:solidFill>
                            <a:srgbClr val="000000"/>
                          </a:solidFill>
                          <a:latin typeface="Cambria Math" panose="02040503050406030204" pitchFamily="18" charset="0"/>
                        </a:rPr>
                        <m:t>+</m:t>
                      </m:r>
                      <m:r>
                        <m:rPr>
                          <m:sty m:val="p"/>
                        </m:rPr>
                        <a:rPr i="1">
                          <a:solidFill>
                            <a:srgbClr val="000000"/>
                          </a:solidFill>
                          <a:latin typeface="Cambria Math" panose="02040503050406030204" pitchFamily="18" charset="0"/>
                        </a:rPr>
                        <m:t>Ψ</m:t>
                      </m:r>
                      <m:r>
                        <a:rPr i="1">
                          <a:solidFill>
                            <a:srgbClr val="000000"/>
                          </a:solidFill>
                          <a:latin typeface="Cambria Math" panose="02040503050406030204" pitchFamily="18" charset="0"/>
                        </a:rPr>
                        <m:t>(</m:t>
                      </m:r>
                      <m:sSubSup>
                        <m:sSubSupPr>
                          <m:ctrlPr>
                            <a:rPr i="1">
                              <a:solidFill>
                                <a:srgbClr val="000000"/>
                              </a:solidFill>
                              <a:latin typeface="Cambria Math" panose="02040503050406030204" pitchFamily="18" charset="0"/>
                            </a:rPr>
                          </m:ctrlPr>
                        </m:sSubSupPr>
                        <m:e>
                          <m:r>
                            <a:rPr i="1">
                              <a:solidFill>
                                <a:srgbClr val="000000"/>
                              </a:solidFill>
                              <a:latin typeface="Cambria Math" panose="02040503050406030204" pitchFamily="18" charset="0"/>
                            </a:rPr>
                            <m:t>𝑞</m:t>
                          </m:r>
                        </m:e>
                        <m:sub>
                          <m:r>
                            <a:rPr i="1">
                              <a:solidFill>
                                <a:srgbClr val="000000"/>
                              </a:solidFill>
                              <a:latin typeface="Cambria Math" panose="02040503050406030204" pitchFamily="18" charset="0"/>
                            </a:rPr>
                            <m:t>𝑖</m:t>
                          </m:r>
                        </m:sub>
                        <m:sup>
                          <m:r>
                            <a:rPr i="1">
                              <a:solidFill>
                                <a:srgbClr val="000000"/>
                              </a:solidFill>
                              <a:latin typeface="Cambria Math" panose="02040503050406030204" pitchFamily="18" charset="0"/>
                            </a:rPr>
                            <m:t>′′′</m:t>
                          </m:r>
                        </m:sup>
                      </m:sSubSup>
                      <m:sSup>
                        <m:sSupPr>
                          <m:ctrlPr>
                            <a:rPr i="1">
                              <a:solidFill>
                                <a:srgbClr val="000000"/>
                              </a:solidFill>
                              <a:latin typeface="Cambria Math" panose="02040503050406030204" pitchFamily="18" charset="0"/>
                            </a:rPr>
                          </m:ctrlPr>
                        </m:sSupPr>
                        <m:e>
                          <m:r>
                            <a:rPr i="1">
                              <a:solidFill>
                                <a:srgbClr val="000000"/>
                              </a:solidFill>
                              <a:latin typeface="Cambria Math" panose="02040503050406030204" pitchFamily="18" charset="0"/>
                            </a:rPr>
                            <m:t>)</m:t>
                          </m:r>
                        </m:e>
                        <m:sup>
                          <m:r>
                            <a:rPr i="1">
                              <a:solidFill>
                                <a:srgbClr val="000000"/>
                              </a:solidFill>
                              <a:latin typeface="Cambria Math" panose="02040503050406030204" pitchFamily="18" charset="0"/>
                            </a:rPr>
                            <m:t>𝑛</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1</m:t>
                          </m:r>
                        </m:sup>
                      </m:sSup>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r>
                        <m:rPr>
                          <m:sty m:val="p"/>
                        </m:rPr>
                        <a:rPr i="1">
                          <a:solidFill>
                            <a:srgbClr val="000000"/>
                          </a:solidFill>
                          <a:latin typeface="Cambria Math" panose="02040503050406030204" pitchFamily="18" charset="0"/>
                        </a:rPr>
                        <m:t>Δ</m:t>
                      </m:r>
                      <m:sSub>
                        <m:sSubPr>
                          <m:ctrlPr>
                            <a:rPr i="1">
                              <a:solidFill>
                                <a:srgbClr val="000000"/>
                              </a:solidFill>
                              <a:latin typeface="Cambria Math" panose="02040503050406030204" pitchFamily="18" charset="0"/>
                            </a:rPr>
                          </m:ctrlPr>
                        </m:sSubPr>
                        <m:e>
                          <m:r>
                            <a:rPr i="1">
                              <a:solidFill>
                                <a:srgbClr val="000000"/>
                              </a:solidFill>
                              <a:latin typeface="Cambria Math" panose="02040503050406030204" pitchFamily="18" charset="0"/>
                            </a:rPr>
                            <m:t>𝑟</m:t>
                          </m:r>
                        </m:e>
                        <m:sub>
                          <m:r>
                            <a:rPr i="1">
                              <a:solidFill>
                                <a:srgbClr val="000000"/>
                              </a:solidFill>
                              <a:latin typeface="Cambria Math" panose="02040503050406030204" pitchFamily="18" charset="0"/>
                            </a:rPr>
                            <m:t>𝑖</m:t>
                          </m:r>
                        </m:sub>
                      </m:sSub>
                    </m:oMath>
                  </m:oMathPara>
                </a14:m>
                <a:endParaRPr dirty="0"/>
              </a:p>
            </p:txBody>
          </p:sp>
        </mc:Choice>
        <mc:Fallback xmlns="">
          <p:sp>
            <p:nvSpPr>
              <p:cNvPr id="112" name="Equation"/>
              <p:cNvSpPr txBox="1">
                <a:spLocks noRot="1" noChangeAspect="1" noMove="1" noResize="1" noEditPoints="1" noAdjustHandles="1" noChangeArrowheads="1" noChangeShapeType="1" noTextEdit="1"/>
              </p:cNvSpPr>
              <p:nvPr/>
            </p:nvSpPr>
            <p:spPr>
              <a:xfrm>
                <a:off x="350979" y="1802803"/>
                <a:ext cx="11480801" cy="1547155"/>
              </a:xfrm>
              <a:prstGeom prst="rect">
                <a:avLst/>
              </a:prstGeom>
              <a:blipFill>
                <a:blip r:embed="rId3"/>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Equation"/>
              <p:cNvSpPr txBox="1"/>
              <p:nvPr/>
            </p:nvSpPr>
            <p:spPr>
              <a:xfrm>
                <a:off x="350979" y="3508043"/>
                <a:ext cx="11480798" cy="1720727"/>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000">
                    <a:latin typeface="Cambria Math"/>
                    <a:ea typeface="Cambria Math"/>
                    <a:cs typeface="Cambria Math"/>
                    <a:sym typeface="Cambria Math"/>
                  </a:defRPr>
                </a:lvl1pPr>
              </a:lstStyle>
              <a:p>
                <a:pPr/>
                <a14:m>
                  <m:oMathPara xmlns:m="http://schemas.openxmlformats.org/officeDocument/2006/math">
                    <m:oMathParaPr>
                      <m:jc m:val="left"/>
                    </m:oMathParaPr>
                    <m:oMath xmlns:m="http://schemas.openxmlformats.org/officeDocument/2006/math">
                      <m:d>
                        <m:dPr>
                          <m:ctrlPr>
                            <a:rPr lang="ar-AE" i="1" smtClean="0">
                              <a:solidFill>
                                <a:srgbClr val="000000"/>
                              </a:solidFill>
                              <a:latin typeface="Cambria Math" panose="02040503050406030204" pitchFamily="18" charset="0"/>
                            </a:rPr>
                          </m:ctrlPr>
                        </m:dPr>
                        <m:e>
                          <m:d>
                            <m:dPr>
                              <m:ctrlPr>
                                <a:rPr lang="ar-AE" i="1">
                                  <a:solidFill>
                                    <a:srgbClr val="000000"/>
                                  </a:solidFill>
                                  <a:latin typeface="Cambria Math" panose="02040503050406030204" pitchFamily="18" charset="0"/>
                                </a:rPr>
                              </m:ctrlPr>
                            </m:dPr>
                            <m:e>
                              <m:r>
                                <m:rPr>
                                  <m:sty m:val="p"/>
                                </m:rPr>
                                <a:rPr lang="el-GR" i="1">
                                  <a:solidFill>
                                    <a:srgbClr val="000000"/>
                                  </a:solidFill>
                                  <a:latin typeface="Cambria Math" panose="02040503050406030204" pitchFamily="18" charset="0"/>
                                </a:rPr>
                                <m:t>Ψ</m:t>
                              </m:r>
                              <m:f>
                                <m:fPr>
                                  <m:ctrlPr>
                                    <a:rPr lang="ar-AE" i="1">
                                      <a:solidFill>
                                        <a:srgbClr val="000000"/>
                                      </a:solidFill>
                                      <a:latin typeface="Cambria Math" panose="02040503050406030204" pitchFamily="18" charset="0"/>
                                    </a:rPr>
                                  </m:ctrlPr>
                                </m:fPr>
                                <m:num>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𝑘</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num>
                                <m:den>
                                  <m:r>
                                    <m:rPr>
                                      <m:sty m:val="p"/>
                                    </m:rPr>
                                    <a:rPr lang="el-GR" i="1">
                                      <a:solidFill>
                                        <a:srgbClr val="000000"/>
                                      </a:solidFill>
                                      <a:latin typeface="Cambria Math" panose="02040503050406030204" pitchFamily="18" charset="0"/>
                                    </a:rPr>
                                    <m:t>Δ</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den>
                              </m:f>
                              <m:r>
                                <a:rPr lang="ar-AE" i="1">
                                  <a:solidFill>
                                    <a:srgbClr val="000000"/>
                                  </a:solidFill>
                                  <a:latin typeface="Cambria Math" panose="02040503050406030204" pitchFamily="18" charset="0"/>
                                </a:rPr>
                                <m:t>+</m:t>
                              </m:r>
                              <m:r>
                                <m:rPr>
                                  <m:sty m:val="p"/>
                                </m:rPr>
                                <a:rPr lang="el-GR" i="1">
                                  <a:solidFill>
                                    <a:srgbClr val="000000"/>
                                  </a:solidFill>
                                  <a:latin typeface="Cambria Math" panose="02040503050406030204" pitchFamily="18" charset="0"/>
                                </a:rPr>
                                <m:t>Ψ</m:t>
                              </m:r>
                              <m:f>
                                <m:fPr>
                                  <m:ctrlPr>
                                    <a:rPr lang="ar-AE" i="1">
                                      <a:solidFill>
                                        <a:srgbClr val="000000"/>
                                      </a:solidFill>
                                      <a:latin typeface="Cambria Math" panose="02040503050406030204" pitchFamily="18" charset="0"/>
                                    </a:rPr>
                                  </m:ctrlPr>
                                </m:fPr>
                                <m:num>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𝑘</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num>
                                <m:den>
                                  <m:r>
                                    <m:rPr>
                                      <m:sty m:val="p"/>
                                    </m:rPr>
                                    <a:rPr lang="el-GR" i="1">
                                      <a:solidFill>
                                        <a:srgbClr val="000000"/>
                                      </a:solidFill>
                                      <a:latin typeface="Cambria Math" panose="02040503050406030204" pitchFamily="18" charset="0"/>
                                    </a:rPr>
                                    <m:t>Δ</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den>
                              </m:f>
                              <m:r>
                                <a:rPr lang="ar-AE" i="1">
                                  <a:solidFill>
                                    <a:srgbClr val="000000"/>
                                  </a:solidFill>
                                  <a:latin typeface="Cambria Math" panose="02040503050406030204" pitchFamily="18" charset="0"/>
                                </a:rPr>
                                <m:t>+</m:t>
                              </m:r>
                              <m:sSup>
                                <m:sSupPr>
                                  <m:ctrlPr>
                                    <a:rPr lang="ar-AE" i="1">
                                      <a:solidFill>
                                        <a:srgbClr val="000000"/>
                                      </a:solidFill>
                                      <a:latin typeface="Cambria Math" panose="02040503050406030204" pitchFamily="18" charset="0"/>
                                    </a:rPr>
                                  </m:ctrlPr>
                                </m:sSupPr>
                                <m:e>
                                  <m:d>
                                    <m:dPr>
                                      <m:ctrlPr>
                                        <a:rPr lang="ar-AE" i="1">
                                          <a:solidFill>
                                            <a:srgbClr val="000000"/>
                                          </a:solidFill>
                                          <a:latin typeface="Cambria Math" panose="02040503050406030204" pitchFamily="18" charset="0"/>
                                        </a:rPr>
                                      </m:ctrlPr>
                                    </m:dPr>
                                    <m:e>
                                      <m:f>
                                        <m:fPr>
                                          <m:ctrlPr>
                                            <a:rPr lang="ar-AE" i="1">
                                              <a:solidFill>
                                                <a:srgbClr val="000000"/>
                                              </a:solidFill>
                                              <a:latin typeface="Cambria Math" panose="02040503050406030204" pitchFamily="18" charset="0"/>
                                            </a:rPr>
                                          </m:ctrlPr>
                                        </m:fPr>
                                        <m:num>
                                          <m:r>
                                            <m:rPr>
                                              <m:sty m:val="p"/>
                                            </m:rPr>
                                            <a:rPr lang="el-GR" i="1">
                                              <a:solidFill>
                                                <a:srgbClr val="000000"/>
                                              </a:solidFill>
                                              <a:latin typeface="Cambria Math" panose="02040503050406030204" pitchFamily="18" charset="0"/>
                                            </a:rPr>
                                            <m:t>Δ</m:t>
                                          </m:r>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r>
                                            <a:rPr lang="ar-AE" i="1">
                                              <a:solidFill>
                                                <a:srgbClr val="000000"/>
                                              </a:solidFill>
                                              <a:latin typeface="Cambria Math" panose="02040503050406030204" pitchFamily="18" charset="0"/>
                                            </a:rPr>
                                            <m:t>𝜌</m:t>
                                          </m:r>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𝐶</m:t>
                                              </m:r>
                                            </m:e>
                                            <m:sub>
                                              <m:r>
                                                <a:rPr lang="ar-AE" i="1">
                                                  <a:solidFill>
                                                    <a:srgbClr val="000000"/>
                                                  </a:solidFill>
                                                  <a:latin typeface="Cambria Math" panose="02040503050406030204" pitchFamily="18" charset="0"/>
                                                </a:rPr>
                                                <m:t>𝑝</m:t>
                                              </m:r>
                                            </m:sub>
                                          </m:sSub>
                                        </m:num>
                                        <m:den>
                                          <m:r>
                                            <m:rPr>
                                              <m:sty m:val="p"/>
                                            </m:rPr>
                                            <a:rPr lang="el-GR" i="1">
                                              <a:solidFill>
                                                <a:srgbClr val="000000"/>
                                              </a:solidFill>
                                              <a:latin typeface="Cambria Math" panose="02040503050406030204" pitchFamily="18" charset="0"/>
                                            </a:rPr>
                                            <m:t>Δ</m:t>
                                          </m:r>
                                          <m:r>
                                            <a:rPr lang="el-GR" i="1">
                                              <a:solidFill>
                                                <a:srgbClr val="000000"/>
                                              </a:solidFill>
                                              <a:latin typeface="Cambria Math" panose="02040503050406030204" pitchFamily="18" charset="0"/>
                                            </a:rPr>
                                            <m:t>𝑡</m:t>
                                          </m:r>
                                        </m:den>
                                      </m:f>
                                    </m:e>
                                  </m:d>
                                </m:e>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p>
                            </m:e>
                          </m:d>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𝑇</m:t>
                              </m:r>
                            </m:e>
                            <m:sub>
                              <m:r>
                                <a:rPr lang="ar-AE" i="1">
                                  <a:solidFill>
                                    <a:srgbClr val="000000"/>
                                  </a:solidFill>
                                  <a:latin typeface="Cambria Math" panose="02040503050406030204" pitchFamily="18" charset="0"/>
                                </a:rPr>
                                <m:t>𝑖</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e>
                      </m:d>
                    </m:oMath>
                  </m:oMathPara>
                </a14:m>
                <a:endParaRPr lang="ar-AE"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ar-AE" i="1">
                          <a:solidFill>
                            <a:srgbClr val="000000"/>
                          </a:solidFill>
                          <a:latin typeface="Cambria Math" panose="02040503050406030204" pitchFamily="18" charset="0"/>
                        </a:rPr>
                        <m:t>=</m:t>
                      </m:r>
                      <m:r>
                        <m:rPr>
                          <m:sty m:val="p"/>
                        </m:rPr>
                        <a:rPr lang="el-GR" i="1">
                          <a:solidFill>
                            <a:srgbClr val="000000"/>
                          </a:solidFill>
                          <a:latin typeface="Cambria Math" panose="02040503050406030204" pitchFamily="18" charset="0"/>
                        </a:rPr>
                        <m:t>Ψ</m:t>
                      </m:r>
                      <m:d>
                        <m:dPr>
                          <m:ctrlPr>
                            <a:rPr lang="ar-AE" i="1">
                              <a:solidFill>
                                <a:srgbClr val="000000"/>
                              </a:solidFill>
                              <a:latin typeface="Cambria Math" panose="02040503050406030204" pitchFamily="18" charset="0"/>
                            </a:rPr>
                          </m:ctrlPr>
                        </m:dPr>
                        <m:e>
                          <m:f>
                            <m:fPr>
                              <m:ctrlPr>
                                <a:rPr lang="ar-AE" i="1">
                                  <a:solidFill>
                                    <a:srgbClr val="000000"/>
                                  </a:solidFill>
                                  <a:latin typeface="Cambria Math" panose="02040503050406030204" pitchFamily="18" charset="0"/>
                                </a:rPr>
                              </m:ctrlPr>
                            </m:fPr>
                            <m:num>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𝑘</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num>
                            <m:den>
                              <m:r>
                                <m:rPr>
                                  <m:sty m:val="p"/>
                                </m:rPr>
                                <a:rPr lang="el-GR" i="1">
                                  <a:solidFill>
                                    <a:srgbClr val="000000"/>
                                  </a:solidFill>
                                  <a:latin typeface="Cambria Math" panose="02040503050406030204" pitchFamily="18" charset="0"/>
                                </a:rPr>
                                <m:t>Δ</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den>
                          </m:f>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𝑇</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e>
                      </m:d>
                      <m:r>
                        <a:rPr lang="ar-AE" i="1">
                          <a:solidFill>
                            <a:srgbClr val="000000"/>
                          </a:solidFill>
                          <a:latin typeface="Cambria Math" panose="02040503050406030204" pitchFamily="18" charset="0"/>
                        </a:rPr>
                        <m:t>+</m:t>
                      </m:r>
                      <m:r>
                        <m:rPr>
                          <m:sty m:val="p"/>
                        </m:rPr>
                        <a:rPr lang="el-GR" i="1">
                          <a:solidFill>
                            <a:srgbClr val="000000"/>
                          </a:solidFill>
                          <a:latin typeface="Cambria Math" panose="02040503050406030204" pitchFamily="18" charset="0"/>
                        </a:rPr>
                        <m:t>Ψ</m:t>
                      </m:r>
                      <m:d>
                        <m:dPr>
                          <m:ctrlPr>
                            <a:rPr lang="ar-AE" i="1">
                              <a:solidFill>
                                <a:srgbClr val="000000"/>
                              </a:solidFill>
                              <a:latin typeface="Cambria Math" panose="02040503050406030204" pitchFamily="18" charset="0"/>
                            </a:rPr>
                          </m:ctrlPr>
                        </m:dPr>
                        <m:e>
                          <m:f>
                            <m:fPr>
                              <m:ctrlPr>
                                <a:rPr lang="ar-AE" i="1">
                                  <a:solidFill>
                                    <a:srgbClr val="000000"/>
                                  </a:solidFill>
                                  <a:latin typeface="Cambria Math" panose="02040503050406030204" pitchFamily="18" charset="0"/>
                                </a:rPr>
                              </m:ctrlPr>
                            </m:fPr>
                            <m:num>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𝑘</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num>
                            <m:den>
                              <m:r>
                                <m:rPr>
                                  <m:sty m:val="p"/>
                                </m:rPr>
                                <a:rPr lang="el-GR" i="1">
                                  <a:solidFill>
                                    <a:srgbClr val="000000"/>
                                  </a:solidFill>
                                  <a:latin typeface="Cambria Math" panose="02040503050406030204" pitchFamily="18" charset="0"/>
                                </a:rPr>
                                <m:t>Δ</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den>
                          </m:f>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𝑇</m:t>
                              </m:r>
                            </m:e>
                            <m:sub>
                              <m:r>
                                <a:rPr lang="ar-AE" i="1">
                                  <a:solidFill>
                                    <a:srgbClr val="000000"/>
                                  </a:solidFill>
                                  <a:latin typeface="Cambria Math" panose="02040503050406030204" pitchFamily="18" charset="0"/>
                                </a:rPr>
                                <m:t>𝑖</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b>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bSup>
                        </m:e>
                      </m:d>
                      <m:r>
                        <a:rPr lang="ar-AE" i="1">
                          <a:solidFill>
                            <a:srgbClr val="000000"/>
                          </a:solidFill>
                          <a:latin typeface="Cambria Math" panose="02040503050406030204" pitchFamily="18" charset="0"/>
                        </a:rPr>
                        <m:t>+</m:t>
                      </m:r>
                      <m:r>
                        <m:rPr>
                          <m:sty m:val="p"/>
                        </m:rPr>
                        <a:rPr lang="el-GR" i="1">
                          <a:solidFill>
                            <a:srgbClr val="000000"/>
                          </a:solidFill>
                          <a:latin typeface="Cambria Math" panose="02040503050406030204" pitchFamily="18" charset="0"/>
                        </a:rPr>
                        <m:t>Ψ</m:t>
                      </m:r>
                      <m:r>
                        <a:rPr lang="el-GR" i="1">
                          <a:solidFill>
                            <a:srgbClr val="000000"/>
                          </a:solidFill>
                          <a:latin typeface="Cambria Math" panose="02040503050406030204" pitchFamily="18" charset="0"/>
                        </a:rPr>
                        <m:t>(</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𝑞</m:t>
                          </m:r>
                        </m:e>
                        <m:sub>
                          <m:r>
                            <a:rPr lang="ar-AE" i="1">
                              <a:solidFill>
                                <a:srgbClr val="000000"/>
                              </a:solidFill>
                              <a:latin typeface="Cambria Math" panose="02040503050406030204" pitchFamily="18" charset="0"/>
                            </a:rPr>
                            <m:t>𝑖</m:t>
                          </m:r>
                        </m:sub>
                        <m:sup>
                          <m:r>
                            <a:rPr lang="ar-AE" i="1">
                              <a:solidFill>
                                <a:srgbClr val="000000"/>
                              </a:solidFill>
                              <a:latin typeface="Cambria Math" panose="02040503050406030204" pitchFamily="18" charset="0"/>
                            </a:rPr>
                            <m:t>′′′</m:t>
                          </m:r>
                        </m:sup>
                      </m:sSubSup>
                      <m:sSup>
                        <m:sSupPr>
                          <m:ctrlPr>
                            <a:rPr lang="ar-AE" i="1">
                              <a:solidFill>
                                <a:srgbClr val="000000"/>
                              </a:solidFill>
                              <a:latin typeface="Cambria Math" panose="02040503050406030204" pitchFamily="18" charset="0"/>
                            </a:rPr>
                          </m:ctrlPr>
                        </m:sSupPr>
                        <m:e>
                          <m:r>
                            <a:rPr lang="ar-AE" i="1">
                              <a:solidFill>
                                <a:srgbClr val="000000"/>
                              </a:solidFill>
                              <a:latin typeface="Cambria Math" panose="02040503050406030204" pitchFamily="18" charset="0"/>
                            </a:rPr>
                            <m:t>)</m:t>
                          </m:r>
                        </m:e>
                        <m:sup>
                          <m:r>
                            <a:rPr lang="ar-AE" i="1">
                              <a:solidFill>
                                <a:srgbClr val="000000"/>
                              </a:solidFill>
                              <a:latin typeface="Cambria Math" panose="02040503050406030204" pitchFamily="18" charset="0"/>
                            </a:rPr>
                            <m:t>𝑛</m:t>
                          </m:r>
                          <m:r>
                            <a:rPr lang="ar-AE" i="1">
                              <a:solidFill>
                                <a:srgbClr val="000000"/>
                              </a:solidFill>
                              <a:latin typeface="Cambria Math" panose="02040503050406030204" pitchFamily="18" charset="0"/>
                            </a:rPr>
                            <m:t>+</m:t>
                          </m:r>
                          <m:r>
                            <a:rPr lang="ar-AE" i="1">
                              <a:solidFill>
                                <a:srgbClr val="000000"/>
                              </a:solidFill>
                              <a:latin typeface="Cambria Math" panose="02040503050406030204" pitchFamily="18" charset="0"/>
                            </a:rPr>
                            <m:t>1</m:t>
                          </m:r>
                        </m:sup>
                      </m:sSup>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r>
                        <m:rPr>
                          <m:sty m:val="p"/>
                        </m:rPr>
                        <a:rPr lang="el-GR" i="1">
                          <a:solidFill>
                            <a:srgbClr val="000000"/>
                          </a:solidFill>
                          <a:latin typeface="Cambria Math" panose="02040503050406030204" pitchFamily="18" charset="0"/>
                        </a:rPr>
                        <m:t>Δ</m:t>
                      </m:r>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r>
                        <a:rPr lang="ar-AE" i="1">
                          <a:solidFill>
                            <a:srgbClr val="000000"/>
                          </a:solidFill>
                          <a:latin typeface="Cambria Math" panose="02040503050406030204" pitchFamily="18" charset="0"/>
                        </a:rPr>
                        <m:t>+</m:t>
                      </m:r>
                      <m:sSup>
                        <m:sSupPr>
                          <m:ctrlPr>
                            <a:rPr lang="ar-AE" i="1">
                              <a:solidFill>
                                <a:srgbClr val="000000"/>
                              </a:solidFill>
                              <a:latin typeface="Cambria Math" panose="02040503050406030204" pitchFamily="18" charset="0"/>
                            </a:rPr>
                          </m:ctrlPr>
                        </m:sSupPr>
                        <m:e>
                          <m:d>
                            <m:dPr>
                              <m:ctrlPr>
                                <a:rPr lang="ar-AE" i="1">
                                  <a:solidFill>
                                    <a:srgbClr val="000000"/>
                                  </a:solidFill>
                                  <a:latin typeface="Cambria Math" panose="02040503050406030204" pitchFamily="18" charset="0"/>
                                </a:rPr>
                              </m:ctrlPr>
                            </m:dPr>
                            <m:e>
                              <m:f>
                                <m:fPr>
                                  <m:ctrlPr>
                                    <a:rPr lang="ar-AE" i="1">
                                      <a:solidFill>
                                        <a:srgbClr val="000000"/>
                                      </a:solidFill>
                                      <a:latin typeface="Cambria Math" panose="02040503050406030204" pitchFamily="18" charset="0"/>
                                    </a:rPr>
                                  </m:ctrlPr>
                                </m:fPr>
                                <m:num>
                                  <m:r>
                                    <m:rPr>
                                      <m:sty m:val="p"/>
                                    </m:rPr>
                                    <a:rPr lang="el-GR" i="1">
                                      <a:solidFill>
                                        <a:srgbClr val="000000"/>
                                      </a:solidFill>
                                      <a:latin typeface="Cambria Math" panose="02040503050406030204" pitchFamily="18" charset="0"/>
                                    </a:rPr>
                                    <m:t>Δ</m:t>
                                  </m:r>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𝑟</m:t>
                                      </m:r>
                                    </m:e>
                                    <m:sub>
                                      <m:r>
                                        <a:rPr lang="ar-AE" i="1">
                                          <a:solidFill>
                                            <a:srgbClr val="000000"/>
                                          </a:solidFill>
                                          <a:latin typeface="Cambria Math" panose="02040503050406030204" pitchFamily="18" charset="0"/>
                                        </a:rPr>
                                        <m:t>𝑖</m:t>
                                      </m:r>
                                    </m:sub>
                                  </m:sSub>
                                  <m:r>
                                    <a:rPr lang="ar-AE" i="1">
                                      <a:solidFill>
                                        <a:srgbClr val="000000"/>
                                      </a:solidFill>
                                      <a:latin typeface="Cambria Math" panose="02040503050406030204" pitchFamily="18" charset="0"/>
                                    </a:rPr>
                                    <m:t>𝜌</m:t>
                                  </m:r>
                                  <m:sSub>
                                    <m:sSubPr>
                                      <m:ctrlPr>
                                        <a:rPr lang="ar-AE" i="1">
                                          <a:solidFill>
                                            <a:srgbClr val="000000"/>
                                          </a:solidFill>
                                          <a:latin typeface="Cambria Math" panose="02040503050406030204" pitchFamily="18" charset="0"/>
                                        </a:rPr>
                                      </m:ctrlPr>
                                    </m:sSubPr>
                                    <m:e>
                                      <m:r>
                                        <a:rPr lang="ar-AE" i="1">
                                          <a:solidFill>
                                            <a:srgbClr val="000000"/>
                                          </a:solidFill>
                                          <a:latin typeface="Cambria Math" panose="02040503050406030204" pitchFamily="18" charset="0"/>
                                        </a:rPr>
                                        <m:t>𝐶</m:t>
                                      </m:r>
                                    </m:e>
                                    <m:sub>
                                      <m:r>
                                        <a:rPr lang="ar-AE" i="1">
                                          <a:solidFill>
                                            <a:srgbClr val="000000"/>
                                          </a:solidFill>
                                          <a:latin typeface="Cambria Math" panose="02040503050406030204" pitchFamily="18" charset="0"/>
                                        </a:rPr>
                                        <m:t>𝑝</m:t>
                                      </m:r>
                                    </m:sub>
                                  </m:sSub>
                                </m:num>
                                <m:den>
                                  <m:r>
                                    <m:rPr>
                                      <m:sty m:val="p"/>
                                    </m:rPr>
                                    <a:rPr lang="el-GR" i="1">
                                      <a:solidFill>
                                        <a:srgbClr val="000000"/>
                                      </a:solidFill>
                                      <a:latin typeface="Cambria Math" panose="02040503050406030204" pitchFamily="18" charset="0"/>
                                    </a:rPr>
                                    <m:t>Δ</m:t>
                                  </m:r>
                                  <m:r>
                                    <a:rPr lang="el-GR" i="1">
                                      <a:solidFill>
                                        <a:srgbClr val="000000"/>
                                      </a:solidFill>
                                      <a:latin typeface="Cambria Math" panose="02040503050406030204" pitchFamily="18" charset="0"/>
                                    </a:rPr>
                                    <m:t>𝑡</m:t>
                                  </m:r>
                                </m:den>
                              </m:f>
                            </m:e>
                          </m:d>
                        </m:e>
                        <m:sup>
                          <m:r>
                            <a:rPr lang="ar-AE" i="1">
                              <a:solidFill>
                                <a:srgbClr val="000000"/>
                              </a:solidFill>
                              <a:latin typeface="Cambria Math" panose="02040503050406030204" pitchFamily="18" charset="0"/>
                            </a:rPr>
                            <m:t>𝑛</m:t>
                          </m:r>
                        </m:sup>
                      </m:sSup>
                      <m:r>
                        <a:rPr lang="ar-AE" i="1">
                          <a:solidFill>
                            <a:srgbClr val="000000"/>
                          </a:solidFill>
                          <a:latin typeface="Cambria Math" panose="02040503050406030204" pitchFamily="18" charset="0"/>
                        </a:rPr>
                        <m:t>(</m:t>
                      </m:r>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𝑇</m:t>
                          </m:r>
                        </m:e>
                        <m:sub>
                          <m:r>
                            <a:rPr lang="ar-AE" i="1">
                              <a:solidFill>
                                <a:srgbClr val="000000"/>
                              </a:solidFill>
                              <a:latin typeface="Cambria Math" panose="02040503050406030204" pitchFamily="18" charset="0"/>
                            </a:rPr>
                            <m:t>𝑖</m:t>
                          </m:r>
                        </m:sub>
                        <m:sup>
                          <m:r>
                            <a:rPr lang="ar-AE" i="1">
                              <a:solidFill>
                                <a:srgbClr val="000000"/>
                              </a:solidFill>
                              <a:latin typeface="Cambria Math" panose="02040503050406030204" pitchFamily="18" charset="0"/>
                            </a:rPr>
                            <m:t>𝑛</m:t>
                          </m:r>
                        </m:sup>
                      </m:sSubSup>
                      <m:r>
                        <a:rPr lang="ar-AE" i="1">
                          <a:solidFill>
                            <a:srgbClr val="000000"/>
                          </a:solidFill>
                          <a:latin typeface="Cambria Math" panose="02040503050406030204" pitchFamily="18" charset="0"/>
                        </a:rPr>
                        <m:t>)</m:t>
                      </m:r>
                    </m:oMath>
                  </m:oMathPara>
                </a14:m>
                <a:endParaRPr dirty="0"/>
              </a:p>
            </p:txBody>
          </p:sp>
        </mc:Choice>
        <mc:Fallback xmlns="">
          <p:sp>
            <p:nvSpPr>
              <p:cNvPr id="113" name="Equation"/>
              <p:cNvSpPr txBox="1">
                <a:spLocks noRot="1" noChangeAspect="1" noMove="1" noResize="1" noEditPoints="1" noAdjustHandles="1" noChangeArrowheads="1" noChangeShapeType="1" noTextEdit="1"/>
              </p:cNvSpPr>
              <p:nvPr/>
            </p:nvSpPr>
            <p:spPr>
              <a:xfrm>
                <a:off x="350979" y="3508043"/>
                <a:ext cx="11480798" cy="1720727"/>
              </a:xfrm>
              <a:prstGeom prst="rect">
                <a:avLst/>
              </a:prstGeom>
              <a:blipFill>
                <a:blip r:embed="rId4"/>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14" name="Final Equation"/>
          <p:cNvSpPr txBox="1"/>
          <p:nvPr/>
        </p:nvSpPr>
        <p:spPr>
          <a:xfrm>
            <a:off x="0" y="5256367"/>
            <a:ext cx="12192001"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lnSpc>
                <a:spcPct val="90000"/>
              </a:lnSpc>
              <a:defRPr sz="4400" u="sng">
                <a:latin typeface="Calibri Light"/>
                <a:ea typeface="Calibri Light"/>
                <a:cs typeface="Calibri Light"/>
                <a:sym typeface="Calibri Light"/>
              </a:defRPr>
            </a:pPr>
            <a:r>
              <a:rPr b="1"/>
              <a:t>Final Equation:</a:t>
            </a:r>
          </a:p>
        </p:txBody>
      </p:sp>
      <mc:AlternateContent xmlns:mc="http://schemas.openxmlformats.org/markup-compatibility/2006">
        <mc:Choice xmlns:a14="http://schemas.microsoft.com/office/drawing/2010/main" Requires="a14">
          <p:sp>
            <p:nvSpPr>
              <p:cNvPr id="115" name="Equation"/>
              <p:cNvSpPr txBox="1"/>
              <p:nvPr/>
            </p:nvSpPr>
            <p:spPr>
              <a:xfrm>
                <a:off x="350979" y="5985690"/>
                <a:ext cx="11480803" cy="618762"/>
              </a:xfrm>
              <a:prstGeom prst="rect">
                <a:avLst/>
              </a:prstGeom>
              <a:gradFill>
                <a:gsLst>
                  <a:gs pos="0">
                    <a:schemeClr val="accent6">
                      <a:hueOff val="366672"/>
                      <a:satOff val="40682"/>
                      <a:lumOff val="32496"/>
                    </a:schemeClr>
                  </a:gs>
                  <a:gs pos="35000">
                    <a:srgbClr val="D0F8BF"/>
                  </a:gs>
                  <a:gs pos="100000">
                    <a:schemeClr val="accent6">
                      <a:hueOff val="415172"/>
                      <a:satOff val="45470"/>
                      <a:lumOff val="46814"/>
                    </a:schemeClr>
                  </a:gs>
                </a:gsLst>
                <a:lin ang="16200000"/>
              </a:gradFill>
              <a:ln>
                <a:solidFill>
                  <a:srgbClr val="6DAC43"/>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3600">
                    <a:latin typeface="Cambria Math"/>
                    <a:ea typeface="Cambria Math"/>
                    <a:cs typeface="Cambria Math"/>
                    <a:sym typeface="Cambria Math"/>
                  </a:defRPr>
                </a:lvl1pPr>
              </a:lstStyle>
              <a:p>
                <a:pPr/>
                <a14:m>
                  <m:oMathPara xmlns:m="http://schemas.openxmlformats.org/officeDocument/2006/math">
                    <m:oMathParaPr>
                      <m:jc m:val="center"/>
                    </m:oMathParaPr>
                    <m:oMath xmlns:m="http://schemas.openxmlformats.org/officeDocument/2006/math">
                      <m:r>
                        <a:rPr lang="ar-AE" sz="3800" i="1" smtClean="0">
                          <a:solidFill>
                            <a:srgbClr val="000000"/>
                          </a:solidFill>
                          <a:latin typeface="Cambria Math" panose="02040503050406030204" pitchFamily="18" charset="0"/>
                        </a:rPr>
                        <m:t>[</m:t>
                      </m:r>
                      <m:r>
                        <a:rPr lang="ar-AE" sz="3800" i="1" smtClean="0">
                          <a:solidFill>
                            <a:srgbClr val="000000"/>
                          </a:solidFill>
                          <a:latin typeface="Cambria Math" panose="02040503050406030204" pitchFamily="18" charset="0"/>
                        </a:rPr>
                        <m:t>𝐶𝐴𝑃</m:t>
                      </m:r>
                      <m:r>
                        <a:rPr lang="ar-AE" sz="3800" i="1" smtClean="0">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𝐶𝐴𝐸</m:t>
                      </m:r>
                      <m:r>
                        <a:rPr lang="ar-AE" sz="3800" i="1">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𝐶𝐴𝑊</m:t>
                      </m:r>
                      <m:r>
                        <a:rPr lang="ar-AE" sz="3800" i="1">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𝑆</m:t>
                      </m:r>
                    </m:oMath>
                  </m:oMathPara>
                </a14:m>
                <a:endParaRPr dirty="0"/>
              </a:p>
            </p:txBody>
          </p:sp>
        </mc:Choice>
        <mc:Fallback>
          <p:sp>
            <p:nvSpPr>
              <p:cNvPr id="115" name="Equation"/>
              <p:cNvSpPr txBox="1">
                <a:spLocks noRot="1" noChangeAspect="1" noMove="1" noResize="1" noEditPoints="1" noAdjustHandles="1" noChangeArrowheads="1" noChangeShapeType="1" noTextEdit="1"/>
              </p:cNvSpPr>
              <p:nvPr/>
            </p:nvSpPr>
            <p:spPr>
              <a:xfrm>
                <a:off x="350979" y="5985690"/>
                <a:ext cx="11480803" cy="618762"/>
              </a:xfrm>
              <a:prstGeom prst="rect">
                <a:avLst/>
              </a:prstGeom>
              <a:blipFill>
                <a:blip r:embed="rId5"/>
                <a:stretch>
                  <a:fillRect/>
                </a:stretch>
              </a:blipFill>
              <a:ln>
                <a:solidFill>
                  <a:srgbClr val="6DAC43"/>
                </a:solidFill>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sp>
        <p:nvSpPr>
          <p:cNvPr id="116" name="Final Equation"/>
          <p:cNvSpPr txBox="1"/>
          <p:nvPr/>
        </p:nvSpPr>
        <p:spPr>
          <a:xfrm>
            <a:off x="0" y="217477"/>
            <a:ext cx="12192001" cy="5909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lnSpc>
                <a:spcPct val="90000"/>
              </a:lnSpc>
              <a:defRPr sz="3600">
                <a:latin typeface="Calibri Light"/>
                <a:ea typeface="Calibri Light"/>
                <a:cs typeface="Calibri Light"/>
                <a:sym typeface="Calibri Light"/>
              </a:defRPr>
            </a:lvl1pPr>
          </a:lstStyle>
          <a:p>
            <a:r>
              <a:rPr b="1" dirty="0"/>
              <a:t>Substituting the discretization in the Governing Equation: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 name="Equation"/>
              <p:cNvSpPr txBox="1"/>
              <p:nvPr/>
            </p:nvSpPr>
            <p:spPr>
              <a:xfrm>
                <a:off x="484093" y="1802924"/>
                <a:ext cx="3515203" cy="888641"/>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𝐴𝑊</m:t>
                      </m:r>
                      <m:r>
                        <a:rPr sz="2500" i="1">
                          <a:solidFill>
                            <a:srgbClr val="000000"/>
                          </a:solidFill>
                          <a:latin typeface="Cambria Math" panose="02040503050406030204" pitchFamily="18" charset="0"/>
                        </a:rPr>
                        <m:t>=</m:t>
                      </m:r>
                      <m:f>
                        <m:fPr>
                          <m:ctrlPr>
                            <a:rPr sz="2500" i="1">
                              <a:solidFill>
                                <a:srgbClr val="000000"/>
                              </a:solidFill>
                              <a:latin typeface="Cambria Math" panose="02040503050406030204" pitchFamily="18" charset="0"/>
                            </a:rPr>
                          </m:ctrlPr>
                        </m:fPr>
                        <m:num>
                          <m:sSubSup>
                            <m:sSubSupPr>
                              <m:ctrlPr>
                                <a:rPr sz="2500" i="1">
                                  <a:solidFill>
                                    <a:srgbClr val="000000"/>
                                  </a:solidFill>
                                  <a:latin typeface="Cambria Math" panose="02040503050406030204" pitchFamily="18" charset="0"/>
                                </a:rPr>
                              </m:ctrlPr>
                            </m:sSubSup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b>
                            <m:sup>
                              <m:r>
                                <a:rPr sz="2500" i="1">
                                  <a:solidFill>
                                    <a:srgbClr val="000000"/>
                                  </a:solidFill>
                                  <a:latin typeface="Cambria Math" panose="02040503050406030204" pitchFamily="18" charset="0"/>
                                </a:rPr>
                                <m:t>𝑛</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p>
                          </m:sSubSup>
                          <m:sSubSup>
                            <m:sSubSupPr>
                              <m:ctrlPr>
                                <a:rPr sz="2500" i="1">
                                  <a:solidFill>
                                    <a:srgbClr val="000000"/>
                                  </a:solidFill>
                                  <a:latin typeface="Cambria Math" panose="02040503050406030204" pitchFamily="18" charset="0"/>
                                </a:rPr>
                              </m:ctrlPr>
                            </m:sSubSupPr>
                            <m:e>
                              <m:r>
                                <a:rPr sz="2500" i="1">
                                  <a:solidFill>
                                    <a:srgbClr val="000000"/>
                                  </a:solidFill>
                                  <a:latin typeface="Cambria Math" panose="02040503050406030204" pitchFamily="18" charset="0"/>
                                </a:rPr>
                                <m:t>𝑘</m:t>
                              </m:r>
                            </m:e>
                            <m:sub>
                              <m:r>
                                <a:rPr sz="2500" i="1">
                                  <a:solidFill>
                                    <a:srgbClr val="000000"/>
                                  </a:solidFill>
                                  <a:latin typeface="Cambria Math" panose="02040503050406030204" pitchFamily="18" charset="0"/>
                                </a:rPr>
                                <m:t>𝑖</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b>
                            <m:sup>
                              <m:r>
                                <a:rPr sz="2500" i="1">
                                  <a:solidFill>
                                    <a:srgbClr val="000000"/>
                                  </a:solidFill>
                                  <a:latin typeface="Cambria Math" panose="02040503050406030204" pitchFamily="18" charset="0"/>
                                </a:rPr>
                                <m:t>𝑛</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p>
                          </m:sSubSup>
                        </m:num>
                        <m:den>
                          <m:r>
                            <m:rPr>
                              <m:sty m:val="p"/>
                            </m:rPr>
                            <a:rPr sz="2500" i="1">
                              <a:solidFill>
                                <a:srgbClr val="000000"/>
                              </a:solidFill>
                              <a:latin typeface="Cambria Math" panose="02040503050406030204" pitchFamily="18" charset="0"/>
                            </a:rPr>
                            <m:t>Δ</m:t>
                          </m:r>
                          <m:sSubSup>
                            <m:sSubSupPr>
                              <m:ctrlPr>
                                <a:rPr sz="2500" i="1">
                                  <a:solidFill>
                                    <a:srgbClr val="000000"/>
                                  </a:solidFill>
                                  <a:latin typeface="Cambria Math" panose="02040503050406030204" pitchFamily="18" charset="0"/>
                                </a:rPr>
                              </m:ctrlPr>
                            </m:sSubSup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b>
                            <m:sup>
                              <m:r>
                                <a:rPr sz="2500" i="1">
                                  <a:solidFill>
                                    <a:srgbClr val="000000"/>
                                  </a:solidFill>
                                  <a:latin typeface="Cambria Math" panose="02040503050406030204" pitchFamily="18" charset="0"/>
                                </a:rPr>
                                <m:t>𝑛</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p>
                          </m:sSubSup>
                        </m:den>
                      </m:f>
                    </m:oMath>
                  </m:oMathPara>
                </a14:m>
                <a:endParaRPr dirty="0"/>
              </a:p>
            </p:txBody>
          </p:sp>
        </mc:Choice>
        <mc:Fallback xmlns="">
          <p:sp>
            <p:nvSpPr>
              <p:cNvPr id="118" name="Equation"/>
              <p:cNvSpPr txBox="1">
                <a:spLocks noRot="1" noChangeAspect="1" noMove="1" noResize="1" noEditPoints="1" noAdjustHandles="1" noChangeArrowheads="1" noChangeShapeType="1" noTextEdit="1"/>
              </p:cNvSpPr>
              <p:nvPr/>
            </p:nvSpPr>
            <p:spPr>
              <a:xfrm>
                <a:off x="484093" y="1802924"/>
                <a:ext cx="3515203" cy="888641"/>
              </a:xfrm>
              <a:prstGeom prst="rect">
                <a:avLst/>
              </a:prstGeom>
              <a:blipFill>
                <a:blip r:embed="rId2"/>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9" name="Equation"/>
              <p:cNvSpPr txBox="1"/>
              <p:nvPr/>
            </p:nvSpPr>
            <p:spPr>
              <a:xfrm>
                <a:off x="474090" y="2982523"/>
                <a:ext cx="3515204" cy="906980"/>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b="0" i="1">
                          <a:solidFill>
                            <a:srgbClr val="000000"/>
                          </a:solidFill>
                          <a:latin typeface="Cambria Math" panose="02040503050406030204" pitchFamily="18" charset="0"/>
                        </a:rPr>
                        <m:t>𝐴𝐸</m:t>
                      </m:r>
                      <m:r>
                        <a:rPr sz="2500" b="0" i="1">
                          <a:solidFill>
                            <a:srgbClr val="000000"/>
                          </a:solidFill>
                          <a:latin typeface="Cambria Math" panose="02040503050406030204" pitchFamily="18" charset="0"/>
                        </a:rPr>
                        <m:t>=</m:t>
                      </m:r>
                      <m:f>
                        <m:fPr>
                          <m:ctrlPr>
                            <a:rPr sz="2500" i="1">
                              <a:solidFill>
                                <a:srgbClr val="000000"/>
                              </a:solidFill>
                              <a:latin typeface="Cambria Math" panose="02040503050406030204" pitchFamily="18" charset="0"/>
                            </a:rPr>
                          </m:ctrlPr>
                        </m:fPr>
                        <m:num>
                          <m:sSubSup>
                            <m:sSubSupPr>
                              <m:ctrlPr>
                                <a:rPr sz="2500" i="1">
                                  <a:solidFill>
                                    <a:srgbClr val="000000"/>
                                  </a:solidFill>
                                  <a:latin typeface="Cambria Math" panose="02040503050406030204" pitchFamily="18" charset="0"/>
                                </a:rPr>
                              </m:ctrlPr>
                            </m:sSubSupPr>
                            <m:e>
                              <m:r>
                                <a:rPr sz="2500" b="0" i="1">
                                  <a:solidFill>
                                    <a:srgbClr val="000000"/>
                                  </a:solidFill>
                                  <a:latin typeface="Cambria Math" panose="02040503050406030204" pitchFamily="18" charset="0"/>
                                </a:rPr>
                                <m:t>𝑟</m:t>
                              </m:r>
                            </m:e>
                            <m:sub>
                              <m:r>
                                <a:rPr sz="2500" b="0" i="1">
                                  <a:solidFill>
                                    <a:srgbClr val="000000"/>
                                  </a:solidFill>
                                  <a:latin typeface="Cambria Math" panose="02040503050406030204" pitchFamily="18" charset="0"/>
                                </a:rPr>
                                <m:t>𝑖</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b>
                            <m:sup>
                              <m:r>
                                <a:rPr sz="2500" b="0" i="1">
                                  <a:solidFill>
                                    <a:srgbClr val="000000"/>
                                  </a:solidFill>
                                  <a:latin typeface="Cambria Math" panose="02040503050406030204" pitchFamily="18" charset="0"/>
                                </a:rPr>
                                <m:t>𝑛</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p>
                          </m:sSubSup>
                          <m:sSubSup>
                            <m:sSubSupPr>
                              <m:ctrlPr>
                                <a:rPr sz="2500" i="1">
                                  <a:solidFill>
                                    <a:srgbClr val="000000"/>
                                  </a:solidFill>
                                  <a:latin typeface="Cambria Math" panose="02040503050406030204" pitchFamily="18" charset="0"/>
                                </a:rPr>
                              </m:ctrlPr>
                            </m:sSubSupPr>
                            <m:e>
                              <m:r>
                                <a:rPr sz="2500" b="0" i="1">
                                  <a:solidFill>
                                    <a:srgbClr val="000000"/>
                                  </a:solidFill>
                                  <a:latin typeface="Cambria Math" panose="02040503050406030204" pitchFamily="18" charset="0"/>
                                </a:rPr>
                                <m:t>𝑘</m:t>
                              </m:r>
                            </m:e>
                            <m:sub>
                              <m:r>
                                <a:rPr sz="2500" b="0" i="1">
                                  <a:solidFill>
                                    <a:srgbClr val="000000"/>
                                  </a:solidFill>
                                  <a:latin typeface="Cambria Math" panose="02040503050406030204" pitchFamily="18" charset="0"/>
                                </a:rPr>
                                <m:t>𝑖</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b>
                            <m:sup>
                              <m:r>
                                <a:rPr sz="2500" b="0" i="1">
                                  <a:solidFill>
                                    <a:srgbClr val="000000"/>
                                  </a:solidFill>
                                  <a:latin typeface="Cambria Math" panose="02040503050406030204" pitchFamily="18" charset="0"/>
                                </a:rPr>
                                <m:t>𝑛</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p>
                          </m:sSubSup>
                        </m:num>
                        <m:den>
                          <m:r>
                            <a:rPr sz="2500" b="0" i="1">
                              <a:solidFill>
                                <a:srgbClr val="000000"/>
                              </a:solidFill>
                              <a:latin typeface="Cambria Math" panose="02040503050406030204" pitchFamily="18" charset="0"/>
                            </a:rPr>
                            <m:t>𝛥</m:t>
                          </m:r>
                          <m:sSubSup>
                            <m:sSubSupPr>
                              <m:ctrlPr>
                                <a:rPr sz="2500" i="1">
                                  <a:solidFill>
                                    <a:srgbClr val="000000"/>
                                  </a:solidFill>
                                  <a:latin typeface="Cambria Math" panose="02040503050406030204" pitchFamily="18" charset="0"/>
                                </a:rPr>
                              </m:ctrlPr>
                            </m:sSubSupPr>
                            <m:e>
                              <m:r>
                                <a:rPr sz="2500" b="0" i="1">
                                  <a:solidFill>
                                    <a:srgbClr val="000000"/>
                                  </a:solidFill>
                                  <a:latin typeface="Cambria Math" panose="02040503050406030204" pitchFamily="18" charset="0"/>
                                </a:rPr>
                                <m:t>𝑟</m:t>
                              </m:r>
                            </m:e>
                            <m:sub>
                              <m:r>
                                <a:rPr sz="2500" b="0" i="1">
                                  <a:solidFill>
                                    <a:srgbClr val="000000"/>
                                  </a:solidFill>
                                  <a:latin typeface="Cambria Math" panose="02040503050406030204" pitchFamily="18" charset="0"/>
                                </a:rPr>
                                <m:t>𝑖</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b>
                            <m:sup>
                              <m:r>
                                <a:rPr sz="2500" b="0" i="1">
                                  <a:solidFill>
                                    <a:srgbClr val="000000"/>
                                  </a:solidFill>
                                  <a:latin typeface="Cambria Math" panose="02040503050406030204" pitchFamily="18" charset="0"/>
                                </a:rPr>
                                <m:t>𝑛</m:t>
                              </m:r>
                              <m:r>
                                <a:rPr sz="2500" b="0" i="1">
                                  <a:solidFill>
                                    <a:srgbClr val="000000"/>
                                  </a:solidFill>
                                  <a:latin typeface="Cambria Math" panose="02040503050406030204" pitchFamily="18" charset="0"/>
                                </a:rPr>
                                <m:t>+</m:t>
                              </m:r>
                              <m:r>
                                <a:rPr sz="2500" b="0" i="1">
                                  <a:solidFill>
                                    <a:srgbClr val="000000"/>
                                  </a:solidFill>
                                  <a:latin typeface="Cambria Math" panose="02040503050406030204" pitchFamily="18" charset="0"/>
                                </a:rPr>
                                <m:t>1</m:t>
                              </m:r>
                            </m:sup>
                          </m:sSubSup>
                        </m:den>
                      </m:f>
                    </m:oMath>
                  </m:oMathPara>
                </a14:m>
                <a:endParaRPr dirty="0"/>
              </a:p>
            </p:txBody>
          </p:sp>
        </mc:Choice>
        <mc:Fallback xmlns="">
          <p:sp>
            <p:nvSpPr>
              <p:cNvPr id="119" name="Equation"/>
              <p:cNvSpPr txBox="1">
                <a:spLocks noRot="1" noChangeAspect="1" noMove="1" noResize="1" noEditPoints="1" noAdjustHandles="1" noChangeArrowheads="1" noChangeShapeType="1" noTextEdit="1"/>
              </p:cNvSpPr>
              <p:nvPr/>
            </p:nvSpPr>
            <p:spPr>
              <a:xfrm>
                <a:off x="474090" y="2982523"/>
                <a:ext cx="3515204" cy="906980"/>
              </a:xfrm>
              <a:prstGeom prst="rect">
                <a:avLst/>
              </a:prstGeom>
              <a:blipFill>
                <a:blip r:embed="rId3"/>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0" name="Equation"/>
              <p:cNvSpPr txBox="1"/>
              <p:nvPr/>
            </p:nvSpPr>
            <p:spPr>
              <a:xfrm>
                <a:off x="4853587" y="2054513"/>
                <a:ext cx="1971245" cy="384721"/>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non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𝐶𝐴𝑊</m:t>
                      </m:r>
                      <m:r>
                        <a:rPr sz="2500" i="1">
                          <a:solidFill>
                            <a:srgbClr val="000000"/>
                          </a:solidFill>
                          <a:latin typeface="Cambria Math" panose="02040503050406030204" pitchFamily="18" charset="0"/>
                        </a:rPr>
                        <m:t>=</m:t>
                      </m:r>
                      <m:r>
                        <m:rPr>
                          <m:sty m:val="p"/>
                        </m:rPr>
                        <a:rPr sz="2500" i="1">
                          <a:solidFill>
                            <a:srgbClr val="000000"/>
                          </a:solidFill>
                          <a:latin typeface="Cambria Math" panose="02040503050406030204" pitchFamily="18" charset="0"/>
                        </a:rPr>
                        <m:t>Ψ</m:t>
                      </m:r>
                      <m:r>
                        <a:rPr sz="2500" i="1">
                          <a:solidFill>
                            <a:srgbClr val="000000"/>
                          </a:solidFill>
                          <a:latin typeface="Cambria Math" panose="02040503050406030204" pitchFamily="18" charset="0"/>
                        </a:rPr>
                        <m:t>𝐴𝑊</m:t>
                      </m:r>
                    </m:oMath>
                  </m:oMathPara>
                </a14:m>
                <a:endParaRPr/>
              </a:p>
            </p:txBody>
          </p:sp>
        </mc:Choice>
        <mc:Fallback xmlns="">
          <p:sp>
            <p:nvSpPr>
              <p:cNvPr id="120" name="Equation"/>
              <p:cNvSpPr txBox="1">
                <a:spLocks noRot="1" noChangeAspect="1" noMove="1" noResize="1" noEditPoints="1" noAdjustHandles="1" noChangeArrowheads="1" noChangeShapeType="1" noTextEdit="1"/>
              </p:cNvSpPr>
              <p:nvPr/>
            </p:nvSpPr>
            <p:spPr>
              <a:xfrm>
                <a:off x="4853587" y="2054513"/>
                <a:ext cx="1971245" cy="384721"/>
              </a:xfrm>
              <a:prstGeom prst="rect">
                <a:avLst/>
              </a:prstGeom>
              <a:blipFill>
                <a:blip r:embed="rId4"/>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Equation"/>
              <p:cNvSpPr txBox="1"/>
              <p:nvPr/>
            </p:nvSpPr>
            <p:spPr>
              <a:xfrm>
                <a:off x="4853587" y="3232792"/>
                <a:ext cx="1971245" cy="392415"/>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50" i="1">
                          <a:solidFill>
                            <a:srgbClr val="000000"/>
                          </a:solidFill>
                          <a:latin typeface="Cambria Math" panose="02040503050406030204" pitchFamily="18" charset="0"/>
                        </a:rPr>
                        <m:t>𝐶𝐴𝐸</m:t>
                      </m:r>
                      <m:r>
                        <a:rPr sz="2550" i="1">
                          <a:solidFill>
                            <a:srgbClr val="000000"/>
                          </a:solidFill>
                          <a:latin typeface="Cambria Math" panose="02040503050406030204" pitchFamily="18" charset="0"/>
                        </a:rPr>
                        <m:t>=</m:t>
                      </m:r>
                      <m:r>
                        <m:rPr>
                          <m:sty m:val="p"/>
                        </m:rPr>
                        <a:rPr sz="2550" i="1">
                          <a:solidFill>
                            <a:srgbClr val="000000"/>
                          </a:solidFill>
                          <a:latin typeface="Cambria Math" panose="02040503050406030204" pitchFamily="18" charset="0"/>
                        </a:rPr>
                        <m:t>Ψ</m:t>
                      </m:r>
                      <m:r>
                        <a:rPr sz="2550" i="1">
                          <a:solidFill>
                            <a:srgbClr val="000000"/>
                          </a:solidFill>
                          <a:latin typeface="Cambria Math" panose="02040503050406030204" pitchFamily="18" charset="0"/>
                        </a:rPr>
                        <m:t>𝐴𝐸</m:t>
                      </m:r>
                    </m:oMath>
                  </m:oMathPara>
                </a14:m>
                <a:endParaRPr/>
              </a:p>
            </p:txBody>
          </p:sp>
        </mc:Choice>
        <mc:Fallback xmlns="">
          <p:sp>
            <p:nvSpPr>
              <p:cNvPr id="121" name="Equation"/>
              <p:cNvSpPr txBox="1">
                <a:spLocks noRot="1" noChangeAspect="1" noMove="1" noResize="1" noEditPoints="1" noAdjustHandles="1" noChangeArrowheads="1" noChangeShapeType="1" noTextEdit="1"/>
              </p:cNvSpPr>
              <p:nvPr/>
            </p:nvSpPr>
            <p:spPr>
              <a:xfrm>
                <a:off x="4853587" y="3232792"/>
                <a:ext cx="1971245" cy="392415"/>
              </a:xfrm>
              <a:prstGeom prst="rect">
                <a:avLst/>
              </a:prstGeom>
              <a:blipFill>
                <a:blip r:embed="rId5"/>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2" name="Equation"/>
              <p:cNvSpPr txBox="1"/>
              <p:nvPr/>
            </p:nvSpPr>
            <p:spPr>
              <a:xfrm>
                <a:off x="471019" y="4161756"/>
                <a:ext cx="3518275" cy="391902"/>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𝐴𝑄</m:t>
                      </m:r>
                      <m:r>
                        <a:rPr sz="2500" i="1">
                          <a:solidFill>
                            <a:srgbClr val="000000"/>
                          </a:solidFill>
                          <a:latin typeface="Cambria Math" panose="02040503050406030204" pitchFamily="18" charset="0"/>
                        </a:rPr>
                        <m:t>=(</m:t>
                      </m:r>
                      <m:sSubSup>
                        <m:sSubSupPr>
                          <m:ctrlPr>
                            <a:rPr sz="2500" i="1">
                              <a:solidFill>
                                <a:srgbClr val="000000"/>
                              </a:solidFill>
                              <a:latin typeface="Cambria Math" panose="02040503050406030204" pitchFamily="18" charset="0"/>
                            </a:rPr>
                          </m:ctrlPr>
                        </m:sSubSupPr>
                        <m:e>
                          <m:r>
                            <a:rPr sz="2500" i="1">
                              <a:solidFill>
                                <a:srgbClr val="000000"/>
                              </a:solidFill>
                              <a:latin typeface="Cambria Math" panose="02040503050406030204" pitchFamily="18" charset="0"/>
                            </a:rPr>
                            <m:t>𝑞</m:t>
                          </m:r>
                        </m:e>
                        <m:sub>
                          <m:r>
                            <a:rPr sz="2500" i="1">
                              <a:solidFill>
                                <a:srgbClr val="000000"/>
                              </a:solidFill>
                              <a:latin typeface="Cambria Math" panose="02040503050406030204" pitchFamily="18" charset="0"/>
                            </a:rPr>
                            <m:t>𝑖</m:t>
                          </m:r>
                        </m:sub>
                        <m:sup>
                          <m:r>
                            <a:rPr lang="en-IN" sz="2500" i="1">
                              <a:latin typeface="Cambria Math" panose="02040503050406030204" pitchFamily="18" charset="0"/>
                            </a:rPr>
                            <m:t>′′′</m:t>
                          </m:r>
                        </m:sup>
                      </m:sSubSup>
                      <m:sSup>
                        <m:sSupPr>
                          <m:ctrlPr>
                            <a:rPr sz="2500" i="1">
                              <a:solidFill>
                                <a:srgbClr val="000000"/>
                              </a:solidFill>
                              <a:latin typeface="Cambria Math" panose="02040503050406030204" pitchFamily="18" charset="0"/>
                            </a:rPr>
                          </m:ctrlPr>
                        </m:sSupPr>
                        <m:e>
                          <m:r>
                            <a:rPr sz="2500" i="1">
                              <a:solidFill>
                                <a:srgbClr val="000000"/>
                              </a:solidFill>
                              <a:latin typeface="Cambria Math" panose="02040503050406030204" pitchFamily="18" charset="0"/>
                            </a:rPr>
                            <m:t>)</m:t>
                          </m:r>
                        </m:e>
                        <m:sup>
                          <m:r>
                            <a:rPr sz="2500" i="1">
                              <a:solidFill>
                                <a:srgbClr val="000000"/>
                              </a:solidFill>
                              <a:latin typeface="Cambria Math" panose="02040503050406030204" pitchFamily="18" charset="0"/>
                            </a:rPr>
                            <m:t>𝑛</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p>
                      </m:sSup>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r>
                        <m:rPr>
                          <m:sty m:val="p"/>
                        </m:rPr>
                        <a:rPr sz="2500" i="1">
                          <a:solidFill>
                            <a:srgbClr val="000000"/>
                          </a:solidFill>
                          <a:latin typeface="Cambria Math" panose="02040503050406030204" pitchFamily="18" charset="0"/>
                        </a:rPr>
                        <m:t>Δ</m:t>
                      </m:r>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oMath>
                  </m:oMathPara>
                </a14:m>
                <a:endParaRPr dirty="0"/>
              </a:p>
            </p:txBody>
          </p:sp>
        </mc:Choice>
        <mc:Fallback xmlns="">
          <p:sp>
            <p:nvSpPr>
              <p:cNvPr id="122" name="Equation"/>
              <p:cNvSpPr txBox="1">
                <a:spLocks noRot="1" noChangeAspect="1" noMove="1" noResize="1" noEditPoints="1" noAdjustHandles="1" noChangeArrowheads="1" noChangeShapeType="1" noTextEdit="1"/>
              </p:cNvSpPr>
              <p:nvPr/>
            </p:nvSpPr>
            <p:spPr>
              <a:xfrm>
                <a:off x="471019" y="4161756"/>
                <a:ext cx="3518275" cy="391902"/>
              </a:xfrm>
              <a:prstGeom prst="rect">
                <a:avLst/>
              </a:prstGeom>
              <a:blipFill>
                <a:blip r:embed="rId6"/>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3" name="Equation"/>
              <p:cNvSpPr txBox="1"/>
              <p:nvPr/>
            </p:nvSpPr>
            <p:spPr>
              <a:xfrm>
                <a:off x="4853587" y="4161243"/>
                <a:ext cx="1971245" cy="392415"/>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50" i="1">
                          <a:solidFill>
                            <a:srgbClr val="000000"/>
                          </a:solidFill>
                          <a:latin typeface="Cambria Math" panose="02040503050406030204" pitchFamily="18" charset="0"/>
                        </a:rPr>
                        <m:t>𝐶𝐴𝑄</m:t>
                      </m:r>
                      <m:r>
                        <a:rPr sz="2550" i="1">
                          <a:solidFill>
                            <a:srgbClr val="000000"/>
                          </a:solidFill>
                          <a:latin typeface="Cambria Math" panose="02040503050406030204" pitchFamily="18" charset="0"/>
                        </a:rPr>
                        <m:t>=</m:t>
                      </m:r>
                      <m:r>
                        <m:rPr>
                          <m:sty m:val="p"/>
                        </m:rPr>
                        <a:rPr sz="2550" i="1">
                          <a:solidFill>
                            <a:srgbClr val="000000"/>
                          </a:solidFill>
                          <a:latin typeface="Cambria Math" panose="02040503050406030204" pitchFamily="18" charset="0"/>
                        </a:rPr>
                        <m:t>Ψ</m:t>
                      </m:r>
                      <m:r>
                        <a:rPr sz="2550" i="1">
                          <a:solidFill>
                            <a:srgbClr val="000000"/>
                          </a:solidFill>
                          <a:latin typeface="Cambria Math" panose="02040503050406030204" pitchFamily="18" charset="0"/>
                        </a:rPr>
                        <m:t>𝐴𝑄</m:t>
                      </m:r>
                    </m:oMath>
                  </m:oMathPara>
                </a14:m>
                <a:endParaRPr/>
              </a:p>
            </p:txBody>
          </p:sp>
        </mc:Choice>
        <mc:Fallback xmlns="">
          <p:sp>
            <p:nvSpPr>
              <p:cNvPr id="123" name="Equation"/>
              <p:cNvSpPr txBox="1">
                <a:spLocks noRot="1" noChangeAspect="1" noMove="1" noResize="1" noEditPoints="1" noAdjustHandles="1" noChangeArrowheads="1" noChangeShapeType="1" noTextEdit="1"/>
              </p:cNvSpPr>
              <p:nvPr/>
            </p:nvSpPr>
            <p:spPr>
              <a:xfrm>
                <a:off x="4853587" y="4161243"/>
                <a:ext cx="1971245" cy="392415"/>
              </a:xfrm>
              <a:prstGeom prst="rect">
                <a:avLst/>
              </a:prstGeom>
              <a:blipFill>
                <a:blip r:embed="rId7"/>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4" name="Equation"/>
              <p:cNvSpPr txBox="1"/>
              <p:nvPr/>
            </p:nvSpPr>
            <p:spPr>
              <a:xfrm>
                <a:off x="4853587" y="5559702"/>
                <a:ext cx="2882840" cy="939616"/>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non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𝐴𝑇</m:t>
                      </m:r>
                      <m:r>
                        <a:rPr sz="2500" i="1">
                          <a:solidFill>
                            <a:srgbClr val="000000"/>
                          </a:solidFill>
                          <a:latin typeface="Cambria Math" panose="02040503050406030204" pitchFamily="18" charset="0"/>
                        </a:rPr>
                        <m:t>=</m:t>
                      </m:r>
                      <m:sSup>
                        <m:sSupPr>
                          <m:ctrlPr>
                            <a:rPr sz="2500" i="1">
                              <a:solidFill>
                                <a:srgbClr val="000000"/>
                              </a:solidFill>
                              <a:latin typeface="Cambria Math" panose="02040503050406030204" pitchFamily="18" charset="0"/>
                            </a:rPr>
                          </m:ctrlPr>
                        </m:sSupPr>
                        <m:e>
                          <m:d>
                            <m:dPr>
                              <m:ctrlPr>
                                <a:rPr sz="2500" i="1">
                                  <a:solidFill>
                                    <a:srgbClr val="000000"/>
                                  </a:solidFill>
                                  <a:latin typeface="Cambria Math" panose="02040503050406030204" pitchFamily="18" charset="0"/>
                                </a:rPr>
                              </m:ctrlPr>
                            </m:dPr>
                            <m:e>
                              <m:f>
                                <m:fPr>
                                  <m:ctrlPr>
                                    <a:rPr sz="2500" i="1">
                                      <a:solidFill>
                                        <a:srgbClr val="000000"/>
                                      </a:solidFill>
                                      <a:latin typeface="Cambria Math" panose="02040503050406030204" pitchFamily="18" charset="0"/>
                                    </a:rPr>
                                  </m:ctrlPr>
                                </m:fPr>
                                <m:num>
                                  <m:r>
                                    <m:rPr>
                                      <m:sty m:val="p"/>
                                    </m:rPr>
                                    <a:rPr sz="2500" i="1">
                                      <a:solidFill>
                                        <a:srgbClr val="000000"/>
                                      </a:solidFill>
                                      <a:latin typeface="Cambria Math" panose="02040503050406030204" pitchFamily="18" charset="0"/>
                                    </a:rPr>
                                    <m:t>Δ</m:t>
                                  </m:r>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r>
                                    <a:rPr sz="2500" i="1">
                                      <a:solidFill>
                                        <a:srgbClr val="000000"/>
                                      </a:solidFill>
                                      <a:latin typeface="Cambria Math" panose="02040503050406030204" pitchFamily="18" charset="0"/>
                                    </a:rPr>
                                    <m:t>𝜌</m:t>
                                  </m:r>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𝐶</m:t>
                                      </m:r>
                                    </m:e>
                                    <m:sub>
                                      <m:r>
                                        <a:rPr sz="2500" i="1">
                                          <a:solidFill>
                                            <a:srgbClr val="000000"/>
                                          </a:solidFill>
                                          <a:latin typeface="Cambria Math" panose="02040503050406030204" pitchFamily="18" charset="0"/>
                                        </a:rPr>
                                        <m:t>𝑝</m:t>
                                      </m:r>
                                    </m:sub>
                                  </m:sSub>
                                </m:num>
                                <m:den>
                                  <m:r>
                                    <m:rPr>
                                      <m:sty m:val="p"/>
                                    </m:rPr>
                                    <a:rPr sz="2500" i="1">
                                      <a:solidFill>
                                        <a:srgbClr val="000000"/>
                                      </a:solidFill>
                                      <a:latin typeface="Cambria Math" panose="02040503050406030204" pitchFamily="18" charset="0"/>
                                    </a:rPr>
                                    <m:t>Δ</m:t>
                                  </m:r>
                                  <m:r>
                                    <a:rPr sz="2500" i="1">
                                      <a:solidFill>
                                        <a:srgbClr val="000000"/>
                                      </a:solidFill>
                                      <a:latin typeface="Cambria Math" panose="02040503050406030204" pitchFamily="18" charset="0"/>
                                    </a:rPr>
                                    <m:t>𝑡</m:t>
                                  </m:r>
                                </m:den>
                              </m:f>
                            </m:e>
                          </m:d>
                        </m:e>
                        <m:sup>
                          <m:r>
                            <a:rPr sz="2500" i="1">
                              <a:solidFill>
                                <a:srgbClr val="000000"/>
                              </a:solidFill>
                              <a:latin typeface="Cambria Math" panose="02040503050406030204" pitchFamily="18" charset="0"/>
                            </a:rPr>
                            <m:t>𝑛</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1</m:t>
                          </m:r>
                        </m:sup>
                      </m:sSup>
                    </m:oMath>
                  </m:oMathPara>
                </a14:m>
                <a:endParaRPr/>
              </a:p>
            </p:txBody>
          </p:sp>
        </mc:Choice>
        <mc:Fallback xmlns="">
          <p:sp>
            <p:nvSpPr>
              <p:cNvPr id="124" name="Equation"/>
              <p:cNvSpPr txBox="1">
                <a:spLocks noRot="1" noChangeAspect="1" noMove="1" noResize="1" noEditPoints="1" noAdjustHandles="1" noChangeArrowheads="1" noChangeShapeType="1" noTextEdit="1"/>
              </p:cNvSpPr>
              <p:nvPr/>
            </p:nvSpPr>
            <p:spPr>
              <a:xfrm>
                <a:off x="4853587" y="5559702"/>
                <a:ext cx="2882840" cy="939616"/>
              </a:xfrm>
              <a:prstGeom prst="rect">
                <a:avLst/>
              </a:prstGeom>
              <a:blipFill>
                <a:blip r:embed="rId8"/>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5" name="Equation"/>
              <p:cNvSpPr txBox="1"/>
              <p:nvPr/>
            </p:nvSpPr>
            <p:spPr>
              <a:xfrm>
                <a:off x="8603793" y="5570251"/>
                <a:ext cx="2795445" cy="909095"/>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non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𝐴𝑇𝑂</m:t>
                      </m:r>
                      <m:r>
                        <a:rPr sz="2500" i="1">
                          <a:solidFill>
                            <a:srgbClr val="000000"/>
                          </a:solidFill>
                          <a:latin typeface="Cambria Math" panose="02040503050406030204" pitchFamily="18" charset="0"/>
                        </a:rPr>
                        <m:t>=</m:t>
                      </m:r>
                      <m:sSup>
                        <m:sSupPr>
                          <m:ctrlPr>
                            <a:rPr sz="2500" i="1">
                              <a:solidFill>
                                <a:srgbClr val="000000"/>
                              </a:solidFill>
                              <a:latin typeface="Cambria Math" panose="02040503050406030204" pitchFamily="18" charset="0"/>
                            </a:rPr>
                          </m:ctrlPr>
                        </m:sSupPr>
                        <m:e>
                          <m:d>
                            <m:dPr>
                              <m:ctrlPr>
                                <a:rPr sz="2500" i="1">
                                  <a:solidFill>
                                    <a:srgbClr val="000000"/>
                                  </a:solidFill>
                                  <a:latin typeface="Cambria Math" panose="02040503050406030204" pitchFamily="18" charset="0"/>
                                </a:rPr>
                              </m:ctrlPr>
                            </m:dPr>
                            <m:e>
                              <m:f>
                                <m:fPr>
                                  <m:ctrlPr>
                                    <a:rPr sz="2500" i="1">
                                      <a:solidFill>
                                        <a:srgbClr val="000000"/>
                                      </a:solidFill>
                                      <a:latin typeface="Cambria Math" panose="02040503050406030204" pitchFamily="18" charset="0"/>
                                    </a:rPr>
                                  </m:ctrlPr>
                                </m:fPr>
                                <m:num>
                                  <m:r>
                                    <m:rPr>
                                      <m:sty m:val="p"/>
                                    </m:rPr>
                                    <a:rPr sz="2500" i="1">
                                      <a:solidFill>
                                        <a:srgbClr val="000000"/>
                                      </a:solidFill>
                                      <a:latin typeface="Cambria Math" panose="02040503050406030204" pitchFamily="18" charset="0"/>
                                    </a:rPr>
                                    <m:t>Δ</m:t>
                                  </m:r>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𝑟</m:t>
                                      </m:r>
                                    </m:e>
                                    <m:sub>
                                      <m:r>
                                        <a:rPr sz="2500" i="1">
                                          <a:solidFill>
                                            <a:srgbClr val="000000"/>
                                          </a:solidFill>
                                          <a:latin typeface="Cambria Math" panose="02040503050406030204" pitchFamily="18" charset="0"/>
                                        </a:rPr>
                                        <m:t>𝑖</m:t>
                                      </m:r>
                                    </m:sub>
                                  </m:sSub>
                                  <m:r>
                                    <a:rPr sz="2500" i="1">
                                      <a:solidFill>
                                        <a:srgbClr val="000000"/>
                                      </a:solidFill>
                                      <a:latin typeface="Cambria Math" panose="02040503050406030204" pitchFamily="18" charset="0"/>
                                    </a:rPr>
                                    <m:t>𝜌</m:t>
                                  </m:r>
                                  <m:sSub>
                                    <m:sSubPr>
                                      <m:ctrlPr>
                                        <a:rPr sz="2500" i="1">
                                          <a:solidFill>
                                            <a:srgbClr val="000000"/>
                                          </a:solidFill>
                                          <a:latin typeface="Cambria Math" panose="02040503050406030204" pitchFamily="18" charset="0"/>
                                        </a:rPr>
                                      </m:ctrlPr>
                                    </m:sSubPr>
                                    <m:e>
                                      <m:r>
                                        <a:rPr sz="2500" i="1">
                                          <a:solidFill>
                                            <a:srgbClr val="000000"/>
                                          </a:solidFill>
                                          <a:latin typeface="Cambria Math" panose="02040503050406030204" pitchFamily="18" charset="0"/>
                                        </a:rPr>
                                        <m:t>𝐶</m:t>
                                      </m:r>
                                    </m:e>
                                    <m:sub>
                                      <m:r>
                                        <a:rPr sz="2500" i="1">
                                          <a:solidFill>
                                            <a:srgbClr val="000000"/>
                                          </a:solidFill>
                                          <a:latin typeface="Cambria Math" panose="02040503050406030204" pitchFamily="18" charset="0"/>
                                        </a:rPr>
                                        <m:t>𝑝</m:t>
                                      </m:r>
                                    </m:sub>
                                  </m:sSub>
                                </m:num>
                                <m:den>
                                  <m:r>
                                    <m:rPr>
                                      <m:sty m:val="p"/>
                                    </m:rPr>
                                    <a:rPr sz="2500" i="1">
                                      <a:solidFill>
                                        <a:srgbClr val="000000"/>
                                      </a:solidFill>
                                      <a:latin typeface="Cambria Math" panose="02040503050406030204" pitchFamily="18" charset="0"/>
                                    </a:rPr>
                                    <m:t>Δ</m:t>
                                  </m:r>
                                  <m:r>
                                    <a:rPr sz="2500" i="1">
                                      <a:solidFill>
                                        <a:srgbClr val="000000"/>
                                      </a:solidFill>
                                      <a:latin typeface="Cambria Math" panose="02040503050406030204" pitchFamily="18" charset="0"/>
                                    </a:rPr>
                                    <m:t>𝑡</m:t>
                                  </m:r>
                                </m:den>
                              </m:f>
                            </m:e>
                          </m:d>
                        </m:e>
                        <m:sup>
                          <m:r>
                            <a:rPr sz="2500" i="1">
                              <a:solidFill>
                                <a:srgbClr val="000000"/>
                              </a:solidFill>
                              <a:latin typeface="Cambria Math" panose="02040503050406030204" pitchFamily="18" charset="0"/>
                            </a:rPr>
                            <m:t>𝑛</m:t>
                          </m:r>
                        </m:sup>
                      </m:sSup>
                    </m:oMath>
                  </m:oMathPara>
                </a14:m>
                <a:endParaRPr/>
              </a:p>
            </p:txBody>
          </p:sp>
        </mc:Choice>
        <mc:Fallback xmlns="">
          <p:sp>
            <p:nvSpPr>
              <p:cNvPr id="125" name="Equation"/>
              <p:cNvSpPr txBox="1">
                <a:spLocks noRot="1" noChangeAspect="1" noMove="1" noResize="1" noEditPoints="1" noAdjustHandles="1" noChangeArrowheads="1" noChangeShapeType="1" noTextEdit="1"/>
              </p:cNvSpPr>
              <p:nvPr/>
            </p:nvSpPr>
            <p:spPr>
              <a:xfrm>
                <a:off x="8603793" y="5570251"/>
                <a:ext cx="2795445" cy="909095"/>
              </a:xfrm>
              <a:prstGeom prst="rect">
                <a:avLst/>
              </a:prstGeom>
              <a:blipFill>
                <a:blip r:embed="rId9"/>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6" name="Equation"/>
              <p:cNvSpPr txBox="1"/>
              <p:nvPr/>
            </p:nvSpPr>
            <p:spPr>
              <a:xfrm>
                <a:off x="471018" y="5559702"/>
                <a:ext cx="3515203" cy="392415"/>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50" i="1">
                          <a:solidFill>
                            <a:srgbClr val="000000"/>
                          </a:solidFill>
                          <a:latin typeface="Cambria Math" panose="02040503050406030204" pitchFamily="18" charset="0"/>
                        </a:rPr>
                        <m:t>𝑆</m:t>
                      </m:r>
                      <m:r>
                        <a:rPr sz="2550" i="1">
                          <a:solidFill>
                            <a:srgbClr val="000000"/>
                          </a:solidFill>
                          <a:latin typeface="Cambria Math" panose="02040503050406030204" pitchFamily="18" charset="0"/>
                        </a:rPr>
                        <m:t>=</m:t>
                      </m:r>
                      <m:r>
                        <a:rPr sz="2550" i="1">
                          <a:solidFill>
                            <a:srgbClr val="000000"/>
                          </a:solidFill>
                          <a:latin typeface="Cambria Math" panose="02040503050406030204" pitchFamily="18" charset="0"/>
                        </a:rPr>
                        <m:t>𝐶𝐴𝑄</m:t>
                      </m:r>
                      <m:r>
                        <a:rPr sz="2550" i="1">
                          <a:solidFill>
                            <a:srgbClr val="000000"/>
                          </a:solidFill>
                          <a:latin typeface="Cambria Math" panose="02040503050406030204" pitchFamily="18" charset="0"/>
                        </a:rPr>
                        <m:t>+</m:t>
                      </m:r>
                      <m:r>
                        <a:rPr sz="2550" i="1">
                          <a:solidFill>
                            <a:srgbClr val="000000"/>
                          </a:solidFill>
                          <a:latin typeface="Cambria Math" panose="02040503050406030204" pitchFamily="18" charset="0"/>
                        </a:rPr>
                        <m:t>𝐴𝑇𝑂</m:t>
                      </m:r>
                      <m:r>
                        <a:rPr sz="2550" i="1">
                          <a:solidFill>
                            <a:srgbClr val="000000"/>
                          </a:solidFill>
                          <a:latin typeface="Cambria Math" panose="02040503050406030204" pitchFamily="18" charset="0"/>
                        </a:rPr>
                        <m:t>⋅</m:t>
                      </m:r>
                      <m:sSup>
                        <m:sSupPr>
                          <m:ctrlPr>
                            <a:rPr sz="2550" i="1">
                              <a:solidFill>
                                <a:srgbClr val="000000"/>
                              </a:solidFill>
                              <a:latin typeface="Cambria Math" panose="02040503050406030204" pitchFamily="18" charset="0"/>
                            </a:rPr>
                          </m:ctrlPr>
                        </m:sSupPr>
                        <m:e>
                          <m:r>
                            <a:rPr sz="2550" i="1">
                              <a:solidFill>
                                <a:srgbClr val="000000"/>
                              </a:solidFill>
                              <a:latin typeface="Cambria Math" panose="02040503050406030204" pitchFamily="18" charset="0"/>
                            </a:rPr>
                            <m:t>𝑇</m:t>
                          </m:r>
                        </m:e>
                        <m:sup>
                          <m:r>
                            <a:rPr sz="2550" i="1">
                              <a:solidFill>
                                <a:srgbClr val="000000"/>
                              </a:solidFill>
                              <a:latin typeface="Cambria Math" panose="02040503050406030204" pitchFamily="18" charset="0"/>
                            </a:rPr>
                            <m:t>𝑛</m:t>
                          </m:r>
                        </m:sup>
                      </m:sSup>
                    </m:oMath>
                  </m:oMathPara>
                </a14:m>
                <a:endParaRPr/>
              </a:p>
            </p:txBody>
          </p:sp>
        </mc:Choice>
        <mc:Fallback xmlns="">
          <p:sp>
            <p:nvSpPr>
              <p:cNvPr id="126" name="Equation"/>
              <p:cNvSpPr txBox="1">
                <a:spLocks noRot="1" noChangeAspect="1" noMove="1" noResize="1" noEditPoints="1" noAdjustHandles="1" noChangeArrowheads="1" noChangeShapeType="1" noTextEdit="1"/>
              </p:cNvSpPr>
              <p:nvPr/>
            </p:nvSpPr>
            <p:spPr>
              <a:xfrm>
                <a:off x="471018" y="5559702"/>
                <a:ext cx="3515203" cy="392415"/>
              </a:xfrm>
              <a:prstGeom prst="rect">
                <a:avLst/>
              </a:prstGeom>
              <a:blipFill>
                <a:blip r:embed="rId10"/>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7" name="Equation"/>
              <p:cNvSpPr txBox="1"/>
              <p:nvPr/>
            </p:nvSpPr>
            <p:spPr>
              <a:xfrm>
                <a:off x="471019" y="4864191"/>
                <a:ext cx="3518275" cy="382386"/>
              </a:xfrm>
              <a:prstGeom prst="rect">
                <a:avLst/>
              </a:prstGeom>
              <a:gradFill>
                <a:gsLst>
                  <a:gs pos="0">
                    <a:schemeClr val="accent3">
                      <a:lumOff val="19878"/>
                    </a:schemeClr>
                  </a:gs>
                  <a:gs pos="35000">
                    <a:srgbClr val="E3E3E3"/>
                  </a:gs>
                  <a:gs pos="100000">
                    <a:schemeClr val="accent3">
                      <a:lumOff val="30981"/>
                    </a:schemeClr>
                  </a:gs>
                </a:gsLst>
                <a:lin ang="16200000"/>
              </a:gradFill>
              <a:ln>
                <a:solidFill>
                  <a:srgbClr val="A1A1A1"/>
                </a:solidFill>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lvl1pPr>
                  <a:defRPr sz="24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a:rPr sz="2500" i="1">
                          <a:solidFill>
                            <a:srgbClr val="000000"/>
                          </a:solidFill>
                          <a:latin typeface="Cambria Math" panose="02040503050406030204" pitchFamily="18" charset="0"/>
                        </a:rPr>
                        <m:t>𝐶𝐴𝑃</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𝐶𝐴𝑊</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𝐶𝐴𝐸</m:t>
                      </m:r>
                      <m:r>
                        <a:rPr sz="2500" i="1">
                          <a:solidFill>
                            <a:srgbClr val="000000"/>
                          </a:solidFill>
                          <a:latin typeface="Cambria Math" panose="02040503050406030204" pitchFamily="18" charset="0"/>
                        </a:rPr>
                        <m:t>+</m:t>
                      </m:r>
                      <m:r>
                        <a:rPr sz="2500" i="1">
                          <a:solidFill>
                            <a:srgbClr val="000000"/>
                          </a:solidFill>
                          <a:latin typeface="Cambria Math" panose="02040503050406030204" pitchFamily="18" charset="0"/>
                        </a:rPr>
                        <m:t>𝐴𝑇</m:t>
                      </m:r>
                    </m:oMath>
                  </m:oMathPara>
                </a14:m>
                <a:endParaRPr dirty="0"/>
              </a:p>
            </p:txBody>
          </p:sp>
        </mc:Choice>
        <mc:Fallback xmlns="">
          <p:sp>
            <p:nvSpPr>
              <p:cNvPr id="127" name="Equation"/>
              <p:cNvSpPr txBox="1">
                <a:spLocks noRot="1" noChangeAspect="1" noMove="1" noResize="1" noEditPoints="1" noAdjustHandles="1" noChangeArrowheads="1" noChangeShapeType="1" noTextEdit="1"/>
              </p:cNvSpPr>
              <p:nvPr/>
            </p:nvSpPr>
            <p:spPr>
              <a:xfrm>
                <a:off x="471019" y="4864191"/>
                <a:ext cx="3518275" cy="382386"/>
              </a:xfrm>
              <a:prstGeom prst="rect">
                <a:avLst/>
              </a:prstGeom>
              <a:blipFill>
                <a:blip r:embed="rId11"/>
                <a:stretch>
                  <a:fillRect/>
                </a:stretch>
              </a:blipFill>
              <a:ln>
                <a:solidFill>
                  <a:srgbClr val="A1A1A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8" name="Equation"/>
              <p:cNvSpPr txBox="1"/>
              <p:nvPr/>
            </p:nvSpPr>
            <p:spPr>
              <a:xfrm>
                <a:off x="9069606" y="2087809"/>
                <a:ext cx="2683685" cy="318127"/>
              </a:xfrm>
              <a:prstGeom prst="rect">
                <a:avLst/>
              </a:prstGeom>
              <a:gradFill>
                <a:gsLst>
                  <a:gs pos="0">
                    <a:schemeClr val="accent2">
                      <a:hueOff val="-554274"/>
                      <a:satOff val="16071"/>
                      <a:lumOff val="29119"/>
                    </a:schemeClr>
                  </a:gs>
                  <a:gs pos="35000">
                    <a:srgbClr val="FFD6CA"/>
                  </a:gs>
                  <a:gs pos="100000">
                    <a:schemeClr val="accent2">
                      <a:hueOff val="-638409"/>
                      <a:satOff val="16071"/>
                      <a:lumOff val="39949"/>
                    </a:schemeClr>
                  </a:gs>
                </a:gsLst>
                <a:lin ang="16200000"/>
              </a:gradFill>
              <a:ln>
                <a:solidFill>
                  <a:srgbClr val="EC792B"/>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2000">
                    <a:latin typeface="Cambria Math"/>
                    <a:ea typeface="Cambria Math"/>
                    <a:cs typeface="Cambria Math"/>
                    <a:sym typeface="Cambria Math"/>
                  </a:defRPr>
                </a:lvl1pPr>
              </a:lstStyle>
              <a:p>
                <a:pPr algn="ctr"/>
                <a14:m>
                  <m:oMathPara xmlns:m="http://schemas.openxmlformats.org/officeDocument/2006/math">
                    <m:oMathParaPr>
                      <m:jc m:val="left"/>
                    </m:oMathParaPr>
                    <m:oMath xmlns:m="http://schemas.openxmlformats.org/officeDocument/2006/math">
                      <m:r>
                        <m:rPr>
                          <m:sty m:val="p"/>
                        </m:rPr>
                        <a:rPr sz="2000" i="1">
                          <a:solidFill>
                            <a:srgbClr val="000000"/>
                          </a:solidFill>
                          <a:latin typeface="Cambria Math" panose="02040503050406030204" pitchFamily="18" charset="0"/>
                        </a:rPr>
                        <m:t>Ψ</m:t>
                      </m:r>
                      <m:r>
                        <a:rPr sz="2000" i="1">
                          <a:solidFill>
                            <a:srgbClr val="000000"/>
                          </a:solidFill>
                          <a:latin typeface="Cambria Math" panose="02040503050406030204" pitchFamily="18" charset="0"/>
                        </a:rPr>
                        <m:t>=</m:t>
                      </m:r>
                      <m:r>
                        <m:rPr>
                          <m:nor/>
                        </m:rPr>
                        <a:rPr sz="2000" i="1">
                          <a:solidFill>
                            <a:srgbClr val="000000"/>
                          </a:solidFill>
                          <a:latin typeface="Cambria Math" panose="02040503050406030204" pitchFamily="18" charset="0"/>
                        </a:rPr>
                        <m:t>Implicit</m:t>
                      </m:r>
                      <m:r>
                        <m:rPr>
                          <m:nor/>
                        </m:rPr>
                        <a:rPr sz="2000" i="1">
                          <a:solidFill>
                            <a:srgbClr val="000000"/>
                          </a:solidFill>
                          <a:latin typeface="Cambria Math" panose="02040503050406030204" pitchFamily="18" charset="0"/>
                        </a:rPr>
                        <m:t> </m:t>
                      </m:r>
                      <m:r>
                        <m:rPr>
                          <m:nor/>
                        </m:rPr>
                        <a:rPr sz="2000" i="1">
                          <a:solidFill>
                            <a:srgbClr val="000000"/>
                          </a:solidFill>
                          <a:latin typeface="Cambria Math" panose="02040503050406030204" pitchFamily="18" charset="0"/>
                        </a:rPr>
                        <m:t>factor</m:t>
                      </m:r>
                    </m:oMath>
                  </m:oMathPara>
                </a14:m>
                <a:endParaRPr dirty="0"/>
              </a:p>
            </p:txBody>
          </p:sp>
        </mc:Choice>
        <mc:Fallback xmlns="">
          <p:sp>
            <p:nvSpPr>
              <p:cNvPr id="128" name="Equation"/>
              <p:cNvSpPr txBox="1">
                <a:spLocks noRot="1" noChangeAspect="1" noMove="1" noResize="1" noEditPoints="1" noAdjustHandles="1" noChangeArrowheads="1" noChangeShapeType="1" noTextEdit="1"/>
              </p:cNvSpPr>
              <p:nvPr/>
            </p:nvSpPr>
            <p:spPr>
              <a:xfrm>
                <a:off x="9069606" y="2087809"/>
                <a:ext cx="2683685" cy="318127"/>
              </a:xfrm>
              <a:prstGeom prst="rect">
                <a:avLst/>
              </a:prstGeom>
              <a:blipFill>
                <a:blip r:embed="rId12"/>
                <a:stretch>
                  <a:fillRect l="-3167" b="-29091"/>
                </a:stretch>
              </a:blipFill>
              <a:ln>
                <a:solidFill>
                  <a:srgbClr val="EC792B"/>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IN">
                    <a:noFill/>
                  </a:rPr>
                  <a:t> </a:t>
                </a:r>
              </a:p>
            </p:txBody>
          </p:sp>
        </mc:Fallback>
      </mc:AlternateContent>
      <p:sp>
        <p:nvSpPr>
          <p:cNvPr id="129" name="Final Equation"/>
          <p:cNvSpPr txBox="1"/>
          <p:nvPr/>
        </p:nvSpPr>
        <p:spPr>
          <a:xfrm>
            <a:off x="-1" y="75843"/>
            <a:ext cx="12192001" cy="70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lnSpc>
                <a:spcPct val="90000"/>
              </a:lnSpc>
              <a:defRPr sz="4400" u="sng">
                <a:latin typeface="Calibri Light"/>
                <a:ea typeface="Calibri Light"/>
                <a:cs typeface="Calibri Light"/>
                <a:sym typeface="Calibri Light"/>
              </a:defRPr>
            </a:pPr>
            <a:r>
              <a:rPr b="1" dirty="0"/>
              <a:t>Final Equation:</a:t>
            </a:r>
          </a:p>
        </p:txBody>
      </p:sp>
      <mc:AlternateContent xmlns:mc="http://schemas.openxmlformats.org/markup-compatibility/2006">
        <mc:Choice xmlns:a14="http://schemas.microsoft.com/office/drawing/2010/main" Requires="a14">
          <p:sp>
            <p:nvSpPr>
              <p:cNvPr id="130" name="Equation"/>
              <p:cNvSpPr txBox="1"/>
              <p:nvPr/>
            </p:nvSpPr>
            <p:spPr>
              <a:xfrm>
                <a:off x="438707" y="814940"/>
                <a:ext cx="11314584" cy="618763"/>
              </a:xfrm>
              <a:prstGeom prst="rect">
                <a:avLst/>
              </a:prstGeom>
              <a:gradFill>
                <a:gsLst>
                  <a:gs pos="0">
                    <a:schemeClr val="accent6">
                      <a:hueOff val="366672"/>
                      <a:satOff val="40682"/>
                      <a:lumOff val="32496"/>
                    </a:schemeClr>
                  </a:gs>
                  <a:gs pos="35000">
                    <a:srgbClr val="D0F8BF"/>
                  </a:gs>
                  <a:gs pos="100000">
                    <a:schemeClr val="accent6">
                      <a:hueOff val="415172"/>
                      <a:satOff val="45470"/>
                      <a:lumOff val="46814"/>
                    </a:schemeClr>
                  </a:gs>
                </a:gsLst>
                <a:lin ang="16200000"/>
              </a:gradFill>
              <a:ln>
                <a:solidFill>
                  <a:srgbClr val="6DAC43"/>
                </a:solidFill>
              </a:ln>
              <a:extLst>
                <a:ext uri="{C572A759-6A51-4108-AA02-DFA0A04FC94B}">
                  <ma14:wrappingTextBoxFlag xmlns="" xmlns:m="http://schemas.openxmlformats.org/officeDocument/2006/math" xmlns:ma14="http://schemas.microsoft.com/office/mac/drawingml/2011/main" val="1"/>
                </a:ext>
              </a:extLst>
            </p:spPr>
            <p:txBody>
              <a:bodyPr lIns="0" tIns="0" rIns="0" bIns="0">
                <a:spAutoFit/>
              </a:bodyPr>
              <a:lstStyle>
                <a:lvl1pPr>
                  <a:defRPr sz="3600">
                    <a:latin typeface="Cambria Math"/>
                    <a:ea typeface="Cambria Math"/>
                    <a:cs typeface="Cambria Math"/>
                    <a:sym typeface="Cambria Math"/>
                  </a:defRPr>
                </a:lvl1pPr>
              </a:lstStyle>
              <a:p>
                <a:pPr algn="ctr"/>
                <a14:m>
                  <m:oMathPara xmlns:m="http://schemas.openxmlformats.org/officeDocument/2006/math">
                    <m:oMathParaPr>
                      <m:jc m:val="center"/>
                    </m:oMathParaPr>
                    <m:oMath xmlns:m="http://schemas.openxmlformats.org/officeDocument/2006/math">
                      <m:r>
                        <a:rPr lang="ar-AE" sz="3800" i="1" smtClean="0">
                          <a:solidFill>
                            <a:srgbClr val="000000"/>
                          </a:solidFill>
                          <a:latin typeface="Cambria Math" panose="02040503050406030204" pitchFamily="18" charset="0"/>
                        </a:rPr>
                        <m:t>[</m:t>
                      </m:r>
                      <m:r>
                        <a:rPr lang="ar-AE" sz="3800" i="1" smtClean="0">
                          <a:solidFill>
                            <a:srgbClr val="000000"/>
                          </a:solidFill>
                          <a:latin typeface="Cambria Math" panose="02040503050406030204" pitchFamily="18" charset="0"/>
                        </a:rPr>
                        <m:t>𝐶𝐴𝑃</m:t>
                      </m:r>
                      <m:r>
                        <a:rPr lang="ar-AE" sz="3800" i="1" smtClean="0">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𝐶𝐴𝐸</m:t>
                      </m:r>
                      <m:r>
                        <a:rPr lang="ar-AE" sz="3800" i="1">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𝐶𝐴𝑊</m:t>
                      </m:r>
                      <m:r>
                        <a:rPr lang="ar-AE" sz="3800" i="1">
                          <a:solidFill>
                            <a:srgbClr val="000000"/>
                          </a:solidFill>
                          <a:latin typeface="Cambria Math" panose="02040503050406030204" pitchFamily="18" charset="0"/>
                        </a:rPr>
                        <m:t>]</m:t>
                      </m:r>
                      <m:sSubSup>
                        <m:sSubSupPr>
                          <m:ctrlPr>
                            <a:rPr lang="ar-AE" sz="3800" i="1">
                              <a:solidFill>
                                <a:srgbClr val="000000"/>
                              </a:solidFill>
                              <a:latin typeface="Cambria Math" panose="02040503050406030204" pitchFamily="18" charset="0"/>
                            </a:rPr>
                          </m:ctrlPr>
                        </m:sSubSupPr>
                        <m:e>
                          <m:r>
                            <a:rPr lang="ar-AE" sz="3800" i="1">
                              <a:solidFill>
                                <a:srgbClr val="000000"/>
                              </a:solidFill>
                              <a:latin typeface="Cambria Math" panose="02040503050406030204" pitchFamily="18" charset="0"/>
                            </a:rPr>
                            <m:t>𝑇</m:t>
                          </m:r>
                        </m:e>
                        <m:sub>
                          <m:r>
                            <a:rPr lang="ar-AE" sz="3800" i="1">
                              <a:solidFill>
                                <a:srgbClr val="000000"/>
                              </a:solidFill>
                              <a:latin typeface="Cambria Math" panose="02040503050406030204" pitchFamily="18" charset="0"/>
                            </a:rPr>
                            <m:t>𝑖</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b>
                        <m:sup>
                          <m:r>
                            <a:rPr lang="ar-AE" sz="3800" i="1">
                              <a:solidFill>
                                <a:srgbClr val="000000"/>
                              </a:solidFill>
                              <a:latin typeface="Cambria Math" panose="02040503050406030204" pitchFamily="18" charset="0"/>
                            </a:rPr>
                            <m:t>𝑛</m:t>
                          </m:r>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1</m:t>
                          </m:r>
                        </m:sup>
                      </m:sSubSup>
                      <m:r>
                        <a:rPr lang="ar-AE" sz="3800" i="1">
                          <a:solidFill>
                            <a:srgbClr val="000000"/>
                          </a:solidFill>
                          <a:latin typeface="Cambria Math" panose="02040503050406030204" pitchFamily="18" charset="0"/>
                        </a:rPr>
                        <m:t>+[</m:t>
                      </m:r>
                      <m:r>
                        <a:rPr lang="ar-AE" sz="3800" i="1">
                          <a:solidFill>
                            <a:srgbClr val="000000"/>
                          </a:solidFill>
                          <a:latin typeface="Cambria Math" panose="02040503050406030204" pitchFamily="18" charset="0"/>
                        </a:rPr>
                        <m:t>𝑆</m:t>
                      </m:r>
                      <m:r>
                        <a:rPr lang="ar-AE" sz="3800" i="1">
                          <a:solidFill>
                            <a:srgbClr val="000000"/>
                          </a:solidFill>
                          <a:latin typeface="Cambria Math" panose="02040503050406030204" pitchFamily="18" charset="0"/>
                        </a:rPr>
                        <m:t>]</m:t>
                      </m:r>
                    </m:oMath>
                  </m:oMathPara>
                </a14:m>
                <a:endParaRPr dirty="0"/>
              </a:p>
            </p:txBody>
          </p:sp>
        </mc:Choice>
        <mc:Fallback>
          <p:sp>
            <p:nvSpPr>
              <p:cNvPr id="130" name="Equation"/>
              <p:cNvSpPr txBox="1">
                <a:spLocks noRot="1" noChangeAspect="1" noMove="1" noResize="1" noEditPoints="1" noAdjustHandles="1" noChangeArrowheads="1" noChangeShapeType="1" noTextEdit="1"/>
              </p:cNvSpPr>
              <p:nvPr/>
            </p:nvSpPr>
            <p:spPr>
              <a:xfrm>
                <a:off x="438707" y="814940"/>
                <a:ext cx="11314584" cy="618763"/>
              </a:xfrm>
              <a:prstGeom prst="rect">
                <a:avLst/>
              </a:prstGeom>
              <a:blipFill>
                <a:blip r:embed="rId13"/>
                <a:stretch>
                  <a:fillRect/>
                </a:stretch>
              </a:blipFill>
              <a:ln>
                <a:solidFill>
                  <a:srgbClr val="6DAC43"/>
                </a:solidFill>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122</TotalTime>
  <Words>839</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Carlito</vt:lpstr>
      <vt:lpstr>Helvetica</vt:lpstr>
      <vt:lpstr>Office Theme</vt:lpstr>
      <vt:lpstr>Transient Heat Conduction in Nuclear Fuel Pin</vt:lpstr>
      <vt:lpstr>Radial Heat conduction in nuclear fuel elements</vt:lpstr>
      <vt:lpstr>Basic governing equation (after Over assumption of azimuthal symmetry and neglecting axial conduction affects )</vt:lpstr>
      <vt:lpstr>Discretized equations for fuel pin geometry  (using finite volume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Transient Heat Conduction in Nuclear Fuel Pin</dc:title>
  <cp:lastModifiedBy>Rishabh Raj</cp:lastModifiedBy>
  <cp:revision>13</cp:revision>
  <dcterms:modified xsi:type="dcterms:W3CDTF">2024-03-15T09:51:02Z</dcterms:modified>
</cp:coreProperties>
</file>