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629-D5AC-4785-95E8-FA190134D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“Feel Right @ Home”</a:t>
            </a:r>
            <a:endParaRPr lang="gsw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05C7-64C8-4BBF-A88E-22034425A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  <a:p>
            <a:r>
              <a:rPr lang="en-US" dirty="0"/>
              <a:t>Mavi N. Polatoglu</a:t>
            </a:r>
            <a:endParaRPr lang="gsw-CH" dirty="0"/>
          </a:p>
        </p:txBody>
      </p:sp>
    </p:spTree>
    <p:extLst>
      <p:ext uri="{BB962C8B-B14F-4D97-AF65-F5344CB8AC3E}">
        <p14:creationId xmlns:p14="http://schemas.microsoft.com/office/powerpoint/2010/main" val="366362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Results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8336" y="1146173"/>
            <a:ext cx="3766657" cy="2386394"/>
          </a:xfrm>
        </p:spPr>
        <p:txBody>
          <a:bodyPr>
            <a:normAutofit/>
          </a:bodyPr>
          <a:lstStyle/>
          <a:p>
            <a:r>
              <a:rPr lang="en-US" dirty="0"/>
              <a:t>There are as many error values as many candidate neighborhoods in Toronto. </a:t>
            </a:r>
            <a:endParaRPr lang="gsw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BEF39-9F67-4DA9-B2F9-1528A4A3A560}"/>
              </a:ext>
            </a:extLst>
          </p:cNvPr>
          <p:cNvSpPr txBox="1"/>
          <p:nvPr/>
        </p:nvSpPr>
        <p:spPr>
          <a:xfrm>
            <a:off x="1528195" y="3900362"/>
            <a:ext cx="73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for Central Bay Street is the lowest @ 2.31 : Best candidate!</a:t>
            </a:r>
          </a:p>
          <a:p>
            <a:r>
              <a:rPr lang="en-US" dirty="0"/>
              <a:t>Error for Rouge Hill Street is the highest @ 95.11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6809A4-DBF2-477A-AC27-6BBC6DB792AC}"/>
              </a:ext>
            </a:extLst>
          </p:cNvPr>
          <p:cNvGrpSpPr/>
          <p:nvPr/>
        </p:nvGrpSpPr>
        <p:grpSpPr>
          <a:xfrm>
            <a:off x="1206064" y="1214755"/>
            <a:ext cx="5988050" cy="2214245"/>
            <a:chOff x="0" y="0"/>
            <a:chExt cx="5988050" cy="22142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36C394-07BE-4C96-A4E1-2D04DE04C779}"/>
                </a:ext>
              </a:extLst>
            </p:cNvPr>
            <p:cNvGrpSpPr/>
            <p:nvPr/>
          </p:nvGrpSpPr>
          <p:grpSpPr>
            <a:xfrm>
              <a:off x="0" y="0"/>
              <a:ext cx="5988050" cy="1691005"/>
              <a:chOff x="0" y="0"/>
              <a:chExt cx="5988050" cy="16910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BD4A7E4-BD85-470F-B549-5181F1DC862D}"/>
                  </a:ext>
                </a:extLst>
              </p:cNvPr>
              <p:cNvGrpSpPr/>
              <p:nvPr/>
            </p:nvGrpSpPr>
            <p:grpSpPr>
              <a:xfrm>
                <a:off x="0" y="12700"/>
                <a:ext cx="3987800" cy="1574800"/>
                <a:chOff x="0" y="0"/>
                <a:chExt cx="3987800" cy="1574800"/>
              </a:xfrm>
            </p:grpSpPr>
            <p:pic>
              <p:nvPicPr>
                <p:cNvPr id="15" name="Picture 1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EC5F23A5-D325-4980-9ED5-22E962314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987800" cy="1574800"/>
                </a:xfrm>
                <a:prstGeom prst="rect">
                  <a:avLst/>
                </a:prstGeom>
                <a:ln w="317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sp>
              <p:nvSpPr>
                <p:cNvPr id="16" name="Text Box 2">
                  <a:extLst>
                    <a:ext uri="{FF2B5EF4-FFF2-40B4-BE49-F238E27FC236}">
                      <a16:creationId xmlns:a16="http://schemas.microsoft.com/office/drawing/2014/main" id="{DF547885-A2A6-4528-A84E-0066F50FDE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4700" y="476250"/>
                  <a:ext cx="38100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(a)</a:t>
                  </a:r>
                  <a:endParaRPr lang="gsw-CH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AF8F046-D3A9-429F-A94A-BFF29B1A766B}"/>
                  </a:ext>
                </a:extLst>
              </p:cNvPr>
              <p:cNvGrpSpPr/>
              <p:nvPr/>
            </p:nvGrpSpPr>
            <p:grpSpPr>
              <a:xfrm>
                <a:off x="4038600" y="0"/>
                <a:ext cx="1949450" cy="1691005"/>
                <a:chOff x="0" y="0"/>
                <a:chExt cx="1949450" cy="1691005"/>
              </a:xfrm>
            </p:grpSpPr>
            <p:pic>
              <p:nvPicPr>
                <p:cNvPr id="13" name="Picture 1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DAF3B842-791A-46F8-BC9D-AEF4E2E16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949450" cy="1691005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sp>
              <p:nvSpPr>
                <p:cNvPr id="14" name="Text Box 2">
                  <a:extLst>
                    <a:ext uri="{FF2B5EF4-FFF2-40B4-BE49-F238E27FC236}">
                      <a16:creationId xmlns:a16="http://schemas.microsoft.com/office/drawing/2014/main" id="{7255C946-F60A-4002-9BC9-624C1E760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500" y="476250"/>
                  <a:ext cx="38100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(b)</a:t>
                  </a:r>
                  <a:endParaRPr lang="gsw-CH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" name="Text Box 462">
              <a:extLst>
                <a:ext uri="{FF2B5EF4-FFF2-40B4-BE49-F238E27FC236}">
                  <a16:creationId xmlns:a16="http://schemas.microsoft.com/office/drawing/2014/main" id="{4D9013A4-08A1-49D4-9C24-3E7288F936D2}"/>
                </a:ext>
              </a:extLst>
            </p:cNvPr>
            <p:cNvSpPr txBox="1"/>
            <p:nvPr/>
          </p:nvSpPr>
          <p:spPr>
            <a:xfrm>
              <a:off x="0" y="1746250"/>
              <a:ext cx="5988050" cy="467995"/>
            </a:xfrm>
            <a:prstGeom prst="rect">
              <a:avLst/>
            </a:prstGeom>
            <a:solidFill>
              <a:prstClr val="white"/>
            </a:solidFill>
            <a:ln w="3175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4: (a) Printed output of the best and worst candidate neighborhood as well as head of the erro dataframe. (b) The errors described using the “describe” method.</a:t>
              </a:r>
              <a:endParaRPr lang="gsw-CH" sz="11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88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Discussion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3154" y="1456565"/>
            <a:ext cx="3766657" cy="23863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Assumptions that could be shortcomings if the project expanded: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Venues are assumed to be distributed around the center of the neighborhood in a circular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50 venue per neighborhood was set as a limit.</a:t>
            </a:r>
            <a:endParaRPr lang="gsw-CH" dirty="0"/>
          </a:p>
        </p:txBody>
      </p:sp>
    </p:spTree>
    <p:extLst>
      <p:ext uri="{BB962C8B-B14F-4D97-AF65-F5344CB8AC3E}">
        <p14:creationId xmlns:p14="http://schemas.microsoft.com/office/powerpoint/2010/main" val="86183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Discussion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3154" y="1456565"/>
            <a:ext cx="3766657" cy="23863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Future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Including police crime data in order to have safety as a dimension in neighborhood comparison.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Including housing prices in case the user would like to use it as a filter.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Customizing algorithm for people who have special needs e.g., closeness to dialysis center.</a:t>
            </a:r>
            <a:endParaRPr lang="gsw-CH" dirty="0"/>
          </a:p>
        </p:txBody>
      </p:sp>
    </p:spTree>
    <p:extLst>
      <p:ext uri="{BB962C8B-B14F-4D97-AF65-F5344CB8AC3E}">
        <p14:creationId xmlns:p14="http://schemas.microsoft.com/office/powerpoint/2010/main" val="16395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Conclusion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3154" y="1456565"/>
            <a:ext cx="3766657" cy="2386394"/>
          </a:xfrm>
        </p:spPr>
        <p:txBody>
          <a:bodyPr>
            <a:normAutofit/>
          </a:bodyPr>
          <a:lstStyle/>
          <a:p>
            <a:r>
              <a:rPr lang="en-US" dirty="0"/>
              <a:t>The algorithm successfully rated neighborhoods according to the venue similarities.</a:t>
            </a:r>
            <a:endParaRPr lang="gsw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6FBF6-4ABD-4DAD-8843-A9BFCA00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72" y="2910648"/>
            <a:ext cx="4105275" cy="3057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99058D-6B39-4E5C-A633-2F150F53D7F6}"/>
              </a:ext>
            </a:extLst>
          </p:cNvPr>
          <p:cNvGrpSpPr/>
          <p:nvPr/>
        </p:nvGrpSpPr>
        <p:grpSpPr>
          <a:xfrm>
            <a:off x="7104908" y="494540"/>
            <a:ext cx="3022600" cy="1924050"/>
            <a:chOff x="0" y="0"/>
            <a:chExt cx="3022600" cy="1924051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A13DC15-63AB-42A9-B809-5271DDC3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22600" cy="1485900"/>
            </a:xfrm>
            <a:prstGeom prst="rect">
              <a:avLst/>
            </a:prstGeom>
            <a:ln w="317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8" name="Text Box 474">
              <a:extLst>
                <a:ext uri="{FF2B5EF4-FFF2-40B4-BE49-F238E27FC236}">
                  <a16:creationId xmlns:a16="http://schemas.microsoft.com/office/drawing/2014/main" id="{67255FFF-B2F0-485D-B7C8-1B63CC8EC838}"/>
                </a:ext>
              </a:extLst>
            </p:cNvPr>
            <p:cNvSpPr txBox="1"/>
            <p:nvPr/>
          </p:nvSpPr>
          <p:spPr>
            <a:xfrm>
              <a:off x="0" y="1543051"/>
              <a:ext cx="3022600" cy="381000"/>
            </a:xfrm>
            <a:prstGeom prst="rect">
              <a:avLst/>
            </a:prstGeom>
            <a:solidFill>
              <a:prstClr val="white"/>
            </a:solidFill>
            <a:ln w="3175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5: Central Bay Street, Fordham, and Rouge Hill compared according to venues.</a:t>
              </a:r>
              <a:endParaRPr lang="gsw-CH" sz="11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2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7AF2-A91A-451F-B52D-F4118FD4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Intro / Problem Definition</a:t>
            </a:r>
            <a:br>
              <a:rPr lang="en-US" dirty="0"/>
            </a:b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Discussion</a:t>
            </a:r>
            <a:br>
              <a:rPr lang="en-US" dirty="0"/>
            </a:br>
            <a:r>
              <a:rPr lang="en-US" dirty="0"/>
              <a:t>Conclusion</a:t>
            </a:r>
            <a:endParaRPr lang="gsw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B574-2352-4685-B281-6AD710788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  <a:endParaRPr lang="gsw-CH" dirty="0"/>
          </a:p>
        </p:txBody>
      </p:sp>
    </p:spTree>
    <p:extLst>
      <p:ext uri="{BB962C8B-B14F-4D97-AF65-F5344CB8AC3E}">
        <p14:creationId xmlns:p14="http://schemas.microsoft.com/office/powerpoint/2010/main" val="35628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 developed answers the question:</a:t>
            </a:r>
          </a:p>
          <a:p>
            <a:r>
              <a:rPr lang="en-US" b="1" dirty="0"/>
              <a:t>“Which neighborhood in Toronto is the most similar to the one I am living in right now (NYC, Fordham)?”.</a:t>
            </a:r>
            <a:endParaRPr lang="gsw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BEF39-9F67-4DA9-B2F9-1528A4A3A560}"/>
              </a:ext>
            </a:extLst>
          </p:cNvPr>
          <p:cNvSpPr txBox="1"/>
          <p:nvPr/>
        </p:nvSpPr>
        <p:spPr>
          <a:xfrm>
            <a:off x="6635692" y="318782"/>
            <a:ext cx="418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audience are graduate-level students and young professionals who are more likely to 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uses venue information to compare neighborhoods seen from Foursquare.</a:t>
            </a:r>
            <a:endParaRPr lang="gsw-CH" dirty="0"/>
          </a:p>
        </p:txBody>
      </p:sp>
    </p:spTree>
    <p:extLst>
      <p:ext uri="{BB962C8B-B14F-4D97-AF65-F5344CB8AC3E}">
        <p14:creationId xmlns:p14="http://schemas.microsoft.com/office/powerpoint/2010/main" val="57331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 are Wikipedia and Foursquare.</a:t>
            </a:r>
            <a:endParaRPr lang="gsw-CH" dirty="0"/>
          </a:p>
        </p:txBody>
      </p:sp>
    </p:spTree>
    <p:extLst>
      <p:ext uri="{BB962C8B-B14F-4D97-AF65-F5344CB8AC3E}">
        <p14:creationId xmlns:p14="http://schemas.microsoft.com/office/powerpoint/2010/main" val="19726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Data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341" y="1483066"/>
            <a:ext cx="3766657" cy="2386394"/>
          </a:xfrm>
        </p:spPr>
        <p:txBody>
          <a:bodyPr>
            <a:normAutofit/>
          </a:bodyPr>
          <a:lstStyle/>
          <a:p>
            <a:r>
              <a:rPr lang="en-US" dirty="0"/>
              <a:t>The names of neighborhoods were scraped from Wikipedia pages. These names were used as geocodes for location information.</a:t>
            </a:r>
            <a:endParaRPr lang="gsw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BEF39-9F67-4DA9-B2F9-1528A4A3A560}"/>
              </a:ext>
            </a:extLst>
          </p:cNvPr>
          <p:cNvSpPr txBox="1"/>
          <p:nvPr/>
        </p:nvSpPr>
        <p:spPr>
          <a:xfrm>
            <a:off x="6425967" y="5384656"/>
            <a:ext cx="418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 neighborhoods in Toronto were considered.</a:t>
            </a:r>
            <a:endParaRPr lang="gsw-CH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24D410-177D-44EE-BBCD-10396292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10" y="2676263"/>
            <a:ext cx="5480557" cy="24985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DB825-33D7-4581-9FDD-FB4142E4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10" y="125940"/>
            <a:ext cx="5577632" cy="24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Data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341" y="1483066"/>
            <a:ext cx="3766657" cy="2386394"/>
          </a:xfrm>
        </p:spPr>
        <p:txBody>
          <a:bodyPr>
            <a:normAutofit/>
          </a:bodyPr>
          <a:lstStyle/>
          <a:p>
            <a:r>
              <a:rPr lang="en-US" dirty="0" err="1"/>
              <a:t>Foursquare’s</a:t>
            </a:r>
            <a:r>
              <a:rPr lang="en-US" dirty="0"/>
              <a:t> </a:t>
            </a:r>
            <a:r>
              <a:rPr lang="en-US" i="1" dirty="0"/>
              <a:t>category</a:t>
            </a:r>
            <a:r>
              <a:rPr lang="en-US" dirty="0"/>
              <a:t> endpoint was used to get different levels of category hierarchy. </a:t>
            </a:r>
            <a:endParaRPr lang="gsw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BEF39-9F67-4DA9-B2F9-1528A4A3A560}"/>
              </a:ext>
            </a:extLst>
          </p:cNvPr>
          <p:cNvSpPr txBox="1"/>
          <p:nvPr/>
        </p:nvSpPr>
        <p:spPr>
          <a:xfrm>
            <a:off x="5486400" y="5384656"/>
            <a:ext cx="512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comparisons were done based on main-categories such as </a:t>
            </a:r>
            <a:r>
              <a:rPr lang="en-US" dirty="0" err="1"/>
              <a:t>Arts&amp;Entertainment</a:t>
            </a:r>
            <a:r>
              <a:rPr lang="en-US" dirty="0"/>
              <a:t> instead of detailed venue categories such as Aquarium.</a:t>
            </a:r>
            <a:endParaRPr lang="gsw-CH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FEA34-703B-44DA-8C2E-E771663D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76" y="2468021"/>
            <a:ext cx="6197584" cy="28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Data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341" y="1483066"/>
            <a:ext cx="3766657" cy="2386394"/>
          </a:xfrm>
        </p:spPr>
        <p:txBody>
          <a:bodyPr>
            <a:normAutofit/>
          </a:bodyPr>
          <a:lstStyle/>
          <a:p>
            <a:r>
              <a:rPr lang="en-US" dirty="0"/>
              <a:t>After location data was added and main categories were matched, the </a:t>
            </a:r>
            <a:r>
              <a:rPr lang="en-US" dirty="0" err="1"/>
              <a:t>dataframe</a:t>
            </a:r>
            <a:r>
              <a:rPr lang="en-US" dirty="0"/>
              <a:t> looks like the below.</a:t>
            </a:r>
            <a:endParaRPr lang="gsw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38BCBF-EF3F-4F2C-B480-26B48F4B91F6}"/>
              </a:ext>
            </a:extLst>
          </p:cNvPr>
          <p:cNvGrpSpPr/>
          <p:nvPr/>
        </p:nvGrpSpPr>
        <p:grpSpPr>
          <a:xfrm>
            <a:off x="2032518" y="3429000"/>
            <a:ext cx="8595050" cy="2194397"/>
            <a:chOff x="0" y="-7251"/>
            <a:chExt cx="5943600" cy="1338059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5C1A73D-96D4-4AF0-AD1A-74FAB3502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251"/>
              <a:ext cx="5943600" cy="988695"/>
            </a:xfrm>
            <a:prstGeom prst="rect">
              <a:avLst/>
            </a:prstGeom>
          </p:spPr>
        </p:pic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934D70C-613A-4F82-960B-B4B68F7BEFE8}"/>
                </a:ext>
              </a:extLst>
            </p:cNvPr>
            <p:cNvSpPr txBox="1"/>
            <p:nvPr/>
          </p:nvSpPr>
          <p:spPr>
            <a:xfrm>
              <a:off x="0" y="1043305"/>
              <a:ext cx="5943600" cy="287503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2: First three rows from a dataframe showing the collected data. This information exists for all neighborhoods of Toronto(city) and NYC, here seen is for 3 venues in Parkwoods, Toronto. Apart from the neighborhood name, each venue’s exact location and main category are listed.</a:t>
              </a:r>
              <a:endParaRPr lang="gsw-CH" sz="11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6841B6E-6E0F-4FB5-86BC-FC3A15129E78}"/>
              </a:ext>
            </a:extLst>
          </p:cNvPr>
          <p:cNvSpPr/>
          <p:nvPr/>
        </p:nvSpPr>
        <p:spPr>
          <a:xfrm>
            <a:off x="2944793" y="3135086"/>
            <a:ext cx="2006081" cy="2146041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gsw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91BD57-0447-4D25-9499-2A9C11BCE78D}"/>
              </a:ext>
            </a:extLst>
          </p:cNvPr>
          <p:cNvSpPr/>
          <p:nvPr/>
        </p:nvSpPr>
        <p:spPr>
          <a:xfrm>
            <a:off x="9932565" y="3135085"/>
            <a:ext cx="823594" cy="2146041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gsw-CH"/>
          </a:p>
        </p:txBody>
      </p:sp>
    </p:spTree>
    <p:extLst>
      <p:ext uri="{BB962C8B-B14F-4D97-AF65-F5344CB8AC3E}">
        <p14:creationId xmlns:p14="http://schemas.microsoft.com/office/powerpoint/2010/main" val="315467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7" y="275774"/>
            <a:ext cx="3970986" cy="663794"/>
          </a:xfrm>
        </p:spPr>
        <p:txBody>
          <a:bodyPr/>
          <a:lstStyle/>
          <a:p>
            <a:r>
              <a:rPr lang="en-US" dirty="0"/>
              <a:t>Methodology</a:t>
            </a:r>
            <a:endParaRPr lang="gsw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341" y="1483066"/>
            <a:ext cx="3766657" cy="2386394"/>
          </a:xfrm>
        </p:spPr>
        <p:txBody>
          <a:bodyPr>
            <a:normAutofit/>
          </a:bodyPr>
          <a:lstStyle/>
          <a:p>
            <a:r>
              <a:rPr lang="en-US" dirty="0"/>
              <a:t>What needed developing was a type of numerical guide to “how similar” each pair is.</a:t>
            </a:r>
            <a:endParaRPr lang="gsw-CH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20F516-0130-4EAD-872D-7BDE637742EB}"/>
              </a:ext>
            </a:extLst>
          </p:cNvPr>
          <p:cNvGrpSpPr/>
          <p:nvPr/>
        </p:nvGrpSpPr>
        <p:grpSpPr>
          <a:xfrm>
            <a:off x="5126998" y="607671"/>
            <a:ext cx="6307190" cy="5219531"/>
            <a:chOff x="0" y="0"/>
            <a:chExt cx="6975045" cy="57962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223D10-F1C1-4941-A948-D5993B71C917}"/>
                </a:ext>
              </a:extLst>
            </p:cNvPr>
            <p:cNvGrpSpPr/>
            <p:nvPr/>
          </p:nvGrpSpPr>
          <p:grpSpPr>
            <a:xfrm>
              <a:off x="1772" y="0"/>
              <a:ext cx="6973273" cy="5187363"/>
              <a:chOff x="0" y="0"/>
              <a:chExt cx="6973924" cy="51874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5A2EB3B-682A-4FF0-8197-974748CF788A}"/>
                  </a:ext>
                </a:extLst>
              </p:cNvPr>
              <p:cNvGrpSpPr/>
              <p:nvPr/>
            </p:nvGrpSpPr>
            <p:grpSpPr>
              <a:xfrm>
                <a:off x="0" y="276447"/>
                <a:ext cx="1242060" cy="1172611"/>
                <a:chOff x="0" y="0"/>
                <a:chExt cx="1242060" cy="1173098"/>
              </a:xfrm>
            </p:grpSpPr>
            <p:pic>
              <p:nvPicPr>
                <p:cNvPr id="41" name="Picture 40" descr="A picture containing text, map&#10;&#10;Description automatically generated">
                  <a:extLst>
                    <a:ext uri="{FF2B5EF4-FFF2-40B4-BE49-F238E27FC236}">
                      <a16:creationId xmlns:a16="http://schemas.microsoft.com/office/drawing/2014/main" id="{DE03A02E-943E-4218-AA84-75571C7C5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42060" cy="744855"/>
                </a:xfrm>
                <a:prstGeom prst="ellipse">
                  <a:avLst/>
                </a:prstGeom>
                <a:ln w="63500" cap="rnd">
                  <a:solidFill>
                    <a:srgbClr val="333333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FCA03096-9EEA-4C96-A50D-C84765944C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117" y="776410"/>
                  <a:ext cx="1049020" cy="396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Fordham, NYC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901C78-6031-48F7-98FB-A0B618B13E1B}"/>
                  </a:ext>
                </a:extLst>
              </p:cNvPr>
              <p:cNvGrpSpPr/>
              <p:nvPr/>
            </p:nvGrpSpPr>
            <p:grpSpPr>
              <a:xfrm>
                <a:off x="3762153" y="0"/>
                <a:ext cx="1791970" cy="5187482"/>
                <a:chOff x="0" y="0"/>
                <a:chExt cx="1791970" cy="518748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E18D27B-0D4E-4CAD-874D-14464AE1CC5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791970" cy="5187482"/>
                  <a:chOff x="109175" y="0"/>
                  <a:chExt cx="1792598" cy="5187929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C65B8692-6AFF-40A7-A880-6A7DD004BBAA}"/>
                      </a:ext>
                    </a:extLst>
                  </p:cNvPr>
                  <p:cNvGrpSpPr/>
                  <p:nvPr/>
                </p:nvGrpSpPr>
                <p:grpSpPr>
                  <a:xfrm>
                    <a:off x="109175" y="0"/>
                    <a:ext cx="1792586" cy="1116659"/>
                    <a:chOff x="108891" y="0"/>
                    <a:chExt cx="1792586" cy="1116659"/>
                  </a:xfrm>
                </p:grpSpPr>
                <p:pic>
                  <p:nvPicPr>
                    <p:cNvPr id="39" name="Picture 38" descr="A picture containing text, map&#10;&#10;Description automatically generated">
                      <a:extLst>
                        <a:ext uri="{FF2B5EF4-FFF2-40B4-BE49-F238E27FC236}">
                          <a16:creationId xmlns:a16="http://schemas.microsoft.com/office/drawing/2014/main" id="{ADCB322C-1491-4342-9381-44626AAED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3809" y="0"/>
                      <a:ext cx="1262380" cy="768985"/>
                    </a:xfrm>
                    <a:prstGeom prst="ellipse">
                      <a:avLst/>
                    </a:prstGeom>
                    <a:ln w="63500" cap="rnd">
                      <a:solidFill>
                        <a:srgbClr val="333333"/>
                      </a:solidFill>
                    </a:ln>
                    <a:effectLst>
                      <a:outerShdw blurRad="381000" dist="292100" dir="5400000" sx="-80000" sy="-18000" rotWithShape="0">
                        <a:srgbClr val="000000">
                          <a:alpha val="22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3000000"/>
                      </a:lightRig>
                    </a:scene3d>
                    <a:sp3d contourW="7620">
                      <a:bevelT w="95250" h="31750"/>
                      <a:contourClr>
                        <a:srgbClr val="333333"/>
                      </a:contourClr>
                    </a:sp3d>
                  </p:spPr>
                </p:pic>
                <p:sp>
                  <p:nvSpPr>
                    <p:cNvPr id="40" name="Text Box 2">
                      <a:extLst>
                        <a:ext uri="{FF2B5EF4-FFF2-40B4-BE49-F238E27FC236}">
                          <a16:creationId xmlns:a16="http://schemas.microsoft.com/office/drawing/2014/main" id="{04E926E1-C324-4F36-80B6-313EA3E7345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8891" y="782275"/>
                      <a:ext cx="1792586" cy="33438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Bay Street, Toronto</a:t>
                      </a:r>
                      <a:endParaRPr lang="gsw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D7CF1F34-A419-4BDF-9394-824287E80813}"/>
                      </a:ext>
                    </a:extLst>
                  </p:cNvPr>
                  <p:cNvGrpSpPr/>
                  <p:nvPr/>
                </p:nvGrpSpPr>
                <p:grpSpPr>
                  <a:xfrm>
                    <a:off x="109803" y="1165772"/>
                    <a:ext cx="1791970" cy="1213047"/>
                    <a:chOff x="109519" y="-144413"/>
                    <a:chExt cx="1791970" cy="1213047"/>
                  </a:xfrm>
                </p:grpSpPr>
                <p:pic>
                  <p:nvPicPr>
                    <p:cNvPr id="37" name="Picture 36" descr="A picture containing text, map&#10;&#10;Description automatically generated">
                      <a:extLst>
                        <a:ext uri="{FF2B5EF4-FFF2-40B4-BE49-F238E27FC236}">
                          <a16:creationId xmlns:a16="http://schemas.microsoft.com/office/drawing/2014/main" id="{DE91423D-5F2C-4897-A601-9086D7F05E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8960" y="-144413"/>
                      <a:ext cx="1272540" cy="770255"/>
                    </a:xfrm>
                    <a:prstGeom prst="ellipse">
                      <a:avLst/>
                    </a:prstGeom>
                    <a:ln w="63500" cap="rnd">
                      <a:solidFill>
                        <a:srgbClr val="333333"/>
                      </a:solidFill>
                    </a:ln>
                    <a:effectLst>
                      <a:outerShdw blurRad="381000" dist="292100" dir="5400000" sx="-80000" sy="-18000" rotWithShape="0">
                        <a:srgbClr val="000000">
                          <a:alpha val="22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3000000"/>
                      </a:lightRig>
                    </a:scene3d>
                    <a:sp3d contourW="7620">
                      <a:bevelT w="95250" h="31750"/>
                      <a:contourClr>
                        <a:srgbClr val="333333"/>
                      </a:contourClr>
                    </a:sp3d>
                  </p:spPr>
                </p:pic>
                <p:sp>
                  <p:nvSpPr>
                    <p:cNvPr id="38" name="Text Box 2">
                      <a:extLst>
                        <a:ext uri="{FF2B5EF4-FFF2-40B4-BE49-F238E27FC236}">
                          <a16:creationId xmlns:a16="http://schemas.microsoft.com/office/drawing/2014/main" id="{F3901E83-7A54-4DBD-85A2-FB93E238D8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519" y="674594"/>
                      <a:ext cx="1791970" cy="3940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Regent Park, Toronto</a:t>
                      </a:r>
                      <a:endParaRPr lang="gsw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F5CAC60C-03EC-4ECF-862D-8B3999A52316}"/>
                      </a:ext>
                    </a:extLst>
                  </p:cNvPr>
                  <p:cNvGrpSpPr/>
                  <p:nvPr/>
                </p:nvGrpSpPr>
                <p:grpSpPr>
                  <a:xfrm>
                    <a:off x="302516" y="3942745"/>
                    <a:ext cx="1406458" cy="1245184"/>
                    <a:chOff x="302516" y="1322375"/>
                    <a:chExt cx="1406458" cy="1245184"/>
                  </a:xfrm>
                </p:grpSpPr>
                <p:pic>
                  <p:nvPicPr>
                    <p:cNvPr id="35" name="Picture 34" descr="A picture containing text, map&#10;&#10;Description automatically generated">
                      <a:extLst>
                        <a:ext uri="{FF2B5EF4-FFF2-40B4-BE49-F238E27FC236}">
                          <a16:creationId xmlns:a16="http://schemas.microsoft.com/office/drawing/2014/main" id="{92D761FE-E9D6-4464-9C6C-5F6B067FF0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5268" y="1322375"/>
                      <a:ext cx="1301115" cy="783879"/>
                    </a:xfrm>
                    <a:prstGeom prst="ellipse">
                      <a:avLst/>
                    </a:prstGeom>
                    <a:ln w="63500" cap="rnd">
                      <a:solidFill>
                        <a:srgbClr val="333333"/>
                      </a:solidFill>
                    </a:ln>
                    <a:effectLst>
                      <a:outerShdw blurRad="381000" dist="292100" dir="5400000" sx="-80000" sy="-18000" rotWithShape="0">
                        <a:srgbClr val="000000">
                          <a:alpha val="22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3000000"/>
                      </a:lightRig>
                    </a:scene3d>
                    <a:sp3d contourW="7620">
                      <a:bevelT w="95250" h="31750"/>
                      <a:contourClr>
                        <a:srgbClr val="333333"/>
                      </a:contourClr>
                    </a:sp3d>
                  </p:spPr>
                </p:pic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23391185-7F42-4BED-A139-3CC2BE56B77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2516" y="2154949"/>
                      <a:ext cx="1406458" cy="4126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Rogue Hill, Toronto</a:t>
                      </a:r>
                      <a:endParaRPr lang="gsw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31" name="Text Box 2">
                  <a:extLst>
                    <a:ext uri="{FF2B5EF4-FFF2-40B4-BE49-F238E27FC236}">
                      <a16:creationId xmlns:a16="http://schemas.microsoft.com/office/drawing/2014/main" id="{301AC873-4C3E-4A1F-9C74-96C6713F10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6855" y="2433879"/>
                  <a:ext cx="811779" cy="13919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vert270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Other neighborhoods in Toronto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93146BD-C8B9-40A4-8CB7-F0AEA64C28E2}"/>
                  </a:ext>
                </a:extLst>
              </p:cNvPr>
              <p:cNvGrpSpPr/>
              <p:nvPr/>
            </p:nvGrpSpPr>
            <p:grpSpPr>
              <a:xfrm>
                <a:off x="1184644" y="90038"/>
                <a:ext cx="3310255" cy="4182176"/>
                <a:chOff x="0" y="-99141"/>
                <a:chExt cx="3310610" cy="41824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9C03BB1-4C43-4220-83A2-2C73A9B4668E}"/>
                    </a:ext>
                  </a:extLst>
                </p:cNvPr>
                <p:cNvGrpSpPr/>
                <p:nvPr/>
              </p:nvGrpSpPr>
              <p:grpSpPr>
                <a:xfrm>
                  <a:off x="0" y="187399"/>
                  <a:ext cx="3034711" cy="3895940"/>
                  <a:chOff x="0" y="-101896"/>
                  <a:chExt cx="3034855" cy="3896247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8F2C9083-BA3B-4BF5-8D73-87E5092538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241" y="-101896"/>
                    <a:ext cx="2580287" cy="227548"/>
                  </a:xfrm>
                  <a:prstGeom prst="line">
                    <a:avLst/>
                  </a:prstGeom>
                  <a:ln w="762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A665968-BEA2-4B6A-A0E7-6A29ADBCC05B}"/>
                      </a:ext>
                    </a:extLst>
                  </p:cNvPr>
                  <p:cNvCxnSpPr/>
                  <p:nvPr/>
                </p:nvCxnSpPr>
                <p:spPr>
                  <a:xfrm>
                    <a:off x="150126" y="272955"/>
                    <a:ext cx="2672068" cy="629117"/>
                  </a:xfrm>
                  <a:prstGeom prst="line">
                    <a:avLst/>
                  </a:prstGeom>
                  <a:ln w="762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DFD8610-C3C7-4247-AFB6-288CF183864D}"/>
                      </a:ext>
                    </a:extLst>
                  </p:cNvPr>
                  <p:cNvCxnSpPr/>
                  <p:nvPr/>
                </p:nvCxnSpPr>
                <p:spPr>
                  <a:xfrm>
                    <a:off x="0" y="499565"/>
                    <a:ext cx="2683963" cy="3294786"/>
                  </a:xfrm>
                  <a:prstGeom prst="line">
                    <a:avLst/>
                  </a:prstGeom>
                  <a:ln w="762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D9755D4-3AEA-4E51-917E-190CD9C3E437}"/>
                      </a:ext>
                    </a:extLst>
                  </p:cNvPr>
                  <p:cNvCxnSpPr/>
                  <p:nvPr/>
                </p:nvCxnSpPr>
                <p:spPr>
                  <a:xfrm>
                    <a:off x="81884" y="436728"/>
                    <a:ext cx="2952971" cy="2134783"/>
                  </a:xfrm>
                  <a:prstGeom prst="line">
                    <a:avLst/>
                  </a:prstGeom>
                  <a:ln w="76200">
                    <a:prstDash val="sysDot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 Box 2">
                  <a:extLst>
                    <a:ext uri="{FF2B5EF4-FFF2-40B4-BE49-F238E27FC236}">
                      <a16:creationId xmlns:a16="http://schemas.microsoft.com/office/drawing/2014/main" id="{FEE88773-736B-455B-93AD-7A94B4B6AD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84607">
                  <a:off x="119116" y="-99141"/>
                  <a:ext cx="2615064" cy="3474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Error{Fordham, Central Bay Street}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">
                  <a:extLst>
                    <a:ext uri="{FF2B5EF4-FFF2-40B4-BE49-F238E27FC236}">
                      <a16:creationId xmlns:a16="http://schemas.microsoft.com/office/drawing/2014/main" id="{26C6271D-5626-41BB-8A78-83454AFCB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783444">
                  <a:off x="567996" y="537063"/>
                  <a:ext cx="2615064" cy="391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Error{Fordham, Regent Park}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2">
                  <a:extLst>
                    <a:ext uri="{FF2B5EF4-FFF2-40B4-BE49-F238E27FC236}">
                      <a16:creationId xmlns:a16="http://schemas.microsoft.com/office/drawing/2014/main" id="{D17065A8-D2F4-4376-8AA0-946DD7F2B7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27253">
                  <a:off x="695547" y="1711399"/>
                  <a:ext cx="2615063" cy="2987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Error{Fordham, Others}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2">
                  <a:extLst>
                    <a:ext uri="{FF2B5EF4-FFF2-40B4-BE49-F238E27FC236}">
                      <a16:creationId xmlns:a16="http://schemas.microsoft.com/office/drawing/2014/main" id="{E235AC0E-930A-4D68-9834-0067C45D32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3134170">
                  <a:off x="496989" y="2484546"/>
                  <a:ext cx="2615063" cy="357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Error{Fordham, Rogue Hill}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6124F55-2459-4363-B031-EB6D58D97464}"/>
                  </a:ext>
                </a:extLst>
              </p:cNvPr>
              <p:cNvGrpSpPr/>
              <p:nvPr/>
            </p:nvGrpSpPr>
            <p:grpSpPr>
              <a:xfrm>
                <a:off x="5577219" y="93921"/>
                <a:ext cx="1396705" cy="4518838"/>
                <a:chOff x="0" y="0"/>
                <a:chExt cx="1396705" cy="4518838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95EAF765-2D1A-43BC-A477-52A4FF7BC42D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0" cy="4518838"/>
                </a:xfrm>
                <a:prstGeom prst="straightConnector1">
                  <a:avLst/>
                </a:prstGeom>
                <a:ln w="762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06C7429E-A953-4CEB-8408-7278694FCF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9" y="1446028"/>
                  <a:ext cx="1393606" cy="18758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b="1">
                      <a:solidFill>
                        <a:srgbClr val="ED7D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Increasing Error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600" b="1">
                      <a:solidFill>
                        <a:srgbClr val="ED7D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600" b="1">
                      <a:solidFill>
                        <a:srgbClr val="ED7D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Less similarity</a:t>
                  </a:r>
                  <a:endParaRPr lang="gsw-CH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" name="Text Box 451">
              <a:extLst>
                <a:ext uri="{FF2B5EF4-FFF2-40B4-BE49-F238E27FC236}">
                  <a16:creationId xmlns:a16="http://schemas.microsoft.com/office/drawing/2014/main" id="{416A10AE-CD3D-4BC1-868E-3B654FFF755F}"/>
                </a:ext>
              </a:extLst>
            </p:cNvPr>
            <p:cNvSpPr txBox="1"/>
            <p:nvPr/>
          </p:nvSpPr>
          <p:spPr>
            <a:xfrm>
              <a:off x="0" y="5157432"/>
              <a:ext cx="6779896" cy="63880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3: Schematic explaining pairwise comparison. Each pair has an error value that calculates the dissimilarity between 2 neighborhoods depending on the venues extracted using Foursquare. Blue dots in small icons are the venues Foursquare returned.</a:t>
              </a:r>
              <a:endParaRPr lang="gsw-CH" sz="11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6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7" name="Rectangle 23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5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27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0" name="Rectangle 29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FE02C-1355-4B56-84A1-9FAAC6A2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863" y="486736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E1EE-DC19-418F-A2D8-A2EA1CDD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8717" y="2341240"/>
            <a:ext cx="3477071" cy="4533720"/>
          </a:xfrm>
        </p:spPr>
        <p:txBody>
          <a:bodyPr vert="horz" lIns="91440" tIns="0" rIns="91440" bIns="45720" rtlCol="0" anchor="b">
            <a:noAutofit/>
          </a:bodyPr>
          <a:lstStyle/>
          <a:p>
            <a:r>
              <a:rPr lang="en-US" sz="1000" dirty="0"/>
              <a:t>The error is essentially a root-mean-squared error in multidimensions where each dimension is the venues’ main categories.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If category n, exists in both neighborhoods, the error contribution is the Euclidean distance between two points.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If category n, exists only in Fordham, the power of 3 applies a harsh penalty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If category n, exists only in neighborhood X, there is no contribution.</a:t>
            </a:r>
          </a:p>
          <a:p>
            <a:pPr lvl="0"/>
            <a:r>
              <a:rPr lang="en-US" sz="1000" dirty="0"/>
              <a:t>Final error is the summed contributions.</a:t>
            </a:r>
            <a:endParaRPr lang="gsw-CH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gsw-CH" sz="1000" dirty="0"/>
          </a:p>
          <a:p>
            <a:endParaRPr lang="en-US" sz="1000" dirty="0"/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5DD22-5858-4FB8-9245-E3C650712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019" y="1467052"/>
            <a:ext cx="5284209" cy="784703"/>
          </a:xfrm>
          <a:prstGeom prst="rect">
            <a:avLst/>
          </a:prstGeom>
          <a:ln w="12700">
            <a:noFill/>
          </a:ln>
        </p:spPr>
      </p:pic>
      <p:sp>
        <p:nvSpPr>
          <p:cNvPr id="54" name="Rectangle 37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925E6-6B4F-4DFE-A6F4-58B1C00D4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358" y="2485513"/>
            <a:ext cx="5262216" cy="473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F5AF6FB-F78B-4381-AA9F-1EA28E8DC320}"/>
                  </a:ext>
                </a:extLst>
              </p:cNvPr>
              <p:cNvSpPr/>
              <p:nvPr/>
            </p:nvSpPr>
            <p:spPr>
              <a:xfrm>
                <a:off x="6116987" y="3313679"/>
                <a:ext cx="511297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</a:t>
                </a:r>
                <a:endParaRPr lang="gsw-CH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is the total number of main venue categories in Fordham</a:t>
                </a:r>
                <a:endParaRPr lang="gsw-CH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gsw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number of venues in a that are in the category n</a:t>
                </a:r>
                <a:endParaRPr lang="gsw-CH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F5AF6FB-F78B-4381-AA9F-1EA28E8DC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87" y="3313679"/>
                <a:ext cx="5112971" cy="1477328"/>
              </a:xfrm>
              <a:prstGeom prst="rect">
                <a:avLst/>
              </a:prstGeom>
              <a:blipFill>
                <a:blip r:embed="rId7"/>
                <a:stretch>
                  <a:fillRect l="-954" t="-2479" b="-5785"/>
                </a:stretch>
              </a:blipFill>
            </p:spPr>
            <p:txBody>
              <a:bodyPr/>
              <a:lstStyle/>
              <a:p>
                <a:r>
                  <a:rPr lang="gsw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43ECD60E-1CCE-4170-A4CC-EEA009B3EC7B}"/>
              </a:ext>
            </a:extLst>
          </p:cNvPr>
          <p:cNvSpPr/>
          <p:nvPr/>
        </p:nvSpPr>
        <p:spPr>
          <a:xfrm>
            <a:off x="6409189" y="1464334"/>
            <a:ext cx="4479721" cy="313364"/>
          </a:xfrm>
          <a:prstGeom prst="rect">
            <a:avLst/>
          </a:prstGeom>
          <a:solidFill>
            <a:srgbClr val="A1D68B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sw-CH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FA5E8D-8FDF-4DFD-81BA-5FD130B6D7C0}"/>
              </a:ext>
            </a:extLst>
          </p:cNvPr>
          <p:cNvCxnSpPr/>
          <p:nvPr/>
        </p:nvCxnSpPr>
        <p:spPr>
          <a:xfrm flipV="1">
            <a:off x="5001288" y="1661020"/>
            <a:ext cx="1401868" cy="19462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3E04CB6-290D-4C75-A164-66C4AF7F49AC}"/>
              </a:ext>
            </a:extLst>
          </p:cNvPr>
          <p:cNvSpPr/>
          <p:nvPr/>
        </p:nvSpPr>
        <p:spPr>
          <a:xfrm>
            <a:off x="6402187" y="1772160"/>
            <a:ext cx="4479721" cy="313364"/>
          </a:xfrm>
          <a:prstGeom prst="rect">
            <a:avLst/>
          </a:prstGeom>
          <a:solidFill>
            <a:schemeClr val="accent5">
              <a:lumMod val="60000"/>
              <a:lumOff val="40000"/>
              <a:alpha val="23137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sw-C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C5EA1F-C65E-4567-B135-A8EE55931F83}"/>
              </a:ext>
            </a:extLst>
          </p:cNvPr>
          <p:cNvCxnSpPr>
            <a:cxnSpLocks/>
          </p:cNvCxnSpPr>
          <p:nvPr/>
        </p:nvCxnSpPr>
        <p:spPr>
          <a:xfrm flipV="1">
            <a:off x="4913151" y="1968846"/>
            <a:ext cx="1483003" cy="243848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3B88B87-365F-4E21-AD54-4A57787ED61E}"/>
              </a:ext>
            </a:extLst>
          </p:cNvPr>
          <p:cNvSpPr/>
          <p:nvPr/>
        </p:nvSpPr>
        <p:spPr>
          <a:xfrm>
            <a:off x="6403156" y="2093196"/>
            <a:ext cx="4479721" cy="313364"/>
          </a:xfrm>
          <a:prstGeom prst="rect">
            <a:avLst/>
          </a:prstGeom>
          <a:solidFill>
            <a:schemeClr val="accent6">
              <a:lumMod val="60000"/>
              <a:lumOff val="40000"/>
              <a:alpha val="23137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sw-CH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689E8A-02CC-4C37-89D3-5D1CB08E1A4C}"/>
              </a:ext>
            </a:extLst>
          </p:cNvPr>
          <p:cNvCxnSpPr>
            <a:cxnSpLocks/>
          </p:cNvCxnSpPr>
          <p:nvPr/>
        </p:nvCxnSpPr>
        <p:spPr>
          <a:xfrm flipV="1">
            <a:off x="5025271" y="2289882"/>
            <a:ext cx="1371852" cy="28286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51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52</TotalTime>
  <Words>637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Project: “Feel Right @ Home”</vt:lpstr>
      <vt:lpstr>Intro / Problem Definition Data Methodology Results Discussion Conclusion</vt:lpstr>
      <vt:lpstr>Introduction</vt:lpstr>
      <vt:lpstr>Data</vt:lpstr>
      <vt:lpstr>Data</vt:lpstr>
      <vt:lpstr>Data</vt:lpstr>
      <vt:lpstr>Data</vt:lpstr>
      <vt:lpstr>Methodology</vt:lpstr>
      <vt:lpstr>Methodology</vt:lpstr>
      <vt:lpstr>Results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“Feel Right @ Home”</dc:title>
  <dc:creator>Nunn</dc:creator>
  <cp:lastModifiedBy>Nunn</cp:lastModifiedBy>
  <cp:revision>12</cp:revision>
  <dcterms:created xsi:type="dcterms:W3CDTF">2020-06-27T13:00:29Z</dcterms:created>
  <dcterms:modified xsi:type="dcterms:W3CDTF">2020-06-27T13:53:08Z</dcterms:modified>
</cp:coreProperties>
</file>