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9" r:id="rId7"/>
    <p:sldId id="270" r:id="rId8"/>
    <p:sldId id="287" r:id="rId9"/>
    <p:sldId id="259" r:id="rId10"/>
    <p:sldId id="273" r:id="rId11"/>
    <p:sldId id="274" r:id="rId12"/>
    <p:sldId id="275" r:id="rId13"/>
    <p:sldId id="271" r:id="rId14"/>
    <p:sldId id="277" r:id="rId15"/>
    <p:sldId id="280" r:id="rId16"/>
    <p:sldId id="281" r:id="rId17"/>
    <p:sldId id="286" r:id="rId18"/>
    <p:sldId id="279" r:id="rId19"/>
    <p:sldId id="278" r:id="rId20"/>
    <p:sldId id="282" r:id="rId21"/>
    <p:sldId id="283" r:id="rId22"/>
    <p:sldId id="284" r:id="rId23"/>
    <p:sldId id="285" r:id="rId24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dirty="0" smtClean="0"/>
              <a:t>Clique no ícone para adicionar uma imagem</a:t>
            </a:r>
            <a:endParaRPr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dirty="0"/>
              <a:t>01/08/2016</a:t>
            </a:r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8556" y="1963221"/>
            <a:ext cx="4968552" cy="193928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Complexo Escolar Privado Bondo Adelina</a:t>
            </a:r>
            <a:b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 Técnico de Informática</a:t>
            </a:r>
            <a:b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Prova de Aptidão Profissional</a:t>
            </a:r>
            <a:b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(P.A.P)</a:t>
            </a:r>
            <a:r>
              <a:rPr lang="pt-BR" sz="3100" dirty="0" smtClean="0"/>
              <a:t/>
            </a:r>
            <a:br>
              <a:rPr lang="pt-BR" sz="3100" dirty="0" smtClean="0"/>
            </a:b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0" y="3212976"/>
            <a:ext cx="8735325" cy="1752600"/>
          </a:xfrm>
        </p:spPr>
        <p:txBody>
          <a:bodyPr rtlCol="0"/>
          <a:lstStyle/>
          <a:p>
            <a:pPr algn="ctr" rtl="0"/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Gestão de matrículas 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complexo escolar bondo adelina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27" y="403732"/>
            <a:ext cx="1554615" cy="1518036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508556" y="4614764"/>
            <a:ext cx="4968552" cy="1291208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Aisha Mambo José</a:t>
            </a:r>
          </a:p>
          <a:p>
            <a:pPr algn="ctr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 Mavinga Ramos</a:t>
            </a:r>
          </a:p>
          <a:p>
            <a:pPr algn="ctr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Kanbundanga Brandão João</a:t>
            </a:r>
          </a:p>
          <a:p>
            <a:pPr algn="ctr"/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Miqueias </a:t>
            </a:r>
            <a:r>
              <a:rPr lang="pt-BR" sz="2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Mataia Brás </a:t>
            </a:r>
            <a:r>
              <a:rPr lang="pt-B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Kabongo</a:t>
            </a:r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508556" y="5927299"/>
            <a:ext cx="4968552" cy="5760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97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dirty="0" smtClean="0"/>
              <a:t>Data da Apresentação 26/05/2021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1269876" y="1196752"/>
            <a:ext cx="10085859" cy="2764335"/>
          </a:xfrm>
        </p:spPr>
        <p:txBody>
          <a:bodyPr rtlCol="0"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de Requisitos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2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 Aplicacional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052736"/>
            <a:ext cx="1036050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Nesta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utilizamos a metodologia cascata, é o mais antigo de todos os processos e possui esse nome devido a sua forma sequencial cascata que acontece de uma fase para a outra. O Modelo Cascata é sugerido para projetos pequenos e é muito útil quando os envolvido no projecto são iniciante tecnicamente.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Desenvolvemos 4 Etapas:</a:t>
            </a:r>
          </a:p>
          <a:p>
            <a:pPr marL="0" indent="0">
              <a:buNone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57908" y="3397767"/>
            <a:ext cx="20882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Requisitos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02124" y="4223561"/>
            <a:ext cx="255223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Projecto Software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06380" y="503593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Implementação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750596" y="5848315"/>
            <a:ext cx="256459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 de Sistema</a:t>
            </a:r>
            <a:endParaRPr lang="pt-BR" dirty="0"/>
          </a:p>
        </p:txBody>
      </p:sp>
      <p:cxnSp>
        <p:nvCxnSpPr>
          <p:cNvPr id="9" name="Conector angulado 8"/>
          <p:cNvCxnSpPr>
            <a:stCxn id="4" idx="3"/>
            <a:endCxn id="5" idx="0"/>
          </p:cNvCxnSpPr>
          <p:nvPr/>
        </p:nvCxnSpPr>
        <p:spPr>
          <a:xfrm>
            <a:off x="3646140" y="3685799"/>
            <a:ext cx="1132101" cy="53776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/>
          <p:cNvCxnSpPr>
            <a:stCxn id="5" idx="3"/>
            <a:endCxn id="6" idx="0"/>
          </p:cNvCxnSpPr>
          <p:nvPr/>
        </p:nvCxnSpPr>
        <p:spPr>
          <a:xfrm>
            <a:off x="6054358" y="4511593"/>
            <a:ext cx="904150" cy="52434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stCxn id="6" idx="3"/>
            <a:endCxn id="7" idx="0"/>
          </p:cNvCxnSpPr>
          <p:nvPr/>
        </p:nvCxnSpPr>
        <p:spPr>
          <a:xfrm>
            <a:off x="8110636" y="5323970"/>
            <a:ext cx="922259" cy="52434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18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Utilizadores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4" y="1052736"/>
            <a:ext cx="10360501" cy="4462272"/>
          </a:xfrm>
        </p:spPr>
        <p:txBody>
          <a:bodyPr/>
          <a:lstStyle/>
          <a:p>
            <a:pPr marL="304746" lvl="1" indent="0">
              <a:buNone/>
            </a:pPr>
            <a:r>
              <a:rPr lang="pt-PT" dirty="0" smtClean="0"/>
              <a:t>Usuário: é qualquer individuo que tem acesso ao sistema.</a:t>
            </a:r>
          </a:p>
          <a:p>
            <a:pPr marL="304746" lvl="1" indent="0">
              <a:buNone/>
            </a:pPr>
            <a:endParaRPr lang="pt-PT" dirty="0" smtClean="0"/>
          </a:p>
          <a:p>
            <a:pPr marL="304746" lvl="1" indent="0">
              <a:buNone/>
            </a:pPr>
            <a:r>
              <a:rPr lang="pt-PT" sz="3200" b="1" dirty="0" smtClean="0"/>
              <a:t>Utilizadores do sistema:</a:t>
            </a:r>
            <a:endParaRPr lang="pt-PT" sz="3200" b="1" dirty="0"/>
          </a:p>
          <a:p>
            <a:pPr marL="647646" lvl="1" indent="-342900">
              <a:buFont typeface="Wingdings" panose="05000000000000000000" pitchFamily="2" charset="2"/>
              <a:buChar char="v"/>
            </a:pPr>
            <a:r>
              <a:rPr lang="pt-PT" dirty="0" smtClean="0"/>
              <a:t>Administrador: é o usuário </a:t>
            </a:r>
            <a:r>
              <a:rPr lang="pt-PT" dirty="0"/>
              <a:t>responsável por todo o sistema, com acesso a todas as informações e operações</a:t>
            </a:r>
            <a:r>
              <a:rPr lang="pt-PT" dirty="0" smtClean="0"/>
              <a:t>.</a:t>
            </a:r>
          </a:p>
          <a:p>
            <a:pPr marL="819096" lvl="1" indent="-514350">
              <a:buFont typeface="Wingdings" panose="05000000000000000000" pitchFamily="2" charset="2"/>
              <a:buChar char="Ø"/>
            </a:pPr>
            <a:endParaRPr lang="pt-BR" dirty="0"/>
          </a:p>
          <a:p>
            <a:pPr marL="647646" lvl="1" indent="-342900">
              <a:buFont typeface="Wingdings" panose="05000000000000000000" pitchFamily="2" charset="2"/>
              <a:buChar char="v"/>
            </a:pPr>
            <a:r>
              <a:rPr lang="pt-PT" dirty="0" smtClean="0"/>
              <a:t>Usuário (comum): este é </a:t>
            </a:r>
            <a:r>
              <a:rPr lang="pt-PT" dirty="0"/>
              <a:t>diferente do “Administrador” tem acesso apenas a algumas informações e operações do sistema.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23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5076" y="476672"/>
            <a:ext cx="10360501" cy="733896"/>
          </a:xfrm>
        </p:spPr>
        <p:txBody>
          <a:bodyPr>
            <a:normAutofit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Funcionais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80086" y="1498600"/>
            <a:ext cx="10165491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sistema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possibilita a gestão de: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Contas de utilizadores (Criar, Visualizar, Editar e Eliminar);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Matricula (Criar, Visualizar, Editar, Eliminar e imprimir);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Cursos (Criar, Visualizar, Elimina);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(Criar, Visualizar, Elimina);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Turnos (Criar, Visualizar, Elimina);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Impressão de matriculas;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25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476672"/>
            <a:ext cx="10360501" cy="719907"/>
          </a:xfrm>
        </p:spPr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Não </a:t>
            </a:r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Funcionais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2" y="1556792"/>
            <a:ext cx="10360501" cy="446227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ü"/>
            </a:pPr>
            <a:r>
              <a:rPr lang="pt-PT" sz="2400" dirty="0" smtClean="0"/>
              <a:t>R</a:t>
            </a:r>
            <a:r>
              <a:rPr lang="pt-BR" sz="2400" dirty="0"/>
              <a:t>estringir o acesso aos recursos do sistema de acordo com perfil do utilizador;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2400" dirty="0"/>
              <a:t>Restringir as operações de acordo com o perfil do utilizador;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pt-BR" sz="2400" dirty="0"/>
              <a:t>Configurações específicas de acordo com as Instituições clientes.</a:t>
            </a:r>
          </a:p>
          <a:p>
            <a:pPr>
              <a:buFont typeface="Wingdings" panose="05000000000000000000" pitchFamily="2" charset="2"/>
              <a:buChar char="ü"/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126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Contexto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Flux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18" y="1196752"/>
            <a:ext cx="10297143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55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25860" y="1268760"/>
            <a:ext cx="10085859" cy="2764335"/>
          </a:xfrm>
        </p:spPr>
        <p:txBody>
          <a:bodyPr rtlCol="0">
            <a:normAutofit/>
          </a:bodyPr>
          <a:lstStyle/>
          <a:p>
            <a:r>
              <a:rPr lang="pt-PT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Tecnologias e Ferramentas Utilizadas</a:t>
            </a:r>
            <a:endParaRPr lang="pt-B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4371473" cy="1223963"/>
          </a:xfrm>
        </p:spPr>
        <p:txBody>
          <a:bodyPr/>
          <a:lstStyle/>
          <a:p>
            <a:r>
              <a:rPr lang="pt-PT" b="1" dirty="0"/>
              <a:t>Tecnologias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2" y="1628800"/>
            <a:ext cx="5163561" cy="4462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t-PT" sz="2400" b="1" dirty="0" smtClean="0"/>
              <a:t>Bootstrap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/>
              <a:t>Cascading Style Sheets (CSS)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/>
              <a:t>Hypertext Markup Language (HTML)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/>
              <a:t>Javascrip (JS)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b="1" dirty="0"/>
              <a:t>Hypertext Processor (PHP)</a:t>
            </a:r>
          </a:p>
          <a:p>
            <a:pPr marL="0" indent="0">
              <a:buNone/>
            </a:pPr>
            <a:endParaRPr lang="pt-PT" b="1" dirty="0" smtClean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78588" y="274636"/>
            <a:ext cx="4371473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Ferramentas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7822602" y="1498599"/>
            <a:ext cx="352839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pt-PT" sz="2400" b="1" dirty="0" smtClean="0"/>
              <a:t>Mysql </a:t>
            </a:r>
            <a:endParaRPr lang="pt-BR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PT" sz="2400" b="1" dirty="0" smtClean="0"/>
              <a:t>Sublime Text</a:t>
            </a:r>
            <a:endParaRPr lang="pt-BR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PT" sz="2400" b="1" dirty="0" smtClean="0"/>
              <a:t>Microsoft Visio</a:t>
            </a:r>
            <a:endParaRPr lang="pt-BR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PT" sz="2400" b="1" dirty="0" smtClean="0"/>
              <a:t>Microsoft Word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PT" sz="2400" b="1" dirty="0" smtClean="0"/>
              <a:t>Wampserver</a:t>
            </a:r>
            <a:endParaRPr lang="pt-BR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pt-PT" sz="2400" b="1" dirty="0" smtClean="0"/>
              <a:t>Workbench</a:t>
            </a:r>
            <a:endParaRPr lang="pt-BR" sz="2400" b="1" dirty="0" smtClean="0"/>
          </a:p>
          <a:p>
            <a:pPr marL="0" indent="0">
              <a:buFont typeface="Arial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6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3932" y="1268760"/>
            <a:ext cx="8938472" cy="2764335"/>
          </a:xfrm>
        </p:spPr>
        <p:txBody>
          <a:bodyPr/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18368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274637"/>
            <a:ext cx="9196009" cy="1223963"/>
          </a:xfrm>
        </p:spPr>
        <p:txBody>
          <a:bodyPr/>
          <a:lstStyle/>
          <a:p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18883" y="274637"/>
            <a:ext cx="9628057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850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Arquitetura Física do Sistema</a:t>
            </a:r>
          </a:p>
          <a:p>
            <a:r>
              <a:rPr lang="pt-BR" b="1" dirty="0" smtClean="0"/>
              <a:t/>
            </a:r>
            <a:br>
              <a:rPr lang="pt-BR" b="1" dirty="0" smtClean="0"/>
            </a:br>
            <a:endParaRPr lang="pt-BR" b="1" dirty="0"/>
          </a:p>
        </p:txBody>
      </p:sp>
      <p:pic>
        <p:nvPicPr>
          <p:cNvPr id="7" name="Imagem 6" descr="Captura de Tela (5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124744"/>
            <a:ext cx="10276129" cy="5328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218883" y="1495299"/>
            <a:ext cx="10360501" cy="4462272"/>
          </a:xfrm>
        </p:spPr>
        <p:txBody>
          <a:bodyPr rtlCol="0">
            <a:normAutofit/>
          </a:bodyPr>
          <a:lstStyle/>
          <a:p>
            <a:pPr marL="304746" lvl="1" indent="0" algn="just">
              <a:buNone/>
            </a:pPr>
            <a:r>
              <a:rPr lang="pt-PT" dirty="0" smtClean="0"/>
              <a:t>	</a:t>
            </a:r>
            <a:r>
              <a:rPr lang="pt-PT" sz="2200" dirty="0" smtClean="0"/>
              <a:t>Atualmente </a:t>
            </a:r>
            <a:r>
              <a:rPr lang="pt-PT" sz="2200" dirty="0"/>
              <a:t>as organizações ou instituições vem a usar as Tecnologias de Informação (TI) como um recurso muito importante. Nisto para modernização de serviços, concorrência de mercado e em suas segurança.</a:t>
            </a:r>
            <a:r>
              <a:rPr lang="pt-BR" sz="2200" dirty="0"/>
              <a:t> A cada ano que passa, a sua não utilização se torna praticamente impossível</a:t>
            </a:r>
            <a:r>
              <a:rPr lang="pt-BR" sz="2200" dirty="0" smtClean="0"/>
              <a:t>.</a:t>
            </a:r>
          </a:p>
          <a:p>
            <a:pPr marL="304746" lvl="1" indent="0" algn="just">
              <a:buNone/>
            </a:pPr>
            <a:endParaRPr lang="pt-PT" sz="2200" dirty="0"/>
          </a:p>
          <a:p>
            <a:pPr marL="304746" lvl="1" indent="0" algn="just">
              <a:buNone/>
            </a:pPr>
            <a:r>
              <a:rPr lang="pt-PT" sz="2200" dirty="0" smtClean="0"/>
              <a:t>	Entendemos </a:t>
            </a:r>
            <a:r>
              <a:rPr lang="pt-PT" sz="2200" dirty="0"/>
              <a:t>que a finalidade deste trabalho aplica-se nesta abordagem, pois, as matrículas nesta instituição são feitas de maneira tradicional onde é utilizado o papel como ficha de matrícula, este método não é errado, mas está sujeita a uma série de problemas de tratamento de informação por parte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7828" y="1124744"/>
            <a:ext cx="10360501" cy="5112568"/>
          </a:xfrm>
        </p:spPr>
        <p:txBody>
          <a:bodyPr>
            <a:normAutofit/>
          </a:bodyPr>
          <a:lstStyle/>
          <a:p>
            <a:pPr marL="304746" lvl="1" indent="0" algn="just">
              <a:buNone/>
            </a:pP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das “Tecnologias de Informação” (TI) ajuda a entender melhor a necessidade das organizações em vários domínios. Foi a pensar nesta ideia que se desenvolveu o Sistema de Gestão de Matrícula que permitirá o controlo eficaz do Complexo Escolar Privado Bondo Adelina no que envolve a gestão de matrículas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04746" lvl="1" indent="0" algn="just">
              <a:buNone/>
            </a:pP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4746" lvl="1" indent="0" algn="just">
              <a:buNone/>
            </a:pPr>
            <a:r>
              <a:rPr lang="pt-BR" dirty="0" smtClean="0"/>
              <a:t>Concluímos </a:t>
            </a:r>
            <a:r>
              <a:rPr lang="pt-BR" dirty="0"/>
              <a:t>que, é um projecto útil e bastante inovador pois foi concebido com base a tecnologias e ferramentas mais </a:t>
            </a:r>
            <a:r>
              <a:rPr lang="pt-BR" dirty="0" smtClean="0"/>
              <a:t>fortes no </a:t>
            </a:r>
            <a:r>
              <a:rPr lang="pt-BR" dirty="0"/>
              <a:t>mercado das TI. Isto nos permite a ganhar mais conhecimento no que toca as TI e nos desafios do mercado.</a:t>
            </a:r>
            <a:endParaRPr lang="pt-PT" dirty="0"/>
          </a:p>
          <a:p>
            <a:pPr marL="304746" lvl="1" indent="0" algn="just">
              <a:buNone/>
            </a:pPr>
            <a:endParaRPr lang="pt-BR" dirty="0" smtClean="0"/>
          </a:p>
          <a:p>
            <a:pPr marL="304746" lvl="1" indent="0" algn="just">
              <a:buNone/>
            </a:pPr>
            <a:r>
              <a:rPr lang="pt-BR" dirty="0" smtClean="0"/>
              <a:t>Para </a:t>
            </a:r>
            <a:r>
              <a:rPr lang="pt-BR" dirty="0"/>
              <a:t>as próximas promoções, sugerimos que possam utilizar o nosso trabalho como uma referência no desenvolvimento de sistema de gestão de matrículas. </a:t>
            </a:r>
            <a:endParaRPr lang="pt-PT" dirty="0"/>
          </a:p>
          <a:p>
            <a:pPr marL="304746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7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Justificativa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495299"/>
            <a:ext cx="10360501" cy="4462272"/>
          </a:xfrm>
        </p:spPr>
        <p:txBody>
          <a:bodyPr>
            <a:normAutofit/>
          </a:bodyPr>
          <a:lstStyle/>
          <a:p>
            <a:pPr marL="304746" lvl="1" indent="0" algn="just">
              <a:buNone/>
            </a:pPr>
            <a:r>
              <a:rPr lang="pt-PT" sz="2000" dirty="0" smtClean="0"/>
              <a:t>	</a:t>
            </a:r>
            <a:r>
              <a:rPr lang="pt-PT" sz="2200" dirty="0" smtClean="0"/>
              <a:t>Tendo </a:t>
            </a:r>
            <a:r>
              <a:rPr lang="pt-PT" sz="2200" dirty="0"/>
              <a:t>em vista que o Complexo Escolar Privado Bondo Adelina não tem um sistema responsável pela gestão das matrículas torna a instituição vulnerável e desorganizada, por este motivo abraçamos à causa de criar um sistema capaz de eliminar essas vulnerabilidades. Este sistema ajudará a instituição a modernizar seus </a:t>
            </a:r>
            <a:r>
              <a:rPr lang="pt-PT" sz="2200" dirty="0" smtClean="0"/>
              <a:t>serviços, </a:t>
            </a:r>
            <a:r>
              <a:rPr lang="pt-PT" sz="2200" dirty="0"/>
              <a:t>organizar-se na área das matrículas e a ganhar valor no seu ramo de actividade.</a:t>
            </a:r>
          </a:p>
          <a:p>
            <a:pPr marL="304746" lvl="1" indent="0" algn="just">
              <a:buNone/>
            </a:pP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53025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Objectivos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462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b="1" dirty="0" smtClean="0"/>
              <a:t>Objectivo Geral</a:t>
            </a:r>
          </a:p>
          <a:p>
            <a:pPr marL="304746" lvl="1" indent="0" algn="just">
              <a:buNone/>
            </a:pPr>
            <a:r>
              <a:rPr lang="pt-PT" dirty="0" smtClean="0"/>
              <a:t>Desenvolver </a:t>
            </a:r>
            <a:r>
              <a:rPr lang="pt-PT" dirty="0"/>
              <a:t>um “Sistema de Gestão de </a:t>
            </a:r>
            <a:r>
              <a:rPr lang="pt-PT" dirty="0" smtClean="0"/>
              <a:t>Matrículas</a:t>
            </a:r>
            <a:r>
              <a:rPr lang="pt-PT" dirty="0"/>
              <a:t>” para o Complexo Escolar Bondo Adelina capaz de automatizar de fluxo de </a:t>
            </a:r>
            <a:r>
              <a:rPr lang="pt-PT" dirty="0" smtClean="0"/>
              <a:t>informação </a:t>
            </a:r>
            <a:r>
              <a:rPr lang="pt-PT" dirty="0"/>
              <a:t>das </a:t>
            </a:r>
            <a:r>
              <a:rPr lang="pt-PT" dirty="0" smtClean="0"/>
              <a:t>matrículas </a:t>
            </a:r>
            <a:r>
              <a:rPr lang="pt-PT" dirty="0"/>
              <a:t>da instituição de uma maneira fácil e eficaz.</a:t>
            </a:r>
            <a:endParaRPr lang="pt-BR" dirty="0"/>
          </a:p>
          <a:p>
            <a:pPr marL="304746" lvl="1" indent="0" algn="just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 smtClean="0"/>
              <a:t>Objectivo Específico</a:t>
            </a:r>
            <a:endParaRPr lang="pt-PT" b="1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Terminar com modo tradicional, que a instituição utiliza para execução de </a:t>
            </a:r>
            <a:r>
              <a:rPr lang="pt-PT" sz="2400" dirty="0" smtClean="0"/>
              <a:t>matrículas</a:t>
            </a:r>
            <a:r>
              <a:rPr lang="pt-PT" sz="2400" dirty="0"/>
              <a:t>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Implementar um meio seguro de armazenamento de dados;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Instalar um software responsável por automatizar o fluxo de informação;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pt-PT" sz="2400" dirty="0"/>
              <a:t>Facilitar a busca de informação;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963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052736"/>
            <a:ext cx="10360501" cy="562075"/>
          </a:xfrm>
        </p:spPr>
        <p:txBody>
          <a:bodyPr>
            <a:normAutofit fontScale="90000"/>
          </a:bodyPr>
          <a:lstStyle/>
          <a:p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 Utilizada</a:t>
            </a:r>
            <a:endParaRPr lang="pt-P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2" y="1700808"/>
            <a:ext cx="10360501" cy="44622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 smtClean="0"/>
              <a:t>A </a:t>
            </a:r>
            <a:r>
              <a:rPr lang="pt-PT" dirty="0"/>
              <a:t>metodologia de pesquisa é de natureza qualitativa e a análise dos dados foi feita com base na análise de conteúdo. O método de pesquisa usado na recolha dos dados é de observação participante no ambiente de trabalho da direcção do complexo e entrevista com o Director.  </a:t>
            </a:r>
          </a:p>
          <a:p>
            <a:pPr marL="0" indent="0">
              <a:buNone/>
            </a:pP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Desenvolvemos Nosso Trabalho em 5 Fases </a:t>
            </a:r>
            <a:endParaRPr lang="pt-P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pt-PT" dirty="0" smtClean="0"/>
              <a:t>Revisão </a:t>
            </a:r>
            <a:r>
              <a:rPr lang="pt-PT" dirty="0"/>
              <a:t>de trabalhos existentes sobre gestão de matrículas;   </a:t>
            </a:r>
            <a:endParaRPr lang="pt-PT" dirty="0" smtClean="0"/>
          </a:p>
          <a:p>
            <a:pPr marL="514350" indent="-514350">
              <a:buAutoNum type="arabicPeriod"/>
            </a:pPr>
            <a:r>
              <a:rPr lang="pt-PT" dirty="0" smtClean="0"/>
              <a:t>Entrevista </a:t>
            </a:r>
            <a:r>
              <a:rPr lang="pt-PT" dirty="0"/>
              <a:t>oral com os funcionários da direcção ligados a área das matrículas;  </a:t>
            </a:r>
            <a:endParaRPr lang="pt-PT" dirty="0" smtClean="0"/>
          </a:p>
          <a:p>
            <a:pPr marL="514350" indent="-514350">
              <a:buAutoNum type="arabicPeriod"/>
            </a:pPr>
            <a:r>
              <a:rPr lang="pt-PT" dirty="0" smtClean="0"/>
              <a:t>Observação </a:t>
            </a:r>
            <a:r>
              <a:rPr lang="pt-PT" dirty="0"/>
              <a:t>participativa do processo de matrícula no ambiente de trabalho</a:t>
            </a:r>
            <a:r>
              <a:rPr lang="pt-PT" dirty="0" smtClean="0"/>
              <a:t>;</a:t>
            </a:r>
          </a:p>
          <a:p>
            <a:pPr marL="514350" indent="-514350">
              <a:buAutoNum type="arabicPeriod"/>
            </a:pPr>
            <a:r>
              <a:rPr lang="pt-PT" dirty="0" smtClean="0"/>
              <a:t>Análise </a:t>
            </a:r>
            <a:r>
              <a:rPr lang="pt-PT" dirty="0"/>
              <a:t>exploratória de alguns documentos internos da instituição para o bom desempenho do programa tais como decretos e recibos de matrículas; </a:t>
            </a:r>
            <a:endParaRPr lang="pt-PT" dirty="0" smtClean="0"/>
          </a:p>
          <a:p>
            <a:pPr marL="514350" indent="-514350">
              <a:buAutoNum type="arabicPeriod"/>
            </a:pPr>
            <a:r>
              <a:rPr lang="pt-PT" dirty="0" smtClean="0"/>
              <a:t>Passaremos </a:t>
            </a:r>
            <a:r>
              <a:rPr lang="pt-PT" dirty="0"/>
              <a:t>a etapa de análise, desenho, implementação e testes do sistema a ser desenvolvido. </a:t>
            </a:r>
          </a:p>
        </p:txBody>
      </p:sp>
    </p:spTree>
    <p:extLst>
      <p:ext uri="{BB962C8B-B14F-4D97-AF65-F5344CB8AC3E}">
        <p14:creationId xmlns:p14="http://schemas.microsoft.com/office/powerpoint/2010/main" val="23714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13892" y="1196752"/>
            <a:ext cx="10085859" cy="2764335"/>
          </a:xfrm>
        </p:spPr>
        <p:txBody>
          <a:bodyPr rtlCol="0"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Domínio do Problema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Objecto de Estudo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462272"/>
          </a:xfrm>
        </p:spPr>
        <p:txBody>
          <a:bodyPr/>
          <a:lstStyle/>
          <a:p>
            <a:pPr marL="304746" lvl="1" indent="0" algn="just">
              <a:buNone/>
            </a:pP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Complexo Escolar </a:t>
            </a: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Privado Bondo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Adelina é uma Instituição do Ensino Geral I, II ciclo e Médio Técnico Profissional fundado em 20 de Setembro de 2006 pelo Senhor Paulo Pombolo, proprietário. A instituição também dedica-se a lecionar cursos técnicos e pré-universitários como Informática, Ciências Físicas e Biológicas e Ciências Económicas e Jurídicas. O Complexo encontra-se localizado na rua 10, no Bairro Palanca em Luanda.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5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Âmbito do Projecto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628800"/>
            <a:ext cx="10360501" cy="4462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 trabalho levamos em consideração apenas alguns aspectos como o objectivo é desenvolver um “Sistema de Gestão de Matriculas” razão pela qual limitou-se ao controlo desta área.</a:t>
            </a:r>
            <a:endParaRPr lang="pt-PT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P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Objectivo </a:t>
            </a:r>
            <a:r>
              <a:rPr lang="pt-P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</a:t>
            </a:r>
            <a:r>
              <a:rPr lang="pt-P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Instituição</a:t>
            </a:r>
            <a:endParaRPr lang="pt-PT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instituição pretende implementar um “Sistema de Gestão de Matriculas” nas áreas de função: Director e Secretaria. Estes passam a utilizar o sistema.</a:t>
            </a:r>
            <a:endParaRPr lang="pt-B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P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Situação Atual da Instituição</a:t>
            </a:r>
            <a:r>
              <a:rPr lang="pt-PT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0" indent="0" algn="just">
              <a:buNone/>
            </a:pP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Devido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 falta de um </a:t>
            </a: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gestão, a instituição utiliza o modo tradicional no processo de execução de matriculas. Quando olhamos de uma perspectiva crescente, se torna difícil na gestão. </a:t>
            </a:r>
            <a:endParaRPr lang="pt-B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pt-PT" b="1" dirty="0" smtClean="0"/>
          </a:p>
          <a:p>
            <a:pPr marL="514350" indent="-514350" algn="just">
              <a:buFont typeface="+mj-lt"/>
              <a:buAutoNum type="arabicParenR"/>
            </a:pPr>
            <a:endParaRPr lang="pt-PT" dirty="0" smtClean="0"/>
          </a:p>
          <a:p>
            <a:pPr marL="304746" lvl="1" indent="0" algn="just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4512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a Serem Resolvidos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38446" y="1124744"/>
            <a:ext cx="10360501" cy="4968552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arenR"/>
            </a:pP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cada ano que passa o número de matricula cresce, por isso surgiu a necessidade de um domínio maior e seguro para armazenamento de informações</a:t>
            </a: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lentidão na busca de informações de antigos alunos</a:t>
            </a: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pt-P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PT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 </a:t>
            </a:r>
            <a:r>
              <a:rPr lang="pt-PT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Propostas</a:t>
            </a:r>
            <a:endParaRPr lang="pt-B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estudos feitos na instituição, a solução proposta parte na ideia de que todas as informações sejam visualizadas pelos </a:t>
            </a: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funcionários </a:t>
            </a:r>
            <a:r>
              <a:rPr lang="pt-PT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responsáveis da a área</a:t>
            </a:r>
            <a:r>
              <a:rPr lang="pt-PT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pt-P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pt-PT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Viabilidade </a:t>
            </a:r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pt-P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implementar um sistema responsável por automatizar o fluxo de informação torna a instituição mais 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organizada e com </a:t>
            </a:r>
            <a:r>
              <a:rPr lang="pt-P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serviços mais eficientes e modernos.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69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361</TotalTime>
  <Words>857</Words>
  <Application>Microsoft Office PowerPoint</Application>
  <PresentationFormat>Personalizar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Tecnologia 16x9</vt:lpstr>
      <vt:lpstr>Complexo Escolar Privado Bondo Adelina Curso Técnico de Informática Prova de Aptidão Profissional (P.A.P) </vt:lpstr>
      <vt:lpstr>Introdução</vt:lpstr>
      <vt:lpstr>Justificativa</vt:lpstr>
      <vt:lpstr>Objectivos</vt:lpstr>
      <vt:lpstr>Metodologia Utilizada</vt:lpstr>
      <vt:lpstr>Domínio do Problema</vt:lpstr>
      <vt:lpstr>Objecto de Estudo</vt:lpstr>
      <vt:lpstr>Âmbito do Projecto</vt:lpstr>
      <vt:lpstr>Problemas a Serem Resolvidos </vt:lpstr>
      <vt:lpstr>Análise de Requisitos</vt:lpstr>
      <vt:lpstr>Metodologia Aplicacional </vt:lpstr>
      <vt:lpstr>Utilizadores  </vt:lpstr>
      <vt:lpstr>Requisitos Funcionais</vt:lpstr>
      <vt:lpstr>Requisitos Não Funcionais</vt:lpstr>
      <vt:lpstr>Diagrama de Contexto </vt:lpstr>
      <vt:lpstr>Tecnologias e Ferramentas Utilizadas</vt:lpstr>
      <vt:lpstr>Tecnologias </vt:lpstr>
      <vt:lpstr>Implementação</vt:lpstr>
      <vt:lpstr> </vt:lpstr>
      <vt:lpstr>Conclusão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MaviNgaWorkSpace</dc:creator>
  <cp:lastModifiedBy>MaviNga</cp:lastModifiedBy>
  <cp:revision>34</cp:revision>
  <dcterms:created xsi:type="dcterms:W3CDTF">2021-01-23T17:03:09Z</dcterms:created>
  <dcterms:modified xsi:type="dcterms:W3CDTF">2021-05-26T08:30:44Z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