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ee95449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2ee95449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2ee95449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2ee9544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281c1b5e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281c1b5e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281c1b5ef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281c1b5e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281c1b5e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281c1b5e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281c1b5e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281c1b5e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c8149c8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c8149c8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281c1b5ef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281c1b5ef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c8149c8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c8149c8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2ee95449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2ee95449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281c1b5e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281c1b5e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281c1b5e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281c1b5e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281c1b5e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281c1b5e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281c1b5ef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281c1b5e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281c1b5e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281c1b5e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281c1b5e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281c1b5e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c800d07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c800d07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2ee9544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2ee9544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STOCK PRICE </a:t>
            </a:r>
            <a:endParaRPr/>
          </a:p>
          <a:p>
            <a:pPr indent="0" lvl="0" marL="0" rtl="0" algn="l">
              <a:spcBef>
                <a:spcPts val="0"/>
              </a:spcBef>
              <a:spcAft>
                <a:spcPts val="0"/>
              </a:spcAft>
              <a:buNone/>
            </a:pPr>
            <a:r>
              <a:rPr lang="en"/>
              <a:t>PREDICTION</a:t>
            </a:r>
            <a:endParaRPr/>
          </a:p>
        </p:txBody>
      </p:sp>
      <p:sp>
        <p:nvSpPr>
          <p:cNvPr id="135" name="Google Shape;135;p13"/>
          <p:cNvSpPr txBox="1"/>
          <p:nvPr>
            <p:ph idx="1" type="subTitle"/>
          </p:nvPr>
        </p:nvSpPr>
        <p:spPr>
          <a:xfrm>
            <a:off x="5083950" y="3272225"/>
            <a:ext cx="3470700" cy="12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Aryaman Tyagi (2029049)</a:t>
            </a:r>
            <a:endParaRPr/>
          </a:p>
          <a:p>
            <a:pPr indent="0" lvl="0" marL="0" rtl="0" algn="l">
              <a:spcBef>
                <a:spcPts val="0"/>
              </a:spcBef>
              <a:spcAft>
                <a:spcPts val="0"/>
              </a:spcAft>
              <a:buNone/>
            </a:pPr>
            <a:r>
              <a:rPr lang="en"/>
              <a:t>Himanshu Maski (2029057)</a:t>
            </a:r>
            <a:endParaRPr/>
          </a:p>
          <a:p>
            <a:pPr indent="0" lvl="0" marL="0" rtl="0" algn="l">
              <a:spcBef>
                <a:spcPts val="0"/>
              </a:spcBef>
              <a:spcAft>
                <a:spcPts val="0"/>
              </a:spcAft>
              <a:buNone/>
            </a:pPr>
            <a:r>
              <a:rPr lang="en"/>
              <a:t>Ayush Das (2029051)</a:t>
            </a:r>
            <a:endParaRPr/>
          </a:p>
          <a:p>
            <a:pPr indent="0" lvl="0" marL="0" rtl="0" algn="l">
              <a:spcBef>
                <a:spcPts val="0"/>
              </a:spcBef>
              <a:spcAft>
                <a:spcPts val="0"/>
              </a:spcAft>
              <a:buNone/>
            </a:pPr>
            <a:r>
              <a:rPr lang="en"/>
              <a:t>Prakhar Bhardwaj (2029063)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 Performance</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Confidence Interval:</a:t>
            </a:r>
            <a:endParaRPr sz="1500"/>
          </a:p>
          <a:p>
            <a:pPr indent="-323850" lvl="0" marL="457200" rtl="0" algn="l">
              <a:spcBef>
                <a:spcPts val="1200"/>
              </a:spcBef>
              <a:spcAft>
                <a:spcPts val="0"/>
              </a:spcAft>
              <a:buSzPts val="1500"/>
              <a:buChar char="➢"/>
            </a:pPr>
            <a:r>
              <a:rPr lang="en" sz="1500"/>
              <a:t>We calculated the confidence interval to measure the uncertainty of the model's predictions.</a:t>
            </a:r>
            <a:endParaRPr sz="1500"/>
          </a:p>
          <a:p>
            <a:pPr indent="-323850" lvl="0" marL="457200" rtl="0" algn="l">
              <a:spcBef>
                <a:spcPts val="0"/>
              </a:spcBef>
              <a:spcAft>
                <a:spcPts val="0"/>
              </a:spcAft>
              <a:buSzPts val="1500"/>
              <a:buChar char="➢"/>
            </a:pPr>
            <a:r>
              <a:rPr lang="en" sz="1500"/>
              <a:t>We computed prediction intervals around the model's point predictions to quantify the range of potential outcomes.</a:t>
            </a:r>
            <a:endParaRPr sz="1500"/>
          </a:p>
          <a:p>
            <a:pPr indent="0" lvl="0" marL="0" rtl="0" algn="l">
              <a:spcBef>
                <a:spcPts val="1200"/>
              </a:spcBef>
              <a:spcAft>
                <a:spcPts val="1200"/>
              </a:spcAft>
              <a:buNone/>
            </a:pPr>
            <a:r>
              <a:rPr lang="en" sz="1500"/>
              <a:t>Combining sample splitting, forecast accuracy metrics, and confidence intervals provides a holistic evaluation of the model's performance.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60"/>
              <a:t>Akaike Information Criterion &amp;</a:t>
            </a:r>
            <a:endParaRPr sz="2360"/>
          </a:p>
          <a:p>
            <a:pPr indent="0" lvl="0" marL="0" rtl="0" algn="ctr">
              <a:spcBef>
                <a:spcPts val="0"/>
              </a:spcBef>
              <a:spcAft>
                <a:spcPts val="0"/>
              </a:spcAft>
              <a:buSzPts val="990"/>
              <a:buNone/>
            </a:pPr>
            <a:r>
              <a:rPr lang="en" sz="2360"/>
              <a:t>Bayesian Information Criterion</a:t>
            </a:r>
            <a:endParaRPr sz="2360"/>
          </a:p>
          <a:p>
            <a:pPr indent="0" lvl="0" marL="0" rtl="0" algn="l">
              <a:spcBef>
                <a:spcPts val="0"/>
              </a:spcBef>
              <a:spcAft>
                <a:spcPts val="0"/>
              </a:spcAft>
              <a:buSzPts val="990"/>
              <a:buNone/>
            </a:pPr>
            <a:r>
              <a:t/>
            </a:r>
            <a:endParaRPr sz="2360"/>
          </a:p>
          <a:p>
            <a:pPr indent="0" lvl="0" marL="0" rtl="0" algn="l">
              <a:spcBef>
                <a:spcPts val="0"/>
              </a:spcBef>
              <a:spcAft>
                <a:spcPts val="0"/>
              </a:spcAft>
              <a:buSzPts val="990"/>
              <a:buNone/>
            </a:pPr>
            <a:r>
              <a:t/>
            </a:r>
            <a:endParaRPr sz="2160"/>
          </a:p>
        </p:txBody>
      </p:sp>
      <p:sp>
        <p:nvSpPr>
          <p:cNvPr id="195" name="Google Shape;195;p23"/>
          <p:cNvSpPr txBox="1"/>
          <p:nvPr>
            <p:ph idx="1" type="body"/>
          </p:nvPr>
        </p:nvSpPr>
        <p:spPr>
          <a:xfrm>
            <a:off x="1297500" y="1451500"/>
            <a:ext cx="7038900" cy="3027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AIC (Akaike Information Criterion) and BIC (Bayesian Information Criterion) are statistical measures used in model selection, particularly in the context of linear regression and other statistical models.</a:t>
            </a:r>
            <a:endParaRPr sz="1500"/>
          </a:p>
          <a:p>
            <a:pPr indent="-323850" lvl="0" marL="457200" rtl="0" algn="l">
              <a:spcBef>
                <a:spcPts val="0"/>
              </a:spcBef>
              <a:spcAft>
                <a:spcPts val="0"/>
              </a:spcAft>
              <a:buSzPts val="1500"/>
              <a:buChar char="●"/>
            </a:pPr>
            <a:r>
              <a:rPr lang="en" sz="1500"/>
              <a:t>AIC is an information-theoretic criterion that measures the goodness of fit of a statistical model while penalizing for its complexity.</a:t>
            </a:r>
            <a:endParaRPr sz="1500"/>
          </a:p>
          <a:p>
            <a:pPr indent="-323850" lvl="0" marL="457200" rtl="0" algn="l">
              <a:spcBef>
                <a:spcPts val="0"/>
              </a:spcBef>
              <a:spcAft>
                <a:spcPts val="0"/>
              </a:spcAft>
              <a:buSzPts val="1500"/>
              <a:buChar char="●"/>
            </a:pPr>
            <a:r>
              <a:rPr b="1" lang="en" sz="1500"/>
              <a:t>AIC=−2⋅ln(L’)+2⋅k</a:t>
            </a:r>
            <a:endParaRPr b="1" sz="1500"/>
          </a:p>
          <a:p>
            <a:pPr indent="-323850" lvl="0" marL="457200" rtl="0" algn="l">
              <a:spcBef>
                <a:spcPts val="0"/>
              </a:spcBef>
              <a:spcAft>
                <a:spcPts val="0"/>
              </a:spcAft>
              <a:buSzPts val="1500"/>
              <a:buChar char="●"/>
            </a:pPr>
            <a:r>
              <a:rPr b="1" lang="en" sz="1500"/>
              <a:t>Lower AIC values indicate a better trade-off between fit and complexity.</a:t>
            </a:r>
            <a:endParaRPr b="1" sz="1500"/>
          </a:p>
          <a:p>
            <a:pPr indent="-323850" lvl="0" marL="457200" rtl="0" algn="l">
              <a:spcBef>
                <a:spcPts val="0"/>
              </a:spcBef>
              <a:spcAft>
                <a:spcPts val="0"/>
              </a:spcAft>
              <a:buSzPts val="1500"/>
              <a:buChar char="●"/>
            </a:pPr>
            <a:r>
              <a:rPr b="1" lang="en" sz="1500"/>
              <a:t>BIC is another information criterion for model selection. It adds a stronger penalty for model complexity than AIC. </a:t>
            </a:r>
            <a:endParaRPr b="1" sz="1500"/>
          </a:p>
          <a:p>
            <a:pPr indent="-323850" lvl="0" marL="457200" rtl="0" algn="l">
              <a:spcBef>
                <a:spcPts val="0"/>
              </a:spcBef>
              <a:spcAft>
                <a:spcPts val="0"/>
              </a:spcAft>
              <a:buSzPts val="1500"/>
              <a:buChar char="●"/>
            </a:pPr>
            <a:r>
              <a:rPr b="1" lang="en" sz="1500"/>
              <a:t>BIC=−2⋅ln(L')+k⋅ln(n)</a:t>
            </a:r>
            <a:endParaRPr b="1" sz="1500"/>
          </a:p>
          <a:p>
            <a:pPr indent="-323850" lvl="0" marL="457200" rtl="0" algn="l">
              <a:spcBef>
                <a:spcPts val="0"/>
              </a:spcBef>
              <a:spcAft>
                <a:spcPts val="0"/>
              </a:spcAft>
              <a:buSzPts val="1500"/>
              <a:buChar char="●"/>
            </a:pPr>
            <a:r>
              <a:rPr b="1" lang="en" sz="1500"/>
              <a:t>BIC is particularly useful when the sample size is relatively large.</a:t>
            </a:r>
            <a:endParaRPr b="1"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6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 Model</a:t>
            </a:r>
            <a:endParaRPr/>
          </a:p>
        </p:txBody>
      </p:sp>
      <p:sp>
        <p:nvSpPr>
          <p:cNvPr id="201" name="Google Shape;201;p24"/>
          <p:cNvSpPr txBox="1"/>
          <p:nvPr>
            <p:ph idx="1" type="body"/>
          </p:nvPr>
        </p:nvSpPr>
        <p:spPr>
          <a:xfrm>
            <a:off x="1297500" y="1083750"/>
            <a:ext cx="7038900" cy="339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solidFill>
                  <a:srgbClr val="D1D5DB"/>
                </a:solidFill>
                <a:highlight>
                  <a:schemeClr val="dk1"/>
                </a:highlight>
                <a:latin typeface="Roboto"/>
                <a:ea typeface="Roboto"/>
                <a:cs typeface="Roboto"/>
                <a:sym typeface="Roboto"/>
              </a:rPr>
              <a:t>The Autoregressive (AR) model is a time series analysis model that expresses a variable in terms of its own past values.</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a:solidFill>
                <a:srgbClr val="D1D5DB"/>
              </a:solidFill>
              <a:highlight>
                <a:schemeClr val="dk1"/>
              </a:highlight>
              <a:latin typeface="Roboto"/>
              <a:ea typeface="Roboto"/>
              <a:cs typeface="Roboto"/>
              <a:sym typeface="Roboto"/>
            </a:endParaRPr>
          </a:p>
          <a:p>
            <a:pPr indent="0" lvl="0" marL="457200" rtl="0" algn="l">
              <a:lnSpc>
                <a:spcPct val="120000"/>
              </a:lnSpc>
              <a:spcBef>
                <a:spcPts val="1200"/>
              </a:spcBef>
              <a:spcAft>
                <a:spcPts val="0"/>
              </a:spcAft>
              <a:buNone/>
            </a:pPr>
            <a:r>
              <a:t/>
            </a:r>
            <a:endParaRPr>
              <a:solidFill>
                <a:srgbClr val="D1D5DB"/>
              </a:solidFill>
              <a:highlight>
                <a:srgbClr val="343541"/>
              </a:highlight>
              <a:latin typeface="Roboto"/>
              <a:ea typeface="Roboto"/>
              <a:cs typeface="Roboto"/>
              <a:sym typeface="Roboto"/>
            </a:endParaRPr>
          </a:p>
          <a:p>
            <a:pPr indent="0" lvl="0" marL="457200" rtl="0" algn="l">
              <a:lnSpc>
                <a:spcPct val="120000"/>
              </a:lnSpc>
              <a:spcBef>
                <a:spcPts val="0"/>
              </a:spcBef>
              <a:spcAft>
                <a:spcPts val="0"/>
              </a:spcAft>
              <a:buNone/>
            </a:pPr>
            <a:r>
              <a:t/>
            </a:r>
            <a:endParaRPr>
              <a:solidFill>
                <a:srgbClr val="D1D5DB"/>
              </a:solidFill>
              <a:highlight>
                <a:srgbClr val="343541"/>
              </a:highlight>
              <a:latin typeface="Roboto"/>
              <a:ea typeface="Roboto"/>
              <a:cs typeface="Roboto"/>
              <a:sym typeface="Roboto"/>
            </a:endParaRPr>
          </a:p>
          <a:p>
            <a:pPr indent="-311150" lvl="0" marL="457200" rtl="0" algn="l">
              <a:lnSpc>
                <a:spcPct val="120000"/>
              </a:lnSpc>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The order </a:t>
            </a:r>
            <a:r>
              <a:rPr i="1" lang="en">
                <a:solidFill>
                  <a:srgbClr val="D1D5DB"/>
                </a:solidFill>
                <a:highlight>
                  <a:schemeClr val="dk1"/>
                </a:highlight>
                <a:latin typeface="Times New Roman"/>
                <a:ea typeface="Times New Roman"/>
                <a:cs typeface="Times New Roman"/>
                <a:sym typeface="Times New Roman"/>
              </a:rPr>
              <a:t>p</a:t>
            </a:r>
            <a:r>
              <a:rPr lang="en">
                <a:solidFill>
                  <a:srgbClr val="D1D5DB"/>
                </a:solidFill>
                <a:highlight>
                  <a:schemeClr val="dk1"/>
                </a:highlight>
                <a:latin typeface="Roboto"/>
                <a:ea typeface="Roboto"/>
                <a:cs typeface="Roboto"/>
                <a:sym typeface="Roboto"/>
              </a:rPr>
              <a:t> determines how many past values influence the current value.</a:t>
            </a:r>
            <a:endParaRPr>
              <a:solidFill>
                <a:srgbClr val="D1D5DB"/>
              </a:solidFill>
              <a:highlight>
                <a:schemeClr val="dk1"/>
              </a:highlight>
              <a:latin typeface="Roboto"/>
              <a:ea typeface="Roboto"/>
              <a:cs typeface="Roboto"/>
              <a:sym typeface="Roboto"/>
            </a:endParaRPr>
          </a:p>
          <a:p>
            <a:pPr indent="-311150" lvl="0" marL="457200" rtl="0" algn="l">
              <a:lnSpc>
                <a:spcPct val="120000"/>
              </a:lnSpc>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Higher-order models (</a:t>
            </a:r>
            <a:r>
              <a:rPr i="1" lang="en">
                <a:solidFill>
                  <a:srgbClr val="D1D5DB"/>
                </a:solidFill>
                <a:highlight>
                  <a:schemeClr val="dk1"/>
                </a:highlight>
                <a:latin typeface="Times New Roman"/>
                <a:ea typeface="Times New Roman"/>
                <a:cs typeface="Times New Roman"/>
                <a:sym typeface="Times New Roman"/>
              </a:rPr>
              <a:t>p</a:t>
            </a:r>
            <a:r>
              <a:rPr lang="en">
                <a:solidFill>
                  <a:srgbClr val="D1D5DB"/>
                </a:solidFill>
                <a:highlight>
                  <a:schemeClr val="dk1"/>
                </a:highlight>
                <a:latin typeface="Times New Roman"/>
                <a:ea typeface="Times New Roman"/>
                <a:cs typeface="Times New Roman"/>
                <a:sym typeface="Times New Roman"/>
              </a:rPr>
              <a:t>&gt;1</a:t>
            </a:r>
            <a:r>
              <a:rPr lang="en">
                <a:solidFill>
                  <a:srgbClr val="D1D5DB"/>
                </a:solidFill>
                <a:highlight>
                  <a:schemeClr val="dk1"/>
                </a:highlight>
                <a:latin typeface="Roboto"/>
                <a:ea typeface="Roboto"/>
                <a:cs typeface="Roboto"/>
                <a:sym typeface="Roboto"/>
              </a:rPr>
              <a:t>) capture more complex patterns but may also introduce more parameters.</a:t>
            </a:r>
            <a:endParaRPr>
              <a:solidFill>
                <a:srgbClr val="D1D5DB"/>
              </a:solidFill>
              <a:highlight>
                <a:schemeClr val="dk1"/>
              </a:highlight>
              <a:latin typeface="Roboto"/>
              <a:ea typeface="Roboto"/>
              <a:cs typeface="Roboto"/>
              <a:sym typeface="Roboto"/>
            </a:endParaRPr>
          </a:p>
          <a:p>
            <a:pPr indent="0" lvl="0" marL="457200" rtl="0" algn="l">
              <a:spcBef>
                <a:spcPts val="0"/>
              </a:spcBef>
              <a:spcAft>
                <a:spcPts val="1200"/>
              </a:spcAft>
              <a:buNone/>
            </a:pPr>
            <a:r>
              <a:t/>
            </a:r>
            <a:endParaRPr>
              <a:solidFill>
                <a:srgbClr val="D1D5DB"/>
              </a:solidFill>
              <a:highlight>
                <a:schemeClr val="dk1"/>
              </a:highlight>
              <a:latin typeface="Roboto"/>
              <a:ea typeface="Roboto"/>
              <a:cs typeface="Roboto"/>
              <a:sym typeface="Roboto"/>
            </a:endParaRPr>
          </a:p>
        </p:txBody>
      </p:sp>
      <p:pic>
        <p:nvPicPr>
          <p:cNvPr id="202" name="Google Shape;202;p24"/>
          <p:cNvPicPr preferRelativeResize="0"/>
          <p:nvPr/>
        </p:nvPicPr>
        <p:blipFill>
          <a:blip r:embed="rId3">
            <a:alphaModFix/>
          </a:blip>
          <a:stretch>
            <a:fillRect/>
          </a:stretch>
        </p:blipFill>
        <p:spPr>
          <a:xfrm>
            <a:off x="2164323" y="1854050"/>
            <a:ext cx="4815375" cy="123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72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 Model</a:t>
            </a:r>
            <a:endParaRPr/>
          </a:p>
        </p:txBody>
      </p:sp>
      <p:sp>
        <p:nvSpPr>
          <p:cNvPr id="208" name="Google Shape;208;p25"/>
          <p:cNvSpPr txBox="1"/>
          <p:nvPr>
            <p:ph idx="1" type="body"/>
          </p:nvPr>
        </p:nvSpPr>
        <p:spPr>
          <a:xfrm>
            <a:off x="1297500" y="1115550"/>
            <a:ext cx="7038900" cy="336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D1D5DB"/>
                </a:solidFill>
                <a:highlight>
                  <a:schemeClr val="dk1"/>
                </a:highlight>
                <a:latin typeface="Roboto"/>
                <a:ea typeface="Roboto"/>
                <a:cs typeface="Roboto"/>
                <a:sym typeface="Roboto"/>
              </a:rPr>
              <a:t>The Moving Average (MA) model is a time series analysis model that explains a variable by a linear combination of past white noise terms (error terms).</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a:solidFill>
                <a:srgbClr val="D1D5DB"/>
              </a:solidFill>
              <a:highlight>
                <a:schemeClr val="dk1"/>
              </a:highlight>
              <a:latin typeface="Roboto"/>
              <a:ea typeface="Roboto"/>
              <a:cs typeface="Roboto"/>
              <a:sym typeface="Roboto"/>
            </a:endParaRPr>
          </a:p>
          <a:p>
            <a:pPr indent="-311150" lvl="0" marL="457200" rtl="0" algn="l">
              <a:lnSpc>
                <a:spcPct val="120000"/>
              </a:lnSpc>
              <a:spcBef>
                <a:spcPts val="120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The order </a:t>
            </a:r>
            <a:r>
              <a:rPr i="1" lang="en">
                <a:solidFill>
                  <a:srgbClr val="D1D5DB"/>
                </a:solidFill>
                <a:highlight>
                  <a:schemeClr val="dk1"/>
                </a:highlight>
                <a:latin typeface="Times New Roman"/>
                <a:ea typeface="Times New Roman"/>
                <a:cs typeface="Times New Roman"/>
                <a:sym typeface="Times New Roman"/>
              </a:rPr>
              <a:t>q</a:t>
            </a:r>
            <a:r>
              <a:rPr lang="en">
                <a:solidFill>
                  <a:srgbClr val="D1D5DB"/>
                </a:solidFill>
                <a:highlight>
                  <a:schemeClr val="dk1"/>
                </a:highlight>
                <a:latin typeface="Roboto"/>
                <a:ea typeface="Roboto"/>
                <a:cs typeface="Roboto"/>
                <a:sym typeface="Roboto"/>
              </a:rPr>
              <a:t> determines how many past error terms influence the current value.</a:t>
            </a:r>
            <a:endParaRPr>
              <a:solidFill>
                <a:srgbClr val="D1D5DB"/>
              </a:solidFill>
              <a:highlight>
                <a:schemeClr val="dk1"/>
              </a:highlight>
              <a:latin typeface="Roboto"/>
              <a:ea typeface="Roboto"/>
              <a:cs typeface="Roboto"/>
              <a:sym typeface="Roboto"/>
            </a:endParaRPr>
          </a:p>
          <a:p>
            <a:pPr indent="-311150" lvl="0" marL="457200" rtl="0" algn="l">
              <a:lnSpc>
                <a:spcPct val="120000"/>
              </a:lnSpc>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The model is very sensitive to the order of the model i.e the value of q.</a:t>
            </a:r>
            <a:endParaRPr>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a:solidFill>
                <a:srgbClr val="D1D5DB"/>
              </a:solidFill>
              <a:highlight>
                <a:schemeClr val="dk1"/>
              </a:highlight>
              <a:latin typeface="Roboto"/>
              <a:ea typeface="Roboto"/>
              <a:cs typeface="Roboto"/>
              <a:sym typeface="Roboto"/>
            </a:endParaRPr>
          </a:p>
        </p:txBody>
      </p:sp>
      <p:pic>
        <p:nvPicPr>
          <p:cNvPr id="209" name="Google Shape;209;p25"/>
          <p:cNvPicPr preferRelativeResize="0"/>
          <p:nvPr/>
        </p:nvPicPr>
        <p:blipFill>
          <a:blip r:embed="rId3">
            <a:alphaModFix/>
          </a:blip>
          <a:stretch>
            <a:fillRect/>
          </a:stretch>
        </p:blipFill>
        <p:spPr>
          <a:xfrm>
            <a:off x="1870675" y="1897563"/>
            <a:ext cx="5238749" cy="13483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 V/S MA Model</a:t>
            </a:r>
            <a:endParaRPr/>
          </a:p>
        </p:txBody>
      </p:sp>
      <p:sp>
        <p:nvSpPr>
          <p:cNvPr id="215" name="Google Shape;215;p26"/>
          <p:cNvSpPr txBox="1"/>
          <p:nvPr>
            <p:ph idx="1" type="body"/>
          </p:nvPr>
        </p:nvSpPr>
        <p:spPr>
          <a:xfrm>
            <a:off x="1297500" y="1567550"/>
            <a:ext cx="3403200" cy="2911200"/>
          </a:xfrm>
          <a:prstGeom prst="rect">
            <a:avLst/>
          </a:prstGeom>
          <a:ln cap="flat" cmpd="sng" w="9525">
            <a:solidFill>
              <a:srgbClr val="D1D5DB"/>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400"/>
              <a:t>AR Model</a:t>
            </a:r>
            <a:endParaRPr sz="1400"/>
          </a:p>
          <a:p>
            <a:pPr indent="-311150" lvl="0" marL="457200" rtl="0" algn="l">
              <a:spcBef>
                <a:spcPts val="120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Uses past values of the variable itself to make predictions.</a:t>
            </a:r>
            <a:endParaRPr>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Expresses the current value as a linear combination of its own past values.</a:t>
            </a:r>
            <a:endParaRPr>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Captures patterns and dependencies based on historical observations.</a:t>
            </a:r>
            <a:endParaRPr>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Effective for forecasting when historical patterns and dependencies are crucial.</a:t>
            </a:r>
            <a:endParaRPr>
              <a:solidFill>
                <a:srgbClr val="D1D5DB"/>
              </a:solidFill>
              <a:highlight>
                <a:schemeClr val="dk1"/>
              </a:highlight>
              <a:latin typeface="Roboto"/>
              <a:ea typeface="Roboto"/>
              <a:cs typeface="Roboto"/>
              <a:sym typeface="Roboto"/>
            </a:endParaRPr>
          </a:p>
          <a:p>
            <a:pPr indent="0" lvl="0" marL="457200" rtl="0" algn="l">
              <a:spcBef>
                <a:spcPts val="0"/>
              </a:spcBef>
              <a:spcAft>
                <a:spcPts val="1200"/>
              </a:spcAft>
              <a:buNone/>
            </a:pPr>
            <a:r>
              <a:t/>
            </a:r>
            <a:endParaRPr sz="1400">
              <a:highlight>
                <a:schemeClr val="dk1"/>
              </a:highlight>
            </a:endParaRPr>
          </a:p>
        </p:txBody>
      </p:sp>
      <p:sp>
        <p:nvSpPr>
          <p:cNvPr id="216" name="Google Shape;216;p26"/>
          <p:cNvSpPr txBox="1"/>
          <p:nvPr>
            <p:ph idx="2" type="body"/>
          </p:nvPr>
        </p:nvSpPr>
        <p:spPr>
          <a:xfrm>
            <a:off x="4933221" y="1567550"/>
            <a:ext cx="3403200" cy="2911200"/>
          </a:xfrm>
          <a:prstGeom prst="rect">
            <a:avLst/>
          </a:prstGeom>
          <a:ln cap="flat" cmpd="sng" w="9525">
            <a:solidFill>
              <a:srgbClr val="D1D5DB"/>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1400"/>
              <a:t>MA Model</a:t>
            </a:r>
            <a:endParaRPr sz="1400"/>
          </a:p>
          <a:p>
            <a:pPr indent="-311150" lvl="0" marL="457200" rtl="0" algn="l">
              <a:spcBef>
                <a:spcPts val="120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U</a:t>
            </a:r>
            <a:r>
              <a:rPr lang="en">
                <a:solidFill>
                  <a:srgbClr val="D1D5DB"/>
                </a:solidFill>
                <a:highlight>
                  <a:schemeClr val="dk1"/>
                </a:highlight>
                <a:latin typeface="Roboto"/>
                <a:ea typeface="Roboto"/>
                <a:cs typeface="Roboto"/>
                <a:sym typeface="Roboto"/>
              </a:rPr>
              <a:t>tilizes past white noise terms (errors) for predictions.</a:t>
            </a:r>
            <a:endParaRPr>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Represents the current value as a linear combination of past error terms.</a:t>
            </a:r>
            <a:endParaRPr>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Focuses on capturing short-term fluctuations and unexpected shocks.</a:t>
            </a:r>
            <a:endParaRPr>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Suitable for capturing sudden shocks or irregular fluctuations in data.</a:t>
            </a:r>
            <a:endParaRPr>
              <a:solidFill>
                <a:srgbClr val="D1D5DB"/>
              </a:solidFill>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82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ARMA Model</a:t>
            </a:r>
            <a:endParaRPr/>
          </a:p>
        </p:txBody>
      </p:sp>
      <p:sp>
        <p:nvSpPr>
          <p:cNvPr id="222" name="Google Shape;222;p27"/>
          <p:cNvSpPr txBox="1"/>
          <p:nvPr>
            <p:ph idx="1" type="body"/>
          </p:nvPr>
        </p:nvSpPr>
        <p:spPr>
          <a:xfrm>
            <a:off x="1297500" y="1218150"/>
            <a:ext cx="7038900" cy="39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solidFill>
                  <a:srgbClr val="D1D5DB"/>
                </a:solidFill>
                <a:highlight>
                  <a:schemeClr val="dk1"/>
                </a:highlight>
                <a:latin typeface="Roboto"/>
                <a:ea typeface="Roboto"/>
                <a:cs typeface="Roboto"/>
                <a:sym typeface="Roboto"/>
              </a:rPr>
              <a:t>The Autoregressive Moving Average (ARMA) model combines elements of both AR and MA models to provide a more comprehensive framework for time series analysis.</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1200"/>
              </a:spcBef>
              <a:spcAft>
                <a:spcPts val="0"/>
              </a:spcAft>
              <a:buNone/>
            </a:pPr>
            <a:r>
              <a:t/>
            </a:r>
            <a:endParaRPr sz="1200">
              <a:solidFill>
                <a:srgbClr val="D1D5DB"/>
              </a:solidFill>
              <a:highlight>
                <a:srgbClr val="343541"/>
              </a:highlight>
              <a:latin typeface="Roboto"/>
              <a:ea typeface="Roboto"/>
              <a:cs typeface="Roboto"/>
              <a:sym typeface="Roboto"/>
            </a:endParaRPr>
          </a:p>
          <a:p>
            <a:pPr indent="-311150" lvl="0" marL="457200" rtl="0" algn="l">
              <a:spcBef>
                <a:spcPts val="120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AR Component : Captures patterns and dependencies based on past values of the variable.Captures patterns and dependencies based on past values of the variable.</a:t>
            </a:r>
            <a:endParaRPr>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MA Component : Accounts for short-term fluctuations and unexpected shocks.Utilizes </a:t>
            </a:r>
            <a:r>
              <a:rPr i="1" lang="en">
                <a:solidFill>
                  <a:srgbClr val="D1D5DB"/>
                </a:solidFill>
                <a:highlight>
                  <a:schemeClr val="dk1"/>
                </a:highlight>
                <a:latin typeface="Times New Roman"/>
                <a:ea typeface="Times New Roman"/>
                <a:cs typeface="Times New Roman"/>
                <a:sym typeface="Times New Roman"/>
              </a:rPr>
              <a:t>q</a:t>
            </a:r>
            <a:r>
              <a:rPr lang="en">
                <a:solidFill>
                  <a:srgbClr val="D1D5DB"/>
                </a:solidFill>
                <a:highlight>
                  <a:schemeClr val="dk1"/>
                </a:highlight>
                <a:latin typeface="Roboto"/>
                <a:ea typeface="Roboto"/>
                <a:cs typeface="Roboto"/>
                <a:sym typeface="Roboto"/>
              </a:rPr>
              <a:t> lagged error terms</a:t>
            </a:r>
            <a:endParaRPr>
              <a:solidFill>
                <a:srgbClr val="D1D5DB"/>
              </a:solidFill>
              <a:highlight>
                <a:schemeClr val="dk1"/>
              </a:highlight>
              <a:latin typeface="Roboto"/>
              <a:ea typeface="Roboto"/>
              <a:cs typeface="Roboto"/>
              <a:sym typeface="Roboto"/>
            </a:endParaRPr>
          </a:p>
          <a:p>
            <a:pPr indent="0" lvl="0" marL="457200" rtl="0" algn="l">
              <a:spcBef>
                <a:spcPts val="1200"/>
              </a:spcBef>
              <a:spcAft>
                <a:spcPts val="1200"/>
              </a:spcAft>
              <a:buNone/>
            </a:pPr>
            <a:r>
              <a:t/>
            </a:r>
            <a:endParaRPr sz="1200">
              <a:solidFill>
                <a:srgbClr val="D1D5DB"/>
              </a:solidFill>
              <a:highlight>
                <a:srgbClr val="343541"/>
              </a:highlight>
              <a:latin typeface="Roboto"/>
              <a:ea typeface="Roboto"/>
              <a:cs typeface="Roboto"/>
              <a:sym typeface="Roboto"/>
            </a:endParaRPr>
          </a:p>
        </p:txBody>
      </p:sp>
      <p:pic>
        <p:nvPicPr>
          <p:cNvPr id="223" name="Google Shape;223;p27"/>
          <p:cNvPicPr preferRelativeResize="0"/>
          <p:nvPr/>
        </p:nvPicPr>
        <p:blipFill>
          <a:blip r:embed="rId3">
            <a:alphaModFix/>
          </a:blip>
          <a:stretch>
            <a:fillRect/>
          </a:stretch>
        </p:blipFill>
        <p:spPr>
          <a:xfrm>
            <a:off x="1550200" y="1828800"/>
            <a:ext cx="7038899" cy="742950"/>
          </a:xfrm>
          <a:prstGeom prst="rect">
            <a:avLst/>
          </a:prstGeom>
          <a:noFill/>
          <a:ln>
            <a:noFill/>
          </a:ln>
        </p:spPr>
      </p:pic>
      <p:pic>
        <p:nvPicPr>
          <p:cNvPr id="224" name="Google Shape;224;p27"/>
          <p:cNvPicPr preferRelativeResize="0"/>
          <p:nvPr/>
        </p:nvPicPr>
        <p:blipFill>
          <a:blip r:embed="rId4">
            <a:alphaModFix/>
          </a:blip>
          <a:stretch>
            <a:fillRect/>
          </a:stretch>
        </p:blipFill>
        <p:spPr>
          <a:xfrm>
            <a:off x="2308300" y="2571750"/>
            <a:ext cx="5298725" cy="111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Output ARMA F</a:t>
            </a:r>
            <a:r>
              <a:rPr lang="en"/>
              <a:t>orecasted</a:t>
            </a:r>
            <a:r>
              <a:rPr lang="en"/>
              <a:t> Mean</a:t>
            </a:r>
            <a:endParaRPr/>
          </a:p>
        </p:txBody>
      </p:sp>
      <p:pic>
        <p:nvPicPr>
          <p:cNvPr id="230" name="Google Shape;230;p28"/>
          <p:cNvPicPr preferRelativeResize="0"/>
          <p:nvPr/>
        </p:nvPicPr>
        <p:blipFill>
          <a:blip r:embed="rId3">
            <a:alphaModFix/>
          </a:blip>
          <a:stretch>
            <a:fillRect/>
          </a:stretch>
        </p:blipFill>
        <p:spPr>
          <a:xfrm>
            <a:off x="152400" y="1460250"/>
            <a:ext cx="8839199" cy="31633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69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Correlation</a:t>
            </a:r>
            <a:r>
              <a:rPr lang="en"/>
              <a:t> Analysis</a:t>
            </a:r>
            <a:endParaRPr/>
          </a:p>
        </p:txBody>
      </p:sp>
      <p:sp>
        <p:nvSpPr>
          <p:cNvPr id="236" name="Google Shape;236;p29"/>
          <p:cNvSpPr txBox="1"/>
          <p:nvPr>
            <p:ph idx="1" type="body"/>
          </p:nvPr>
        </p:nvSpPr>
        <p:spPr>
          <a:xfrm>
            <a:off x="1297500" y="1089750"/>
            <a:ext cx="7038900" cy="338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D1D5DB"/>
              </a:buClr>
              <a:buSzPts val="1300"/>
              <a:buFont typeface="Roboto"/>
              <a:buChar char="●"/>
            </a:pPr>
            <a:r>
              <a:rPr lang="en">
                <a:solidFill>
                  <a:srgbClr val="D1D5DB"/>
                </a:solidFill>
                <a:highlight>
                  <a:schemeClr val="dk1"/>
                </a:highlight>
                <a:latin typeface="Roboto"/>
                <a:ea typeface="Roboto"/>
                <a:cs typeface="Roboto"/>
                <a:sym typeface="Roboto"/>
              </a:rPr>
              <a:t>To assess the relationship between the stock prices of Company A and Company B using correlation analysis.</a:t>
            </a:r>
            <a:endParaRPr>
              <a:solidFill>
                <a:srgbClr val="D1D5DB"/>
              </a:solidFill>
              <a:highlight>
                <a:schemeClr val="dk1"/>
              </a:highlight>
              <a:latin typeface="Roboto"/>
              <a:ea typeface="Roboto"/>
              <a:cs typeface="Roboto"/>
              <a:sym typeface="Roboto"/>
            </a:endParaRPr>
          </a:p>
          <a:p>
            <a:pPr indent="0" lvl="0" marL="457200" rtl="0" algn="l">
              <a:spcBef>
                <a:spcPts val="1200"/>
              </a:spcBef>
              <a:spcAft>
                <a:spcPts val="1200"/>
              </a:spcAft>
              <a:buNone/>
            </a:pPr>
            <a:r>
              <a:t/>
            </a:r>
            <a:endParaRPr>
              <a:solidFill>
                <a:srgbClr val="D1D5DB"/>
              </a:solidFill>
              <a:highlight>
                <a:schemeClr val="dk1"/>
              </a:highlight>
              <a:latin typeface="Roboto"/>
              <a:ea typeface="Roboto"/>
              <a:cs typeface="Roboto"/>
              <a:sym typeface="Roboto"/>
            </a:endParaRPr>
          </a:p>
        </p:txBody>
      </p:sp>
      <p:pic>
        <p:nvPicPr>
          <p:cNvPr id="237" name="Google Shape;237;p29"/>
          <p:cNvPicPr preferRelativeResize="0"/>
          <p:nvPr/>
        </p:nvPicPr>
        <p:blipFill>
          <a:blip r:embed="rId3">
            <a:alphaModFix/>
          </a:blip>
          <a:stretch>
            <a:fillRect/>
          </a:stretch>
        </p:blipFill>
        <p:spPr>
          <a:xfrm>
            <a:off x="3138275" y="1679373"/>
            <a:ext cx="2867450" cy="161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0"/>
          <p:cNvPicPr preferRelativeResize="0"/>
          <p:nvPr/>
        </p:nvPicPr>
        <p:blipFill>
          <a:blip r:embed="rId3">
            <a:alphaModFix/>
          </a:blip>
          <a:stretch>
            <a:fillRect/>
          </a:stretch>
        </p:blipFill>
        <p:spPr>
          <a:xfrm>
            <a:off x="1582175" y="152400"/>
            <a:ext cx="5979643"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181125"/>
            <a:ext cx="7038900" cy="5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48" name="Google Shape;248;p31"/>
          <p:cNvSpPr txBox="1"/>
          <p:nvPr>
            <p:ph idx="1" type="body"/>
          </p:nvPr>
        </p:nvSpPr>
        <p:spPr>
          <a:xfrm>
            <a:off x="1297500" y="755325"/>
            <a:ext cx="7038900" cy="3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1D5DB"/>
                </a:solidFill>
                <a:highlight>
                  <a:schemeClr val="dk1"/>
                </a:highlight>
                <a:latin typeface="Roboto"/>
                <a:ea typeface="Roboto"/>
                <a:cs typeface="Roboto"/>
                <a:sym typeface="Roboto"/>
              </a:rPr>
              <a:t>In concluding the project on "Stock Price Prediction using Machine Learning," we have successfully navigated the intricate landscape of financial data by leveraging advanced technologies, with a specific focus on time series analysis and ARIMA models. Our journey involved meticulous data preprocessing, thoughtful feature engineering, and the deployment of machine learning algorithms to decode hidden patterns within historical stock prices. The project's success is underscored by its ability to deliver accurate predictions and its broader implications for the intersection of finance and technology. By embracing time series analysis and ARIMA models, we've contributed to the evolving dialogue on predictive analytics in financial markets. The project not only stands as a testament to the efficacy of our chosen methodologies but also symbolizes the transformative potential of data science in reshaping the financial industry. As we conclude, this project is more than a report; it is a milestone in the synergy between financial acumen and technological innovation. The lessons learned provide a foundation for ongoing exploration, innovation, and transformative contributions to the fascinating intersection of finance and artificial intelligence.</a:t>
            </a:r>
            <a:endParaRPr>
              <a:solidFill>
                <a:srgbClr val="D1D5DB"/>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a:solidFill>
                <a:srgbClr val="D1D5DB"/>
              </a:solidFill>
              <a:highlight>
                <a:schemeClr val="dk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b="1" lang="en" sz="2461">
                <a:latin typeface="Arial"/>
                <a:ea typeface="Arial"/>
                <a:cs typeface="Arial"/>
                <a:sym typeface="Arial"/>
              </a:rPr>
              <a:t>Basic Concepts</a:t>
            </a:r>
            <a:endParaRPr b="1" sz="2461">
              <a:latin typeface="Arial"/>
              <a:ea typeface="Arial"/>
              <a:cs typeface="Arial"/>
              <a:sym typeface="Arial"/>
            </a:endParaRPr>
          </a:p>
          <a:p>
            <a:pPr indent="0" lvl="0" marL="0" rtl="0" algn="ctr">
              <a:spcBef>
                <a:spcPts val="1200"/>
              </a:spcBef>
              <a:spcAft>
                <a:spcPts val="0"/>
              </a:spcAft>
              <a:buNone/>
            </a:pPr>
            <a:r>
              <a:t/>
            </a:r>
            <a:endParaRPr/>
          </a:p>
        </p:txBody>
      </p:sp>
      <p:sp>
        <p:nvSpPr>
          <p:cNvPr id="141" name="Google Shape;141;p14"/>
          <p:cNvSpPr txBox="1"/>
          <p:nvPr>
            <p:ph idx="1" type="body"/>
          </p:nvPr>
        </p:nvSpPr>
        <p:spPr>
          <a:xfrm>
            <a:off x="959325" y="1109700"/>
            <a:ext cx="8101500" cy="37866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 sz="5215"/>
              <a:t>       </a:t>
            </a:r>
            <a:r>
              <a:rPr b="1" lang="en" sz="5215"/>
              <a:t>Importance of Predicting Stock Prices:</a:t>
            </a:r>
            <a:endParaRPr b="1" sz="5215"/>
          </a:p>
          <a:p>
            <a:pPr indent="-311394" lvl="0" marL="457200" rtl="0" algn="l">
              <a:spcBef>
                <a:spcPts val="1200"/>
              </a:spcBef>
              <a:spcAft>
                <a:spcPts val="0"/>
              </a:spcAft>
              <a:buClr>
                <a:srgbClr val="D1D5DB"/>
              </a:buClr>
              <a:buSzPct val="100000"/>
              <a:buFont typeface="Roboto"/>
              <a:buChar char="●"/>
            </a:pPr>
            <a:r>
              <a:rPr b="1" lang="en" sz="5215">
                <a:solidFill>
                  <a:srgbClr val="D1D5DB"/>
                </a:solidFill>
                <a:highlight>
                  <a:schemeClr val="dk1"/>
                </a:highlight>
                <a:latin typeface="Roboto"/>
                <a:ea typeface="Roboto"/>
                <a:cs typeface="Roboto"/>
                <a:sym typeface="Roboto"/>
              </a:rPr>
              <a:t>Informed Decision-Making</a:t>
            </a:r>
            <a:r>
              <a:rPr lang="en" sz="5215">
                <a:solidFill>
                  <a:srgbClr val="D1D5DB"/>
                </a:solidFill>
                <a:highlight>
                  <a:schemeClr val="dk1"/>
                </a:highlight>
                <a:latin typeface="Roboto"/>
                <a:ea typeface="Roboto"/>
                <a:cs typeface="Roboto"/>
                <a:sym typeface="Roboto"/>
              </a:rPr>
              <a:t>: </a:t>
            </a:r>
            <a:endParaRPr sz="5215">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rPr lang="en" sz="5215">
                <a:solidFill>
                  <a:srgbClr val="D1D5DB"/>
                </a:solidFill>
                <a:highlight>
                  <a:schemeClr val="dk1"/>
                </a:highlight>
                <a:latin typeface="Roboto"/>
                <a:ea typeface="Roboto"/>
                <a:cs typeface="Roboto"/>
                <a:sym typeface="Roboto"/>
              </a:rPr>
              <a:t>Accurate stock price predictions enable investors and traders to make well-informed decisions.</a:t>
            </a:r>
            <a:endParaRPr sz="5215">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t/>
            </a:r>
            <a:endParaRPr sz="5215">
              <a:solidFill>
                <a:srgbClr val="D1D5DB"/>
              </a:solidFill>
              <a:highlight>
                <a:schemeClr val="dk1"/>
              </a:highlight>
              <a:latin typeface="Roboto"/>
              <a:ea typeface="Roboto"/>
              <a:cs typeface="Roboto"/>
              <a:sym typeface="Roboto"/>
            </a:endParaRPr>
          </a:p>
          <a:p>
            <a:pPr indent="-311394" lvl="0" marL="457200" rtl="0" algn="l">
              <a:spcBef>
                <a:spcPts val="0"/>
              </a:spcBef>
              <a:spcAft>
                <a:spcPts val="0"/>
              </a:spcAft>
              <a:buClr>
                <a:srgbClr val="D1D5DB"/>
              </a:buClr>
              <a:buSzPct val="100000"/>
              <a:buFont typeface="Roboto"/>
              <a:buChar char="●"/>
            </a:pPr>
            <a:r>
              <a:rPr b="1" lang="en" sz="5215">
                <a:solidFill>
                  <a:srgbClr val="D1D5DB"/>
                </a:solidFill>
                <a:highlight>
                  <a:schemeClr val="dk1"/>
                </a:highlight>
                <a:latin typeface="Roboto"/>
                <a:ea typeface="Roboto"/>
                <a:cs typeface="Roboto"/>
                <a:sym typeface="Roboto"/>
              </a:rPr>
              <a:t>Risk Management</a:t>
            </a:r>
            <a:r>
              <a:rPr lang="en" sz="5215">
                <a:solidFill>
                  <a:srgbClr val="D1D5DB"/>
                </a:solidFill>
                <a:highlight>
                  <a:schemeClr val="dk1"/>
                </a:highlight>
                <a:latin typeface="Roboto"/>
                <a:ea typeface="Roboto"/>
                <a:cs typeface="Roboto"/>
                <a:sym typeface="Roboto"/>
              </a:rPr>
              <a:t>:</a:t>
            </a:r>
            <a:endParaRPr sz="5215">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rPr lang="en" sz="5215">
                <a:solidFill>
                  <a:srgbClr val="D1D5DB"/>
                </a:solidFill>
                <a:highlight>
                  <a:schemeClr val="dk1"/>
                </a:highlight>
                <a:latin typeface="Roboto"/>
                <a:ea typeface="Roboto"/>
                <a:cs typeface="Roboto"/>
                <a:sym typeface="Roboto"/>
              </a:rPr>
              <a:t>Understanding the future direction of stock prices helps in assessing and managing risks effectively.</a:t>
            </a:r>
            <a:endParaRPr sz="5215">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t/>
            </a:r>
            <a:endParaRPr sz="5215">
              <a:solidFill>
                <a:srgbClr val="D1D5DB"/>
              </a:solidFill>
              <a:highlight>
                <a:schemeClr val="dk1"/>
              </a:highlight>
              <a:latin typeface="Roboto"/>
              <a:ea typeface="Roboto"/>
              <a:cs typeface="Roboto"/>
              <a:sym typeface="Roboto"/>
            </a:endParaRPr>
          </a:p>
          <a:p>
            <a:pPr indent="-311394" lvl="0" marL="457200" rtl="0" algn="l">
              <a:spcBef>
                <a:spcPts val="0"/>
              </a:spcBef>
              <a:spcAft>
                <a:spcPts val="0"/>
              </a:spcAft>
              <a:buClr>
                <a:srgbClr val="D1D5DB"/>
              </a:buClr>
              <a:buSzPct val="100000"/>
              <a:buFont typeface="Roboto"/>
              <a:buChar char="●"/>
            </a:pPr>
            <a:r>
              <a:rPr b="1" lang="en" sz="5215">
                <a:solidFill>
                  <a:srgbClr val="D1D5DB"/>
                </a:solidFill>
                <a:highlight>
                  <a:schemeClr val="dk1"/>
                </a:highlight>
                <a:latin typeface="Roboto"/>
                <a:ea typeface="Roboto"/>
                <a:cs typeface="Roboto"/>
                <a:sym typeface="Roboto"/>
              </a:rPr>
              <a:t>Market Trends Analysis</a:t>
            </a:r>
            <a:r>
              <a:rPr lang="en" sz="5215">
                <a:solidFill>
                  <a:srgbClr val="D1D5DB"/>
                </a:solidFill>
                <a:highlight>
                  <a:schemeClr val="dk1"/>
                </a:highlight>
                <a:latin typeface="Roboto"/>
                <a:ea typeface="Roboto"/>
                <a:cs typeface="Roboto"/>
                <a:sym typeface="Roboto"/>
              </a:rPr>
              <a:t>:</a:t>
            </a:r>
            <a:endParaRPr sz="5215">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rPr lang="en" sz="5215">
                <a:solidFill>
                  <a:srgbClr val="D1D5DB"/>
                </a:solidFill>
                <a:highlight>
                  <a:schemeClr val="dk1"/>
                </a:highlight>
                <a:latin typeface="Roboto"/>
                <a:ea typeface="Roboto"/>
                <a:cs typeface="Roboto"/>
                <a:sym typeface="Roboto"/>
              </a:rPr>
              <a:t>By forecasting stock prices, analysts gain insights into broader market trends. This information is valuable for anticipating shifts in investor sentiment and market dynamics.</a:t>
            </a:r>
            <a:endParaRPr sz="5215">
              <a:solidFill>
                <a:srgbClr val="D1D5DB"/>
              </a:solidFill>
              <a:highlight>
                <a:schemeClr val="dk1"/>
              </a:highlight>
              <a:latin typeface="Roboto"/>
              <a:ea typeface="Roboto"/>
              <a:cs typeface="Roboto"/>
              <a:sym typeface="Roboto"/>
            </a:endParaRPr>
          </a:p>
          <a:p>
            <a:pPr indent="0" lvl="0" marL="914400" rtl="0" algn="l">
              <a:spcBef>
                <a:spcPts val="0"/>
              </a:spcBef>
              <a:spcAft>
                <a:spcPts val="0"/>
              </a:spcAft>
              <a:buNone/>
            </a:pPr>
            <a:r>
              <a:t/>
            </a:r>
            <a:endParaRPr sz="5215">
              <a:solidFill>
                <a:srgbClr val="D1D5DB"/>
              </a:solidFill>
              <a:highlight>
                <a:schemeClr val="dk1"/>
              </a:highlight>
              <a:latin typeface="Roboto"/>
              <a:ea typeface="Roboto"/>
              <a:cs typeface="Roboto"/>
              <a:sym typeface="Roboto"/>
            </a:endParaRPr>
          </a:p>
          <a:p>
            <a:pPr indent="-311394" lvl="0" marL="457200" rtl="0" algn="l">
              <a:spcBef>
                <a:spcPts val="0"/>
              </a:spcBef>
              <a:spcAft>
                <a:spcPts val="0"/>
              </a:spcAft>
              <a:buClr>
                <a:srgbClr val="D1D5DB"/>
              </a:buClr>
              <a:buSzPct val="100000"/>
              <a:buFont typeface="Roboto"/>
              <a:buChar char="●"/>
            </a:pPr>
            <a:r>
              <a:rPr b="1" lang="en" sz="5215">
                <a:solidFill>
                  <a:srgbClr val="D1D5DB"/>
                </a:solidFill>
                <a:highlight>
                  <a:schemeClr val="dk1"/>
                </a:highlight>
                <a:latin typeface="Roboto"/>
                <a:ea typeface="Roboto"/>
                <a:cs typeface="Roboto"/>
                <a:sym typeface="Roboto"/>
              </a:rPr>
              <a:t>Investor Confidence:</a:t>
            </a:r>
            <a:endParaRPr b="1" sz="5215">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rPr lang="en" sz="5215">
                <a:solidFill>
                  <a:srgbClr val="D1D5DB"/>
                </a:solidFill>
                <a:highlight>
                  <a:schemeClr val="dk1"/>
                </a:highlight>
                <a:latin typeface="Roboto"/>
                <a:ea typeface="Roboto"/>
                <a:cs typeface="Roboto"/>
                <a:sym typeface="Roboto"/>
              </a:rPr>
              <a:t>Reliable predictions enhance investor confidence in financial markets. Confidence, in turn, fosters a healthy and robust investment environment.</a:t>
            </a:r>
            <a:endParaRPr sz="5215">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t/>
            </a:r>
            <a:endParaRPr sz="2660">
              <a:solidFill>
                <a:srgbClr val="D1D5DB"/>
              </a:solidFill>
              <a:highlight>
                <a:srgbClr val="343541"/>
              </a:highlight>
              <a:latin typeface="Roboto"/>
              <a:ea typeface="Roboto"/>
              <a:cs typeface="Roboto"/>
              <a:sym typeface="Roboto"/>
            </a:endParaRPr>
          </a:p>
          <a:p>
            <a:pPr indent="0" lvl="0" marL="457200" rtl="0" algn="l">
              <a:spcBef>
                <a:spcPts val="0"/>
              </a:spcBef>
              <a:spcAft>
                <a:spcPts val="0"/>
              </a:spcAft>
              <a:buNone/>
            </a:pPr>
            <a:r>
              <a:t/>
            </a:r>
            <a:endParaRPr sz="2452">
              <a:solidFill>
                <a:srgbClr val="D1D5DB"/>
              </a:solidFill>
              <a:highlight>
                <a:srgbClr val="343541"/>
              </a:highlight>
              <a:latin typeface="Roboto"/>
              <a:ea typeface="Roboto"/>
              <a:cs typeface="Roboto"/>
              <a:sym typeface="Roboto"/>
            </a:endParaRPr>
          </a:p>
          <a:p>
            <a:pPr indent="0" lvl="0" marL="45720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120375"/>
            <a:ext cx="7038900" cy="584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b="1" lang="en" sz="1733">
                <a:latin typeface="Arial"/>
                <a:ea typeface="Arial"/>
                <a:cs typeface="Arial"/>
                <a:sym typeface="Arial"/>
              </a:rPr>
              <a:t>Progress of Stock Price Prediction</a:t>
            </a:r>
            <a:endParaRPr b="1" sz="1733">
              <a:latin typeface="Arial"/>
              <a:ea typeface="Arial"/>
              <a:cs typeface="Arial"/>
              <a:sym typeface="Arial"/>
            </a:endParaRPr>
          </a:p>
          <a:p>
            <a:pPr indent="0" lvl="0" marL="0" rtl="0" algn="ctr">
              <a:spcBef>
                <a:spcPts val="1200"/>
              </a:spcBef>
              <a:spcAft>
                <a:spcPts val="0"/>
              </a:spcAft>
              <a:buNone/>
            </a:pPr>
            <a:r>
              <a:t/>
            </a:r>
            <a:endParaRPr/>
          </a:p>
        </p:txBody>
      </p:sp>
      <p:sp>
        <p:nvSpPr>
          <p:cNvPr id="147" name="Google Shape;147;p15"/>
          <p:cNvSpPr txBox="1"/>
          <p:nvPr>
            <p:ph idx="1" type="body"/>
          </p:nvPr>
        </p:nvSpPr>
        <p:spPr>
          <a:xfrm>
            <a:off x="1236750" y="613575"/>
            <a:ext cx="7038900" cy="4465200"/>
          </a:xfrm>
          <a:prstGeom prst="rect">
            <a:avLst/>
          </a:prstGeom>
        </p:spPr>
        <p:txBody>
          <a:bodyPr anchorCtr="0" anchor="t" bIns="91425" lIns="91425" spcFirstLastPara="1" rIns="91425" wrap="square" tIns="91425">
            <a:normAutofit fontScale="25000" lnSpcReduction="20000"/>
          </a:bodyPr>
          <a:lstStyle/>
          <a:p>
            <a:pPr indent="-313533" lvl="0" marL="457200" rtl="0" algn="l">
              <a:spcBef>
                <a:spcPts val="0"/>
              </a:spcBef>
              <a:spcAft>
                <a:spcPts val="0"/>
              </a:spcAft>
              <a:buClr>
                <a:srgbClr val="D1D5DB"/>
              </a:buClr>
              <a:buSzPct val="100000"/>
              <a:buFont typeface="Roboto"/>
              <a:buChar char="●"/>
            </a:pPr>
            <a:r>
              <a:rPr b="1" lang="en" sz="5350">
                <a:solidFill>
                  <a:srgbClr val="D1D5DB"/>
                </a:solidFill>
                <a:highlight>
                  <a:schemeClr val="dk1"/>
                </a:highlight>
                <a:latin typeface="Roboto"/>
                <a:ea typeface="Roboto"/>
                <a:cs typeface="Roboto"/>
                <a:sym typeface="Roboto"/>
              </a:rPr>
              <a:t>Traditional Methods:</a:t>
            </a:r>
            <a:endParaRPr b="1" sz="535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b="1" sz="5350" u="sng">
              <a:solidFill>
                <a:srgbClr val="D1D5DB"/>
              </a:solidFill>
              <a:highlight>
                <a:srgbClr val="343541"/>
              </a:highlight>
              <a:latin typeface="Roboto"/>
              <a:ea typeface="Roboto"/>
              <a:cs typeface="Roboto"/>
              <a:sym typeface="Roboto"/>
            </a:endParaRPr>
          </a:p>
          <a:p>
            <a:pPr indent="0" lvl="0" marL="457200" rtl="0" algn="l">
              <a:spcBef>
                <a:spcPts val="0"/>
              </a:spcBef>
              <a:spcAft>
                <a:spcPts val="0"/>
              </a:spcAft>
              <a:buNone/>
            </a:pPr>
            <a:r>
              <a:rPr lang="en" sz="5350">
                <a:solidFill>
                  <a:srgbClr val="D1D5DB"/>
                </a:solidFill>
                <a:highlight>
                  <a:schemeClr val="dk1"/>
                </a:highlight>
                <a:latin typeface="Roboto"/>
                <a:ea typeface="Roboto"/>
                <a:cs typeface="Roboto"/>
                <a:sym typeface="Roboto"/>
              </a:rPr>
              <a:t>Historically, stock price prediction relied on traditional financial models such as moving averages, trend analysis, and technical indicators. While these methods provided insights, they often struggled to capture the complexity of market dynamics.</a:t>
            </a:r>
            <a:endParaRPr sz="535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sz="5350">
              <a:solidFill>
                <a:srgbClr val="D1D5DB"/>
              </a:solidFill>
              <a:highlight>
                <a:schemeClr val="dk1"/>
              </a:highlight>
              <a:latin typeface="Roboto"/>
              <a:ea typeface="Roboto"/>
              <a:cs typeface="Roboto"/>
              <a:sym typeface="Roboto"/>
            </a:endParaRPr>
          </a:p>
          <a:p>
            <a:pPr indent="-313533" lvl="0" marL="457200" rtl="0" algn="l">
              <a:spcBef>
                <a:spcPts val="0"/>
              </a:spcBef>
              <a:spcAft>
                <a:spcPts val="0"/>
              </a:spcAft>
              <a:buClr>
                <a:srgbClr val="D1D5DB"/>
              </a:buClr>
              <a:buSzPct val="100000"/>
              <a:buFont typeface="Roboto"/>
              <a:buChar char="●"/>
            </a:pPr>
            <a:r>
              <a:rPr b="1" lang="en" sz="5350">
                <a:solidFill>
                  <a:srgbClr val="D1D5DB"/>
                </a:solidFill>
                <a:highlight>
                  <a:schemeClr val="dk1"/>
                </a:highlight>
                <a:latin typeface="Roboto"/>
                <a:ea typeface="Roboto"/>
                <a:cs typeface="Roboto"/>
                <a:sym typeface="Roboto"/>
              </a:rPr>
              <a:t>Introduction of Machine Learning</a:t>
            </a:r>
            <a:r>
              <a:rPr lang="en" sz="5350">
                <a:solidFill>
                  <a:srgbClr val="D1D5DB"/>
                </a:solidFill>
                <a:highlight>
                  <a:schemeClr val="dk1"/>
                </a:highlight>
                <a:latin typeface="Roboto"/>
                <a:ea typeface="Roboto"/>
                <a:cs typeface="Roboto"/>
                <a:sym typeface="Roboto"/>
              </a:rPr>
              <a:t>:</a:t>
            </a:r>
            <a:endParaRPr sz="535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sz="5350">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rPr lang="en" sz="5350">
                <a:solidFill>
                  <a:srgbClr val="D1D5DB"/>
                </a:solidFill>
                <a:highlight>
                  <a:schemeClr val="dk1"/>
                </a:highlight>
                <a:latin typeface="Roboto"/>
                <a:ea typeface="Roboto"/>
                <a:cs typeface="Roboto"/>
                <a:sym typeface="Roboto"/>
              </a:rPr>
              <a:t>The advent of machine learning (ML) revolutionized stock price prediction. Algorithms, particularly regression models, were employed to analyze historical data and identify patterns. This shift allowed for more sophisticated analysis and improved prediction accuracy.</a:t>
            </a:r>
            <a:endParaRPr sz="5350">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t/>
            </a:r>
            <a:endParaRPr sz="5350">
              <a:solidFill>
                <a:srgbClr val="D1D5DB"/>
              </a:solidFill>
              <a:highlight>
                <a:schemeClr val="dk1"/>
              </a:highlight>
              <a:latin typeface="Roboto"/>
              <a:ea typeface="Roboto"/>
              <a:cs typeface="Roboto"/>
              <a:sym typeface="Roboto"/>
            </a:endParaRPr>
          </a:p>
          <a:p>
            <a:pPr indent="-313533" lvl="0" marL="457200" rtl="0" algn="l">
              <a:spcBef>
                <a:spcPts val="0"/>
              </a:spcBef>
              <a:spcAft>
                <a:spcPts val="0"/>
              </a:spcAft>
              <a:buClr>
                <a:srgbClr val="D1D5DB"/>
              </a:buClr>
              <a:buSzPct val="100000"/>
              <a:buFont typeface="Roboto"/>
              <a:buChar char="●"/>
            </a:pPr>
            <a:r>
              <a:rPr b="1" lang="en" sz="5350">
                <a:solidFill>
                  <a:srgbClr val="D1D5DB"/>
                </a:solidFill>
                <a:highlight>
                  <a:schemeClr val="dk1"/>
                </a:highlight>
                <a:latin typeface="Roboto"/>
                <a:ea typeface="Roboto"/>
                <a:cs typeface="Roboto"/>
                <a:sym typeface="Roboto"/>
              </a:rPr>
              <a:t>Time Series Analysis:</a:t>
            </a:r>
            <a:endParaRPr b="1" sz="535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b="1" sz="5350" u="sng">
              <a:solidFill>
                <a:srgbClr val="D1D5DB"/>
              </a:solidFill>
              <a:highlight>
                <a:schemeClr val="dk1"/>
              </a:highlight>
              <a:latin typeface="Roboto"/>
              <a:ea typeface="Roboto"/>
              <a:cs typeface="Roboto"/>
              <a:sym typeface="Roboto"/>
            </a:endParaRPr>
          </a:p>
          <a:p>
            <a:pPr indent="0" lvl="0" marL="457200" rtl="0" algn="l">
              <a:spcBef>
                <a:spcPts val="0"/>
              </a:spcBef>
              <a:spcAft>
                <a:spcPts val="0"/>
              </a:spcAft>
              <a:buNone/>
            </a:pPr>
            <a:r>
              <a:rPr lang="en" sz="5350">
                <a:solidFill>
                  <a:srgbClr val="D1D5DB"/>
                </a:solidFill>
                <a:highlight>
                  <a:schemeClr val="dk1"/>
                </a:highlight>
                <a:latin typeface="Roboto"/>
                <a:ea typeface="Roboto"/>
                <a:cs typeface="Roboto"/>
                <a:sym typeface="Roboto"/>
              </a:rPr>
              <a:t>Time series analysis gained prominence in stock price prediction, acknowledging the temporal nature of financial data. Models like </a:t>
            </a:r>
            <a:r>
              <a:rPr b="1" lang="en" sz="5350">
                <a:solidFill>
                  <a:srgbClr val="D1D5DB"/>
                </a:solidFill>
                <a:highlight>
                  <a:schemeClr val="dk1"/>
                </a:highlight>
                <a:latin typeface="Roboto"/>
                <a:ea typeface="Roboto"/>
                <a:cs typeface="Roboto"/>
                <a:sym typeface="Roboto"/>
              </a:rPr>
              <a:t>ARIMA </a:t>
            </a:r>
            <a:r>
              <a:rPr lang="en" sz="5350">
                <a:solidFill>
                  <a:srgbClr val="D1D5DB"/>
                </a:solidFill>
                <a:highlight>
                  <a:schemeClr val="dk1"/>
                </a:highlight>
                <a:latin typeface="Roboto"/>
                <a:ea typeface="Roboto"/>
                <a:cs typeface="Roboto"/>
                <a:sym typeface="Roboto"/>
              </a:rPr>
              <a:t>(AutoRegressive Integrated Moving Average) and more advanced variations helped capture trends and seasonality in stock prices.</a:t>
            </a:r>
            <a:endParaRPr sz="535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86800" y="106700"/>
            <a:ext cx="7038900" cy="68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Time Series Model</a:t>
            </a:r>
            <a:endParaRPr/>
          </a:p>
        </p:txBody>
      </p:sp>
      <p:sp>
        <p:nvSpPr>
          <p:cNvPr id="153" name="Google Shape;153;p16"/>
          <p:cNvSpPr txBox="1"/>
          <p:nvPr>
            <p:ph idx="1" type="body"/>
          </p:nvPr>
        </p:nvSpPr>
        <p:spPr>
          <a:xfrm>
            <a:off x="1186700" y="787700"/>
            <a:ext cx="7566600" cy="4131000"/>
          </a:xfrm>
          <a:prstGeom prst="rect">
            <a:avLst/>
          </a:prstGeom>
        </p:spPr>
        <p:txBody>
          <a:bodyPr anchorCtr="0" anchor="t" bIns="91425" lIns="91425" spcFirstLastPara="1" rIns="91425" wrap="square" tIns="91425">
            <a:normAutofit fontScale="25000" lnSpcReduction="20000"/>
          </a:bodyPr>
          <a:lstStyle/>
          <a:p>
            <a:pPr indent="-311150" lvl="0" marL="457200" rtl="0" algn="l">
              <a:spcBef>
                <a:spcPts val="0"/>
              </a:spcBef>
              <a:spcAft>
                <a:spcPts val="0"/>
              </a:spcAft>
              <a:buClr>
                <a:srgbClr val="D1D5DB"/>
              </a:buClr>
              <a:buSzPct val="100000"/>
              <a:buFont typeface="Roboto"/>
              <a:buAutoNum type="arabicPeriod"/>
            </a:pPr>
            <a:r>
              <a:rPr b="1" lang="en" sz="5200">
                <a:solidFill>
                  <a:srgbClr val="D1D5DB"/>
                </a:solidFill>
                <a:highlight>
                  <a:schemeClr val="dk1"/>
                </a:highlight>
                <a:latin typeface="Roboto"/>
                <a:ea typeface="Roboto"/>
                <a:cs typeface="Roboto"/>
                <a:sym typeface="Roboto"/>
              </a:rPr>
              <a:t>Wide-Sense Stationary Time Series (WSS):</a:t>
            </a:r>
            <a:endParaRPr b="1" sz="5200">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ct val="100000"/>
              <a:buFont typeface="Roboto"/>
              <a:buChar char="●"/>
            </a:pPr>
            <a:r>
              <a:rPr b="1" lang="en" sz="5200">
                <a:solidFill>
                  <a:srgbClr val="D1D5DB"/>
                </a:solidFill>
                <a:highlight>
                  <a:schemeClr val="dk1"/>
                </a:highlight>
                <a:latin typeface="Roboto"/>
                <a:ea typeface="Roboto"/>
                <a:cs typeface="Roboto"/>
                <a:sym typeface="Roboto"/>
              </a:rPr>
              <a:t>Definition:</a:t>
            </a:r>
            <a:endParaRPr b="1" sz="5200">
              <a:solidFill>
                <a:srgbClr val="D1D5DB"/>
              </a:solidFill>
              <a:highlight>
                <a:schemeClr val="dk1"/>
              </a:highlight>
              <a:latin typeface="Roboto"/>
              <a:ea typeface="Roboto"/>
              <a:cs typeface="Roboto"/>
              <a:sym typeface="Roboto"/>
            </a:endParaRPr>
          </a:p>
          <a:p>
            <a:pPr indent="-311150" lvl="1" marL="914400" rtl="0" algn="l">
              <a:spcBef>
                <a:spcPts val="0"/>
              </a:spcBef>
              <a:spcAft>
                <a:spcPts val="0"/>
              </a:spcAft>
              <a:buClr>
                <a:srgbClr val="D1D5DB"/>
              </a:buClr>
              <a:buSzPct val="100000"/>
              <a:buFont typeface="Roboto"/>
              <a:buChar char="●"/>
            </a:pPr>
            <a:r>
              <a:rPr lang="en" sz="5200">
                <a:solidFill>
                  <a:srgbClr val="D1D5DB"/>
                </a:solidFill>
                <a:highlight>
                  <a:schemeClr val="dk1"/>
                </a:highlight>
                <a:latin typeface="Roboto"/>
                <a:ea typeface="Roboto"/>
                <a:cs typeface="Roboto"/>
                <a:sym typeface="Roboto"/>
              </a:rPr>
              <a:t>A time series is said to be wide-sense stationary if its mean, variance, and autocorrelation are constant over time, but not necessarily higher-order moments.</a:t>
            </a:r>
            <a:endParaRPr sz="520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rPr b="1" lang="en" sz="5200">
                <a:solidFill>
                  <a:srgbClr val="D1D5DB"/>
                </a:solidFill>
                <a:highlight>
                  <a:schemeClr val="dk1"/>
                </a:highlight>
                <a:latin typeface="Roboto"/>
                <a:ea typeface="Roboto"/>
                <a:cs typeface="Roboto"/>
                <a:sym typeface="Roboto"/>
              </a:rPr>
              <a:t>Note:</a:t>
            </a:r>
            <a:endParaRPr b="1" sz="5200">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ct val="100000"/>
              <a:buFont typeface="Roboto"/>
              <a:buChar char="●"/>
            </a:pPr>
            <a:r>
              <a:rPr lang="en" sz="5200">
                <a:solidFill>
                  <a:srgbClr val="D1D5DB"/>
                </a:solidFill>
                <a:highlight>
                  <a:schemeClr val="dk1"/>
                </a:highlight>
                <a:latin typeface="Roboto"/>
                <a:ea typeface="Roboto"/>
                <a:cs typeface="Roboto"/>
                <a:sym typeface="Roboto"/>
              </a:rPr>
              <a:t>Wide-sense stationary allows for some flexibility in the distribution of the data, accommodating situations where higher-order moments may change.</a:t>
            </a:r>
            <a:endParaRPr sz="520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sz="5200">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ct val="100000"/>
              <a:buFont typeface="Roboto"/>
              <a:buAutoNum type="arabicPeriod"/>
            </a:pPr>
            <a:r>
              <a:rPr b="1" lang="en" sz="5200">
                <a:solidFill>
                  <a:srgbClr val="D1D5DB"/>
                </a:solidFill>
                <a:highlight>
                  <a:schemeClr val="dk1"/>
                </a:highlight>
                <a:latin typeface="Roboto"/>
                <a:ea typeface="Roboto"/>
                <a:cs typeface="Roboto"/>
                <a:sym typeface="Roboto"/>
              </a:rPr>
              <a:t>Strictly Stationary Time Series:</a:t>
            </a:r>
            <a:endParaRPr b="1" sz="5200">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ct val="100000"/>
              <a:buFont typeface="Roboto"/>
              <a:buChar char="●"/>
            </a:pPr>
            <a:r>
              <a:rPr b="1" lang="en" sz="5200">
                <a:solidFill>
                  <a:srgbClr val="D1D5DB"/>
                </a:solidFill>
                <a:highlight>
                  <a:schemeClr val="dk1"/>
                </a:highlight>
                <a:latin typeface="Roboto"/>
                <a:ea typeface="Roboto"/>
                <a:cs typeface="Roboto"/>
                <a:sym typeface="Roboto"/>
              </a:rPr>
              <a:t>Definition:</a:t>
            </a:r>
            <a:endParaRPr b="1" sz="5200">
              <a:solidFill>
                <a:srgbClr val="D1D5DB"/>
              </a:solidFill>
              <a:highlight>
                <a:schemeClr val="dk1"/>
              </a:highlight>
              <a:latin typeface="Roboto"/>
              <a:ea typeface="Roboto"/>
              <a:cs typeface="Roboto"/>
              <a:sym typeface="Roboto"/>
            </a:endParaRPr>
          </a:p>
          <a:p>
            <a:pPr indent="-311150" lvl="1" marL="914400" rtl="0" algn="l">
              <a:lnSpc>
                <a:spcPct val="120000"/>
              </a:lnSpc>
              <a:spcBef>
                <a:spcPts val="0"/>
              </a:spcBef>
              <a:spcAft>
                <a:spcPts val="0"/>
              </a:spcAft>
              <a:buClr>
                <a:srgbClr val="D1D5DB"/>
              </a:buClr>
              <a:buSzPct val="100000"/>
              <a:buFont typeface="Roboto"/>
              <a:buChar char="●"/>
            </a:pPr>
            <a:r>
              <a:rPr lang="en" sz="5200">
                <a:solidFill>
                  <a:srgbClr val="D1D5DB"/>
                </a:solidFill>
                <a:highlight>
                  <a:schemeClr val="dk1"/>
                </a:highlight>
                <a:latin typeface="Roboto"/>
                <a:ea typeface="Roboto"/>
                <a:cs typeface="Roboto"/>
                <a:sym typeface="Roboto"/>
              </a:rPr>
              <a:t>A time series is strictly stationary (or simply stationary) if the joint distribution of any set of</a:t>
            </a:r>
            <a:r>
              <a:rPr lang="en" sz="5200">
                <a:solidFill>
                  <a:srgbClr val="D1D5DB"/>
                </a:solidFill>
                <a:highlight>
                  <a:schemeClr val="dk1"/>
                </a:highlight>
                <a:latin typeface="Times New Roman"/>
                <a:ea typeface="Times New Roman"/>
                <a:cs typeface="Times New Roman"/>
                <a:sym typeface="Times New Roman"/>
              </a:rPr>
              <a:t> </a:t>
            </a:r>
            <a:r>
              <a:rPr i="1" lang="en" sz="5200">
                <a:solidFill>
                  <a:srgbClr val="D1D5DB"/>
                </a:solidFill>
                <a:highlight>
                  <a:schemeClr val="dk1"/>
                </a:highlight>
                <a:latin typeface="Times New Roman"/>
                <a:ea typeface="Times New Roman"/>
                <a:cs typeface="Times New Roman"/>
                <a:sym typeface="Times New Roman"/>
              </a:rPr>
              <a:t>k</a:t>
            </a:r>
            <a:r>
              <a:rPr lang="en" sz="5200">
                <a:solidFill>
                  <a:srgbClr val="D1D5DB"/>
                </a:solidFill>
                <a:highlight>
                  <a:schemeClr val="dk1"/>
                </a:highlight>
                <a:latin typeface="Roboto"/>
                <a:ea typeface="Roboto"/>
                <a:cs typeface="Roboto"/>
                <a:sym typeface="Roboto"/>
              </a:rPr>
              <a:t> random variables from the series is the same as the joint distribution of the same set of</a:t>
            </a:r>
            <a:r>
              <a:rPr lang="en" sz="5200">
                <a:solidFill>
                  <a:srgbClr val="D1D5DB"/>
                </a:solidFill>
                <a:highlight>
                  <a:schemeClr val="dk1"/>
                </a:highlight>
                <a:latin typeface="Times New Roman"/>
                <a:ea typeface="Times New Roman"/>
                <a:cs typeface="Times New Roman"/>
                <a:sym typeface="Times New Roman"/>
              </a:rPr>
              <a:t> </a:t>
            </a:r>
            <a:r>
              <a:rPr i="1" lang="en" sz="5200">
                <a:solidFill>
                  <a:srgbClr val="D1D5DB"/>
                </a:solidFill>
                <a:highlight>
                  <a:schemeClr val="dk1"/>
                </a:highlight>
                <a:latin typeface="Times New Roman"/>
                <a:ea typeface="Times New Roman"/>
                <a:cs typeface="Times New Roman"/>
                <a:sym typeface="Times New Roman"/>
              </a:rPr>
              <a:t>k</a:t>
            </a:r>
            <a:r>
              <a:rPr lang="en" sz="5200">
                <a:solidFill>
                  <a:srgbClr val="D1D5DB"/>
                </a:solidFill>
                <a:highlight>
                  <a:schemeClr val="dk1"/>
                </a:highlight>
                <a:latin typeface="Roboto"/>
                <a:ea typeface="Roboto"/>
                <a:cs typeface="Roboto"/>
                <a:sym typeface="Roboto"/>
              </a:rPr>
              <a:t> random variables at any other point in time. In other words, the entire distribution of the process is time-invariant.</a:t>
            </a:r>
            <a:endParaRPr sz="5200">
              <a:solidFill>
                <a:srgbClr val="D1D5DB"/>
              </a:solidFill>
              <a:highlight>
                <a:schemeClr val="dk1"/>
              </a:highlight>
              <a:latin typeface="Roboto"/>
              <a:ea typeface="Roboto"/>
              <a:cs typeface="Roboto"/>
              <a:sym typeface="Roboto"/>
            </a:endParaRPr>
          </a:p>
          <a:p>
            <a:pPr indent="0" lvl="0" marL="914400" rtl="0" algn="l">
              <a:lnSpc>
                <a:spcPct val="120000"/>
              </a:lnSpc>
              <a:spcBef>
                <a:spcPts val="0"/>
              </a:spcBef>
              <a:spcAft>
                <a:spcPts val="0"/>
              </a:spcAft>
              <a:buNone/>
            </a:pPr>
            <a:r>
              <a:t/>
            </a:r>
            <a:endParaRPr sz="520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rPr b="1" lang="en" sz="5200">
                <a:solidFill>
                  <a:srgbClr val="D1D5DB"/>
                </a:solidFill>
                <a:highlight>
                  <a:schemeClr val="dk1"/>
                </a:highlight>
                <a:latin typeface="Roboto"/>
                <a:ea typeface="Roboto"/>
                <a:cs typeface="Roboto"/>
                <a:sym typeface="Roboto"/>
              </a:rPr>
              <a:t>Implication:</a:t>
            </a:r>
            <a:endParaRPr b="1" sz="5200">
              <a:solidFill>
                <a:srgbClr val="D1D5DB"/>
              </a:solidFill>
              <a:highlight>
                <a:schemeClr val="dk1"/>
              </a:highlight>
              <a:latin typeface="Roboto"/>
              <a:ea typeface="Roboto"/>
              <a:cs typeface="Roboto"/>
              <a:sym typeface="Roboto"/>
            </a:endParaRPr>
          </a:p>
          <a:p>
            <a:pPr indent="-311150" lvl="0" marL="457200" rtl="0" algn="l">
              <a:spcBef>
                <a:spcPts val="0"/>
              </a:spcBef>
              <a:spcAft>
                <a:spcPts val="0"/>
              </a:spcAft>
              <a:buClr>
                <a:srgbClr val="D1D5DB"/>
              </a:buClr>
              <a:buSzPct val="100000"/>
              <a:buFont typeface="Roboto"/>
              <a:buChar char="●"/>
            </a:pPr>
            <a:r>
              <a:rPr lang="en" sz="5200">
                <a:solidFill>
                  <a:srgbClr val="D1D5DB"/>
                </a:solidFill>
                <a:highlight>
                  <a:schemeClr val="dk1"/>
                </a:highlight>
                <a:latin typeface="Roboto"/>
                <a:ea typeface="Roboto"/>
                <a:cs typeface="Roboto"/>
                <a:sym typeface="Roboto"/>
              </a:rPr>
              <a:t>Strict stationarity is a more restrictive condition than wide-sense stationarity, requiring the entire distribution of the process to be invariant over time.</a:t>
            </a:r>
            <a:endParaRPr sz="520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sz="520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rPr lang="en" sz="1200">
                <a:solidFill>
                  <a:srgbClr val="D1D5DB"/>
                </a:solidFill>
                <a:highlight>
                  <a:schemeClr val="dk1"/>
                </a:highlight>
                <a:latin typeface="Roboto"/>
                <a:ea typeface="Roboto"/>
                <a:cs typeface="Roboto"/>
                <a:sym typeface="Roboto"/>
              </a:rPr>
              <a:t>                                                                                         </a:t>
            </a:r>
            <a:endParaRPr sz="120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chemeClr val="dk1"/>
              </a:highlight>
              <a:latin typeface="Roboto"/>
              <a:ea typeface="Roboto"/>
              <a:cs typeface="Roboto"/>
              <a:sym typeface="Roboto"/>
            </a:endParaRPr>
          </a:p>
          <a:p>
            <a:pPr indent="0" lvl="0" marL="0" rtl="0" algn="l">
              <a:spcBef>
                <a:spcPts val="0"/>
              </a:spcBef>
              <a:spcAft>
                <a:spcPts val="1200"/>
              </a:spcAft>
              <a:buNone/>
            </a:pPr>
            <a:r>
              <a:t/>
            </a:r>
            <a:endParaRPr>
              <a:solidFill>
                <a:srgbClr val="D1D5DB"/>
              </a:solidFill>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Transforming Data</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D1D5DB"/>
              </a:buClr>
              <a:buSzPts val="1500"/>
              <a:buChar char="●"/>
            </a:pPr>
            <a:r>
              <a:rPr lang="en" sz="1500">
                <a:solidFill>
                  <a:srgbClr val="D1D5DB"/>
                </a:solidFill>
              </a:rPr>
              <a:t>For transforming data we have used log </a:t>
            </a:r>
            <a:r>
              <a:rPr lang="en" sz="1500">
                <a:solidFill>
                  <a:srgbClr val="D1D5DB"/>
                </a:solidFill>
              </a:rPr>
              <a:t>transformation</a:t>
            </a:r>
            <a:r>
              <a:rPr lang="en" sz="1500">
                <a:solidFill>
                  <a:srgbClr val="D1D5DB"/>
                </a:solidFill>
              </a:rPr>
              <a:t>.</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Transformation of data helps </a:t>
            </a:r>
            <a:r>
              <a:rPr lang="en" sz="1500">
                <a:solidFill>
                  <a:srgbClr val="D1D5DB"/>
                </a:solidFill>
              </a:rPr>
              <a:t>stabilize</a:t>
            </a:r>
            <a:r>
              <a:rPr lang="en" sz="1500">
                <a:solidFill>
                  <a:srgbClr val="D1D5DB"/>
                </a:solidFill>
              </a:rPr>
              <a:t> the variance over time,  making the data more stationary.</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Log-transformed returns tend to be more normally distributed, which simplifies the application of statistical techniques that assume normality.</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Logarithmic transformation can make the data more amenable to various statistical techniques and tests.</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Log-transforming can help smooth out extreme values or outliers in the data.</a:t>
            </a:r>
            <a:endParaRPr sz="1500">
              <a:solidFill>
                <a:srgbClr val="D1D5D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Autocorrelation Function</a:t>
            </a:r>
            <a:endParaRPr/>
          </a:p>
        </p:txBody>
      </p:sp>
      <p:sp>
        <p:nvSpPr>
          <p:cNvPr id="165" name="Google Shape;165;p18"/>
          <p:cNvSpPr txBox="1"/>
          <p:nvPr>
            <p:ph idx="1" type="body"/>
          </p:nvPr>
        </p:nvSpPr>
        <p:spPr>
          <a:xfrm>
            <a:off x="1297500" y="1451725"/>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D1D5DB"/>
              </a:buClr>
              <a:buSzPts val="1500"/>
              <a:buChar char="●"/>
            </a:pPr>
            <a:r>
              <a:rPr lang="en" sz="1500">
                <a:solidFill>
                  <a:srgbClr val="D1D5DB"/>
                </a:solidFill>
              </a:rPr>
              <a:t>AutoCorrelation Function are tools used in time series analysis to understand and identify patterns and relationships in the data. </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The ACF measures the correlation between a time series and its lagged values.</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ACF is calculated for multiple lag values  and the resulting values are plotted to form the ACF plot.</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If the ACF at lag k is high, it indicates a strong autocorrelation between the data points k time units apart.</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If the ACF at lag k is close to zero, it suggests a weak or no autocorrelation at that lag.</a:t>
            </a:r>
            <a:endParaRPr sz="1500">
              <a:solidFill>
                <a:srgbClr val="D1D5D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650"/>
              <a:t>Partial AutoCorrelation Function</a:t>
            </a:r>
            <a:endParaRPr sz="265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71" name="Google Shape;171;p19"/>
          <p:cNvSpPr txBox="1"/>
          <p:nvPr>
            <p:ph idx="1" type="body"/>
          </p:nvPr>
        </p:nvSpPr>
        <p:spPr>
          <a:xfrm>
            <a:off x="1297500" y="1117700"/>
            <a:ext cx="7038900" cy="301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D1D5DB"/>
              </a:buClr>
              <a:buSzPts val="1500"/>
              <a:buChar char="●"/>
            </a:pPr>
            <a:r>
              <a:rPr lang="en" sz="1500">
                <a:solidFill>
                  <a:srgbClr val="D1D5DB"/>
                </a:solidFill>
              </a:rPr>
              <a:t>Partial AutoCorrelation Function are tools used in time series analysis to examine the autocorrelation structure of a time series.</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PACF measures the correlation between a data point and its lagged values, excluding the contributions of the intermediate lags.</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PACF helps identify the direct relationship between a data point and its earlier observations.</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PACF is also calculated for multiple lag values, and the results are plotted to form the PACF plot.</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A non-zero PACF at lag k suggests a direct correlation between the data point and its value k time units ago.</a:t>
            </a:r>
            <a:endParaRPr sz="1500">
              <a:solidFill>
                <a:srgbClr val="D1D5DB"/>
              </a:solidFill>
            </a:endParaRPr>
          </a:p>
          <a:p>
            <a:pPr indent="-323850" lvl="0" marL="457200" rtl="0" algn="l">
              <a:spcBef>
                <a:spcPts val="0"/>
              </a:spcBef>
              <a:spcAft>
                <a:spcPts val="0"/>
              </a:spcAft>
              <a:buClr>
                <a:srgbClr val="D1D5DB"/>
              </a:buClr>
              <a:buSzPts val="1500"/>
              <a:buChar char="●"/>
            </a:pPr>
            <a:r>
              <a:rPr lang="en" sz="1500">
                <a:solidFill>
                  <a:srgbClr val="D1D5DB"/>
                </a:solidFill>
              </a:rPr>
              <a:t>A PACF close to zero at lag k indicates that there is no direct correlation between the data point and its value k time units ago.</a:t>
            </a:r>
            <a:endParaRPr sz="1500">
              <a:solidFill>
                <a:srgbClr val="D1D5D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606075" y="1569225"/>
            <a:ext cx="3574525" cy="2735300"/>
          </a:xfrm>
          <a:prstGeom prst="rect">
            <a:avLst/>
          </a:prstGeom>
          <a:noFill/>
          <a:ln>
            <a:noFill/>
          </a:ln>
        </p:spPr>
      </p:pic>
      <p:pic>
        <p:nvPicPr>
          <p:cNvPr id="177" name="Google Shape;177;p20"/>
          <p:cNvPicPr preferRelativeResize="0"/>
          <p:nvPr/>
        </p:nvPicPr>
        <p:blipFill>
          <a:blip r:embed="rId4">
            <a:alphaModFix/>
          </a:blip>
          <a:stretch>
            <a:fillRect/>
          </a:stretch>
        </p:blipFill>
        <p:spPr>
          <a:xfrm>
            <a:off x="5178075" y="1493363"/>
            <a:ext cx="3574525" cy="27353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 Performance</a:t>
            </a:r>
            <a:endParaRPr/>
          </a:p>
        </p:txBody>
      </p:sp>
      <p:sp>
        <p:nvSpPr>
          <p:cNvPr id="183" name="Google Shape;183;p21"/>
          <p:cNvSpPr txBox="1"/>
          <p:nvPr>
            <p:ph idx="1" type="body"/>
          </p:nvPr>
        </p:nvSpPr>
        <p:spPr>
          <a:xfrm>
            <a:off x="1297500" y="1307850"/>
            <a:ext cx="7038900" cy="339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00"/>
              <a:t>Sample </a:t>
            </a:r>
            <a:r>
              <a:rPr lang="en" sz="1500"/>
              <a:t>Splitting</a:t>
            </a:r>
            <a:endParaRPr sz="1500"/>
          </a:p>
          <a:p>
            <a:pPr indent="-323850" lvl="0" marL="457200" rtl="0" algn="l">
              <a:lnSpc>
                <a:spcPct val="95000"/>
              </a:lnSpc>
              <a:spcBef>
                <a:spcPts val="1200"/>
              </a:spcBef>
              <a:spcAft>
                <a:spcPts val="0"/>
              </a:spcAft>
              <a:buClr>
                <a:srgbClr val="D1D5DB"/>
              </a:buClr>
              <a:buSzPts val="1500"/>
              <a:buChar char="●"/>
            </a:pPr>
            <a:r>
              <a:rPr lang="en" sz="1500">
                <a:solidFill>
                  <a:srgbClr val="D1D5DB"/>
                </a:solidFill>
              </a:rPr>
              <a:t>We divided the dataset into two subsets - a training set used to train the model and a testing set for assessing its performance.</a:t>
            </a:r>
            <a:endParaRPr sz="1500">
              <a:solidFill>
                <a:srgbClr val="D1D5DB"/>
              </a:solidFill>
            </a:endParaRPr>
          </a:p>
          <a:p>
            <a:pPr indent="-323850" lvl="0" marL="457200" rtl="0" algn="l">
              <a:lnSpc>
                <a:spcPct val="95000"/>
              </a:lnSpc>
              <a:spcBef>
                <a:spcPts val="0"/>
              </a:spcBef>
              <a:spcAft>
                <a:spcPts val="0"/>
              </a:spcAft>
              <a:buClr>
                <a:srgbClr val="D1D5DB"/>
              </a:buClr>
              <a:buSzPts val="1500"/>
              <a:buChar char="●"/>
            </a:pPr>
            <a:r>
              <a:rPr lang="en" sz="1500">
                <a:solidFill>
                  <a:srgbClr val="D1D5DB"/>
                </a:solidFill>
              </a:rPr>
              <a:t>We ensured randomization in the sample splitting process to avoid introducing bias and maintain the representativeness of both sets.</a:t>
            </a:r>
            <a:endParaRPr sz="1500">
              <a:solidFill>
                <a:srgbClr val="D1D5DB"/>
              </a:solidFill>
            </a:endParaRPr>
          </a:p>
          <a:p>
            <a:pPr indent="-323850" lvl="0" marL="457200" rtl="0" algn="l">
              <a:lnSpc>
                <a:spcPct val="95000"/>
              </a:lnSpc>
              <a:spcBef>
                <a:spcPts val="0"/>
              </a:spcBef>
              <a:spcAft>
                <a:spcPts val="0"/>
              </a:spcAft>
              <a:buClr>
                <a:srgbClr val="D1D5DB"/>
              </a:buClr>
              <a:buSzPts val="1500"/>
              <a:buChar char="●"/>
            </a:pPr>
            <a:r>
              <a:rPr lang="en" sz="1500">
                <a:solidFill>
                  <a:srgbClr val="D1D5DB"/>
                </a:solidFill>
              </a:rPr>
              <a:t>We considered an appropriate split ratio, such as 80% for training and 20% for testing, to strike a balance between model learning and evaluation.</a:t>
            </a:r>
            <a:endParaRPr sz="1500">
              <a:solidFill>
                <a:srgbClr val="D1D5DB"/>
              </a:solidFill>
            </a:endParaRPr>
          </a:p>
          <a:p>
            <a:pPr indent="0" lvl="0" marL="0" rtl="0" algn="l">
              <a:lnSpc>
                <a:spcPct val="95000"/>
              </a:lnSpc>
              <a:spcBef>
                <a:spcPts val="1200"/>
              </a:spcBef>
              <a:spcAft>
                <a:spcPts val="0"/>
              </a:spcAft>
              <a:buNone/>
            </a:pPr>
            <a:r>
              <a:rPr lang="en" sz="1500"/>
              <a:t>Forecast Accuracy</a:t>
            </a:r>
            <a:endParaRPr sz="1500"/>
          </a:p>
          <a:p>
            <a:pPr indent="-323850" lvl="0" marL="457200" rtl="0" algn="l">
              <a:lnSpc>
                <a:spcPct val="95000"/>
              </a:lnSpc>
              <a:spcBef>
                <a:spcPts val="1200"/>
              </a:spcBef>
              <a:spcAft>
                <a:spcPts val="0"/>
              </a:spcAft>
              <a:buClr>
                <a:srgbClr val="D1D5DB"/>
              </a:buClr>
              <a:buSzPts val="1500"/>
              <a:buChar char="●"/>
            </a:pPr>
            <a:r>
              <a:rPr lang="en" sz="1500">
                <a:solidFill>
                  <a:srgbClr val="D1D5DB"/>
                </a:solidFill>
              </a:rPr>
              <a:t>We have MSE for models accuracy</a:t>
            </a:r>
            <a:endParaRPr sz="1500">
              <a:solidFill>
                <a:srgbClr val="D1D5DB"/>
              </a:solidFill>
            </a:endParaRPr>
          </a:p>
          <a:p>
            <a:pPr indent="-323850" lvl="0" marL="457200" rtl="0" algn="l">
              <a:lnSpc>
                <a:spcPct val="95000"/>
              </a:lnSpc>
              <a:spcBef>
                <a:spcPts val="0"/>
              </a:spcBef>
              <a:spcAft>
                <a:spcPts val="0"/>
              </a:spcAft>
              <a:buClr>
                <a:srgbClr val="D1D5DB"/>
              </a:buClr>
              <a:buSzPts val="1500"/>
              <a:buChar char="●"/>
            </a:pPr>
            <a:r>
              <a:rPr lang="en" sz="1500">
                <a:solidFill>
                  <a:srgbClr val="D1D5DB"/>
                </a:solidFill>
              </a:rPr>
              <a:t>Mean Squared Error (MSE): Measures the average of the squared differences between predicted and actual values. Penalizes larger errors more heavily.</a:t>
            </a:r>
            <a:endParaRPr sz="1500">
              <a:solidFill>
                <a:srgbClr val="D1D5D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