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title"/>
          </p:nvPr>
        </p:nvSpPr>
        <p:spPr>
          <a:xfrm>
            <a:off x="430744" y="539990"/>
            <a:ext cx="11160126" cy="289984"/>
          </a:xfrm>
          <a:prstGeom prst="rect">
            <a:avLst/>
          </a:prstGeom>
        </p:spPr>
        <p:txBody>
          <a:bodyPr lIns="45641" tIns="45641" rIns="45641" bIns="45641" anchor="b"/>
          <a:lstStyle>
            <a:lvl1pPr algn="r" defTabSz="535773">
              <a:lnSpc>
                <a:spcPct val="100000"/>
              </a:lnSpc>
              <a:defRPr cap="all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 lIns="45664" tIns="45664" rIns="45664" bIns="45664"/>
          <a:lstStyle>
            <a:lvl1pPr marL="240938" indent="-240938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715159" indent="-179385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–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238971" indent="-167427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08229" indent="-200913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354576" indent="-211488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Shape 116"/>
          <p:cNvSpPr/>
          <p:nvPr>
            <p:ph type="body" sz="quarter" idx="13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/>
          <a:p>
            <a:pPr marL="160019" indent="-160019" defTabSz="640079">
              <a:spcBef>
                <a:spcPts val="700"/>
              </a:spcBef>
              <a:defRPr sz="1960"/>
            </a:pP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489508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756C6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45" y="-832"/>
            <a:ext cx="12227753" cy="343978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body" sz="quarter" idx="1"/>
          </p:nvPr>
        </p:nvSpPr>
        <p:spPr>
          <a:xfrm>
            <a:off x="1049789" y="4997301"/>
            <a:ext cx="10384774" cy="895503"/>
          </a:xfrm>
          <a:prstGeom prst="rect">
            <a:avLst/>
          </a:prstGeom>
        </p:spPr>
        <p:txBody>
          <a:bodyPr lIns="45664" tIns="45664" rIns="45664" bIns="45664"/>
          <a:lstStyle>
            <a:lvl1pPr marL="0" indent="0" defTabSz="535773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4955" indent="-239182" defTabSz="535773">
              <a:lnSpc>
                <a:spcPct val="100000"/>
              </a:lnSpc>
              <a:spcBef>
                <a:spcPts val="400"/>
              </a:spcBef>
              <a:buFontTx/>
              <a:buChar char="–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4782" indent="-223238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5202" indent="-267885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25072" indent="-281984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Shape 126"/>
          <p:cNvSpPr/>
          <p:nvPr>
            <p:ph type="body" sz="quarter" idx="13"/>
          </p:nvPr>
        </p:nvSpPr>
        <p:spPr>
          <a:xfrm>
            <a:off x="1065423" y="3903457"/>
            <a:ext cx="10384774" cy="9541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641" r="66111" b="49297"/>
          <a:stretch>
            <a:fillRect/>
          </a:stretch>
        </p:blipFill>
        <p:spPr>
          <a:xfrm>
            <a:off x="4360997" y="2717812"/>
            <a:ext cx="7853201" cy="512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7653" r="52853" b="49296"/>
          <a:stretch>
            <a:fillRect/>
          </a:stretch>
        </p:blipFill>
        <p:spPr>
          <a:xfrm rot="10800000">
            <a:off x="-31477" y="217885"/>
            <a:ext cx="11332534" cy="45618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1049789" y="1260266"/>
            <a:ext cx="10384774" cy="739219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defRPr cap="all" sz="4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1" name="Shape 131"/>
          <p:cNvSpPr/>
          <p:nvPr/>
        </p:nvSpPr>
        <p:spPr>
          <a:xfrm>
            <a:off x="-15632" y="3443909"/>
            <a:ext cx="12231790" cy="107438"/>
          </a:xfrm>
          <a:prstGeom prst="rect">
            <a:avLst/>
          </a:prstGeom>
          <a:solidFill>
            <a:srgbClr val="746C6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ln w="9523">
                  <a:solidFill>
                    <a:srgbClr val="D19B23"/>
                  </a:solidFill>
                </a:ln>
                <a:solidFill>
                  <a:srgbClr val="404040"/>
                </a:solidFill>
              </a:defRPr>
            </a:pP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489511" y="6356358"/>
            <a:ext cx="250550" cy="2437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-Bullet Text-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442628" y="113238"/>
            <a:ext cx="11101362" cy="748783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lnSpc>
                <a:spcPct val="100000"/>
              </a:lnSpc>
              <a:defRPr cap="all" sz="4000">
                <a:solidFill>
                  <a:srgbClr val="58514D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89520" y="1168400"/>
            <a:ext cx="11101362" cy="4891152"/>
          </a:xfrm>
          <a:prstGeom prst="rect">
            <a:avLst/>
          </a:prstGeom>
        </p:spPr>
        <p:txBody>
          <a:bodyPr lIns="45664" tIns="45664" rIns="45664" bIns="45664"/>
          <a:lstStyle>
            <a:lvl1pPr marL="456635" indent="-456635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8464" indent="-382690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428725" indent="-357181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035933" indent="-428617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594263" indent="-451175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Shape 145"/>
          <p:cNvSpPr/>
          <p:nvPr>
            <p:ph type="body" sz="quarter" idx="13"/>
          </p:nvPr>
        </p:nvSpPr>
        <p:spPr>
          <a:xfrm>
            <a:off x="490428" y="862012"/>
            <a:ext cx="11099803" cy="381002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700"/>
              </a:spcBef>
              <a:defRPr sz="2016"/>
            </a:pP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489508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6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title"/>
          </p:nvPr>
        </p:nvSpPr>
        <p:spPr>
          <a:xfrm>
            <a:off x="442628" y="113238"/>
            <a:ext cx="11101362" cy="748783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lnSpc>
                <a:spcPct val="100000"/>
              </a:lnSpc>
              <a:defRPr cap="all"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489506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8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1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7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0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6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56991" y="-13531"/>
            <a:ext cx="12262364" cy="364796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body" sz="quarter" idx="1"/>
          </p:nvPr>
        </p:nvSpPr>
        <p:spPr>
          <a:xfrm>
            <a:off x="886647" y="4501743"/>
            <a:ext cx="10533786" cy="1004338"/>
          </a:xfrm>
          <a:prstGeom prst="rect">
            <a:avLst/>
          </a:prstGeom>
        </p:spPr>
        <p:txBody>
          <a:bodyPr lIns="45664" tIns="45664" rIns="45664" bIns="45664"/>
          <a:lstStyle>
            <a:lvl1pPr marL="0" indent="0" defTabSz="535773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9077" indent="-203304" defTabSz="535773">
              <a:lnSpc>
                <a:spcPct val="100000"/>
              </a:lnSpc>
              <a:spcBef>
                <a:spcPts val="400"/>
              </a:spcBef>
              <a:buFontTx/>
              <a:buChar char="–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61295" indent="-189751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35019" indent="-227701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2774" indent="-239686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/>
          <p:cNvSpPr/>
          <p:nvPr>
            <p:ph type="body" sz="quarter" idx="13"/>
          </p:nvPr>
        </p:nvSpPr>
        <p:spPr>
          <a:xfrm>
            <a:off x="886632" y="3875973"/>
            <a:ext cx="10518152" cy="458492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886647" y="1125927"/>
            <a:ext cx="10533786" cy="645778"/>
          </a:xfrm>
          <a:prstGeom prst="rect">
            <a:avLst/>
          </a:prstGeom>
        </p:spPr>
        <p:txBody>
          <a:bodyPr lIns="45641" tIns="45641" rIns="45641" bIns="45641" anchor="t"/>
          <a:lstStyle>
            <a:lvl1pPr defTabSz="535773">
              <a:defRPr cap="all" sz="4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1" name="Shape 251"/>
          <p:cNvSpPr/>
          <p:nvPr/>
        </p:nvSpPr>
        <p:spPr>
          <a:xfrm>
            <a:off x="-13201" y="3590421"/>
            <a:ext cx="12234666" cy="38616"/>
          </a:xfrm>
          <a:prstGeom prst="rect">
            <a:avLst/>
          </a:prstGeom>
          <a:solidFill>
            <a:srgbClr val="746C6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511087">
              <a:defRPr sz="2000">
                <a:ln w="9525">
                  <a:solidFill>
                    <a:srgbClr val="D19B23"/>
                  </a:solidFill>
                </a:ln>
                <a:solidFill>
                  <a:srgbClr val="404040"/>
                </a:solidFill>
              </a:defRPr>
            </a:pPr>
          </a:p>
        </p:txBody>
      </p:sp>
      <p:pic>
        <p:nvPicPr>
          <p:cNvPr id="252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642" r="58477" b="49297"/>
          <a:stretch>
            <a:fillRect/>
          </a:stretch>
        </p:blipFill>
        <p:spPr>
          <a:xfrm>
            <a:off x="3683177" y="2432002"/>
            <a:ext cx="7832861" cy="512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7653" r="44253" b="49296"/>
          <a:stretch>
            <a:fillRect/>
          </a:stretch>
        </p:blipFill>
        <p:spPr>
          <a:xfrm rot="10800000">
            <a:off x="-13374" y="352424"/>
            <a:ext cx="10901839" cy="45629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4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1016505" y="870311"/>
            <a:ext cx="11161002" cy="2459056"/>
          </a:xfrm>
          <a:prstGeom prst="rect">
            <a:avLst/>
          </a:prstGeom>
          <a:solidFill>
            <a:srgbClr val="D1D3D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266" name="image1.jpeg"/>
          <p:cNvPicPr>
            <a:picLocks noChangeAspect="1"/>
          </p:cNvPicPr>
          <p:nvPr/>
        </p:nvPicPr>
        <p:blipFill>
          <a:blip r:embed="rId5">
            <a:extLst/>
          </a:blip>
          <a:srcRect l="0" t="37250" r="90594" b="0"/>
          <a:stretch>
            <a:fillRect/>
          </a:stretch>
        </p:blipFill>
        <p:spPr>
          <a:xfrm>
            <a:off x="10" y="870312"/>
            <a:ext cx="1172290" cy="245901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>
            <p:ph type="body" sz="half" idx="1"/>
          </p:nvPr>
        </p:nvSpPr>
        <p:spPr>
          <a:xfrm>
            <a:off x="1018163" y="2929353"/>
            <a:ext cx="10904747" cy="2652735"/>
          </a:xfrm>
          <a:prstGeom prst="rect">
            <a:avLst/>
          </a:prstGeom>
        </p:spPr>
        <p:txBody>
          <a:bodyPr lIns="80866" tIns="80866" rIns="80866" bIns="80866"/>
          <a:lstStyle>
            <a:lvl1pPr marL="456635" indent="-456635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8464" indent="-382690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428725" indent="-357181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035933" indent="-428617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594263" indent="-451175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8" name="Shape 268"/>
          <p:cNvSpPr/>
          <p:nvPr>
            <p:ph type="body" sz="quarter" idx="13"/>
          </p:nvPr>
        </p:nvSpPr>
        <p:spPr>
          <a:xfrm>
            <a:off x="1240928" y="869940"/>
            <a:ext cx="10637371" cy="870850"/>
          </a:xfrm>
          <a:prstGeom prst="rect">
            <a:avLst/>
          </a:prstGeom>
        </p:spPr>
        <p:txBody>
          <a:bodyPr lIns="80866" tIns="80866" rIns="80866" bIns="80866"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4"/>
          </p:nvPr>
        </p:nvSpPr>
        <p:spPr>
          <a:xfrm>
            <a:off x="1267330" y="1643564"/>
            <a:ext cx="10605328" cy="705863"/>
          </a:xfrm>
          <a:prstGeom prst="rect">
            <a:avLst/>
          </a:prstGeom>
        </p:spPr>
        <p:txBody>
          <a:bodyPr lIns="80866" tIns="80866" rIns="80866" bIns="80866"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5"/>
          </p:nvPr>
        </p:nvSpPr>
        <p:spPr>
          <a:xfrm>
            <a:off x="1254132" y="2296510"/>
            <a:ext cx="10620962" cy="517068"/>
          </a:xfrm>
          <a:prstGeom prst="rect">
            <a:avLst/>
          </a:prstGeom>
        </p:spPr>
        <p:txBody>
          <a:bodyPr lIns="80866" tIns="80866" rIns="80866" bIns="80866"/>
          <a:lstStyle/>
          <a:p>
            <a:pPr marL="201168" indent="-201168" defTabSz="804672">
              <a:spcBef>
                <a:spcPts val="800"/>
              </a:spcBef>
              <a:defRPr sz="2464"/>
            </a:pP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>
            <a:off x="402364" y="6224545"/>
            <a:ext cx="232911" cy="218177"/>
          </a:xfrm>
          <a:prstGeom prst="rect">
            <a:avLst/>
          </a:prstGeom>
        </p:spPr>
        <p:txBody>
          <a:bodyPr lIns="53599" tIns="53599" rIns="53599" bIns="53599"/>
          <a:lstStyle>
            <a:lvl1pPr algn="l">
              <a:defRPr sz="8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oldironhack/2017-Purdue-Ironhack-Tutorials" TargetMode="External"/><Relationship Id="rId3" Type="http://schemas.openxmlformats.org/officeDocument/2006/relationships/hyperlink" Target="http://www.w3schools.com/js" TargetMode="External"/><Relationship Id="rId4" Type="http://schemas.openxmlformats.org/officeDocument/2006/relationships/hyperlink" Target="http://www.w3schools.com/jquery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li2266@purdue.edu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body" sz="quarter" idx="1"/>
          </p:nvPr>
        </p:nvSpPr>
        <p:spPr>
          <a:xfrm>
            <a:off x="2188985" y="5003912"/>
            <a:ext cx="7900339" cy="1004336"/>
          </a:xfrm>
          <a:prstGeom prst="rect">
            <a:avLst/>
          </a:prstGeom>
        </p:spPr>
        <p:txBody>
          <a:bodyPr lIns="51115" tIns="51115" rIns="51115" bIns="51115"/>
          <a:lstStyle/>
          <a:p>
            <a:pPr>
              <a:lnSpc>
                <a:spcPct val="90000"/>
              </a:lnSpc>
              <a:spcBef>
                <a:spcPts val="300"/>
              </a:spcBef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Turning Open Data into Digital Innovations: Hacking with Social Impact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CGT 513 &amp; CNIT 487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Peng Li, March 21, 2016</a:t>
            </a:r>
          </a:p>
        </p:txBody>
      </p:sp>
      <p:sp>
        <p:nvSpPr>
          <p:cNvPr id="281" name="Shape 281"/>
          <p:cNvSpPr/>
          <p:nvPr>
            <p:ph type="body" idx="13"/>
          </p:nvPr>
        </p:nvSpPr>
        <p:spPr>
          <a:xfrm>
            <a:off x="2188977" y="3875983"/>
            <a:ext cx="7888614" cy="897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15" tIns="51115" rIns="51115" bIns="51115"/>
          <a:lstStyle/>
          <a:p>
            <a:pPr marL="0" indent="0" defTabSz="535773">
              <a:lnSpc>
                <a:spcPct val="100000"/>
              </a:lnSpc>
              <a:spcBef>
                <a:spcPts val="0"/>
              </a:spcBef>
              <a:buSzTx/>
              <a:buNone/>
              <a:defRPr b="1" sz="1800"/>
            </a:pPr>
            <a:r>
              <a:t>RCODI presents:</a:t>
            </a:r>
          </a:p>
          <a:p>
            <a:pPr marL="0" indent="0" defTabSz="535773">
              <a:lnSpc>
                <a:spcPct val="100000"/>
              </a:lnSpc>
              <a:spcBef>
                <a:spcPts val="300"/>
              </a:spcBef>
              <a:buSzTx/>
              <a:buNone/>
              <a:defRPr b="1" sz="1800">
                <a:solidFill>
                  <a:srgbClr val="D19B23"/>
                </a:solidFill>
              </a:defRPr>
            </a:pPr>
            <a:r>
              <a:t>GOLD IRONHACK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886645" y="1125927"/>
            <a:ext cx="10533790" cy="645778"/>
          </a:xfrm>
          <a:prstGeom prst="rect">
            <a:avLst/>
          </a:prstGeom>
        </p:spPr>
        <p:txBody>
          <a:bodyPr lIns="38552" tIns="38552" rIns="38552" bIns="38552"/>
          <a:lstStyle>
            <a:lvl1pPr defTabSz="482194">
              <a:defRPr cap="none" sz="3600">
                <a:solidFill>
                  <a:srgbClr val="000000"/>
                </a:solidFill>
              </a:defRPr>
            </a:lvl1pPr>
          </a:lstStyle>
          <a:p>
            <a:pPr/>
            <a:r>
              <a:t>RESEARCH CENTER</a:t>
            </a:r>
          </a:p>
        </p:txBody>
      </p:sp>
      <p:sp>
        <p:nvSpPr>
          <p:cNvPr id="283" name="Shape 283"/>
          <p:cNvSpPr/>
          <p:nvPr/>
        </p:nvSpPr>
        <p:spPr>
          <a:xfrm>
            <a:off x="903099" y="1771701"/>
            <a:ext cx="10514284" cy="62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15" tIns="51115" rIns="51115" bIns="51115">
            <a:normAutofit fontScale="100000" lnSpcReduction="0"/>
          </a:bodyPr>
          <a:lstStyle>
            <a:lvl1pPr defTabSz="535773">
              <a:lnSpc>
                <a:spcPct val="90000"/>
              </a:lnSpc>
              <a:defRPr sz="3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Open Digital Innovation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 marL="224072" indent="-224072" defTabSz="498268">
              <a:spcBef>
                <a:spcPts val="200"/>
              </a:spcBef>
              <a:defRPr sz="1860"/>
            </a:pPr>
            <a:r>
              <a:t>You can use Ajax with jQuery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$.get(“URL”, “{KEY:VALUE}”,…, “CALLBACK”);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$.post(“URL”, “{KEY:VALUE}”,…, “CALLBACK”);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example: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$.get(“demo_test.asp”,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function(data,status){</a:t>
            </a:r>
          </a:p>
          <a:p>
            <a:pPr lvl="3" marL="0" indent="637794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alert("Data: " + data + "\nStatus: " + status);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$.post("demo_test_post.asp",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name:"Donald Duck",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city:"Duckburg"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function(data,status){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alert("Data: " + data + "\nStatus: " + status);</a:t>
            </a:r>
          </a:p>
          <a:p>
            <a:pPr lvl="3" marL="0" indent="637794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});</a:t>
            </a:r>
          </a:p>
        </p:txBody>
      </p:sp>
      <p:sp>
        <p:nvSpPr>
          <p:cNvPr id="322" name="Shape 32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5" name="Shape 32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326" name="Shape 326"/>
          <p:cNvSpPr/>
          <p:nvPr/>
        </p:nvSpPr>
        <p:spPr>
          <a:xfrm>
            <a:off x="430530" y="1700531"/>
            <a:ext cx="10108415" cy="4172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 is more powerful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$.ajax(url:”URL”, data:”{KEY:VALUE}”,…)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example: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$.ajax({</a:t>
            </a:r>
          </a:p>
          <a:p>
            <a:pPr lvl="4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url:”URL",</a:t>
            </a:r>
          </a:p>
          <a:p>
            <a:pPr lvl="7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data:{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“key1”:”value1”,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“key2”:”value2”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},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success:function(data,status){  // data is the data returned from server, status is the  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           // status of request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…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lvl="7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We recommend you go through our tutorial page to understand the various technologies and datasets required for this hack: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https://github.com/goldironhack/2017-Purdue-Ironhack-Tutorials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For more thorough tutorials of Javascript and jQuery, visit:</a:t>
            </a:r>
          </a:p>
          <a:p>
            <a:pPr lvl="1" marL="870629" indent="-334853">
              <a:buClr>
                <a:srgbClr val="746C66"/>
              </a:buClr>
              <a:buFont typeface="Arial"/>
              <a:buChar char="•"/>
              <a:defRPr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http://www.w3schools.com/js</a:t>
            </a:r>
          </a:p>
          <a:p>
            <a:pPr lvl="1" marL="870629" indent="-334853">
              <a:buClr>
                <a:srgbClr val="746C66"/>
              </a:buClr>
              <a:buFont typeface="Arial"/>
              <a:buChar char="•"/>
              <a:defRPr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http://www.w3schools.com/jquery</a:t>
            </a:r>
            <a:endParaRPr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0" name="Shape 33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TutoRIAL LINKS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buSzTx/>
              <a:buNone/>
            </a:pP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>
              <a:defRPr sz="1700"/>
            </a:pPr>
          </a:p>
          <a:p>
            <a:pPr>
              <a:defRPr sz="1900"/>
            </a:pPr>
            <a:r>
              <a:t>Contact: </a:t>
            </a:r>
          </a:p>
          <a:p>
            <a:pPr>
              <a:defRPr sz="1900"/>
            </a:pPr>
            <a:r>
              <a:t>Peng Li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li2266@purdue.edu</a:t>
            </a:r>
            <a:r>
              <a:t> </a:t>
            </a:r>
          </a:p>
        </p:txBody>
      </p:sp>
      <p:sp>
        <p:nvSpPr>
          <p:cNvPr id="333" name="Shape 33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Javascrip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jQuery</a:t>
            </a:r>
          </a:p>
        </p:txBody>
      </p:sp>
      <p:sp>
        <p:nvSpPr>
          <p:cNvPr id="287" name="Shape 28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291" name="Shape 291"/>
          <p:cNvSpPr/>
          <p:nvPr/>
        </p:nvSpPr>
        <p:spPr>
          <a:xfrm>
            <a:off x="480506" y="1720800"/>
            <a:ext cx="8520602" cy="1773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is a programming language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just like verb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tell browser what to do and how to 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Javascript (continue)</a:t>
            </a:r>
          </a:p>
        </p:txBody>
      </p:sp>
      <p:sp>
        <p:nvSpPr>
          <p:cNvPr id="295" name="Shape 295"/>
          <p:cNvSpPr/>
          <p:nvPr/>
        </p:nvSpPr>
        <p:spPr>
          <a:xfrm>
            <a:off x="468630" y="1389304"/>
            <a:ext cx="5466390" cy="301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&lt;html&gt;</a:t>
            </a:r>
          </a:p>
          <a:p>
            <a:pPr lvl="1">
              <a:defRPr sz="2000"/>
            </a:pPr>
            <a:r>
              <a:t>  &lt;head&gt;</a:t>
            </a:r>
          </a:p>
          <a:p>
            <a:pPr lvl="1">
              <a:defRPr sz="2000"/>
            </a:pPr>
            <a:r>
              <a:t>    &lt;script type=“text/javascript" src=“URL”&gt;</a:t>
            </a:r>
          </a:p>
          <a:p>
            <a:pPr lvl="2">
              <a:defRPr sz="2000"/>
            </a:pPr>
            <a:r>
              <a:t>    &lt;script&gt;</a:t>
            </a:r>
          </a:p>
          <a:p>
            <a:pPr lvl="2">
              <a:defRPr sz="2000"/>
            </a:pPr>
            <a:r>
              <a:t>      JS CODE THERE ….</a:t>
            </a:r>
          </a:p>
          <a:p>
            <a:pPr lvl="2">
              <a:defRPr sz="2000"/>
            </a:pPr>
            <a:r>
              <a:t>    &lt;/script&gt;</a:t>
            </a:r>
          </a:p>
          <a:p>
            <a:pPr lvl="1">
              <a:defRPr sz="2000"/>
            </a:pPr>
            <a:r>
              <a:t>  &lt;/head&gt;</a:t>
            </a:r>
          </a:p>
          <a:p>
            <a:pPr lvl="2">
              <a:defRPr sz="2000"/>
            </a:pPr>
            <a:r>
              <a:t>  &lt;body&gt;</a:t>
            </a:r>
          </a:p>
          <a:p>
            <a:pPr lvl="2">
              <a:defRPr sz="2000"/>
            </a:pPr>
            <a:r>
              <a:t>  &lt;/body&gt;</a:t>
            </a:r>
          </a:p>
          <a:p>
            <a:pPr>
              <a:defRPr sz="2000"/>
            </a:pPr>
            <a:r>
              <a:t>&lt;/html&gt;</a:t>
            </a:r>
          </a:p>
        </p:txBody>
      </p:sp>
      <p:sp>
        <p:nvSpPr>
          <p:cNvPr id="296" name="Shape 296"/>
          <p:cNvSpPr/>
          <p:nvPr/>
        </p:nvSpPr>
        <p:spPr>
          <a:xfrm>
            <a:off x="6412231" y="1548130"/>
            <a:ext cx="4611051" cy="213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buSzPct val="100000"/>
              <a:buChar char="•"/>
              <a:defRPr sz="2000"/>
            </a:pPr>
            <a:r>
              <a:t>Javascript code could be include by tag script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You can use Javascript code from URL 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Or create your own Javascript and URL is the path to that file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Or write code directly in tag script(not recommend)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00" name="Shape 300"/>
          <p:cNvSpPr/>
          <p:nvPr/>
        </p:nvSpPr>
        <p:spPr>
          <a:xfrm>
            <a:off x="464515" y="1389304"/>
            <a:ext cx="10534616" cy="3144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Javascript is helpful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Ajax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Submit form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Encryption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Document Object Model (DOM)</a:t>
            </a:r>
          </a:p>
          <a:p>
            <a:pPr defTabSz="535773">
              <a:lnSpc>
                <a:spcPct val="90000"/>
              </a:lnSpc>
              <a:spcBef>
                <a:spcPts val="3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35773">
              <a:lnSpc>
                <a:spcPct val="90000"/>
              </a:lnSpc>
              <a:spcBef>
                <a:spcPts val="3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Advice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Of course you can finish you line without anything, it’s better to add a semicolon at the end. It’s helpful when you try to compress you Javascript.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304" name="Shape 304"/>
          <p:cNvSpPr/>
          <p:nvPr/>
        </p:nvSpPr>
        <p:spPr>
          <a:xfrm>
            <a:off x="476798" y="1720800"/>
            <a:ext cx="11238404" cy="243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is a Javascript library. 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has many useful function. Basically, jQuery try to make everything simpler. 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give you a hammer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give you a car</a:t>
            </a:r>
          </a:p>
          <a:p>
            <a:pPr>
              <a:lnSpc>
                <a:spcPct val="115000"/>
              </a:lnSpc>
              <a:spcBef>
                <a:spcPts val="8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 marL="231300" indent="-231300" defTabSz="514342">
              <a:defRPr sz="2000"/>
            </a:pPr>
            <a:r>
              <a:t>jQuery is library write with Javascript, so jQuery could be included in your page just like other Javascript file.</a:t>
            </a:r>
          </a:p>
          <a:p>
            <a:pPr marL="231300" indent="-231300" defTabSz="514342">
              <a:defRPr sz="2000"/>
            </a:pPr>
            <a:r>
              <a:t>Copy this code into your head tag on your page</a:t>
            </a:r>
          </a:p>
          <a:p>
            <a:pPr lvl="2" marL="0" indent="457200" defTabSz="4572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&lt;script src=“https://code.jquery.com/jquery-3.1.1.js" integrity=“sha256-16cdPddA6VdVInumRGo6IbivbERE8p7CQR3HzTBuELA=" crossorigin="anonymous"&gt;&lt;/script&gt;</a:t>
            </a:r>
          </a:p>
        </p:txBody>
      </p:sp>
      <p:sp>
        <p:nvSpPr>
          <p:cNvPr id="308" name="Shape 30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/>
          <a:lstStyle/>
          <a:p>
            <a:pPr defTabSz="96439">
              <a:defRPr sz="720"/>
            </a:pPr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xfrm>
            <a:off x="489510" y="819576"/>
            <a:ext cx="11092898" cy="442914"/>
          </a:xfrm>
          <a:prstGeom prst="rect">
            <a:avLst/>
          </a:prstGeom>
        </p:spPr>
        <p:txBody>
          <a:bodyPr/>
          <a:lstStyle>
            <a:lvl1pPr defTabSz="832103">
              <a:defRPr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312" name="Shape 312"/>
          <p:cNvSpPr/>
          <p:nvPr/>
        </p:nvSpPr>
        <p:spPr>
          <a:xfrm>
            <a:off x="565465" y="1720800"/>
            <a:ext cx="4800147" cy="261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Selector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$(“p.example_class”)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$(“p#example_ID”)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</a:t>
            </a:r>
          </a:p>
        </p:txBody>
      </p:sp>
      <p:sp>
        <p:nvSpPr>
          <p:cNvPr id="313" name="Shape 313"/>
          <p:cNvSpPr/>
          <p:nvPr/>
        </p:nvSpPr>
        <p:spPr>
          <a:xfrm>
            <a:off x="6019239" y="2310130"/>
            <a:ext cx="5799295" cy="2039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all tag p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tag p who has class “example_class”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tag p whose id is “example_ID”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element in html page whose is “example_ID”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317" name="Shape 317"/>
          <p:cNvSpPr/>
          <p:nvPr/>
        </p:nvSpPr>
        <p:spPr>
          <a:xfrm>
            <a:off x="514898" y="1825607"/>
            <a:ext cx="5614479" cy="261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jQuery can also operate DOM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$(“#example_ID”).text()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$(“#example_ID”).html()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$(“#example_ID”).val()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$(“#example_ID”).attr(“ATTRIBUTE”)</a:t>
            </a:r>
          </a:p>
        </p:txBody>
      </p:sp>
      <p:sp>
        <p:nvSpPr>
          <p:cNvPr id="318" name="Shape 318"/>
          <p:cNvSpPr/>
          <p:nvPr/>
        </p:nvSpPr>
        <p:spPr>
          <a:xfrm>
            <a:off x="6517110" y="2305000"/>
            <a:ext cx="5444565" cy="208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text in this html element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text of this html element include html code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value of this html element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attribute of this htmlelement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